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16" y="43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6A55-363B-48AA-9086-C90640E696E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1B3022-A6F1-4BE8-9430-C09DB858454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C7BB022-665E-4858-98B7-2E98A4ABBEC9}"/>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A9C9CE99-559F-44B5-A2E9-0946982D7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0A521-91AC-495C-9F25-146A287C494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20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5D32-258C-4EB1-BF03-7BDF19AAD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84CD9D-4B7D-4B42-8AE3-0B88062F3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299BF-E7DC-4D37-8B78-26EC3309C160}"/>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5FBC381C-8FC9-4A77-B9C0-561E3905A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71E2A-F830-47D6-951F-1F6E876ACFA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181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B4892-7FF3-489E-8281-97A0D37B071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3D202-8391-4178-852F-FE1E2DC95F7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5C3F7-F134-40CC-9CB1-BE3D416B6B23}"/>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2ECE7A7D-B87C-457E-84DD-A6FF0869E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15307-692A-41D8-81C5-431F9B28E2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312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4595-E02E-4F37-AF2F-AAB655B88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DCE83-ED7D-4C76-846A-DE272C2B7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9D4CF-86A1-43B7-91A9-FCD6624FD2D5}"/>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5D7E465B-E191-4AD0-830E-200D043F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E64CF-9EB2-4A8E-A06F-D672C854D6C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792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2743-4B26-44A7-A32E-7DA0A0C7E94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3AE102-F88B-4304-9681-24C10AE3CD4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984A5A-EFE1-4A34-AADE-1B47E25145DE}"/>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91FBF716-AEFA-44E7-AA77-2F16A79EF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9B42D-2D82-4368-95BD-AC609F99AC8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41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97B3-8D24-42C2-B0D0-93E11D5D7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48DFA-16FD-404E-8C0B-C85741F0286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C74131-9A32-457C-A644-9E0BA393A7D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67FD0C-7519-4F92-9F96-8F8C7489D71B}"/>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a:extLst>
              <a:ext uri="{FF2B5EF4-FFF2-40B4-BE49-F238E27FC236}">
                <a16:creationId xmlns:a16="http://schemas.microsoft.com/office/drawing/2014/main" id="{927FCEF3-5A03-404D-A1E6-1B642DA43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47387-2950-4B79-ADF1-07DAFFF1852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80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DE10-4534-44BE-A221-15AA63BA59A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79836-9AE9-46AD-8CD5-60048B77CA3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A521D65-54D2-4D73-96FC-73AE058481D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74D05-6AFF-40A2-AC16-98ADED1F06E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3289CB1-BDFF-41FA-8D67-C7763AACC5B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62BA8D-6510-47B7-8BD0-3E01F1D656F5}"/>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8" name="Footer Placeholder 7">
            <a:extLst>
              <a:ext uri="{FF2B5EF4-FFF2-40B4-BE49-F238E27FC236}">
                <a16:creationId xmlns:a16="http://schemas.microsoft.com/office/drawing/2014/main" id="{97E1B1DD-3AB5-4A11-938D-AF9B98431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B42BB6-5B4E-4A45-9669-D3636FCCBF5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226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0594-6B93-4792-821F-3DAC83C48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94429-B1B6-412B-A78E-C3A2AACB2FBD}"/>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4" name="Footer Placeholder 3">
            <a:extLst>
              <a:ext uri="{FF2B5EF4-FFF2-40B4-BE49-F238E27FC236}">
                <a16:creationId xmlns:a16="http://schemas.microsoft.com/office/drawing/2014/main" id="{242DCBE8-712A-4445-A8A0-665C3A5095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D6D25B-33A0-466C-A986-27B6601C27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267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0CA19-6457-4DF6-A47E-267AD53C1CE4}"/>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3" name="Footer Placeholder 2">
            <a:extLst>
              <a:ext uri="{FF2B5EF4-FFF2-40B4-BE49-F238E27FC236}">
                <a16:creationId xmlns:a16="http://schemas.microsoft.com/office/drawing/2014/main" id="{3326DC66-BD25-4B73-A1F0-EAF509EA3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64AFB-2277-40F4-8471-A224675504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205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2EC5-9666-4C5E-A1F6-7EF9088BC11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997E281-2308-4D30-8D11-F47017984B6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AAD98-37A1-4D66-BB7E-7F3BCA968F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4DA29F-470E-4567-9B17-EEB840E5486E}"/>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a:extLst>
              <a:ext uri="{FF2B5EF4-FFF2-40B4-BE49-F238E27FC236}">
                <a16:creationId xmlns:a16="http://schemas.microsoft.com/office/drawing/2014/main" id="{E1FEFCD7-6CEC-4F3B-8A8A-603455682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D11A5-2ED3-43DC-9E7F-2E59E8CE4C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161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70B8-03A8-441F-A138-89EE354ACDE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42293D-58BB-4443-BD7D-084527E5592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4A9FD6-A3C7-43A3-A2B2-92AE1421F7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0B4116E-2FCC-4945-A61F-5EED73683782}"/>
              </a:ext>
            </a:extLst>
          </p:cNvPr>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a:extLst>
              <a:ext uri="{FF2B5EF4-FFF2-40B4-BE49-F238E27FC236}">
                <a16:creationId xmlns:a16="http://schemas.microsoft.com/office/drawing/2014/main" id="{17230768-1295-4042-949A-653D9ECE2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007A2-4817-4DBE-AA8B-E9FD9167179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249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0F7E0-A056-456A-825E-A4955CEC0DB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2382F-2DA0-4187-B4AA-73187736B30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3268F-2222-4702-98F4-0038B6BBED3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10/1/2021</a:t>
            </a:fld>
            <a:endParaRPr lang="en-US"/>
          </a:p>
        </p:txBody>
      </p:sp>
      <p:sp>
        <p:nvSpPr>
          <p:cNvPr id="5" name="Footer Placeholder 4">
            <a:extLst>
              <a:ext uri="{FF2B5EF4-FFF2-40B4-BE49-F238E27FC236}">
                <a16:creationId xmlns:a16="http://schemas.microsoft.com/office/drawing/2014/main" id="{5D260F82-A15D-4632-9570-E76EF2043B2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4AB2A-561E-4612-88E2-C95FFD9F8E7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585635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DNS</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dns</a:t>
            </a:r>
            <a:r>
              <a:rPr lang="en-US" sz="1600" dirty="0">
                <a:latin typeface="Times New Roman" pitchFamily="18" charset="0"/>
                <a:cs typeface="Times New Roman" pitchFamily="18" charset="0"/>
              </a:rPr>
              <a:t> (Domain Name System) module enables name resolution. For example, use it to look up IP addresses of host names.</a:t>
            </a:r>
          </a:p>
          <a:p>
            <a:pPr marL="0" indent="0">
              <a:buNone/>
            </a:pPr>
            <a:r>
              <a:rPr lang="en-US" sz="1600" dirty="0">
                <a:latin typeface="Times New Roman" pitchFamily="18" charset="0"/>
                <a:cs typeface="Times New Roman" pitchFamily="18" charset="0"/>
              </a:rPr>
              <a:t>const </a:t>
            </a:r>
            <a:r>
              <a:rPr lang="en-US" sz="1600" dirty="0" err="1">
                <a:latin typeface="Times New Roman" pitchFamily="18" charset="0"/>
                <a:cs typeface="Times New Roman" pitchFamily="18" charset="0"/>
              </a:rPr>
              <a:t>dns</a:t>
            </a:r>
            <a:r>
              <a:rPr lang="en-US" sz="1600" dirty="0">
                <a:latin typeface="Times New Roman" pitchFamily="18" charset="0"/>
                <a:cs typeface="Times New Roman" pitchFamily="18" charset="0"/>
              </a:rPr>
              <a:t> = require(‘</a:t>
            </a:r>
            <a:r>
              <a:rPr lang="en-US" sz="1600" dirty="0" err="1">
                <a:latin typeface="Times New Roman" pitchFamily="18" charset="0"/>
                <a:cs typeface="Times New Roman" pitchFamily="18" charset="0"/>
              </a:rPr>
              <a:t>dns</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dns</a:t>
            </a:r>
            <a:r>
              <a:rPr lang="en-US" sz="1600" dirty="0">
                <a:latin typeface="Times New Roman" pitchFamily="18" charset="0"/>
                <a:cs typeface="Times New Roman" pitchFamily="18" charset="0"/>
              </a:rPr>
              <a:t> from ‘</a:t>
            </a:r>
            <a:r>
              <a:rPr lang="en-US" sz="1600" dirty="0" err="1">
                <a:latin typeface="Times New Roman" pitchFamily="18" charset="0"/>
                <a:cs typeface="Times New Roman" pitchFamily="18" charset="0"/>
              </a:rPr>
              <a:t>dns</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lookup() – It resolves a host name (e.g. ‘geekyshows.com’) into the first found A (IPv4) or AAAA (IPv6) record. lookup() does not necessarily have anything to do with the DNS protocol. The implementation uses an operating system facility that can associate names with addresses, and vice versa. </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resolve() – It uses the DNS protocol to resolve a host name (e.g. ‘geekyshows.com’) into an array of the resource records. The callback function has arguments (err, records). When successful, records will be an array of resource records. </a:t>
            </a:r>
          </a:p>
          <a:p>
            <a:pPr marL="0" indent="0">
              <a:buNone/>
            </a:pPr>
            <a:r>
              <a:rPr lang="en-US" sz="1600" dirty="0">
                <a:latin typeface="Times New Roman" pitchFamily="18" charset="0"/>
                <a:cs typeface="Times New Roman" pitchFamily="18" charset="0"/>
              </a:rPr>
              <a:t>Syntax:- resolve(hostname, </a:t>
            </a:r>
            <a:r>
              <a:rPr lang="en-US" sz="1600" dirty="0" err="1">
                <a:latin typeface="Times New Roman" pitchFamily="18" charset="0"/>
                <a:cs typeface="Times New Roman" pitchFamily="18" charset="0"/>
              </a:rPr>
              <a:t>rrtype</a:t>
            </a:r>
            <a:r>
              <a:rPr lang="en-US" sz="1600" dirty="0">
                <a:latin typeface="Times New Roman" pitchFamily="18" charset="0"/>
                <a:cs typeface="Times New Roman" pitchFamily="18" charset="0"/>
              </a:rPr>
              <a:t>, callback)</a:t>
            </a:r>
          </a:p>
        </p:txBody>
      </p:sp>
    </p:spTree>
    <p:extLst>
      <p:ext uri="{BB962C8B-B14F-4D97-AF65-F5344CB8AC3E}">
        <p14:creationId xmlns:p14="http://schemas.microsoft.com/office/powerpoint/2010/main" val="214841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DNS</a:t>
            </a:r>
            <a:endParaRPr lang="en-IN" sz="4000" b="1" u="sng" dirty="0">
              <a:solidFill>
                <a:schemeClr val="tx1"/>
              </a:solidFill>
              <a:latin typeface="Times New Roman" pitchFamily="18" charset="0"/>
              <a:cs typeface="Times New Roman" pitchFamily="18" charset="0"/>
            </a:endParaRPr>
          </a:p>
        </p:txBody>
      </p:sp>
      <p:graphicFrame>
        <p:nvGraphicFramePr>
          <p:cNvPr id="4" name="Table 4">
            <a:extLst>
              <a:ext uri="{FF2B5EF4-FFF2-40B4-BE49-F238E27FC236}">
                <a16:creationId xmlns:a16="http://schemas.microsoft.com/office/drawing/2014/main" id="{F065D51E-C31F-473F-A558-01291A049ACD}"/>
              </a:ext>
            </a:extLst>
          </p:cNvPr>
          <p:cNvGraphicFramePr>
            <a:graphicFrameLocks noGrp="1"/>
          </p:cNvGraphicFramePr>
          <p:nvPr>
            <p:ph idx="1"/>
            <p:extLst>
              <p:ext uri="{D42A27DB-BD31-4B8C-83A1-F6EECF244321}">
                <p14:modId xmlns:p14="http://schemas.microsoft.com/office/powerpoint/2010/main" val="2302431721"/>
              </p:ext>
            </p:extLst>
          </p:nvPr>
        </p:nvGraphicFramePr>
        <p:xfrm>
          <a:off x="2400300" y="899160"/>
          <a:ext cx="4343400" cy="38633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21018522"/>
                    </a:ext>
                  </a:extLst>
                </a:gridCol>
                <a:gridCol w="3124200">
                  <a:extLst>
                    <a:ext uri="{9D8B030D-6E8A-4147-A177-3AD203B41FA5}">
                      <a16:colId xmlns:a16="http://schemas.microsoft.com/office/drawing/2014/main" val="3949958695"/>
                    </a:ext>
                  </a:extLst>
                </a:gridCol>
              </a:tblGrid>
              <a:tr h="292100">
                <a:tc>
                  <a:txBody>
                    <a:bodyPr/>
                    <a:lstStyle/>
                    <a:p>
                      <a:pPr algn="ctr"/>
                      <a:r>
                        <a:rPr lang="en-US" dirty="0" err="1">
                          <a:latin typeface="Times New Roman" panose="02020603050405020304" pitchFamily="18" charset="0"/>
                          <a:cs typeface="Times New Roman" panose="02020603050405020304" pitchFamily="18" charset="0"/>
                        </a:rPr>
                        <a:t>rrtype</a:t>
                      </a:r>
                      <a:endParaRPr lang="en-US"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Records Contains</a:t>
                      </a:r>
                    </a:p>
                  </a:txBody>
                  <a:tcPr>
                    <a:solidFill>
                      <a:schemeClr val="accent2">
                        <a:lumMod val="75000"/>
                      </a:schemeClr>
                    </a:solidFill>
                  </a:tcPr>
                </a:tc>
                <a:extLst>
                  <a:ext uri="{0D108BD9-81ED-4DB2-BD59-A6C34878D82A}">
                    <a16:rowId xmlns:a16="http://schemas.microsoft.com/office/drawing/2014/main" val="613327753"/>
                  </a:ext>
                </a:extLst>
              </a:tr>
              <a:tr h="292100">
                <a:tc>
                  <a:txBody>
                    <a:bodyPr/>
                    <a:lstStyle/>
                    <a:p>
                      <a:pPr algn="ctr"/>
                      <a:r>
                        <a:rPr lang="en-US" dirty="0">
                          <a:latin typeface="Times New Roman" panose="02020603050405020304" pitchFamily="18" charset="0"/>
                          <a:cs typeface="Times New Roman" panose="02020603050405020304" pitchFamily="18" charset="0"/>
                        </a:rPr>
                        <a:t>‘A’</a:t>
                      </a:r>
                    </a:p>
                  </a:txBody>
                  <a:tcPr/>
                </a:tc>
                <a:tc>
                  <a:txBody>
                    <a:bodyPr/>
                    <a:lstStyle/>
                    <a:p>
                      <a:pPr algn="l"/>
                      <a:r>
                        <a:rPr lang="en-US" dirty="0">
                          <a:latin typeface="Times New Roman" panose="02020603050405020304" pitchFamily="18" charset="0"/>
                          <a:cs typeface="Times New Roman" panose="02020603050405020304" pitchFamily="18" charset="0"/>
                        </a:rPr>
                        <a:t>IPv4 addresses (default)</a:t>
                      </a:r>
                    </a:p>
                  </a:txBody>
                  <a:tcPr/>
                </a:tc>
                <a:extLst>
                  <a:ext uri="{0D108BD9-81ED-4DB2-BD59-A6C34878D82A}">
                    <a16:rowId xmlns:a16="http://schemas.microsoft.com/office/drawing/2014/main" val="1930116769"/>
                  </a:ext>
                </a:extLst>
              </a:tr>
              <a:tr h="292100">
                <a:tc>
                  <a:txBody>
                    <a:bodyPr/>
                    <a:lstStyle/>
                    <a:p>
                      <a:pPr algn="ctr"/>
                      <a:r>
                        <a:rPr lang="en-US" dirty="0">
                          <a:latin typeface="Times New Roman" panose="02020603050405020304" pitchFamily="18" charset="0"/>
                          <a:cs typeface="Times New Roman" panose="02020603050405020304" pitchFamily="18" charset="0"/>
                        </a:rPr>
                        <a:t>‘AAAA’</a:t>
                      </a:r>
                    </a:p>
                  </a:txBody>
                  <a:tcPr/>
                </a:tc>
                <a:tc>
                  <a:txBody>
                    <a:bodyPr/>
                    <a:lstStyle/>
                    <a:p>
                      <a:pPr algn="l"/>
                      <a:r>
                        <a:rPr lang="en-US" dirty="0">
                          <a:latin typeface="Times New Roman" panose="02020603050405020304" pitchFamily="18" charset="0"/>
                          <a:cs typeface="Times New Roman" panose="02020603050405020304" pitchFamily="18" charset="0"/>
                        </a:rPr>
                        <a:t>IPv6 addresses</a:t>
                      </a:r>
                    </a:p>
                  </a:txBody>
                  <a:tcPr/>
                </a:tc>
                <a:extLst>
                  <a:ext uri="{0D108BD9-81ED-4DB2-BD59-A6C34878D82A}">
                    <a16:rowId xmlns:a16="http://schemas.microsoft.com/office/drawing/2014/main" val="590689111"/>
                  </a:ext>
                </a:extLst>
              </a:tr>
              <a:tr h="292100">
                <a:tc>
                  <a:txBody>
                    <a:bodyPr/>
                    <a:lstStyle/>
                    <a:p>
                      <a:pPr algn="ctr"/>
                      <a:r>
                        <a:rPr lang="en-US" dirty="0">
                          <a:latin typeface="Times New Roman" panose="02020603050405020304" pitchFamily="18" charset="0"/>
                          <a:cs typeface="Times New Roman" panose="02020603050405020304" pitchFamily="18" charset="0"/>
                        </a:rPr>
                        <a:t>‘ANY’</a:t>
                      </a:r>
                    </a:p>
                  </a:txBody>
                  <a:tcPr/>
                </a:tc>
                <a:tc>
                  <a:txBody>
                    <a:bodyPr/>
                    <a:lstStyle/>
                    <a:p>
                      <a:pPr algn="l"/>
                      <a:r>
                        <a:rPr lang="en-US" dirty="0">
                          <a:latin typeface="Times New Roman" panose="02020603050405020304" pitchFamily="18" charset="0"/>
                          <a:cs typeface="Times New Roman" panose="02020603050405020304" pitchFamily="18" charset="0"/>
                        </a:rPr>
                        <a:t>any records</a:t>
                      </a:r>
                    </a:p>
                  </a:txBody>
                  <a:tcPr/>
                </a:tc>
                <a:extLst>
                  <a:ext uri="{0D108BD9-81ED-4DB2-BD59-A6C34878D82A}">
                    <a16:rowId xmlns:a16="http://schemas.microsoft.com/office/drawing/2014/main" val="3784369039"/>
                  </a:ext>
                </a:extLst>
              </a:tr>
              <a:tr h="292100">
                <a:tc>
                  <a:txBody>
                    <a:bodyPr/>
                    <a:lstStyle/>
                    <a:p>
                      <a:pPr algn="ctr"/>
                      <a:r>
                        <a:rPr lang="en-US" dirty="0">
                          <a:latin typeface="Times New Roman" panose="02020603050405020304" pitchFamily="18" charset="0"/>
                          <a:cs typeface="Times New Roman" panose="02020603050405020304" pitchFamily="18" charset="0"/>
                        </a:rPr>
                        <a:t>‘CAA’</a:t>
                      </a:r>
                    </a:p>
                  </a:txBody>
                  <a:tcPr/>
                </a:tc>
                <a:tc>
                  <a:txBody>
                    <a:bodyPr/>
                    <a:lstStyle/>
                    <a:p>
                      <a:pPr algn="l"/>
                      <a:r>
                        <a:rPr lang="en-US" dirty="0">
                          <a:latin typeface="Times New Roman" panose="02020603050405020304" pitchFamily="18" charset="0"/>
                          <a:cs typeface="Times New Roman" panose="02020603050405020304" pitchFamily="18" charset="0"/>
                        </a:rPr>
                        <a:t>CA authorization records</a:t>
                      </a:r>
                    </a:p>
                  </a:txBody>
                  <a:tcPr/>
                </a:tc>
                <a:extLst>
                  <a:ext uri="{0D108BD9-81ED-4DB2-BD59-A6C34878D82A}">
                    <a16:rowId xmlns:a16="http://schemas.microsoft.com/office/drawing/2014/main" val="1678514729"/>
                  </a:ext>
                </a:extLst>
              </a:tr>
              <a:tr h="292100">
                <a:tc>
                  <a:txBody>
                    <a:bodyPr/>
                    <a:lstStyle/>
                    <a:p>
                      <a:pPr algn="ctr"/>
                      <a:r>
                        <a:rPr lang="en-US" dirty="0">
                          <a:latin typeface="Times New Roman" panose="02020603050405020304" pitchFamily="18" charset="0"/>
                          <a:cs typeface="Times New Roman" panose="02020603050405020304" pitchFamily="18" charset="0"/>
                        </a:rPr>
                        <a:t>‘CNAME’</a:t>
                      </a:r>
                    </a:p>
                  </a:txBody>
                  <a:tcPr/>
                </a:tc>
                <a:tc>
                  <a:txBody>
                    <a:bodyPr/>
                    <a:lstStyle/>
                    <a:p>
                      <a:pPr algn="l"/>
                      <a:r>
                        <a:rPr lang="en-US" dirty="0">
                          <a:latin typeface="Times New Roman" panose="02020603050405020304" pitchFamily="18" charset="0"/>
                          <a:cs typeface="Times New Roman" panose="02020603050405020304" pitchFamily="18" charset="0"/>
                        </a:rPr>
                        <a:t>Canonical Name Records</a:t>
                      </a:r>
                    </a:p>
                  </a:txBody>
                  <a:tcPr/>
                </a:tc>
                <a:extLst>
                  <a:ext uri="{0D108BD9-81ED-4DB2-BD59-A6C34878D82A}">
                    <a16:rowId xmlns:a16="http://schemas.microsoft.com/office/drawing/2014/main" val="574917935"/>
                  </a:ext>
                </a:extLst>
              </a:tr>
              <a:tr h="292100">
                <a:tc>
                  <a:txBody>
                    <a:bodyPr/>
                    <a:lstStyle/>
                    <a:p>
                      <a:pPr algn="ctr"/>
                      <a:r>
                        <a:rPr lang="en-US" dirty="0">
                          <a:latin typeface="Times New Roman" panose="02020603050405020304" pitchFamily="18" charset="0"/>
                          <a:cs typeface="Times New Roman" panose="02020603050405020304" pitchFamily="18" charset="0"/>
                        </a:rPr>
                        <a:t>‘MX’</a:t>
                      </a:r>
                    </a:p>
                  </a:txBody>
                  <a:tcPr/>
                </a:tc>
                <a:tc>
                  <a:txBody>
                    <a:bodyPr/>
                    <a:lstStyle/>
                    <a:p>
                      <a:pPr algn="l"/>
                      <a:r>
                        <a:rPr lang="en-US" dirty="0">
                          <a:latin typeface="Times New Roman" panose="02020603050405020304" pitchFamily="18" charset="0"/>
                          <a:cs typeface="Times New Roman" panose="02020603050405020304" pitchFamily="18" charset="0"/>
                        </a:rPr>
                        <a:t>Mail Exchange Records</a:t>
                      </a:r>
                    </a:p>
                  </a:txBody>
                  <a:tcPr/>
                </a:tc>
                <a:extLst>
                  <a:ext uri="{0D108BD9-81ED-4DB2-BD59-A6C34878D82A}">
                    <a16:rowId xmlns:a16="http://schemas.microsoft.com/office/drawing/2014/main" val="3174884593"/>
                  </a:ext>
                </a:extLst>
              </a:tr>
              <a:tr h="292100">
                <a:tc>
                  <a:txBody>
                    <a:bodyPr/>
                    <a:lstStyle/>
                    <a:p>
                      <a:pPr algn="ctr"/>
                      <a:r>
                        <a:rPr lang="en-US" dirty="0">
                          <a:latin typeface="Times New Roman" panose="02020603050405020304" pitchFamily="18" charset="0"/>
                          <a:cs typeface="Times New Roman" panose="02020603050405020304" pitchFamily="18" charset="0"/>
                        </a:rPr>
                        <a:t>‘NAPTR’</a:t>
                      </a:r>
                    </a:p>
                  </a:txBody>
                  <a:tcPr/>
                </a:tc>
                <a:tc>
                  <a:txBody>
                    <a:bodyPr/>
                    <a:lstStyle/>
                    <a:p>
                      <a:pPr algn="l"/>
                      <a:r>
                        <a:rPr lang="en-US" dirty="0">
                          <a:latin typeface="Times New Roman" panose="02020603050405020304" pitchFamily="18" charset="0"/>
                          <a:cs typeface="Times New Roman" panose="02020603050405020304" pitchFamily="18" charset="0"/>
                        </a:rPr>
                        <a:t>Name Authority Pointer Records</a:t>
                      </a:r>
                    </a:p>
                  </a:txBody>
                  <a:tcPr/>
                </a:tc>
                <a:extLst>
                  <a:ext uri="{0D108BD9-81ED-4DB2-BD59-A6C34878D82A}">
                    <a16:rowId xmlns:a16="http://schemas.microsoft.com/office/drawing/2014/main" val="552991346"/>
                  </a:ext>
                </a:extLst>
              </a:tr>
              <a:tr h="292100">
                <a:tc>
                  <a:txBody>
                    <a:bodyPr/>
                    <a:lstStyle/>
                    <a:p>
                      <a:pPr algn="ctr"/>
                      <a:r>
                        <a:rPr lang="en-US" dirty="0">
                          <a:latin typeface="Times New Roman" panose="02020603050405020304" pitchFamily="18" charset="0"/>
                          <a:cs typeface="Times New Roman" panose="02020603050405020304" pitchFamily="18" charset="0"/>
                        </a:rPr>
                        <a:t>‘NS’</a:t>
                      </a:r>
                    </a:p>
                  </a:txBody>
                  <a:tcPr/>
                </a:tc>
                <a:tc>
                  <a:txBody>
                    <a:bodyPr/>
                    <a:lstStyle/>
                    <a:p>
                      <a:pPr algn="l"/>
                      <a:r>
                        <a:rPr lang="en-US" dirty="0">
                          <a:latin typeface="Times New Roman" panose="02020603050405020304" pitchFamily="18" charset="0"/>
                          <a:cs typeface="Times New Roman" panose="02020603050405020304" pitchFamily="18" charset="0"/>
                        </a:rPr>
                        <a:t>Name Server Records</a:t>
                      </a:r>
                    </a:p>
                  </a:txBody>
                  <a:tcPr/>
                </a:tc>
                <a:extLst>
                  <a:ext uri="{0D108BD9-81ED-4DB2-BD59-A6C34878D82A}">
                    <a16:rowId xmlns:a16="http://schemas.microsoft.com/office/drawing/2014/main" val="3931921121"/>
                  </a:ext>
                </a:extLst>
              </a:tr>
              <a:tr h="292100">
                <a:tc>
                  <a:txBody>
                    <a:bodyPr/>
                    <a:lstStyle/>
                    <a:p>
                      <a:pPr algn="ctr"/>
                      <a:r>
                        <a:rPr lang="en-US" dirty="0">
                          <a:latin typeface="Times New Roman" panose="02020603050405020304" pitchFamily="18" charset="0"/>
                          <a:cs typeface="Times New Roman" panose="02020603050405020304" pitchFamily="18" charset="0"/>
                        </a:rPr>
                        <a:t>‘PTR’</a:t>
                      </a:r>
                    </a:p>
                  </a:txBody>
                  <a:tcPr/>
                </a:tc>
                <a:tc>
                  <a:txBody>
                    <a:bodyPr/>
                    <a:lstStyle/>
                    <a:p>
                      <a:pPr algn="l"/>
                      <a:r>
                        <a:rPr lang="en-US" dirty="0">
                          <a:latin typeface="Times New Roman" panose="02020603050405020304" pitchFamily="18" charset="0"/>
                          <a:cs typeface="Times New Roman" panose="02020603050405020304" pitchFamily="18" charset="0"/>
                        </a:rPr>
                        <a:t>Pointer Records</a:t>
                      </a:r>
                    </a:p>
                  </a:txBody>
                  <a:tcPr/>
                </a:tc>
                <a:extLst>
                  <a:ext uri="{0D108BD9-81ED-4DB2-BD59-A6C34878D82A}">
                    <a16:rowId xmlns:a16="http://schemas.microsoft.com/office/drawing/2014/main" val="3930676623"/>
                  </a:ext>
                </a:extLst>
              </a:tr>
              <a:tr h="292100">
                <a:tc>
                  <a:txBody>
                    <a:bodyPr/>
                    <a:lstStyle/>
                    <a:p>
                      <a:pPr algn="ctr"/>
                      <a:r>
                        <a:rPr lang="en-US" dirty="0">
                          <a:latin typeface="Times New Roman" panose="02020603050405020304" pitchFamily="18" charset="0"/>
                          <a:cs typeface="Times New Roman" panose="02020603050405020304" pitchFamily="18" charset="0"/>
                        </a:rPr>
                        <a:t>‘SOA’</a:t>
                      </a:r>
                    </a:p>
                  </a:txBody>
                  <a:tcPr/>
                </a:tc>
                <a:tc>
                  <a:txBody>
                    <a:bodyPr/>
                    <a:lstStyle/>
                    <a:p>
                      <a:pPr algn="l"/>
                      <a:r>
                        <a:rPr lang="en-US" dirty="0">
                          <a:latin typeface="Times New Roman" panose="02020603050405020304" pitchFamily="18" charset="0"/>
                          <a:cs typeface="Times New Roman" panose="02020603050405020304" pitchFamily="18" charset="0"/>
                        </a:rPr>
                        <a:t>Start Of Authority Records</a:t>
                      </a:r>
                    </a:p>
                  </a:txBody>
                  <a:tcPr/>
                </a:tc>
                <a:extLst>
                  <a:ext uri="{0D108BD9-81ED-4DB2-BD59-A6C34878D82A}">
                    <a16:rowId xmlns:a16="http://schemas.microsoft.com/office/drawing/2014/main" val="940899322"/>
                  </a:ext>
                </a:extLst>
              </a:tr>
              <a:tr h="292100">
                <a:tc>
                  <a:txBody>
                    <a:bodyPr/>
                    <a:lstStyle/>
                    <a:p>
                      <a:pPr algn="ctr"/>
                      <a:r>
                        <a:rPr lang="en-US" dirty="0">
                          <a:latin typeface="Times New Roman" panose="02020603050405020304" pitchFamily="18" charset="0"/>
                          <a:cs typeface="Times New Roman" panose="02020603050405020304" pitchFamily="18" charset="0"/>
                        </a:rPr>
                        <a:t>‘SRV’</a:t>
                      </a:r>
                    </a:p>
                  </a:txBody>
                  <a:tcPr/>
                </a:tc>
                <a:tc>
                  <a:txBody>
                    <a:bodyPr/>
                    <a:lstStyle/>
                    <a:p>
                      <a:pPr algn="l"/>
                      <a:r>
                        <a:rPr lang="en-US" dirty="0">
                          <a:latin typeface="Times New Roman" panose="02020603050405020304" pitchFamily="18" charset="0"/>
                          <a:cs typeface="Times New Roman" panose="02020603050405020304" pitchFamily="18" charset="0"/>
                        </a:rPr>
                        <a:t>Service Records</a:t>
                      </a:r>
                    </a:p>
                  </a:txBody>
                  <a:tcPr/>
                </a:tc>
                <a:extLst>
                  <a:ext uri="{0D108BD9-81ED-4DB2-BD59-A6C34878D82A}">
                    <a16:rowId xmlns:a16="http://schemas.microsoft.com/office/drawing/2014/main" val="3543545149"/>
                  </a:ext>
                </a:extLst>
              </a:tr>
              <a:tr h="292100">
                <a:tc>
                  <a:txBody>
                    <a:bodyPr/>
                    <a:lstStyle/>
                    <a:p>
                      <a:pPr algn="ctr"/>
                      <a:r>
                        <a:rPr lang="en-US" dirty="0">
                          <a:latin typeface="Times New Roman" panose="02020603050405020304" pitchFamily="18" charset="0"/>
                          <a:cs typeface="Times New Roman" panose="02020603050405020304" pitchFamily="18" charset="0"/>
                        </a:rPr>
                        <a:t>‘TXT’</a:t>
                      </a:r>
                    </a:p>
                  </a:txBody>
                  <a:tcPr/>
                </a:tc>
                <a:tc>
                  <a:txBody>
                    <a:bodyPr/>
                    <a:lstStyle/>
                    <a:p>
                      <a:pPr algn="l"/>
                      <a:r>
                        <a:rPr lang="en-US" dirty="0">
                          <a:latin typeface="Times New Roman" panose="02020603050405020304" pitchFamily="18" charset="0"/>
                          <a:cs typeface="Times New Roman" panose="02020603050405020304" pitchFamily="18" charset="0"/>
                        </a:rPr>
                        <a:t>Text Records</a:t>
                      </a:r>
                    </a:p>
                  </a:txBody>
                  <a:tcPr/>
                </a:tc>
                <a:extLst>
                  <a:ext uri="{0D108BD9-81ED-4DB2-BD59-A6C34878D82A}">
                    <a16:rowId xmlns:a16="http://schemas.microsoft.com/office/drawing/2014/main" val="1010743257"/>
                  </a:ext>
                </a:extLst>
              </a:tr>
            </a:tbl>
          </a:graphicData>
        </a:graphic>
      </p:graphicFrame>
    </p:spTree>
    <p:extLst>
      <p:ext uri="{BB962C8B-B14F-4D97-AF65-F5344CB8AC3E}">
        <p14:creationId xmlns:p14="http://schemas.microsoft.com/office/powerpoint/2010/main" val="2777199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243</Words>
  <Application>Microsoft Office PowerPoint</Application>
  <PresentationFormat>On-screen Show (16:9)</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DNS</vt:lpstr>
      <vt:lpstr>DNS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215</cp:revision>
  <dcterms:created xsi:type="dcterms:W3CDTF">2006-08-16T00:00:00Z</dcterms:created>
  <dcterms:modified xsi:type="dcterms:W3CDTF">2021-10-01T08:26:48Z</dcterms:modified>
</cp:coreProperties>
</file>