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84" r:id="rId3"/>
    <p:sldId id="285" r:id="rId4"/>
    <p:sldId id="286" r:id="rId5"/>
    <p:sldId id="28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3F35-3C31-4FCC-B762-8FA83DB948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C11F85-AF32-484E-B7DE-BAD2167DF4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17C33E-110C-43CE-8805-5FD96AF6EB41}"/>
              </a:ext>
            </a:extLst>
          </p:cNvPr>
          <p:cNvSpPr>
            <a:spLocks noGrp="1"/>
          </p:cNvSpPr>
          <p:nvPr>
            <p:ph type="dt" sz="half" idx="10"/>
          </p:nvPr>
        </p:nvSpPr>
        <p:spPr/>
        <p:txBody>
          <a:bodyPr/>
          <a:lstStyle/>
          <a:p>
            <a:fld id="{D6424074-C14C-4063-9727-25396F45EE8B}" type="datetimeFigureOut">
              <a:rPr lang="en-US" smtClean="0"/>
              <a:t>10/10/2021</a:t>
            </a:fld>
            <a:endParaRPr lang="en-US"/>
          </a:p>
        </p:txBody>
      </p:sp>
      <p:sp>
        <p:nvSpPr>
          <p:cNvPr id="5" name="Footer Placeholder 4">
            <a:extLst>
              <a:ext uri="{FF2B5EF4-FFF2-40B4-BE49-F238E27FC236}">
                <a16:creationId xmlns:a16="http://schemas.microsoft.com/office/drawing/2014/main" id="{C41E970A-36AA-461D-BFF5-A7073A89A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24AC1-CF3D-4264-B44C-4AC3694EAFFB}"/>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78615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591D-71AB-44B0-A8FF-8DA89DF43B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99BF31-FDD0-4B03-9E4C-18FA15FB82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35DB6-B91A-42DA-8722-A16D02B6CBE5}"/>
              </a:ext>
            </a:extLst>
          </p:cNvPr>
          <p:cNvSpPr>
            <a:spLocks noGrp="1"/>
          </p:cNvSpPr>
          <p:nvPr>
            <p:ph type="dt" sz="half" idx="10"/>
          </p:nvPr>
        </p:nvSpPr>
        <p:spPr/>
        <p:txBody>
          <a:bodyPr/>
          <a:lstStyle/>
          <a:p>
            <a:fld id="{D6424074-C14C-4063-9727-25396F45EE8B}" type="datetimeFigureOut">
              <a:rPr lang="en-US" smtClean="0"/>
              <a:t>10/10/2021</a:t>
            </a:fld>
            <a:endParaRPr lang="en-US"/>
          </a:p>
        </p:txBody>
      </p:sp>
      <p:sp>
        <p:nvSpPr>
          <p:cNvPr id="5" name="Footer Placeholder 4">
            <a:extLst>
              <a:ext uri="{FF2B5EF4-FFF2-40B4-BE49-F238E27FC236}">
                <a16:creationId xmlns:a16="http://schemas.microsoft.com/office/drawing/2014/main" id="{8F704C1A-3BFB-4306-8451-0366BAB2F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47995-D404-46E1-B86F-17C3C8B09EB0}"/>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07249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B0D8ED-73E1-4FE3-BF6D-5D9C5BAF4C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F26129-7B22-402F-AFC8-1067547D08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C7EC3-A12B-4D69-A61D-07E268ECD2FC}"/>
              </a:ext>
            </a:extLst>
          </p:cNvPr>
          <p:cNvSpPr>
            <a:spLocks noGrp="1"/>
          </p:cNvSpPr>
          <p:nvPr>
            <p:ph type="dt" sz="half" idx="10"/>
          </p:nvPr>
        </p:nvSpPr>
        <p:spPr/>
        <p:txBody>
          <a:bodyPr/>
          <a:lstStyle/>
          <a:p>
            <a:fld id="{D6424074-C14C-4063-9727-25396F45EE8B}" type="datetimeFigureOut">
              <a:rPr lang="en-US" smtClean="0"/>
              <a:t>10/10/2021</a:t>
            </a:fld>
            <a:endParaRPr lang="en-US"/>
          </a:p>
        </p:txBody>
      </p:sp>
      <p:sp>
        <p:nvSpPr>
          <p:cNvPr id="5" name="Footer Placeholder 4">
            <a:extLst>
              <a:ext uri="{FF2B5EF4-FFF2-40B4-BE49-F238E27FC236}">
                <a16:creationId xmlns:a16="http://schemas.microsoft.com/office/drawing/2014/main" id="{06BABADA-90D3-48E7-B44C-D632B1A8F3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B1A7B-8555-421A-99B8-5ADAA6942206}"/>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313666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D500-4B8D-424C-8E02-B591E74EC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EC130C-93BE-4086-A02D-A4D7DF5A46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33FFA-4982-4138-A83F-360E42BC9F3D}"/>
              </a:ext>
            </a:extLst>
          </p:cNvPr>
          <p:cNvSpPr>
            <a:spLocks noGrp="1"/>
          </p:cNvSpPr>
          <p:nvPr>
            <p:ph type="dt" sz="half" idx="10"/>
          </p:nvPr>
        </p:nvSpPr>
        <p:spPr/>
        <p:txBody>
          <a:bodyPr/>
          <a:lstStyle/>
          <a:p>
            <a:fld id="{D6424074-C14C-4063-9727-25396F45EE8B}" type="datetimeFigureOut">
              <a:rPr lang="en-US" smtClean="0"/>
              <a:t>10/10/2021</a:t>
            </a:fld>
            <a:endParaRPr lang="en-US"/>
          </a:p>
        </p:txBody>
      </p:sp>
      <p:sp>
        <p:nvSpPr>
          <p:cNvPr id="5" name="Footer Placeholder 4">
            <a:extLst>
              <a:ext uri="{FF2B5EF4-FFF2-40B4-BE49-F238E27FC236}">
                <a16:creationId xmlns:a16="http://schemas.microsoft.com/office/drawing/2014/main" id="{F6E70961-FF6B-4014-ABD0-D52345560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84993-0B9F-4D18-A786-A001E4813A34}"/>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101319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AFEF-9148-490C-A07D-66025A3890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F19A05-8FC1-4F08-A6DF-48B5588EC6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06C234-7D79-4017-A28E-009351AFBF7A}"/>
              </a:ext>
            </a:extLst>
          </p:cNvPr>
          <p:cNvSpPr>
            <a:spLocks noGrp="1"/>
          </p:cNvSpPr>
          <p:nvPr>
            <p:ph type="dt" sz="half" idx="10"/>
          </p:nvPr>
        </p:nvSpPr>
        <p:spPr/>
        <p:txBody>
          <a:bodyPr/>
          <a:lstStyle/>
          <a:p>
            <a:fld id="{D6424074-C14C-4063-9727-25396F45EE8B}" type="datetimeFigureOut">
              <a:rPr lang="en-US" smtClean="0"/>
              <a:t>10/10/2021</a:t>
            </a:fld>
            <a:endParaRPr lang="en-US"/>
          </a:p>
        </p:txBody>
      </p:sp>
      <p:sp>
        <p:nvSpPr>
          <p:cNvPr id="5" name="Footer Placeholder 4">
            <a:extLst>
              <a:ext uri="{FF2B5EF4-FFF2-40B4-BE49-F238E27FC236}">
                <a16:creationId xmlns:a16="http://schemas.microsoft.com/office/drawing/2014/main" id="{24E09164-4C4A-4127-B3F2-BB08C8341E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D9619-5D24-4157-A6FD-5834D0A22E40}"/>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126931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FB17-9AD1-4F3B-AA4E-56593842DE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C4D886-9A3F-42F3-AB90-9B4FCED533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D4B41A-A242-49E8-8BC4-FCD743948B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2A4D90-D5C8-487E-B4C9-B9DE8D5915F6}"/>
              </a:ext>
            </a:extLst>
          </p:cNvPr>
          <p:cNvSpPr>
            <a:spLocks noGrp="1"/>
          </p:cNvSpPr>
          <p:nvPr>
            <p:ph type="dt" sz="half" idx="10"/>
          </p:nvPr>
        </p:nvSpPr>
        <p:spPr/>
        <p:txBody>
          <a:bodyPr/>
          <a:lstStyle/>
          <a:p>
            <a:fld id="{D6424074-C14C-4063-9727-25396F45EE8B}" type="datetimeFigureOut">
              <a:rPr lang="en-US" smtClean="0"/>
              <a:t>10/10/2021</a:t>
            </a:fld>
            <a:endParaRPr lang="en-US"/>
          </a:p>
        </p:txBody>
      </p:sp>
      <p:sp>
        <p:nvSpPr>
          <p:cNvPr id="6" name="Footer Placeholder 5">
            <a:extLst>
              <a:ext uri="{FF2B5EF4-FFF2-40B4-BE49-F238E27FC236}">
                <a16:creationId xmlns:a16="http://schemas.microsoft.com/office/drawing/2014/main" id="{596AE19E-19C8-4D55-9148-C3B99134A6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66303-18AD-4792-A099-E495F2C519C3}"/>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30458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7564-7E6D-44C1-8EAE-6A4E965C25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E3F7CD-9F80-48DE-AC2D-8C68C18BCC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0FAB47-FABF-4808-B75D-EE89F7DDC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A02129-2ED0-4522-9D50-7E1E31732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1CDBFA-5E0F-4440-971C-EA63B08383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005AA4-F250-48C7-A79B-B9159994BE7C}"/>
              </a:ext>
            </a:extLst>
          </p:cNvPr>
          <p:cNvSpPr>
            <a:spLocks noGrp="1"/>
          </p:cNvSpPr>
          <p:nvPr>
            <p:ph type="dt" sz="half" idx="10"/>
          </p:nvPr>
        </p:nvSpPr>
        <p:spPr/>
        <p:txBody>
          <a:bodyPr/>
          <a:lstStyle/>
          <a:p>
            <a:fld id="{D6424074-C14C-4063-9727-25396F45EE8B}" type="datetimeFigureOut">
              <a:rPr lang="en-US" smtClean="0"/>
              <a:t>10/10/2021</a:t>
            </a:fld>
            <a:endParaRPr lang="en-US"/>
          </a:p>
        </p:txBody>
      </p:sp>
      <p:sp>
        <p:nvSpPr>
          <p:cNvPr id="8" name="Footer Placeholder 7">
            <a:extLst>
              <a:ext uri="{FF2B5EF4-FFF2-40B4-BE49-F238E27FC236}">
                <a16:creationId xmlns:a16="http://schemas.microsoft.com/office/drawing/2014/main" id="{A32781D2-D5BD-480F-BB83-53C263FB8D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C12F3E-3AE8-47A7-BA0C-210DE2BE59AE}"/>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43717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CDEC-80DD-44FD-87ED-767C2FA308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292CCD-4B75-45FB-98A6-7358737527E3}"/>
              </a:ext>
            </a:extLst>
          </p:cNvPr>
          <p:cNvSpPr>
            <a:spLocks noGrp="1"/>
          </p:cNvSpPr>
          <p:nvPr>
            <p:ph type="dt" sz="half" idx="10"/>
          </p:nvPr>
        </p:nvSpPr>
        <p:spPr/>
        <p:txBody>
          <a:bodyPr/>
          <a:lstStyle/>
          <a:p>
            <a:fld id="{D6424074-C14C-4063-9727-25396F45EE8B}" type="datetimeFigureOut">
              <a:rPr lang="en-US" smtClean="0"/>
              <a:t>10/10/2021</a:t>
            </a:fld>
            <a:endParaRPr lang="en-US"/>
          </a:p>
        </p:txBody>
      </p:sp>
      <p:sp>
        <p:nvSpPr>
          <p:cNvPr id="4" name="Footer Placeholder 3">
            <a:extLst>
              <a:ext uri="{FF2B5EF4-FFF2-40B4-BE49-F238E27FC236}">
                <a16:creationId xmlns:a16="http://schemas.microsoft.com/office/drawing/2014/main" id="{8C9243F9-A523-4595-950A-A86EFB8DA9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68C2E0-2E4D-4B36-979D-F2375420BBBA}"/>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304128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E46FD8-EC6C-42A7-98E1-FC56EEE826C4}"/>
              </a:ext>
            </a:extLst>
          </p:cNvPr>
          <p:cNvSpPr>
            <a:spLocks noGrp="1"/>
          </p:cNvSpPr>
          <p:nvPr>
            <p:ph type="dt" sz="half" idx="10"/>
          </p:nvPr>
        </p:nvSpPr>
        <p:spPr/>
        <p:txBody>
          <a:bodyPr/>
          <a:lstStyle/>
          <a:p>
            <a:fld id="{D6424074-C14C-4063-9727-25396F45EE8B}" type="datetimeFigureOut">
              <a:rPr lang="en-US" smtClean="0"/>
              <a:t>10/10/2021</a:t>
            </a:fld>
            <a:endParaRPr lang="en-US"/>
          </a:p>
        </p:txBody>
      </p:sp>
      <p:sp>
        <p:nvSpPr>
          <p:cNvPr id="3" name="Footer Placeholder 2">
            <a:extLst>
              <a:ext uri="{FF2B5EF4-FFF2-40B4-BE49-F238E27FC236}">
                <a16:creationId xmlns:a16="http://schemas.microsoft.com/office/drawing/2014/main" id="{B9E0800C-B826-41B4-A243-B36296B649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187CB-862A-46BE-A68E-D4A82FE94CB0}"/>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1146676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E107-3892-4E64-BDDA-CDF25A25C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4A345D-808F-4F5C-A693-EE1BD803D6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EB5494-E2C2-4E1A-A55C-B6F965B43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32549-0479-4245-9491-0EDF264A8EFC}"/>
              </a:ext>
            </a:extLst>
          </p:cNvPr>
          <p:cNvSpPr>
            <a:spLocks noGrp="1"/>
          </p:cNvSpPr>
          <p:nvPr>
            <p:ph type="dt" sz="half" idx="10"/>
          </p:nvPr>
        </p:nvSpPr>
        <p:spPr/>
        <p:txBody>
          <a:bodyPr/>
          <a:lstStyle/>
          <a:p>
            <a:fld id="{D6424074-C14C-4063-9727-25396F45EE8B}" type="datetimeFigureOut">
              <a:rPr lang="en-US" smtClean="0"/>
              <a:t>10/10/2021</a:t>
            </a:fld>
            <a:endParaRPr lang="en-US"/>
          </a:p>
        </p:txBody>
      </p:sp>
      <p:sp>
        <p:nvSpPr>
          <p:cNvPr id="6" name="Footer Placeholder 5">
            <a:extLst>
              <a:ext uri="{FF2B5EF4-FFF2-40B4-BE49-F238E27FC236}">
                <a16:creationId xmlns:a16="http://schemas.microsoft.com/office/drawing/2014/main" id="{F42DB5CF-F4F7-4439-AE72-E5E794AF62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4244DC-B202-469A-AC18-C6FBC47C059C}"/>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204753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2DE7F-8D96-4394-B3C4-E90625F4D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B5D2BA-AFFA-4D89-A128-DCEE73ADC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A3167-3ED5-4E1C-95CA-2C0DA3293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9F1B83-D833-46FB-B8F9-FA04CBF20F50}"/>
              </a:ext>
            </a:extLst>
          </p:cNvPr>
          <p:cNvSpPr>
            <a:spLocks noGrp="1"/>
          </p:cNvSpPr>
          <p:nvPr>
            <p:ph type="dt" sz="half" idx="10"/>
          </p:nvPr>
        </p:nvSpPr>
        <p:spPr/>
        <p:txBody>
          <a:bodyPr/>
          <a:lstStyle/>
          <a:p>
            <a:fld id="{D6424074-C14C-4063-9727-25396F45EE8B}" type="datetimeFigureOut">
              <a:rPr lang="en-US" smtClean="0"/>
              <a:t>10/10/2021</a:t>
            </a:fld>
            <a:endParaRPr lang="en-US"/>
          </a:p>
        </p:txBody>
      </p:sp>
      <p:sp>
        <p:nvSpPr>
          <p:cNvPr id="6" name="Footer Placeholder 5">
            <a:extLst>
              <a:ext uri="{FF2B5EF4-FFF2-40B4-BE49-F238E27FC236}">
                <a16:creationId xmlns:a16="http://schemas.microsoft.com/office/drawing/2014/main" id="{76C36967-54F8-4897-9D64-D7332874B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926CB3-4534-4D33-B3B6-4717B20F3ADD}"/>
              </a:ext>
            </a:extLst>
          </p:cNvPr>
          <p:cNvSpPr>
            <a:spLocks noGrp="1"/>
          </p:cNvSpPr>
          <p:nvPr>
            <p:ph type="sldNum" sz="quarter" idx="12"/>
          </p:nvPr>
        </p:nvSpPr>
        <p:spPr/>
        <p:txBody>
          <a:bodyPr/>
          <a:lstStyle/>
          <a:p>
            <a:fld id="{40727D84-FC1B-473D-99C4-9E18DD8D8E63}" type="slidenum">
              <a:rPr lang="en-US" smtClean="0"/>
              <a:t>‹#›</a:t>
            </a:fld>
            <a:endParaRPr lang="en-US"/>
          </a:p>
        </p:txBody>
      </p:sp>
    </p:spTree>
    <p:extLst>
      <p:ext uri="{BB962C8B-B14F-4D97-AF65-F5344CB8AC3E}">
        <p14:creationId xmlns:p14="http://schemas.microsoft.com/office/powerpoint/2010/main" val="148092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4AD56-CD23-40BA-A489-EAD1F37F48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3F5D0B-5BF7-4414-99DD-09FA3E5D69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946D8-FBAF-4329-8716-8812B9BA77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24074-C14C-4063-9727-25396F45EE8B}" type="datetimeFigureOut">
              <a:rPr lang="en-US" smtClean="0"/>
              <a:t>10/10/2021</a:t>
            </a:fld>
            <a:endParaRPr lang="en-US"/>
          </a:p>
        </p:txBody>
      </p:sp>
      <p:sp>
        <p:nvSpPr>
          <p:cNvPr id="5" name="Footer Placeholder 4">
            <a:extLst>
              <a:ext uri="{FF2B5EF4-FFF2-40B4-BE49-F238E27FC236}">
                <a16:creationId xmlns:a16="http://schemas.microsoft.com/office/drawing/2014/main" id="{8AE5A8AF-D0BF-43C3-8DA2-2C1303E88F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43433D-FDF1-4749-8452-EE98C7655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7D84-FC1B-473D-99C4-9E18DD8D8E63}" type="slidenum">
              <a:rPr lang="en-US" smtClean="0"/>
              <a:t>‹#›</a:t>
            </a:fld>
            <a:endParaRPr lang="en-US"/>
          </a:p>
        </p:txBody>
      </p:sp>
    </p:spTree>
    <p:extLst>
      <p:ext uri="{BB962C8B-B14F-4D97-AF65-F5344CB8AC3E}">
        <p14:creationId xmlns:p14="http://schemas.microsoft.com/office/powerpoint/2010/main" val="192106349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Static Files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400"/>
            <a:ext cx="10972800" cy="497840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CSS files, </a:t>
            </a:r>
            <a:r>
              <a:rPr lang="en-US" sz="2400" dirty="0" err="1">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Files, image files, video files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are considered as static files in Express JS.</a:t>
            </a:r>
          </a:p>
          <a:p>
            <a:pPr marL="0" indent="0">
              <a:buNone/>
            </a:pPr>
            <a:r>
              <a:rPr lang="en-US" sz="2400" dirty="0">
                <a:latin typeface="Times New Roman" panose="02020603050405020304" pitchFamily="18" charset="0"/>
                <a:cs typeface="Times New Roman" panose="02020603050405020304" pitchFamily="18" charset="0"/>
              </a:rPr>
              <a:t>To serve static files such as images, CSS files, and JavaScript files, use the </a:t>
            </a:r>
            <a:r>
              <a:rPr lang="en-US" sz="2400" dirty="0" err="1">
                <a:latin typeface="Times New Roman" panose="02020603050405020304" pitchFamily="18" charset="0"/>
                <a:cs typeface="Times New Roman" panose="02020603050405020304" pitchFamily="18" charset="0"/>
              </a:rPr>
              <a:t>express.static</a:t>
            </a:r>
            <a:r>
              <a:rPr lang="en-US" sz="2400" dirty="0">
                <a:latin typeface="Times New Roman" panose="02020603050405020304" pitchFamily="18" charset="0"/>
                <a:cs typeface="Times New Roman" panose="02020603050405020304" pitchFamily="18" charset="0"/>
              </a:rPr>
              <a:t> built-in middleware function in Express.</a:t>
            </a:r>
          </a:p>
          <a:p>
            <a:pPr marL="0" indent="0">
              <a:buNone/>
            </a:pPr>
            <a:r>
              <a:rPr lang="en-US" sz="2400" dirty="0">
                <a:latin typeface="Times New Roman" panose="02020603050405020304" pitchFamily="18" charset="0"/>
                <a:cs typeface="Times New Roman" panose="02020603050405020304" pitchFamily="18" charset="0"/>
              </a:rPr>
              <a:t>Syntax:- </a:t>
            </a:r>
            <a:r>
              <a:rPr lang="en-US" sz="2400" dirty="0" err="1">
                <a:latin typeface="Times New Roman" panose="02020603050405020304" pitchFamily="18" charset="0"/>
                <a:cs typeface="Times New Roman" panose="02020603050405020304" pitchFamily="18" charset="0"/>
              </a:rPr>
              <a:t>express.static</a:t>
            </a:r>
            <a:r>
              <a:rPr lang="en-US" sz="2400" dirty="0">
                <a:latin typeface="Times New Roman" panose="02020603050405020304" pitchFamily="18" charset="0"/>
                <a:cs typeface="Times New Roman" panose="02020603050405020304" pitchFamily="18" charset="0"/>
              </a:rPr>
              <a:t>(root, [options])</a:t>
            </a:r>
          </a:p>
          <a:p>
            <a:pPr marL="0" indent="0">
              <a:buNone/>
            </a:pPr>
            <a:r>
              <a:rPr lang="en-US" sz="2400" dirty="0">
                <a:latin typeface="Times New Roman" panose="02020603050405020304" pitchFamily="18" charset="0"/>
                <a:cs typeface="Times New Roman" panose="02020603050405020304" pitchFamily="18" charset="0"/>
              </a:rPr>
              <a:t>Example:- </a:t>
            </a:r>
            <a:r>
              <a:rPr lang="en-US" sz="2400" dirty="0" err="1">
                <a:latin typeface="Times New Roman" panose="02020603050405020304" pitchFamily="18" charset="0"/>
                <a:cs typeface="Times New Roman" panose="02020603050405020304" pitchFamily="18" charset="0"/>
              </a:rPr>
              <a:t>app.use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express.static</a:t>
            </a:r>
            <a:r>
              <a:rPr lang="en-US" sz="2400" dirty="0">
                <a:latin typeface="Times New Roman" panose="02020603050405020304" pitchFamily="18" charset="0"/>
                <a:cs typeface="Times New Roman" panose="02020603050405020304" pitchFamily="18" charset="0"/>
              </a:rPr>
              <a:t>('public’))</a:t>
            </a:r>
          </a:p>
          <a:p>
            <a:pPr marL="0" indent="0">
              <a:buNone/>
            </a:pPr>
            <a:r>
              <a:rPr lang="en-US" sz="2400" dirty="0">
                <a:latin typeface="Times New Roman" panose="02020603050405020304" pitchFamily="18" charset="0"/>
                <a:cs typeface="Times New Roman" panose="02020603050405020304" pitchFamily="18" charset="0"/>
              </a:rPr>
              <a:t>http://localhost:3000/css/style.css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04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Static Files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400"/>
            <a:ext cx="10972800" cy="497840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To create a virtual path prefix (where the path does not actually exist in the file system) for files that are served by the </a:t>
            </a:r>
            <a:r>
              <a:rPr lang="en-US" sz="2400" dirty="0" err="1">
                <a:latin typeface="Times New Roman" panose="02020603050405020304" pitchFamily="18" charset="0"/>
                <a:cs typeface="Times New Roman" panose="02020603050405020304" pitchFamily="18" charset="0"/>
              </a:rPr>
              <a:t>express.static</a:t>
            </a:r>
            <a:r>
              <a:rPr lang="en-US" sz="2400" dirty="0">
                <a:latin typeface="Times New Roman" panose="02020603050405020304" pitchFamily="18" charset="0"/>
                <a:cs typeface="Times New Roman" panose="02020603050405020304" pitchFamily="18" charset="0"/>
              </a:rPr>
              <a:t> function, specify a mount path for the static directory, as shown below:</a:t>
            </a:r>
          </a:p>
          <a:p>
            <a:pPr marL="0" indent="0">
              <a:buNone/>
            </a:pPr>
            <a:r>
              <a:rPr lang="en-US" sz="2400" dirty="0" err="1">
                <a:latin typeface="Times New Roman" panose="02020603050405020304" pitchFamily="18" charset="0"/>
                <a:cs typeface="Times New Roman" panose="02020603050405020304" pitchFamily="18" charset="0"/>
              </a:rPr>
              <a:t>app.use</a:t>
            </a:r>
            <a:r>
              <a:rPr lang="en-US" sz="2400" dirty="0">
                <a:latin typeface="Times New Roman" panose="02020603050405020304" pitchFamily="18" charset="0"/>
                <a:cs typeface="Times New Roman" panose="02020603050405020304" pitchFamily="18" charset="0"/>
              </a:rPr>
              <a:t>('/static', </a:t>
            </a:r>
            <a:r>
              <a:rPr lang="en-US" sz="2400" dirty="0" err="1">
                <a:latin typeface="Times New Roman" panose="02020603050405020304" pitchFamily="18" charset="0"/>
                <a:cs typeface="Times New Roman" panose="02020603050405020304" pitchFamily="18" charset="0"/>
              </a:rPr>
              <a:t>express.static</a:t>
            </a:r>
            <a:r>
              <a:rPr lang="en-US" sz="2400" dirty="0">
                <a:latin typeface="Times New Roman" panose="02020603050405020304" pitchFamily="18" charset="0"/>
                <a:cs typeface="Times New Roman" panose="02020603050405020304" pitchFamily="18" charset="0"/>
              </a:rPr>
              <a:t>('public’))</a:t>
            </a:r>
          </a:p>
          <a:p>
            <a:pPr marL="0" indent="0">
              <a:buNone/>
            </a:pPr>
            <a:r>
              <a:rPr lang="en-US" sz="2400" dirty="0">
                <a:latin typeface="Times New Roman" panose="02020603050405020304" pitchFamily="18" charset="0"/>
                <a:cs typeface="Times New Roman" panose="02020603050405020304" pitchFamily="18" charset="0"/>
              </a:rPr>
              <a:t>http://localhost:3000/static/css/style.css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path that you provide to the </a:t>
            </a:r>
            <a:r>
              <a:rPr lang="en-US" sz="2400" dirty="0" err="1">
                <a:latin typeface="Times New Roman" panose="02020603050405020304" pitchFamily="18" charset="0"/>
                <a:cs typeface="Times New Roman" panose="02020603050405020304" pitchFamily="18" charset="0"/>
              </a:rPr>
              <a:t>express.static</a:t>
            </a:r>
            <a:r>
              <a:rPr lang="en-US" sz="2400" dirty="0">
                <a:latin typeface="Times New Roman" panose="02020603050405020304" pitchFamily="18" charset="0"/>
                <a:cs typeface="Times New Roman" panose="02020603050405020304" pitchFamily="18" charset="0"/>
              </a:rPr>
              <a:t> function is relative to the directory from where you launch your node process. If you run the express app from another directory, it’s safer to use the absolute path of the directory that you want to serve:</a:t>
            </a:r>
          </a:p>
          <a:p>
            <a:pPr marL="0" indent="0">
              <a:buNone/>
            </a:pPr>
            <a:r>
              <a:rPr lang="en-US" sz="2400" dirty="0" err="1">
                <a:latin typeface="Times New Roman" panose="02020603050405020304" pitchFamily="18" charset="0"/>
                <a:cs typeface="Times New Roman" panose="02020603050405020304" pitchFamily="18" charset="0"/>
              </a:rPr>
              <a:t>app.use</a:t>
            </a:r>
            <a:r>
              <a:rPr lang="en-US" sz="2400" dirty="0">
                <a:latin typeface="Times New Roman" panose="02020603050405020304" pitchFamily="18" charset="0"/>
                <a:cs typeface="Times New Roman" panose="02020603050405020304" pitchFamily="18" charset="0"/>
              </a:rPr>
              <a:t>('/static', </a:t>
            </a:r>
            <a:r>
              <a:rPr lang="en-US" sz="2400" dirty="0" err="1">
                <a:latin typeface="Times New Roman" panose="02020603050405020304" pitchFamily="18" charset="0"/>
                <a:cs typeface="Times New Roman" panose="02020603050405020304" pitchFamily="18" charset="0"/>
              </a:rPr>
              <a:t>express.static</a:t>
            </a:r>
            <a:r>
              <a:rPr lang="en-US" sz="2400" dirty="0">
                <a:latin typeface="Times New Roman" panose="02020603050405020304" pitchFamily="18" charset="0"/>
                <a:cs typeface="Times New Roman" panose="02020603050405020304" pitchFamily="18" charset="0"/>
              </a:rPr>
              <a:t>(join(</a:t>
            </a:r>
            <a:r>
              <a:rPr lang="en-US" sz="2400" dirty="0" err="1">
                <a:latin typeface="Times New Roman" panose="02020603050405020304" pitchFamily="18" charset="0"/>
                <a:cs typeface="Times New Roman" panose="02020603050405020304" pitchFamily="18" charset="0"/>
              </a:rPr>
              <a:t>process.cwd</a:t>
            </a:r>
            <a:r>
              <a:rPr lang="en-US" sz="2400" dirty="0">
                <a:latin typeface="Times New Roman" panose="02020603050405020304" pitchFamily="18" charset="0"/>
                <a:cs typeface="Times New Roman" panose="02020603050405020304" pitchFamily="18" charset="0"/>
              </a:rPr>
              <a:t>(), 'public')))</a:t>
            </a:r>
          </a:p>
        </p:txBody>
      </p:sp>
    </p:spTree>
    <p:extLst>
      <p:ext uri="{BB962C8B-B14F-4D97-AF65-F5344CB8AC3E}">
        <p14:creationId xmlns:p14="http://schemas.microsoft.com/office/powerpoint/2010/main" val="383473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Static Files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400"/>
            <a:ext cx="10972800" cy="497840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const options = {</a:t>
            </a:r>
          </a:p>
          <a:p>
            <a:pPr marL="0" indent="0">
              <a:buNone/>
            </a:pPr>
            <a:r>
              <a:rPr lang="en-US" sz="2400" dirty="0">
                <a:latin typeface="Times New Roman" panose="02020603050405020304" pitchFamily="18" charset="0"/>
                <a:cs typeface="Times New Roman" panose="02020603050405020304" pitchFamily="18" charset="0"/>
              </a:rPr>
              <a:t>  dotfiles: 'ignore’,</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etag</a:t>
            </a:r>
            <a:r>
              <a:rPr lang="en-US" sz="2400" dirty="0">
                <a:latin typeface="Times New Roman" panose="02020603050405020304" pitchFamily="18" charset="0"/>
                <a:cs typeface="Times New Roman" panose="02020603050405020304" pitchFamily="18" charset="0"/>
              </a:rPr>
              <a:t>: false,</a:t>
            </a:r>
          </a:p>
          <a:p>
            <a:pPr marL="0" indent="0">
              <a:buNone/>
            </a:pPr>
            <a:r>
              <a:rPr lang="en-US" sz="2400" dirty="0">
                <a:latin typeface="Times New Roman" panose="02020603050405020304" pitchFamily="18" charset="0"/>
                <a:cs typeface="Times New Roman" panose="02020603050405020304" pitchFamily="18" charset="0"/>
              </a:rPr>
              <a:t>  extensions: ['htm', 'html'],</a:t>
            </a:r>
          </a:p>
          <a:p>
            <a:pPr marL="0" indent="0">
              <a:buNone/>
            </a:pPr>
            <a:r>
              <a:rPr lang="en-US" sz="2400" dirty="0">
                <a:latin typeface="Times New Roman" panose="02020603050405020304" pitchFamily="18" charset="0"/>
                <a:cs typeface="Times New Roman" panose="02020603050405020304" pitchFamily="18" charset="0"/>
              </a:rPr>
              <a:t>  index: false,</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maxAge</a:t>
            </a:r>
            <a:r>
              <a:rPr lang="en-US" sz="2400" dirty="0">
                <a:latin typeface="Times New Roman" panose="02020603050405020304" pitchFamily="18" charset="0"/>
                <a:cs typeface="Times New Roman" panose="02020603050405020304" pitchFamily="18" charset="0"/>
              </a:rPr>
              <a:t>: '1d',</a:t>
            </a:r>
          </a:p>
          <a:p>
            <a:pPr marL="0" indent="0">
              <a:buNone/>
            </a:pPr>
            <a:r>
              <a:rPr lang="en-US" sz="2400" dirty="0">
                <a:latin typeface="Times New Roman" panose="02020603050405020304" pitchFamily="18" charset="0"/>
                <a:cs typeface="Times New Roman" panose="02020603050405020304" pitchFamily="18" charset="0"/>
              </a:rPr>
              <a:t>  redirect: false,</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setHeaders</a:t>
            </a:r>
            <a:r>
              <a:rPr lang="en-US" sz="2400" dirty="0">
                <a:latin typeface="Times New Roman" panose="02020603050405020304" pitchFamily="18" charset="0"/>
                <a:cs typeface="Times New Roman" panose="02020603050405020304" pitchFamily="18" charset="0"/>
              </a:rPr>
              <a:t>: function (res, path, stat)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res.set</a:t>
            </a:r>
            <a:r>
              <a:rPr lang="en-US" sz="2400" dirty="0">
                <a:latin typeface="Times New Roman" panose="02020603050405020304" pitchFamily="18" charset="0"/>
                <a:cs typeface="Times New Roman" panose="02020603050405020304" pitchFamily="18" charset="0"/>
              </a:rPr>
              <a:t>('x-timestamp', </a:t>
            </a:r>
            <a:r>
              <a:rPr lang="en-US" sz="2400" dirty="0" err="1">
                <a:latin typeface="Times New Roman" panose="02020603050405020304" pitchFamily="18" charset="0"/>
                <a:cs typeface="Times New Roman" panose="02020603050405020304" pitchFamily="18" charset="0"/>
              </a:rPr>
              <a:t>Date.now</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 }</a:t>
            </a:r>
          </a:p>
          <a:p>
            <a:pPr marL="0" indent="0">
              <a:buNone/>
            </a:pPr>
            <a:r>
              <a:rPr lang="en-US" sz="2400" dirty="0" err="1">
                <a:latin typeface="Times New Roman" panose="02020603050405020304" pitchFamily="18" charset="0"/>
                <a:cs typeface="Times New Roman" panose="02020603050405020304" pitchFamily="18" charset="0"/>
              </a:rPr>
              <a:t>app.use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express.static</a:t>
            </a:r>
            <a:r>
              <a:rPr lang="en-US" sz="2400" dirty="0">
                <a:latin typeface="Times New Roman" panose="02020603050405020304" pitchFamily="18" charset="0"/>
                <a:cs typeface="Times New Roman" panose="02020603050405020304" pitchFamily="18" charset="0"/>
              </a:rPr>
              <a:t>('public', options))</a:t>
            </a:r>
          </a:p>
        </p:txBody>
      </p:sp>
    </p:spTree>
    <p:extLst>
      <p:ext uri="{BB962C8B-B14F-4D97-AF65-F5344CB8AC3E}">
        <p14:creationId xmlns:p14="http://schemas.microsoft.com/office/powerpoint/2010/main" val="105177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Static Files</a:t>
            </a:r>
          </a:p>
        </p:txBody>
      </p:sp>
      <p:graphicFrame>
        <p:nvGraphicFramePr>
          <p:cNvPr id="4" name="Table 4">
            <a:extLst>
              <a:ext uri="{FF2B5EF4-FFF2-40B4-BE49-F238E27FC236}">
                <a16:creationId xmlns:a16="http://schemas.microsoft.com/office/drawing/2014/main" id="{CAFF1486-BCDE-4A12-B0CE-7703A09F6F60}"/>
              </a:ext>
            </a:extLst>
          </p:cNvPr>
          <p:cNvGraphicFramePr>
            <a:graphicFrameLocks noGrp="1"/>
          </p:cNvGraphicFramePr>
          <p:nvPr>
            <p:extLst>
              <p:ext uri="{D42A27DB-BD31-4B8C-83A1-F6EECF244321}">
                <p14:modId xmlns:p14="http://schemas.microsoft.com/office/powerpoint/2010/main" val="615802284"/>
              </p:ext>
            </p:extLst>
          </p:nvPr>
        </p:nvGraphicFramePr>
        <p:xfrm>
          <a:off x="509452" y="1064623"/>
          <a:ext cx="11173095" cy="5435600"/>
        </p:xfrm>
        <a:graphic>
          <a:graphicData uri="http://schemas.openxmlformats.org/drawingml/2006/table">
            <a:tbl>
              <a:tblPr firstRow="1" bandRow="1">
                <a:tableStyleId>{5940675A-B579-460E-94D1-54222C63F5DA}</a:tableStyleId>
              </a:tblPr>
              <a:tblGrid>
                <a:gridCol w="1358536">
                  <a:extLst>
                    <a:ext uri="{9D8B030D-6E8A-4147-A177-3AD203B41FA5}">
                      <a16:colId xmlns:a16="http://schemas.microsoft.com/office/drawing/2014/main" val="849111572"/>
                    </a:ext>
                  </a:extLst>
                </a:gridCol>
                <a:gridCol w="8429897">
                  <a:extLst>
                    <a:ext uri="{9D8B030D-6E8A-4147-A177-3AD203B41FA5}">
                      <a16:colId xmlns:a16="http://schemas.microsoft.com/office/drawing/2014/main" val="1422533460"/>
                    </a:ext>
                  </a:extLst>
                </a:gridCol>
                <a:gridCol w="1384662">
                  <a:extLst>
                    <a:ext uri="{9D8B030D-6E8A-4147-A177-3AD203B41FA5}">
                      <a16:colId xmlns:a16="http://schemas.microsoft.com/office/drawing/2014/main" val="118470703"/>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Property</a:t>
                      </a:r>
                    </a:p>
                  </a:txBody>
                  <a:tcPr>
                    <a:solidFill>
                      <a:schemeClr val="accent2">
                        <a:lumMod val="75000"/>
                      </a:schemeClr>
                    </a:solidFill>
                  </a:tcPr>
                </a:tc>
                <a:tc>
                  <a:txBody>
                    <a:bodyPr/>
                    <a:lstStyle/>
                    <a:p>
                      <a:pPr algn="ctr"/>
                      <a:r>
                        <a:rPr lang="en-US" b="1" dirty="0">
                          <a:latin typeface="Times New Roman" panose="02020603050405020304" pitchFamily="18" charset="0"/>
                          <a:cs typeface="Times New Roman" panose="02020603050405020304" pitchFamily="18" charset="0"/>
                        </a:rPr>
                        <a:t>Description</a:t>
                      </a:r>
                    </a:p>
                  </a:txBody>
                  <a:tcPr>
                    <a:solidFill>
                      <a:schemeClr val="accent2">
                        <a:lumMod val="75000"/>
                      </a:schemeClr>
                    </a:solidFill>
                  </a:tcPr>
                </a:tc>
                <a:tc>
                  <a:txBody>
                    <a:bodyPr/>
                    <a:lstStyle/>
                    <a:p>
                      <a:pPr algn="ctr"/>
                      <a:r>
                        <a:rPr lang="en-US" b="1" dirty="0">
                          <a:latin typeface="Times New Roman" panose="02020603050405020304" pitchFamily="18" charset="0"/>
                          <a:cs typeface="Times New Roman" panose="02020603050405020304" pitchFamily="18" charset="0"/>
                        </a:rPr>
                        <a:t>Default</a:t>
                      </a:r>
                    </a:p>
                  </a:txBody>
                  <a:tcPr>
                    <a:solidFill>
                      <a:schemeClr val="accent2">
                        <a:lumMod val="75000"/>
                      </a:schemeClr>
                    </a:solidFill>
                  </a:tcPr>
                </a:tc>
                <a:extLst>
                  <a:ext uri="{0D108BD9-81ED-4DB2-BD59-A6C34878D82A}">
                    <a16:rowId xmlns:a16="http://schemas.microsoft.com/office/drawing/2014/main" val="3877806642"/>
                  </a:ext>
                </a:extLst>
              </a:tr>
              <a:tr h="370840">
                <a:tc>
                  <a:txBody>
                    <a:bodyPr/>
                    <a:lstStyle/>
                    <a:p>
                      <a:pPr algn="ctr"/>
                      <a:r>
                        <a:rPr lang="en-US" dirty="0">
                          <a:latin typeface="Times New Roman" panose="02020603050405020304" pitchFamily="18" charset="0"/>
                          <a:cs typeface="Times New Roman" panose="02020603050405020304" pitchFamily="18" charset="0"/>
                        </a:rPr>
                        <a:t>dotfiles</a:t>
                      </a:r>
                    </a:p>
                  </a:txBody>
                  <a:tcPr/>
                </a:tc>
                <a:tc>
                  <a:txBody>
                    <a:bodyPr/>
                    <a:lstStyle/>
                    <a:p>
                      <a:r>
                        <a:rPr lang="en-US" dirty="0">
                          <a:latin typeface="Times New Roman" panose="02020603050405020304" pitchFamily="18" charset="0"/>
                          <a:cs typeface="Times New Roman" panose="02020603050405020304" pitchFamily="18" charset="0"/>
                        </a:rPr>
                        <a:t>Determines how dotfiles (files or directories that begin with a dot “.”) are treated.</a:t>
                      </a:r>
                    </a:p>
                  </a:txBody>
                  <a:tcPr/>
                </a:tc>
                <a:tc>
                  <a:txBody>
                    <a:bodyPr/>
                    <a:lstStyle/>
                    <a:p>
                      <a:pPr algn="ctr"/>
                      <a:r>
                        <a:rPr lang="en-US" dirty="0">
                          <a:latin typeface="Times New Roman" panose="02020603050405020304" pitchFamily="18" charset="0"/>
                          <a:cs typeface="Times New Roman" panose="02020603050405020304" pitchFamily="18" charset="0"/>
                        </a:rPr>
                        <a:t>“ignore”</a:t>
                      </a:r>
                    </a:p>
                  </a:txBody>
                  <a:tcPr/>
                </a:tc>
                <a:extLst>
                  <a:ext uri="{0D108BD9-81ED-4DB2-BD59-A6C34878D82A}">
                    <a16:rowId xmlns:a16="http://schemas.microsoft.com/office/drawing/2014/main" val="891527150"/>
                  </a:ext>
                </a:extLst>
              </a:tr>
              <a:tr h="370840">
                <a:tc>
                  <a:txBody>
                    <a:bodyPr/>
                    <a:lstStyle/>
                    <a:p>
                      <a:pPr algn="ctr"/>
                      <a:r>
                        <a:rPr lang="en-US" dirty="0" err="1">
                          <a:latin typeface="Times New Roman" panose="02020603050405020304" pitchFamily="18" charset="0"/>
                          <a:cs typeface="Times New Roman" panose="02020603050405020304" pitchFamily="18" charset="0"/>
                        </a:rPr>
                        <a:t>etag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Enable or disable </a:t>
                      </a:r>
                      <a:r>
                        <a:rPr lang="en-US" dirty="0" err="1">
                          <a:latin typeface="Times New Roman" panose="02020603050405020304" pitchFamily="18" charset="0"/>
                          <a:cs typeface="Times New Roman" panose="02020603050405020304" pitchFamily="18" charset="0"/>
                        </a:rPr>
                        <a:t>etag</a:t>
                      </a:r>
                      <a:r>
                        <a:rPr lang="en-US" dirty="0">
                          <a:latin typeface="Times New Roman" panose="02020603050405020304" pitchFamily="18" charset="0"/>
                          <a:cs typeface="Times New Roman" panose="02020603050405020304" pitchFamily="18" charset="0"/>
                        </a:rPr>
                        <a:t> generation</a:t>
                      </a:r>
                    </a:p>
                  </a:txBody>
                  <a:tcPr/>
                </a:tc>
                <a:tc>
                  <a:txBody>
                    <a:bodyPr/>
                    <a:lstStyle/>
                    <a:p>
                      <a:pPr algn="ctr"/>
                      <a:r>
                        <a:rPr lang="en-US" dirty="0">
                          <a:latin typeface="Times New Roman" panose="02020603050405020304" pitchFamily="18" charset="0"/>
                          <a:cs typeface="Times New Roman" panose="02020603050405020304" pitchFamily="18" charset="0"/>
                        </a:rPr>
                        <a:t>true</a:t>
                      </a:r>
                    </a:p>
                  </a:txBody>
                  <a:tcPr/>
                </a:tc>
                <a:extLst>
                  <a:ext uri="{0D108BD9-81ED-4DB2-BD59-A6C34878D82A}">
                    <a16:rowId xmlns:a16="http://schemas.microsoft.com/office/drawing/2014/main" val="1424258070"/>
                  </a:ext>
                </a:extLst>
              </a:tr>
              <a:tr h="370840">
                <a:tc>
                  <a:txBody>
                    <a:bodyPr/>
                    <a:lstStyle/>
                    <a:p>
                      <a:pPr algn="ctr"/>
                      <a:r>
                        <a:rPr lang="en-US" dirty="0">
                          <a:latin typeface="Times New Roman" panose="02020603050405020304" pitchFamily="18" charset="0"/>
                          <a:cs typeface="Times New Roman" panose="02020603050405020304" pitchFamily="18" charset="0"/>
                        </a:rPr>
                        <a:t>extensions</a:t>
                      </a:r>
                    </a:p>
                  </a:txBody>
                  <a:tcPr/>
                </a:tc>
                <a:tc>
                  <a:txBody>
                    <a:bodyPr/>
                    <a:lstStyle/>
                    <a:p>
                      <a:r>
                        <a:rPr lang="en-US" dirty="0">
                          <a:latin typeface="Times New Roman" panose="02020603050405020304" pitchFamily="18" charset="0"/>
                          <a:cs typeface="Times New Roman" panose="02020603050405020304" pitchFamily="18" charset="0"/>
                        </a:rPr>
                        <a:t>Sets file extension fallbacks: If a file is not found, search for files with the specified extensions and serve the first one found. Example: ['html', 'htm'].</a:t>
                      </a:r>
                    </a:p>
                  </a:txBody>
                  <a:tcPr/>
                </a:tc>
                <a:tc>
                  <a:txBody>
                    <a:bodyPr/>
                    <a:lstStyle/>
                    <a:p>
                      <a:pPr algn="ctr"/>
                      <a:r>
                        <a:rPr lang="en-US" dirty="0">
                          <a:latin typeface="Times New Roman" panose="02020603050405020304" pitchFamily="18" charset="0"/>
                          <a:cs typeface="Times New Roman" panose="02020603050405020304" pitchFamily="18" charset="0"/>
                        </a:rPr>
                        <a:t>false</a:t>
                      </a:r>
                    </a:p>
                  </a:txBody>
                  <a:tcPr/>
                </a:tc>
                <a:extLst>
                  <a:ext uri="{0D108BD9-81ED-4DB2-BD59-A6C34878D82A}">
                    <a16:rowId xmlns:a16="http://schemas.microsoft.com/office/drawing/2014/main" val="3472176478"/>
                  </a:ext>
                </a:extLst>
              </a:tr>
              <a:tr h="370840">
                <a:tc>
                  <a:txBody>
                    <a:bodyPr/>
                    <a:lstStyle/>
                    <a:p>
                      <a:pPr algn="ctr"/>
                      <a:r>
                        <a:rPr lang="en-US" dirty="0" err="1">
                          <a:latin typeface="Times New Roman" panose="02020603050405020304" pitchFamily="18" charset="0"/>
                          <a:cs typeface="Times New Roman" panose="02020603050405020304" pitchFamily="18" charset="0"/>
                        </a:rPr>
                        <a:t>fallthrough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Let client errors fall-through as unhandled requests, otherwise forward a client error.</a:t>
                      </a:r>
                    </a:p>
                  </a:txBody>
                  <a:tcPr/>
                </a:tc>
                <a:tc>
                  <a:txBody>
                    <a:bodyPr/>
                    <a:lstStyle/>
                    <a:p>
                      <a:pPr algn="ctr"/>
                      <a:r>
                        <a:rPr lang="en-US" dirty="0">
                          <a:latin typeface="Times New Roman" panose="02020603050405020304" pitchFamily="18" charset="0"/>
                          <a:cs typeface="Times New Roman" panose="02020603050405020304" pitchFamily="18" charset="0"/>
                        </a:rPr>
                        <a:t>true</a:t>
                      </a:r>
                    </a:p>
                  </a:txBody>
                  <a:tcPr/>
                </a:tc>
                <a:extLst>
                  <a:ext uri="{0D108BD9-81ED-4DB2-BD59-A6C34878D82A}">
                    <a16:rowId xmlns:a16="http://schemas.microsoft.com/office/drawing/2014/main" val="3931528140"/>
                  </a:ext>
                </a:extLst>
              </a:tr>
              <a:tr h="370840">
                <a:tc>
                  <a:txBody>
                    <a:bodyPr/>
                    <a:lstStyle/>
                    <a:p>
                      <a:pPr algn="ctr"/>
                      <a:r>
                        <a:rPr lang="en-US" dirty="0">
                          <a:latin typeface="Times New Roman" panose="02020603050405020304" pitchFamily="18" charset="0"/>
                          <a:cs typeface="Times New Roman" panose="02020603050405020304" pitchFamily="18" charset="0"/>
                        </a:rPr>
                        <a:t>immutable</a:t>
                      </a:r>
                    </a:p>
                  </a:txBody>
                  <a:tcPr/>
                </a:tc>
                <a:tc>
                  <a:txBody>
                    <a:bodyPr/>
                    <a:lstStyle/>
                    <a:p>
                      <a:r>
                        <a:rPr lang="en-US" dirty="0">
                          <a:latin typeface="Times New Roman" panose="02020603050405020304" pitchFamily="18" charset="0"/>
                          <a:cs typeface="Times New Roman" panose="02020603050405020304" pitchFamily="18" charset="0"/>
                        </a:rPr>
                        <a:t>Enable or disable the immutable directive in the Cache-Control response header. If enabled, the </a:t>
                      </a:r>
                      <a:r>
                        <a:rPr lang="en-US" dirty="0" err="1">
                          <a:latin typeface="Times New Roman" panose="02020603050405020304" pitchFamily="18" charset="0"/>
                          <a:cs typeface="Times New Roman" panose="02020603050405020304" pitchFamily="18" charset="0"/>
                        </a:rPr>
                        <a:t>maxAge</a:t>
                      </a:r>
                      <a:r>
                        <a:rPr lang="en-US" dirty="0">
                          <a:latin typeface="Times New Roman" panose="02020603050405020304" pitchFamily="18" charset="0"/>
                          <a:cs typeface="Times New Roman" panose="02020603050405020304" pitchFamily="18" charset="0"/>
                        </a:rPr>
                        <a:t> option should also be specified to enable caching. The immutable directive will prevent supported clients from making conditional requests during the life of the </a:t>
                      </a:r>
                      <a:r>
                        <a:rPr lang="en-US" dirty="0" err="1">
                          <a:latin typeface="Times New Roman" panose="02020603050405020304" pitchFamily="18" charset="0"/>
                          <a:cs typeface="Times New Roman" panose="02020603050405020304" pitchFamily="18" charset="0"/>
                        </a:rPr>
                        <a:t>maxAge</a:t>
                      </a:r>
                      <a:r>
                        <a:rPr lang="en-US" dirty="0">
                          <a:latin typeface="Times New Roman" panose="02020603050405020304" pitchFamily="18" charset="0"/>
                          <a:cs typeface="Times New Roman" panose="02020603050405020304" pitchFamily="18" charset="0"/>
                        </a:rPr>
                        <a:t> option to check if the file has changed.</a:t>
                      </a:r>
                    </a:p>
                  </a:txBody>
                  <a:tcPr/>
                </a:tc>
                <a:tc>
                  <a:txBody>
                    <a:bodyPr/>
                    <a:lstStyle/>
                    <a:p>
                      <a:pPr algn="ctr"/>
                      <a:r>
                        <a:rPr lang="en-US" dirty="0">
                          <a:latin typeface="Times New Roman" panose="02020603050405020304" pitchFamily="18" charset="0"/>
                          <a:cs typeface="Times New Roman" panose="02020603050405020304" pitchFamily="18" charset="0"/>
                        </a:rPr>
                        <a:t>False</a:t>
                      </a:r>
                    </a:p>
                  </a:txBody>
                  <a:tcPr/>
                </a:tc>
                <a:extLst>
                  <a:ext uri="{0D108BD9-81ED-4DB2-BD59-A6C34878D82A}">
                    <a16:rowId xmlns:a16="http://schemas.microsoft.com/office/drawing/2014/main" val="505623667"/>
                  </a:ext>
                </a:extLst>
              </a:tr>
              <a:tr h="370840">
                <a:tc>
                  <a:txBody>
                    <a:bodyPr/>
                    <a:lstStyle/>
                    <a:p>
                      <a:pPr algn="ctr"/>
                      <a:r>
                        <a:rPr lang="en-US" dirty="0">
                          <a:latin typeface="Times New Roman" panose="02020603050405020304" pitchFamily="18" charset="0"/>
                          <a:cs typeface="Times New Roman" panose="02020603050405020304" pitchFamily="18" charset="0"/>
                        </a:rPr>
                        <a:t>index</a:t>
                      </a:r>
                    </a:p>
                  </a:txBody>
                  <a:tcPr/>
                </a:tc>
                <a:tc>
                  <a:txBody>
                    <a:bodyPr/>
                    <a:lstStyle/>
                    <a:p>
                      <a:r>
                        <a:rPr lang="en-US" dirty="0">
                          <a:latin typeface="Times New Roman" panose="02020603050405020304" pitchFamily="18" charset="0"/>
                          <a:cs typeface="Times New Roman" panose="02020603050405020304" pitchFamily="18" charset="0"/>
                        </a:rPr>
                        <a:t>Sends the specified directory index file. Set to false to disable directory indexing.</a:t>
                      </a:r>
                    </a:p>
                  </a:txBody>
                  <a:tcPr/>
                </a:tc>
                <a:tc>
                  <a:txBody>
                    <a:bodyPr/>
                    <a:lstStyle/>
                    <a:p>
                      <a:pPr algn="ctr"/>
                      <a:r>
                        <a:rPr lang="en-US" dirty="0">
                          <a:latin typeface="Times New Roman" panose="02020603050405020304" pitchFamily="18" charset="0"/>
                          <a:cs typeface="Times New Roman" panose="02020603050405020304" pitchFamily="18" charset="0"/>
                        </a:rPr>
                        <a:t>“index.html”</a:t>
                      </a:r>
                    </a:p>
                  </a:txBody>
                  <a:tcPr/>
                </a:tc>
                <a:extLst>
                  <a:ext uri="{0D108BD9-81ED-4DB2-BD59-A6C34878D82A}">
                    <a16:rowId xmlns:a16="http://schemas.microsoft.com/office/drawing/2014/main" val="1733936224"/>
                  </a:ext>
                </a:extLst>
              </a:tr>
              <a:tr h="370840">
                <a:tc>
                  <a:txBody>
                    <a:bodyPr/>
                    <a:lstStyle/>
                    <a:p>
                      <a:pPr algn="ctr"/>
                      <a:r>
                        <a:rPr lang="en-US" dirty="0" err="1">
                          <a:latin typeface="Times New Roman" panose="02020603050405020304" pitchFamily="18" charset="0"/>
                          <a:cs typeface="Times New Roman" panose="02020603050405020304" pitchFamily="18" charset="0"/>
                        </a:rPr>
                        <a:t>lastModified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Set the Last-Modified header to the last modified date of the file on the OS.</a:t>
                      </a:r>
                    </a:p>
                  </a:txBody>
                  <a:tcPr/>
                </a:tc>
                <a:tc>
                  <a:txBody>
                    <a:bodyPr/>
                    <a:lstStyle/>
                    <a:p>
                      <a:pPr algn="ctr"/>
                      <a:r>
                        <a:rPr lang="en-US" dirty="0">
                          <a:latin typeface="Times New Roman" panose="02020603050405020304" pitchFamily="18" charset="0"/>
                          <a:cs typeface="Times New Roman" panose="02020603050405020304" pitchFamily="18" charset="0"/>
                        </a:rPr>
                        <a:t>True</a:t>
                      </a:r>
                    </a:p>
                  </a:txBody>
                  <a:tcPr/>
                </a:tc>
                <a:extLst>
                  <a:ext uri="{0D108BD9-81ED-4DB2-BD59-A6C34878D82A}">
                    <a16:rowId xmlns:a16="http://schemas.microsoft.com/office/drawing/2014/main" val="16658669"/>
                  </a:ext>
                </a:extLst>
              </a:tr>
              <a:tr h="370840">
                <a:tc>
                  <a:txBody>
                    <a:bodyPr/>
                    <a:lstStyle/>
                    <a:p>
                      <a:pPr algn="ctr"/>
                      <a:r>
                        <a:rPr lang="en-US" dirty="0" err="1">
                          <a:latin typeface="Times New Roman" panose="02020603050405020304" pitchFamily="18" charset="0"/>
                          <a:cs typeface="Times New Roman" panose="02020603050405020304" pitchFamily="18" charset="0"/>
                        </a:rPr>
                        <a:t>maxAge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Set the max-age property of the Cache-Control header in milliseconds or a string in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format.</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316694925"/>
                  </a:ext>
                </a:extLst>
              </a:tr>
              <a:tr h="370840">
                <a:tc>
                  <a:txBody>
                    <a:bodyPr/>
                    <a:lstStyle/>
                    <a:p>
                      <a:pPr algn="ctr"/>
                      <a:r>
                        <a:rPr lang="en-US" dirty="0">
                          <a:latin typeface="Times New Roman" panose="02020603050405020304" pitchFamily="18" charset="0"/>
                          <a:cs typeface="Times New Roman" panose="02020603050405020304" pitchFamily="18" charset="0"/>
                        </a:rPr>
                        <a:t>redirect</a:t>
                      </a:r>
                    </a:p>
                  </a:txBody>
                  <a:tcPr/>
                </a:tc>
                <a:tc>
                  <a:txBody>
                    <a:bodyPr/>
                    <a:lstStyle/>
                    <a:p>
                      <a:r>
                        <a:rPr lang="en-US" dirty="0">
                          <a:latin typeface="Times New Roman" panose="02020603050405020304" pitchFamily="18" charset="0"/>
                          <a:cs typeface="Times New Roman" panose="02020603050405020304" pitchFamily="18" charset="0"/>
                        </a:rPr>
                        <a:t>Redirect to trailing “/” when the pathname is a directory.</a:t>
                      </a:r>
                    </a:p>
                  </a:txBody>
                  <a:tcPr/>
                </a:tc>
                <a:tc>
                  <a:txBody>
                    <a:bodyPr/>
                    <a:lstStyle/>
                    <a:p>
                      <a:pPr algn="ctr"/>
                      <a:r>
                        <a:rPr lang="en-US" dirty="0">
                          <a:latin typeface="Times New Roman" panose="02020603050405020304" pitchFamily="18" charset="0"/>
                          <a:cs typeface="Times New Roman" panose="02020603050405020304" pitchFamily="18" charset="0"/>
                        </a:rPr>
                        <a:t>True</a:t>
                      </a:r>
                    </a:p>
                  </a:txBody>
                  <a:tcPr/>
                </a:tc>
                <a:extLst>
                  <a:ext uri="{0D108BD9-81ED-4DB2-BD59-A6C34878D82A}">
                    <a16:rowId xmlns:a16="http://schemas.microsoft.com/office/drawing/2014/main" val="1797854666"/>
                  </a:ext>
                </a:extLst>
              </a:tr>
              <a:tr h="370840">
                <a:tc>
                  <a:txBody>
                    <a:bodyPr/>
                    <a:lstStyle/>
                    <a:p>
                      <a:pPr algn="ctr"/>
                      <a:r>
                        <a:rPr lang="en-US" dirty="0" err="1">
                          <a:latin typeface="Times New Roman" panose="02020603050405020304" pitchFamily="18" charset="0"/>
                          <a:cs typeface="Times New Roman" panose="02020603050405020304" pitchFamily="18" charset="0"/>
                        </a:rPr>
                        <a:t>setHeaders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Function for setting HTTP headers to serve with the file.</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778562"/>
                  </a:ext>
                </a:extLst>
              </a:tr>
            </a:tbl>
          </a:graphicData>
        </a:graphic>
      </p:graphicFrame>
    </p:spTree>
    <p:extLst>
      <p:ext uri="{BB962C8B-B14F-4D97-AF65-F5344CB8AC3E}">
        <p14:creationId xmlns:p14="http://schemas.microsoft.com/office/powerpoint/2010/main" val="263713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Static Files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400"/>
            <a:ext cx="10972800" cy="4978400"/>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dotfiles</a:t>
            </a:r>
          </a:p>
          <a:p>
            <a:pPr marL="0" indent="0">
              <a:buNone/>
            </a:pPr>
            <a:r>
              <a:rPr lang="en-US" sz="1800" dirty="0">
                <a:latin typeface="Times New Roman" panose="02020603050405020304" pitchFamily="18" charset="0"/>
                <a:cs typeface="Times New Roman" panose="02020603050405020304" pitchFamily="18" charset="0"/>
              </a:rPr>
              <a:t>“allow” - No special treatment for dotfiles.</a:t>
            </a:r>
          </a:p>
          <a:p>
            <a:pPr marL="0" indent="0">
              <a:buNone/>
            </a:pPr>
            <a:r>
              <a:rPr lang="en-US" sz="1800" dirty="0">
                <a:latin typeface="Times New Roman" panose="02020603050405020304" pitchFamily="18" charset="0"/>
                <a:cs typeface="Times New Roman" panose="02020603050405020304" pitchFamily="18" charset="0"/>
              </a:rPr>
              <a:t>“deny” - Deny a request for a dotfile, respond with 403, then call next().</a:t>
            </a:r>
          </a:p>
          <a:p>
            <a:pPr marL="0" indent="0">
              <a:buNone/>
            </a:pPr>
            <a:r>
              <a:rPr lang="en-US" sz="1800" dirty="0">
                <a:latin typeface="Times New Roman" panose="02020603050405020304" pitchFamily="18" charset="0"/>
                <a:cs typeface="Times New Roman" panose="02020603050405020304" pitchFamily="18" charset="0"/>
              </a:rPr>
              <a:t>“ignore” - Act as if the dotfile does not exist, respond with 404, then call next().</a:t>
            </a:r>
          </a:p>
          <a:p>
            <a:pPr marL="0" indent="0">
              <a:buNone/>
            </a:pPr>
            <a:r>
              <a:rPr lang="en-US" sz="1800" dirty="0">
                <a:latin typeface="Times New Roman" panose="02020603050405020304" pitchFamily="18" charset="0"/>
                <a:cs typeface="Times New Roman" panose="02020603050405020304" pitchFamily="18" charset="0"/>
              </a:rPr>
              <a:t>NOTE: With the default value, it will not ignore files in a directory that begins with a dot.</a:t>
            </a:r>
          </a:p>
        </p:txBody>
      </p:sp>
    </p:spTree>
    <p:extLst>
      <p:ext uri="{BB962C8B-B14F-4D97-AF65-F5344CB8AC3E}">
        <p14:creationId xmlns:p14="http://schemas.microsoft.com/office/powerpoint/2010/main" val="36074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593</Words>
  <Application>Microsoft Office PowerPoint</Application>
  <PresentationFormat>Widescreen</PresentationFormat>
  <Paragraphs>64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Static Files</vt:lpstr>
      <vt:lpstr>Static Files</vt:lpstr>
      <vt:lpstr>Static Files</vt:lpstr>
      <vt:lpstr>Static Files</vt:lpstr>
      <vt:lpstr>Static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Laravel</dc:title>
  <dc:creator>RK</dc:creator>
  <cp:lastModifiedBy>RK</cp:lastModifiedBy>
  <cp:revision>94</cp:revision>
  <dcterms:created xsi:type="dcterms:W3CDTF">2020-01-16T07:28:28Z</dcterms:created>
  <dcterms:modified xsi:type="dcterms:W3CDTF">2021-10-10T06:15:29Z</dcterms:modified>
</cp:coreProperties>
</file>