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1" r:id="rId7"/>
    <p:sldId id="262" r:id="rId8"/>
    <p:sldId id="263" r:id="rId9"/>
    <p:sldId id="264"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3F35-3C31-4FCC-B762-8FA83DB94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C11F85-AF32-484E-B7DE-BAD2167DF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7C33E-110C-43CE-8805-5FD96AF6EB41}"/>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5" name="Footer Placeholder 4">
            <a:extLst>
              <a:ext uri="{FF2B5EF4-FFF2-40B4-BE49-F238E27FC236}">
                <a16:creationId xmlns:a16="http://schemas.microsoft.com/office/drawing/2014/main" id="{C41E970A-36AA-461D-BFF5-A7073A89A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24AC1-CF3D-4264-B44C-4AC3694EAFFB}"/>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78615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591D-71AB-44B0-A8FF-8DA89DF43B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9BF31-FDD0-4B03-9E4C-18FA15FB8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35DB6-B91A-42DA-8722-A16D02B6CBE5}"/>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5" name="Footer Placeholder 4">
            <a:extLst>
              <a:ext uri="{FF2B5EF4-FFF2-40B4-BE49-F238E27FC236}">
                <a16:creationId xmlns:a16="http://schemas.microsoft.com/office/drawing/2014/main" id="{8F704C1A-3BFB-4306-8451-0366BAB2F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47995-D404-46E1-B86F-17C3C8B09E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7249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0D8ED-73E1-4FE3-BF6D-5D9C5BAF4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26129-7B22-402F-AFC8-1067547D0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C7EC3-A12B-4D69-A61D-07E268ECD2FC}"/>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5" name="Footer Placeholder 4">
            <a:extLst>
              <a:ext uri="{FF2B5EF4-FFF2-40B4-BE49-F238E27FC236}">
                <a16:creationId xmlns:a16="http://schemas.microsoft.com/office/drawing/2014/main" id="{06BABADA-90D3-48E7-B44C-D632B1A8F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B1A7B-8555-421A-99B8-5ADAA6942206}"/>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13666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D500-4B8D-424C-8E02-B591E74EC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C130C-93BE-4086-A02D-A4D7DF5A4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33FFA-4982-4138-A83F-360E42BC9F3D}"/>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5" name="Footer Placeholder 4">
            <a:extLst>
              <a:ext uri="{FF2B5EF4-FFF2-40B4-BE49-F238E27FC236}">
                <a16:creationId xmlns:a16="http://schemas.microsoft.com/office/drawing/2014/main" id="{F6E70961-FF6B-4014-ABD0-D52345560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84993-0B9F-4D18-A786-A001E4813A34}"/>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0131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AFEF-9148-490C-A07D-66025A389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F19A05-8FC1-4F08-A6DF-48B5588EC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6C234-7D79-4017-A28E-009351AFBF7A}"/>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5" name="Footer Placeholder 4">
            <a:extLst>
              <a:ext uri="{FF2B5EF4-FFF2-40B4-BE49-F238E27FC236}">
                <a16:creationId xmlns:a16="http://schemas.microsoft.com/office/drawing/2014/main" id="{24E09164-4C4A-4127-B3F2-BB08C8341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D9619-5D24-4157-A6FD-5834D0A22E4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26931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FB17-9AD1-4F3B-AA4E-56593842D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4D886-9A3F-42F3-AB90-9B4FCED53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D4B41A-A242-49E8-8BC4-FCD743948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A4D90-D5C8-487E-B4C9-B9DE8D5915F6}"/>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6" name="Footer Placeholder 5">
            <a:extLst>
              <a:ext uri="{FF2B5EF4-FFF2-40B4-BE49-F238E27FC236}">
                <a16:creationId xmlns:a16="http://schemas.microsoft.com/office/drawing/2014/main" id="{596AE19E-19C8-4D55-9148-C3B99134A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66303-18AD-4792-A099-E495F2C519C3}"/>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30458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7564-7E6D-44C1-8EAE-6A4E965C2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E3F7CD-9F80-48DE-AC2D-8C68C18BC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FAB47-FABF-4808-B75D-EE89F7DDC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02129-2ED0-4522-9D50-7E1E31732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CDBFA-5E0F-4440-971C-EA63B08383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005AA4-F250-48C7-A79B-B9159994BE7C}"/>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8" name="Footer Placeholder 7">
            <a:extLst>
              <a:ext uri="{FF2B5EF4-FFF2-40B4-BE49-F238E27FC236}">
                <a16:creationId xmlns:a16="http://schemas.microsoft.com/office/drawing/2014/main" id="{A32781D2-D5BD-480F-BB83-53C263FB8D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12F3E-3AE8-47A7-BA0C-210DE2BE59AE}"/>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4371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CDEC-80DD-44FD-87ED-767C2FA30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92CCD-4B75-45FB-98A6-7358737527E3}"/>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4" name="Footer Placeholder 3">
            <a:extLst>
              <a:ext uri="{FF2B5EF4-FFF2-40B4-BE49-F238E27FC236}">
                <a16:creationId xmlns:a16="http://schemas.microsoft.com/office/drawing/2014/main" id="{8C9243F9-A523-4595-950A-A86EFB8DA9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8C2E0-2E4D-4B36-979D-F2375420BBBA}"/>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04128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46FD8-EC6C-42A7-98E1-FC56EEE826C4}"/>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3" name="Footer Placeholder 2">
            <a:extLst>
              <a:ext uri="{FF2B5EF4-FFF2-40B4-BE49-F238E27FC236}">
                <a16:creationId xmlns:a16="http://schemas.microsoft.com/office/drawing/2014/main" id="{B9E0800C-B826-41B4-A243-B36296B64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87CB-862A-46BE-A68E-D4A82FE94C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1466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E107-3892-4E64-BDDA-CDF25A25C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A345D-808F-4F5C-A693-EE1BD803D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B5494-E2C2-4E1A-A55C-B6F965B43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2549-0479-4245-9491-0EDF264A8EFC}"/>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6" name="Footer Placeholder 5">
            <a:extLst>
              <a:ext uri="{FF2B5EF4-FFF2-40B4-BE49-F238E27FC236}">
                <a16:creationId xmlns:a16="http://schemas.microsoft.com/office/drawing/2014/main" id="{F42DB5CF-F4F7-4439-AE72-E5E794AF6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244DC-B202-469A-AC18-C6FBC47C059C}"/>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4753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DE7F-8D96-4394-B3C4-E90625F4D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B5D2BA-AFFA-4D89-A128-DCEE73ADC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A3167-3ED5-4E1C-95CA-2C0DA329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F1B83-D833-46FB-B8F9-FA04CBF20F50}"/>
              </a:ext>
            </a:extLst>
          </p:cNvPr>
          <p:cNvSpPr>
            <a:spLocks noGrp="1"/>
          </p:cNvSpPr>
          <p:nvPr>
            <p:ph type="dt" sz="half" idx="10"/>
          </p:nvPr>
        </p:nvSpPr>
        <p:spPr/>
        <p:txBody>
          <a:bodyPr/>
          <a:lstStyle/>
          <a:p>
            <a:fld id="{D6424074-C14C-4063-9727-25396F45EE8B}" type="datetimeFigureOut">
              <a:rPr lang="en-US" smtClean="0"/>
              <a:t>10/29/2021</a:t>
            </a:fld>
            <a:endParaRPr lang="en-US"/>
          </a:p>
        </p:txBody>
      </p:sp>
      <p:sp>
        <p:nvSpPr>
          <p:cNvPr id="6" name="Footer Placeholder 5">
            <a:extLst>
              <a:ext uri="{FF2B5EF4-FFF2-40B4-BE49-F238E27FC236}">
                <a16:creationId xmlns:a16="http://schemas.microsoft.com/office/drawing/2014/main" id="{76C36967-54F8-4897-9D64-D7332874B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26CB3-4534-4D33-B3B6-4717B20F3ADD}"/>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48092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4AD56-CD23-40BA-A489-EAD1F37F4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F5D0B-5BF7-4414-99DD-09FA3E5D6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946D8-FBAF-4329-8716-8812B9BA7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24074-C14C-4063-9727-25396F45EE8B}" type="datetimeFigureOut">
              <a:rPr lang="en-US" smtClean="0"/>
              <a:t>10/29/2021</a:t>
            </a:fld>
            <a:endParaRPr lang="en-US"/>
          </a:p>
        </p:txBody>
      </p:sp>
      <p:sp>
        <p:nvSpPr>
          <p:cNvPr id="5" name="Footer Placeholder 4">
            <a:extLst>
              <a:ext uri="{FF2B5EF4-FFF2-40B4-BE49-F238E27FC236}">
                <a16:creationId xmlns:a16="http://schemas.microsoft.com/office/drawing/2014/main" id="{8AE5A8AF-D0BF-43C3-8DA2-2C1303E88F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3433D-FDF1-4749-8452-EE98C7655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7D84-FC1B-473D-99C4-9E18DD8D8E63}" type="slidenum">
              <a:rPr lang="en-US" smtClean="0"/>
              <a:t>‹#›</a:t>
            </a:fld>
            <a:endParaRPr lang="en-US"/>
          </a:p>
        </p:txBody>
      </p:sp>
    </p:spTree>
    <p:extLst>
      <p:ext uri="{BB962C8B-B14F-4D97-AF65-F5344CB8AC3E}">
        <p14:creationId xmlns:p14="http://schemas.microsoft.com/office/powerpoint/2010/main" val="192106349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Schema</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document schema is a JSON object that allows you to define the shape and content of documents and embedded documents in a collection. You can use a schema to require a specific set of fields, configure the content of a field, or to validate changes to a document based on its beginning and ending states.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145EC4-B23C-45C2-A1C1-1382745C2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94" y="2961459"/>
            <a:ext cx="6964680" cy="1074420"/>
          </a:xfrm>
          <a:prstGeom prst="rect">
            <a:avLst/>
          </a:prstGeom>
        </p:spPr>
      </p:pic>
    </p:spTree>
    <p:extLst>
      <p:ext uri="{BB962C8B-B14F-4D97-AF65-F5344CB8AC3E}">
        <p14:creationId xmlns:p14="http://schemas.microsoft.com/office/powerpoint/2010/main" val="303066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Boolean</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Mongoose casts the below values to true:</a:t>
            </a:r>
          </a:p>
          <a:p>
            <a:pPr marL="0" indent="0">
              <a:buNone/>
            </a:pPr>
            <a:r>
              <a:rPr lang="en-US" sz="1800" dirty="0">
                <a:latin typeface="Times New Roman" panose="02020603050405020304" pitchFamily="18" charset="0"/>
                <a:cs typeface="Times New Roman" panose="02020603050405020304" pitchFamily="18" charset="0"/>
              </a:rPr>
              <a:t>true</a:t>
            </a:r>
          </a:p>
          <a:p>
            <a:pPr marL="0" indent="0">
              <a:buNone/>
            </a:pPr>
            <a:r>
              <a:rPr lang="en-US" sz="1800" dirty="0">
                <a:latin typeface="Times New Roman" panose="02020603050405020304" pitchFamily="18" charset="0"/>
                <a:cs typeface="Times New Roman" panose="02020603050405020304" pitchFamily="18" charset="0"/>
              </a:rPr>
              <a:t>'true'</a:t>
            </a:r>
          </a:p>
          <a:p>
            <a:pPr marL="0" indent="0">
              <a:buNone/>
            </a:pPr>
            <a:r>
              <a:rPr lang="en-US" sz="1800" dirty="0">
                <a:latin typeface="Times New Roman" panose="02020603050405020304" pitchFamily="18" charset="0"/>
                <a:cs typeface="Times New Roman" panose="02020603050405020304" pitchFamily="18" charset="0"/>
              </a:rPr>
              <a:t>1</a:t>
            </a:r>
          </a:p>
          <a:p>
            <a:pPr marL="0" indent="0">
              <a:buNone/>
            </a:pPr>
            <a:r>
              <a:rPr lang="en-US" sz="1800" dirty="0">
                <a:latin typeface="Times New Roman" panose="02020603050405020304" pitchFamily="18" charset="0"/>
                <a:cs typeface="Times New Roman" panose="02020603050405020304" pitchFamily="18" charset="0"/>
              </a:rPr>
              <a:t>'1'</a:t>
            </a:r>
          </a:p>
          <a:p>
            <a:pPr marL="0" indent="0">
              <a:buNone/>
            </a:pPr>
            <a:r>
              <a:rPr lang="en-US" sz="1800" dirty="0">
                <a:latin typeface="Times New Roman" panose="02020603050405020304" pitchFamily="18" charset="0"/>
                <a:cs typeface="Times New Roman" panose="02020603050405020304" pitchFamily="18" charset="0"/>
              </a:rPr>
              <a:t>'yes’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Mongoose casts the below values to false:</a:t>
            </a:r>
          </a:p>
          <a:p>
            <a:pPr marL="0" indent="0">
              <a:buNone/>
            </a:pPr>
            <a:r>
              <a:rPr lang="en-US" sz="1800" dirty="0">
                <a:latin typeface="Times New Roman" panose="02020603050405020304" pitchFamily="18" charset="0"/>
                <a:cs typeface="Times New Roman" panose="02020603050405020304" pitchFamily="18" charset="0"/>
              </a:rPr>
              <a:t>false</a:t>
            </a:r>
          </a:p>
          <a:p>
            <a:pPr marL="0" indent="0">
              <a:buNone/>
            </a:pPr>
            <a:r>
              <a:rPr lang="en-US" sz="1800" dirty="0">
                <a:latin typeface="Times New Roman" panose="02020603050405020304" pitchFamily="18" charset="0"/>
                <a:cs typeface="Times New Roman" panose="02020603050405020304" pitchFamily="18" charset="0"/>
              </a:rPr>
              <a:t>'false'</a:t>
            </a:r>
          </a:p>
          <a:p>
            <a:pPr marL="0" indent="0">
              <a:buNone/>
            </a:pPr>
            <a:r>
              <a:rPr lang="en-US" sz="1800" dirty="0">
                <a:latin typeface="Times New Roman" panose="02020603050405020304" pitchFamily="18" charset="0"/>
                <a:cs typeface="Times New Roman" panose="02020603050405020304" pitchFamily="18" charset="0"/>
              </a:rPr>
              <a:t>0</a:t>
            </a:r>
          </a:p>
          <a:p>
            <a:pPr marL="0" indent="0">
              <a:buNone/>
            </a:pPr>
            <a:r>
              <a:rPr lang="en-US" sz="1800" dirty="0">
                <a:latin typeface="Times New Roman" panose="02020603050405020304" pitchFamily="18" charset="0"/>
                <a:cs typeface="Times New Roman" panose="02020603050405020304" pitchFamily="18" charset="0"/>
              </a:rPr>
              <a:t>'0'</a:t>
            </a:r>
          </a:p>
          <a:p>
            <a:pPr marL="0" indent="0">
              <a:buNone/>
            </a:pPr>
            <a:r>
              <a:rPr lang="en-US" sz="1800" dirty="0">
                <a:latin typeface="Times New Roman" panose="02020603050405020304" pitchFamily="18" charset="0"/>
                <a:cs typeface="Times New Roman" panose="02020603050405020304" pitchFamily="18" charset="0"/>
              </a:rPr>
              <a:t>'no'</a:t>
            </a:r>
          </a:p>
        </p:txBody>
      </p:sp>
    </p:spTree>
    <p:extLst>
      <p:ext uri="{BB962C8B-B14F-4D97-AF65-F5344CB8AC3E}">
        <p14:creationId xmlns:p14="http://schemas.microsoft.com/office/powerpoint/2010/main" val="25453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All Schema Types</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required: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or function, if true adds a required validator for this property</a:t>
            </a:r>
          </a:p>
          <a:p>
            <a:pPr marL="0" indent="0">
              <a:buNone/>
            </a:pPr>
            <a:r>
              <a:rPr lang="en-US" sz="1800" dirty="0">
                <a:latin typeface="Times New Roman" panose="02020603050405020304" pitchFamily="18" charset="0"/>
                <a:cs typeface="Times New Roman" panose="02020603050405020304" pitchFamily="18" charset="0"/>
              </a:rPr>
              <a:t>default: Any or function, sets a default value for the path. If the value is a function, the return value of the function is used as the default.</a:t>
            </a:r>
          </a:p>
          <a:p>
            <a:pPr marL="0" indent="0">
              <a:buNone/>
            </a:pPr>
            <a:r>
              <a:rPr lang="en-US" sz="1800" dirty="0">
                <a:latin typeface="Times New Roman" panose="02020603050405020304" pitchFamily="18" charset="0"/>
                <a:cs typeface="Times New Roman" panose="02020603050405020304" pitchFamily="18" charset="0"/>
              </a:rPr>
              <a:t>select: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specifies default projections for queries</a:t>
            </a:r>
          </a:p>
          <a:p>
            <a:pPr marL="0" indent="0">
              <a:buNone/>
            </a:pPr>
            <a:r>
              <a:rPr lang="en-US" sz="1800" dirty="0">
                <a:latin typeface="Times New Roman" panose="02020603050405020304" pitchFamily="18" charset="0"/>
                <a:cs typeface="Times New Roman" panose="02020603050405020304" pitchFamily="18" charset="0"/>
              </a:rPr>
              <a:t>validate: function, adds a validator function for this property</a:t>
            </a:r>
          </a:p>
          <a:p>
            <a:pPr marL="0" indent="0">
              <a:buNone/>
            </a:pPr>
            <a:r>
              <a:rPr lang="en-US" sz="1800" dirty="0">
                <a:latin typeface="Times New Roman" panose="02020603050405020304" pitchFamily="18" charset="0"/>
                <a:cs typeface="Times New Roman" panose="02020603050405020304" pitchFamily="18" charset="0"/>
              </a:rPr>
              <a:t>get: function, defines a custom getter for this property using </a:t>
            </a:r>
            <a:r>
              <a:rPr lang="en-US" sz="1800" dirty="0" err="1">
                <a:latin typeface="Times New Roman" panose="02020603050405020304" pitchFamily="18" charset="0"/>
                <a:cs typeface="Times New Roman" panose="02020603050405020304" pitchFamily="18" charset="0"/>
              </a:rPr>
              <a:t>Object.defineProperty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set: function, defines a custom setter for this property using </a:t>
            </a:r>
            <a:r>
              <a:rPr lang="en-US" sz="1800" dirty="0" err="1">
                <a:latin typeface="Times New Roman" panose="02020603050405020304" pitchFamily="18" charset="0"/>
                <a:cs typeface="Times New Roman" panose="02020603050405020304" pitchFamily="18" charset="0"/>
              </a:rPr>
              <a:t>Object.defineProperty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alias: string, mongoose &gt;= 4.10.0 only. Defines a virtual with the given name that gets/sets this path.</a:t>
            </a:r>
          </a:p>
          <a:p>
            <a:pPr marL="0" indent="0">
              <a:buNone/>
            </a:pPr>
            <a:r>
              <a:rPr lang="en-US" sz="1800" dirty="0">
                <a:latin typeface="Times New Roman" panose="02020603050405020304" pitchFamily="18" charset="0"/>
                <a:cs typeface="Times New Roman" panose="02020603050405020304" pitchFamily="18" charset="0"/>
              </a:rPr>
              <a:t>immutable: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defines path as immutable. Mongoose prevents you from changing immutable paths unless the parent document has </a:t>
            </a:r>
            <a:r>
              <a:rPr lang="en-US" sz="1800" dirty="0" err="1">
                <a:latin typeface="Times New Roman" panose="02020603050405020304" pitchFamily="18" charset="0"/>
                <a:cs typeface="Times New Roman" panose="02020603050405020304" pitchFamily="18" charset="0"/>
              </a:rPr>
              <a:t>isNew</a:t>
            </a:r>
            <a:r>
              <a:rPr lang="en-US" sz="1800" dirty="0">
                <a:latin typeface="Times New Roman" panose="02020603050405020304" pitchFamily="18" charset="0"/>
                <a:cs typeface="Times New Roman" panose="02020603050405020304" pitchFamily="18" charset="0"/>
              </a:rPr>
              <a:t>: true.</a:t>
            </a:r>
          </a:p>
          <a:p>
            <a:pPr marL="0" indent="0">
              <a:buNone/>
            </a:pPr>
            <a:r>
              <a:rPr lang="en-US" sz="1800" dirty="0">
                <a:latin typeface="Times New Roman" panose="02020603050405020304" pitchFamily="18" charset="0"/>
                <a:cs typeface="Times New Roman" panose="02020603050405020304" pitchFamily="18" charset="0"/>
              </a:rPr>
              <a:t>transform: function, Mongoose calls this function when you call </a:t>
            </a:r>
            <a:r>
              <a:rPr lang="en-US" sz="1800" dirty="0" err="1">
                <a:latin typeface="Times New Roman" panose="02020603050405020304" pitchFamily="18" charset="0"/>
                <a:cs typeface="Times New Roman" panose="02020603050405020304" pitchFamily="18" charset="0"/>
              </a:rPr>
              <a:t>Document#toJSON</a:t>
            </a:r>
            <a:r>
              <a:rPr lang="en-US" sz="1800" dirty="0">
                <a:latin typeface="Times New Roman" panose="02020603050405020304" pitchFamily="18" charset="0"/>
                <a:cs typeface="Times New Roman" panose="02020603050405020304" pitchFamily="18" charset="0"/>
              </a:rPr>
              <a:t>() function, including when you </a:t>
            </a:r>
            <a:r>
              <a:rPr lang="en-US" sz="1800" dirty="0" err="1">
                <a:latin typeface="Times New Roman" panose="02020603050405020304" pitchFamily="18" charset="0"/>
                <a:cs typeface="Times New Roman" panose="02020603050405020304" pitchFamily="18" charset="0"/>
              </a:rPr>
              <a:t>JSON.stringify</a:t>
            </a:r>
            <a:r>
              <a:rPr lang="en-US" sz="1800" dirty="0">
                <a:latin typeface="Times New Roman" panose="02020603050405020304" pitchFamily="18" charset="0"/>
                <a:cs typeface="Times New Roman" panose="02020603050405020304" pitchFamily="18" charset="0"/>
              </a:rPr>
              <a:t>() a document.</a:t>
            </a:r>
          </a:p>
        </p:txBody>
      </p:sp>
    </p:spTree>
    <p:extLst>
      <p:ext uri="{BB962C8B-B14F-4D97-AF65-F5344CB8AC3E}">
        <p14:creationId xmlns:p14="http://schemas.microsoft.com/office/powerpoint/2010/main" val="51800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Defining Schema</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Example:- </a:t>
            </a:r>
          </a:p>
          <a:p>
            <a:pPr marL="0" indent="0">
              <a:buNone/>
            </a:pPr>
            <a:r>
              <a:rPr lang="en-US" sz="1800" dirty="0">
                <a:latin typeface="Times New Roman" panose="02020603050405020304" pitchFamily="18" charset="0"/>
                <a:cs typeface="Times New Roman" panose="02020603050405020304" pitchFamily="18" charset="0"/>
              </a:rPr>
              <a:t>import mongoose from 'mongoose’</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studentSchema</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mongoose.Schema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a:t>
            </a:r>
            <a:r>
              <a:rPr lang="en-US" sz="1800" dirty="0" err="1">
                <a:latin typeface="Times New Roman" panose="02020603050405020304" pitchFamily="18" charset="0"/>
                <a:cs typeface="Times New Roman" panose="02020603050405020304" pitchFamily="18" charset="0"/>
              </a:rPr>
              <a:t>type:String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required:true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age: { type: Number, min: 18, max: 65 },</a:t>
            </a:r>
          </a:p>
          <a:p>
            <a:pPr marL="0" indent="0">
              <a:buNone/>
            </a:pPr>
            <a:r>
              <a:rPr lang="en-US" sz="1800" dirty="0">
                <a:latin typeface="Times New Roman" panose="02020603050405020304" pitchFamily="18" charset="0"/>
                <a:cs typeface="Times New Roman" panose="02020603050405020304" pitchFamily="18" charset="0"/>
              </a:rPr>
              <a:t>    fees: {type:mongoose.Decimal128, validate: v =&gt; v &gt;= 5500.50},</a:t>
            </a:r>
          </a:p>
          <a:p>
            <a:pPr marL="0" indent="0">
              <a:buNone/>
            </a:pPr>
            <a:r>
              <a:rPr lang="en-US" sz="1800" dirty="0">
                <a:latin typeface="Times New Roman" panose="02020603050405020304" pitchFamily="18" charset="0"/>
                <a:cs typeface="Times New Roman" panose="02020603050405020304" pitchFamily="18" charset="0"/>
              </a:rPr>
              <a:t>    hobbies: {</a:t>
            </a:r>
            <a:r>
              <a:rPr lang="en-US" sz="1800" dirty="0" err="1">
                <a:latin typeface="Times New Roman" panose="02020603050405020304" pitchFamily="18" charset="0"/>
                <a:cs typeface="Times New Roman" panose="02020603050405020304" pitchFamily="18" charset="0"/>
              </a:rPr>
              <a:t>type:Array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isactive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type:Boolean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comments: [{ value: {</a:t>
            </a:r>
            <a:r>
              <a:rPr lang="en-US" sz="1800" dirty="0" err="1">
                <a:latin typeface="Times New Roman" panose="02020603050405020304" pitchFamily="18" charset="0"/>
                <a:cs typeface="Times New Roman" panose="02020603050405020304" pitchFamily="18" charset="0"/>
              </a:rPr>
              <a:t>type:String</a:t>
            </a:r>
            <a:r>
              <a:rPr lang="en-US" sz="1800" dirty="0">
                <a:latin typeface="Times New Roman" panose="02020603050405020304" pitchFamily="18" charset="0"/>
                <a:cs typeface="Times New Roman" panose="02020603050405020304" pitchFamily="18" charset="0"/>
              </a:rPr>
              <a:t>}, publish: {</a:t>
            </a:r>
            <a:r>
              <a:rPr lang="en-US" sz="1800" dirty="0" err="1">
                <a:latin typeface="Times New Roman" panose="02020603050405020304" pitchFamily="18" charset="0"/>
                <a:cs typeface="Times New Roman" panose="02020603050405020304" pitchFamily="18" charset="0"/>
              </a:rPr>
              <a:t>type:Date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join: { type: Date, default: </a:t>
            </a:r>
            <a:r>
              <a:rPr lang="en-US" sz="1800" dirty="0" err="1">
                <a:latin typeface="Times New Roman" panose="02020603050405020304" pitchFamily="18" charset="0"/>
                <a:cs typeface="Times New Roman" panose="02020603050405020304" pitchFamily="18" charset="0"/>
              </a:rPr>
              <a:t>Date.now</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E977794-E30A-4B8F-9719-C1CCA09F329F}"/>
              </a:ext>
            </a:extLst>
          </p:cNvPr>
          <p:cNvSpPr txBox="1"/>
          <p:nvPr/>
        </p:nvSpPr>
        <p:spPr>
          <a:xfrm>
            <a:off x="5047811" y="2384171"/>
            <a:ext cx="188974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Custom Validation</a:t>
            </a:r>
            <a:endParaRPr lang="en-IN" dirty="0"/>
          </a:p>
        </p:txBody>
      </p:sp>
      <p:sp>
        <p:nvSpPr>
          <p:cNvPr id="5" name="Right Brace 4">
            <a:extLst>
              <a:ext uri="{FF2B5EF4-FFF2-40B4-BE49-F238E27FC236}">
                <a16:creationId xmlns:a16="http://schemas.microsoft.com/office/drawing/2014/main" id="{7ECD362D-2F53-4746-AADE-B4F083E247FE}"/>
              </a:ext>
            </a:extLst>
          </p:cNvPr>
          <p:cNvSpPr/>
          <p:nvPr/>
        </p:nvSpPr>
        <p:spPr>
          <a:xfrm rot="16200000">
            <a:off x="5758134" y="1938062"/>
            <a:ext cx="142335" cy="2125136"/>
          </a:xfrm>
          <a:prstGeom prst="rightBrace">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069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dirty="0" err="1">
                <a:latin typeface="Times New Roman" panose="02020603050405020304" pitchFamily="18" charset="0"/>
                <a:cs typeface="Times New Roman" panose="02020603050405020304" pitchFamily="18" charset="0"/>
              </a:rPr>
              <a:t>schema.path</a:t>
            </a:r>
            <a:r>
              <a:rPr lang="en-US" dirty="0">
                <a:latin typeface="Times New Roman" panose="02020603050405020304" pitchFamily="18" charset="0"/>
                <a:cs typeface="Times New Roman" panose="02020603050405020304" pitchFamily="18" charset="0"/>
              </a:rPr>
              <a:t> ( )</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schema.path</a:t>
            </a:r>
            <a:r>
              <a:rPr lang="en-US" sz="1800" dirty="0">
                <a:latin typeface="Times New Roman" panose="02020603050405020304" pitchFamily="18" charset="0"/>
                <a:cs typeface="Times New Roman" panose="02020603050405020304" pitchFamily="18" charset="0"/>
              </a:rPr>
              <a:t>() function returns the instantiated schema type for a given path.</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studentSchema.path</a:t>
            </a:r>
            <a:r>
              <a:rPr lang="en-US" sz="1800" dirty="0">
                <a:latin typeface="Times New Roman" panose="02020603050405020304" pitchFamily="18" charset="0"/>
                <a:cs typeface="Times New Roman" panose="02020603050405020304" pitchFamily="18" charset="0"/>
              </a:rPr>
              <a:t>(‘age’)</a:t>
            </a:r>
          </a:p>
        </p:txBody>
      </p:sp>
    </p:spTree>
    <p:extLst>
      <p:ext uri="{BB962C8B-B14F-4D97-AF65-F5344CB8AC3E}">
        <p14:creationId xmlns:p14="http://schemas.microsoft.com/office/powerpoint/2010/main" val="419932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Model</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Models are fancy constructors compiled from Schema definitions. An instance of a model is called a document. Models are responsible for creating and reading documents from the underlying MongoDB database.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Compiling Schema</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studentSchema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mongoose.schema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studentModel</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mongoose.model</a:t>
            </a:r>
            <a:r>
              <a:rPr lang="en-US" sz="1800" dirty="0">
                <a:latin typeface="Times New Roman" panose="02020603050405020304" pitchFamily="18" charset="0"/>
                <a:cs typeface="Times New Roman" panose="02020603050405020304" pitchFamily="18" charset="0"/>
              </a:rPr>
              <a:t>(‘Student’, </a:t>
            </a:r>
            <a:r>
              <a:rPr lang="en-US" sz="1800" dirty="0" err="1">
                <a:latin typeface="Times New Roman" panose="02020603050405020304" pitchFamily="18" charset="0"/>
                <a:cs typeface="Times New Roman" panose="02020603050405020304" pitchFamily="18" charset="0"/>
              </a:rPr>
              <a:t>studentSchema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The first argument is the singular name of the collection your model is for. Mongoose automatically looks for the plural, lowercased version of your model name. Thus, for the example above, the model Student is for the students collection in the database.</a:t>
            </a:r>
          </a:p>
        </p:txBody>
      </p:sp>
    </p:spTree>
    <p:extLst>
      <p:ext uri="{BB962C8B-B14F-4D97-AF65-F5344CB8AC3E}">
        <p14:creationId xmlns:p14="http://schemas.microsoft.com/office/powerpoint/2010/main" val="21009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Create Document using Model</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Defining Schema</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studentSchema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mongoose.schema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name:String</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Compiling Schema</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studentModel</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mongoose.model</a:t>
            </a:r>
            <a:r>
              <a:rPr lang="en-US" sz="1800" dirty="0">
                <a:latin typeface="Times New Roman" panose="02020603050405020304" pitchFamily="18" charset="0"/>
                <a:cs typeface="Times New Roman" panose="02020603050405020304" pitchFamily="18" charset="0"/>
              </a:rPr>
              <a:t>(‘Student’, </a:t>
            </a:r>
            <a:r>
              <a:rPr lang="en-US" sz="1800" dirty="0" err="1">
                <a:latin typeface="Times New Roman" panose="02020603050405020304" pitchFamily="18" charset="0"/>
                <a:cs typeface="Times New Roman" panose="02020603050405020304" pitchFamily="18" charset="0"/>
              </a:rPr>
              <a:t>studentSchema</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Creating Document</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studentDoc</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studentModel</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name: ‘Sonam’</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Saving Document</a:t>
            </a:r>
          </a:p>
          <a:p>
            <a:pPr marL="0" indent="0">
              <a:buNone/>
            </a:pPr>
            <a:r>
              <a:rPr lang="en-US" sz="1800" dirty="0">
                <a:latin typeface="Times New Roman" panose="02020603050405020304" pitchFamily="18" charset="0"/>
                <a:cs typeface="Times New Roman" panose="02020603050405020304" pitchFamily="18" charset="0"/>
              </a:rPr>
              <a:t>await </a:t>
            </a:r>
            <a:r>
              <a:rPr lang="en-US" sz="1800" dirty="0" err="1">
                <a:latin typeface="Times New Roman" panose="02020603050405020304" pitchFamily="18" charset="0"/>
                <a:cs typeface="Times New Roman" panose="02020603050405020304" pitchFamily="18" charset="0"/>
              </a:rPr>
              <a:t>studentDoc.save</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21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Defining Schema</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Everything in Mongoose starts with a Schema. Each schema maps to a MongoDB collection and defines the shape of the documents within that collection.</a:t>
            </a:r>
          </a:p>
          <a:p>
            <a:pPr marL="0" indent="0">
              <a:buNone/>
            </a:pPr>
            <a:r>
              <a:rPr lang="en-US" sz="1800" dirty="0">
                <a:latin typeface="Times New Roman" panose="02020603050405020304" pitchFamily="18" charset="0"/>
                <a:cs typeface="Times New Roman" panose="02020603050405020304" pitchFamily="18" charset="0"/>
              </a:rPr>
              <a:t>By default, Mongoose adds an _id property to your schemas.</a:t>
            </a:r>
          </a:p>
          <a:p>
            <a:pPr marL="0" indent="0">
              <a:buNone/>
            </a:pPr>
            <a:r>
              <a:rPr lang="en-US" sz="1800" dirty="0">
                <a:latin typeface="Times New Roman" panose="02020603050405020304" pitchFamily="18" charset="0"/>
                <a:cs typeface="Times New Roman" panose="02020603050405020304" pitchFamily="18" charset="0"/>
              </a:rPr>
              <a:t>Syntax:- </a:t>
            </a:r>
          </a:p>
          <a:p>
            <a:pPr marL="0" indent="0">
              <a:buNone/>
            </a:pPr>
            <a:r>
              <a:rPr lang="en-US" sz="1800" dirty="0">
                <a:latin typeface="Times New Roman" panose="02020603050405020304" pitchFamily="18" charset="0"/>
                <a:cs typeface="Times New Roman" panose="02020603050405020304" pitchFamily="18" charset="0"/>
              </a:rPr>
              <a:t>import mongoose from 'mongoose’</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nameSchema</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mongoose.Schema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key1:  String, 	// String is shorthand for {type: String}</a:t>
            </a:r>
          </a:p>
          <a:p>
            <a:pPr marL="0" indent="0">
              <a:buNone/>
            </a:pPr>
            <a:r>
              <a:rPr lang="en-US" sz="1800" dirty="0">
                <a:latin typeface="Times New Roman" panose="02020603050405020304" pitchFamily="18" charset="0"/>
                <a:cs typeface="Times New Roman" panose="02020603050405020304" pitchFamily="18" charset="0"/>
              </a:rPr>
              <a:t>    key2: Number,</a:t>
            </a:r>
          </a:p>
          <a:p>
            <a:pPr marL="0" indent="0">
              <a:buNone/>
            </a:pPr>
            <a:r>
              <a:rPr lang="en-US" sz="1800" dirty="0">
                <a:latin typeface="Times New Roman" panose="02020603050405020304" pitchFamily="18" charset="0"/>
                <a:cs typeface="Times New Roman" panose="02020603050405020304" pitchFamily="18" charset="0"/>
              </a:rPr>
              <a:t>    key3: mongoose.Decimal128,</a:t>
            </a:r>
          </a:p>
          <a:p>
            <a:pPr marL="0" indent="0">
              <a:buNone/>
            </a:pPr>
            <a:r>
              <a:rPr lang="en-US" sz="1800" dirty="0">
                <a:latin typeface="Times New Roman" panose="02020603050405020304" pitchFamily="18" charset="0"/>
                <a:cs typeface="Times New Roman" panose="02020603050405020304" pitchFamily="18" charset="0"/>
              </a:rPr>
              <a:t>    key4: [String],</a:t>
            </a:r>
          </a:p>
          <a:p>
            <a:pPr marL="0" indent="0">
              <a:buNone/>
            </a:pPr>
            <a:r>
              <a:rPr lang="en-US" sz="1800" dirty="0">
                <a:latin typeface="Times New Roman" panose="02020603050405020304" pitchFamily="18" charset="0"/>
                <a:cs typeface="Times New Roman" panose="02020603050405020304" pitchFamily="18" charset="0"/>
              </a:rPr>
              <a:t>    key5: Boolean,</a:t>
            </a:r>
          </a:p>
          <a:p>
            <a:pPr marL="0" indent="0">
              <a:buNone/>
            </a:pPr>
            <a:r>
              <a:rPr lang="en-US" sz="1800" dirty="0">
                <a:latin typeface="Times New Roman" panose="02020603050405020304" pitchFamily="18" charset="0"/>
                <a:cs typeface="Times New Roman" panose="02020603050405020304" pitchFamily="18" charset="0"/>
              </a:rPr>
              <a:t>    key6: [{ key: String, key: Date }],</a:t>
            </a:r>
          </a:p>
          <a:p>
            <a:pPr marL="0" indent="0">
              <a:buNone/>
            </a:pPr>
            <a:r>
              <a:rPr lang="en-US" sz="1800" dirty="0">
                <a:latin typeface="Times New Roman" panose="02020603050405020304" pitchFamily="18" charset="0"/>
                <a:cs typeface="Times New Roman" panose="02020603050405020304" pitchFamily="18" charset="0"/>
              </a:rPr>
              <a:t>    key7: Date</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5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Defining Schema</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Syntax:- </a:t>
            </a:r>
          </a:p>
          <a:p>
            <a:pPr marL="0" indent="0">
              <a:buNone/>
            </a:pPr>
            <a:r>
              <a:rPr lang="en-US" sz="1800" dirty="0">
                <a:latin typeface="Times New Roman" panose="02020603050405020304" pitchFamily="18" charset="0"/>
                <a:cs typeface="Times New Roman" panose="02020603050405020304" pitchFamily="18" charset="0"/>
              </a:rPr>
              <a:t>import mongoose from 'mongoose’</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nameSchema</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mongoose.Schema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key1:  {</a:t>
            </a:r>
            <a:r>
              <a:rPr lang="en-US" sz="1800" dirty="0" err="1">
                <a:latin typeface="Times New Roman" panose="02020603050405020304" pitchFamily="18" charset="0"/>
                <a:cs typeface="Times New Roman" panose="02020603050405020304" pitchFamily="18" charset="0"/>
              </a:rPr>
              <a:t>type:String</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key2: {</a:t>
            </a:r>
            <a:r>
              <a:rPr lang="en-US" sz="1800" dirty="0" err="1">
                <a:latin typeface="Times New Roman" panose="02020603050405020304" pitchFamily="18" charset="0"/>
                <a:cs typeface="Times New Roman" panose="02020603050405020304" pitchFamily="18" charset="0"/>
              </a:rPr>
              <a:t>type:Number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key3: {type:mongoose.Decimal128},</a:t>
            </a:r>
          </a:p>
          <a:p>
            <a:pPr marL="0" indent="0">
              <a:buNone/>
            </a:pPr>
            <a:r>
              <a:rPr lang="en-US" sz="1800" dirty="0">
                <a:latin typeface="Times New Roman" panose="02020603050405020304" pitchFamily="18" charset="0"/>
                <a:cs typeface="Times New Roman" panose="02020603050405020304" pitchFamily="18" charset="0"/>
              </a:rPr>
              <a:t>    key4: {</a:t>
            </a:r>
            <a:r>
              <a:rPr lang="en-US" sz="1800" dirty="0" err="1">
                <a:latin typeface="Times New Roman" panose="02020603050405020304" pitchFamily="18" charset="0"/>
                <a:cs typeface="Times New Roman" panose="02020603050405020304" pitchFamily="18" charset="0"/>
              </a:rPr>
              <a:t>type:Array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key5: {</a:t>
            </a:r>
            <a:r>
              <a:rPr lang="en-US" sz="1800" dirty="0" err="1">
                <a:latin typeface="Times New Roman" panose="02020603050405020304" pitchFamily="18" charset="0"/>
                <a:cs typeface="Times New Roman" panose="02020603050405020304" pitchFamily="18" charset="0"/>
              </a:rPr>
              <a:t>type:Boolean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key6: [{ key: {</a:t>
            </a:r>
            <a:r>
              <a:rPr lang="en-US" sz="1800" dirty="0" err="1">
                <a:latin typeface="Times New Roman" panose="02020603050405020304" pitchFamily="18" charset="0"/>
                <a:cs typeface="Times New Roman" panose="02020603050405020304" pitchFamily="18" charset="0"/>
              </a:rPr>
              <a:t>type:String</a:t>
            </a:r>
            <a:r>
              <a:rPr lang="en-US" sz="1800" dirty="0">
                <a:latin typeface="Times New Roman" panose="02020603050405020304" pitchFamily="18" charset="0"/>
                <a:cs typeface="Times New Roman" panose="02020603050405020304" pitchFamily="18" charset="0"/>
              </a:rPr>
              <a:t>}, key: {</a:t>
            </a:r>
            <a:r>
              <a:rPr lang="en-US" sz="1800" dirty="0" err="1">
                <a:latin typeface="Times New Roman" panose="02020603050405020304" pitchFamily="18" charset="0"/>
                <a:cs typeface="Times New Roman" panose="02020603050405020304" pitchFamily="18" charset="0"/>
              </a:rPr>
              <a:t>type:Date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key7: {</a:t>
            </a:r>
            <a:r>
              <a:rPr lang="en-US" sz="1800" dirty="0" err="1">
                <a:latin typeface="Times New Roman" panose="02020603050405020304" pitchFamily="18" charset="0"/>
                <a:cs typeface="Times New Roman" panose="02020603050405020304" pitchFamily="18" charset="0"/>
              </a:rPr>
              <a:t>type:Date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547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Defining Schema</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Example:- </a:t>
            </a:r>
          </a:p>
          <a:p>
            <a:pPr marL="0" indent="0">
              <a:buNone/>
            </a:pPr>
            <a:r>
              <a:rPr lang="en-US" sz="1800" dirty="0">
                <a:latin typeface="Times New Roman" panose="02020603050405020304" pitchFamily="18" charset="0"/>
                <a:cs typeface="Times New Roman" panose="02020603050405020304" pitchFamily="18" charset="0"/>
              </a:rPr>
              <a:t>import mongoose from 'mongoose’</a:t>
            </a:r>
          </a:p>
          <a:p>
            <a:pPr marL="0" indent="0">
              <a:buNone/>
            </a:pPr>
            <a:r>
              <a:rPr lang="en-US" sz="1800" dirty="0">
                <a:latin typeface="Times New Roman" panose="02020603050405020304" pitchFamily="18" charset="0"/>
                <a:cs typeface="Times New Roman" panose="02020603050405020304" pitchFamily="18" charset="0"/>
              </a:rPr>
              <a:t>const </a:t>
            </a:r>
            <a:r>
              <a:rPr lang="en-US" sz="1800" dirty="0" err="1">
                <a:latin typeface="Times New Roman" panose="02020603050405020304" pitchFamily="18" charset="0"/>
                <a:cs typeface="Times New Roman" panose="02020603050405020304" pitchFamily="18" charset="0"/>
              </a:rPr>
              <a:t>studentSchema</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mongoose.Schema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a:t>
            </a:r>
            <a:r>
              <a:rPr lang="en-US" sz="1800" dirty="0" err="1">
                <a:latin typeface="Times New Roman" panose="02020603050405020304" pitchFamily="18" charset="0"/>
                <a:cs typeface="Times New Roman" panose="02020603050405020304" pitchFamily="18" charset="0"/>
              </a:rPr>
              <a:t>type:String</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age: {</a:t>
            </a:r>
            <a:r>
              <a:rPr lang="en-US" sz="1800" dirty="0" err="1">
                <a:latin typeface="Times New Roman" panose="02020603050405020304" pitchFamily="18" charset="0"/>
                <a:cs typeface="Times New Roman" panose="02020603050405020304" pitchFamily="18" charset="0"/>
              </a:rPr>
              <a:t>type:Number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fees: {type:mongoose.Decimal128},</a:t>
            </a:r>
          </a:p>
          <a:p>
            <a:pPr marL="0" indent="0">
              <a:buNone/>
            </a:pPr>
            <a:r>
              <a:rPr lang="en-US" sz="1800" dirty="0">
                <a:latin typeface="Times New Roman" panose="02020603050405020304" pitchFamily="18" charset="0"/>
                <a:cs typeface="Times New Roman" panose="02020603050405020304" pitchFamily="18" charset="0"/>
              </a:rPr>
              <a:t>    hobbies: {</a:t>
            </a:r>
            <a:r>
              <a:rPr lang="en-US" sz="1800" dirty="0" err="1">
                <a:latin typeface="Times New Roman" panose="02020603050405020304" pitchFamily="18" charset="0"/>
                <a:cs typeface="Times New Roman" panose="02020603050405020304" pitchFamily="18" charset="0"/>
              </a:rPr>
              <a:t>type:Array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isactive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type:Boolean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comments: [{ value: {</a:t>
            </a:r>
            <a:r>
              <a:rPr lang="en-US" sz="1800" dirty="0" err="1">
                <a:latin typeface="Times New Roman" panose="02020603050405020304" pitchFamily="18" charset="0"/>
                <a:cs typeface="Times New Roman" panose="02020603050405020304" pitchFamily="18" charset="0"/>
              </a:rPr>
              <a:t>type:String</a:t>
            </a:r>
            <a:r>
              <a:rPr lang="en-US" sz="1800" dirty="0">
                <a:latin typeface="Times New Roman" panose="02020603050405020304" pitchFamily="18" charset="0"/>
                <a:cs typeface="Times New Roman" panose="02020603050405020304" pitchFamily="18" charset="0"/>
              </a:rPr>
              <a:t>}, publish: {</a:t>
            </a:r>
            <a:r>
              <a:rPr lang="en-US" sz="1800" dirty="0" err="1">
                <a:latin typeface="Times New Roman" panose="02020603050405020304" pitchFamily="18" charset="0"/>
                <a:cs typeface="Times New Roman" panose="02020603050405020304" pitchFamily="18" charset="0"/>
              </a:rPr>
              <a:t>type:Date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join: {</a:t>
            </a:r>
            <a:r>
              <a:rPr lang="en-US" sz="1800" dirty="0" err="1">
                <a:latin typeface="Times New Roman" panose="02020603050405020304" pitchFamily="18" charset="0"/>
                <a:cs typeface="Times New Roman" panose="02020603050405020304" pitchFamily="18" charset="0"/>
              </a:rPr>
              <a:t>type:Date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67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dirty="0">
                <a:latin typeface="Times New Roman" panose="02020603050405020304" pitchFamily="18" charset="0"/>
                <a:cs typeface="Times New Roman" panose="02020603050405020304" pitchFamily="18" charset="0"/>
              </a:rPr>
              <a:t>_id Property</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When you create a new document with the automatically added _id property, Mongoose creates a new _id of type </a:t>
            </a:r>
            <a:r>
              <a:rPr lang="en-US" sz="1800" dirty="0" err="1">
                <a:latin typeface="Times New Roman" panose="02020603050405020304" pitchFamily="18" charset="0"/>
                <a:cs typeface="Times New Roman" panose="02020603050405020304" pitchFamily="18" charset="0"/>
              </a:rPr>
              <a:t>ObjectId</a:t>
            </a:r>
            <a:r>
              <a:rPr lang="en-US" sz="1800" dirty="0">
                <a:latin typeface="Times New Roman" panose="02020603050405020304" pitchFamily="18" charset="0"/>
                <a:cs typeface="Times New Roman" panose="02020603050405020304" pitchFamily="18" charset="0"/>
              </a:rPr>
              <a:t> to your document</a:t>
            </a:r>
            <a:r>
              <a:rPr lang="en-US" sz="1800">
                <a:latin typeface="Times New Roman" panose="02020603050405020304" pitchFamily="18" charset="0"/>
                <a:cs typeface="Times New Roman" panose="02020603050405020304" pitchFamily="18" charset="0"/>
              </a:rPr>
              <a:t>. </a:t>
            </a:r>
          </a:p>
          <a:p>
            <a:pPr marL="0" indent="0">
              <a:buNone/>
            </a:pPr>
            <a:r>
              <a:rPr lang="en-US" sz="1800">
                <a:latin typeface="Times New Roman" panose="02020603050405020304" pitchFamily="18" charset="0"/>
                <a:cs typeface="Times New Roman" panose="02020603050405020304" pitchFamily="18" charset="0"/>
              </a:rPr>
              <a:t>ObjectIds</a:t>
            </a:r>
            <a:r>
              <a:rPr lang="en-US" sz="1800" dirty="0">
                <a:latin typeface="Times New Roman" panose="02020603050405020304" pitchFamily="18" charset="0"/>
                <a:cs typeface="Times New Roman" panose="02020603050405020304" pitchFamily="18" charset="0"/>
              </a:rPr>
              <a:t> encode the local time at which they were created. That means you can usually pull the time that a document was created from its _id.</a:t>
            </a:r>
          </a:p>
          <a:p>
            <a:pPr marL="0" indent="0">
              <a:buNone/>
            </a:pPr>
            <a:r>
              <a:rPr lang="en-US" sz="1800" dirty="0">
                <a:latin typeface="Times New Roman" panose="02020603050405020304" pitchFamily="18" charset="0"/>
                <a:cs typeface="Times New Roman" panose="02020603050405020304" pitchFamily="18" charset="0"/>
              </a:rPr>
              <a:t>You can also overwrite Mongoose's default _id with your own _id.</a:t>
            </a:r>
          </a:p>
          <a:p>
            <a:pPr marL="0" indent="0">
              <a:buNone/>
            </a:pPr>
            <a:r>
              <a:rPr lang="en-US" sz="1800" dirty="0">
                <a:latin typeface="Times New Roman" panose="02020603050405020304" pitchFamily="18" charset="0"/>
                <a:cs typeface="Times New Roman" panose="02020603050405020304" pitchFamily="18" charset="0"/>
              </a:rPr>
              <a:t>Mongoose will refuse to save a document that doesn't have an _id, so you're responsible for setting _id if you define your own _id path.</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17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type</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type is a special property in Mongoose schemas. When Mongoose finds a nested property named type in your schema, Mongoose assumes that it needs to define a </a:t>
            </a:r>
            <a:r>
              <a:rPr lang="en-US" sz="1800" dirty="0" err="1">
                <a:latin typeface="Times New Roman" panose="02020603050405020304" pitchFamily="18" charset="0"/>
                <a:cs typeface="Times New Roman" panose="02020603050405020304" pitchFamily="18" charset="0"/>
              </a:rPr>
              <a:t>SchemaType</a:t>
            </a:r>
            <a:r>
              <a:rPr lang="en-US" sz="1800" dirty="0">
                <a:latin typeface="Times New Roman" panose="02020603050405020304" pitchFamily="18" charset="0"/>
                <a:cs typeface="Times New Roman" panose="02020603050405020304" pitchFamily="18" charset="0"/>
              </a:rPr>
              <a:t> with the given type.</a:t>
            </a:r>
          </a:p>
          <a:p>
            <a:r>
              <a:rPr lang="en-US" sz="1800" dirty="0">
                <a:latin typeface="Times New Roman" panose="02020603050405020304" pitchFamily="18" charset="0"/>
                <a:cs typeface="Times New Roman" panose="02020603050405020304" pitchFamily="18" charset="0"/>
              </a:rPr>
              <a:t>String</a:t>
            </a:r>
          </a:p>
          <a:p>
            <a:r>
              <a:rPr lang="en-US" sz="1800" dirty="0">
                <a:latin typeface="Times New Roman" panose="02020603050405020304" pitchFamily="18" charset="0"/>
                <a:cs typeface="Times New Roman" panose="02020603050405020304" pitchFamily="18" charset="0"/>
              </a:rPr>
              <a:t>Number</a:t>
            </a:r>
          </a:p>
          <a:p>
            <a:r>
              <a:rPr lang="en-US" sz="1800" dirty="0">
                <a:latin typeface="Times New Roman" panose="02020603050405020304" pitchFamily="18" charset="0"/>
                <a:cs typeface="Times New Roman" panose="02020603050405020304" pitchFamily="18" charset="0"/>
              </a:rPr>
              <a:t>Date</a:t>
            </a:r>
          </a:p>
          <a:p>
            <a:r>
              <a:rPr lang="en-US" sz="1800" dirty="0">
                <a:latin typeface="Times New Roman" panose="02020603050405020304" pitchFamily="18" charset="0"/>
                <a:cs typeface="Times New Roman" panose="02020603050405020304" pitchFamily="18" charset="0"/>
              </a:rPr>
              <a:t>Buffer</a:t>
            </a:r>
          </a:p>
          <a:p>
            <a:r>
              <a:rPr lang="en-US" sz="1800" dirty="0">
                <a:latin typeface="Times New Roman" panose="02020603050405020304" pitchFamily="18" charset="0"/>
                <a:cs typeface="Times New Roman" panose="02020603050405020304" pitchFamily="18" charset="0"/>
              </a:rPr>
              <a:t>Boolean</a:t>
            </a:r>
          </a:p>
          <a:p>
            <a:r>
              <a:rPr lang="en-US" sz="1800" dirty="0">
                <a:latin typeface="Times New Roman" panose="02020603050405020304" pitchFamily="18" charset="0"/>
                <a:cs typeface="Times New Roman" panose="02020603050405020304" pitchFamily="18" charset="0"/>
              </a:rPr>
              <a:t>Mixed</a:t>
            </a:r>
          </a:p>
          <a:p>
            <a:r>
              <a:rPr lang="en-US" sz="1800" dirty="0" err="1">
                <a:latin typeface="Times New Roman" panose="02020603050405020304" pitchFamily="18" charset="0"/>
                <a:cs typeface="Times New Roman" panose="02020603050405020304" pitchFamily="18" charset="0"/>
              </a:rPr>
              <a:t>ObjectId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Array</a:t>
            </a:r>
          </a:p>
          <a:p>
            <a:r>
              <a:rPr lang="en-US" sz="1800" dirty="0">
                <a:latin typeface="Times New Roman" panose="02020603050405020304" pitchFamily="18" charset="0"/>
                <a:cs typeface="Times New Roman" panose="02020603050405020304" pitchFamily="18" charset="0"/>
              </a:rPr>
              <a:t>Decimal128</a:t>
            </a:r>
          </a:p>
          <a:p>
            <a:r>
              <a:rPr lang="en-US" sz="1800" dirty="0">
                <a:latin typeface="Times New Roman" panose="02020603050405020304" pitchFamily="18" charset="0"/>
                <a:cs typeface="Times New Roman" panose="02020603050405020304" pitchFamily="18" charset="0"/>
              </a:rPr>
              <a:t>Map</a:t>
            </a:r>
          </a:p>
          <a:p>
            <a:r>
              <a:rPr lang="en-US" sz="1800" dirty="0">
                <a:latin typeface="Times New Roman" panose="02020603050405020304" pitchFamily="18" charset="0"/>
                <a:cs typeface="Times New Roman" panose="02020603050405020304" pitchFamily="18" charset="0"/>
              </a:rPr>
              <a:t>Schema</a:t>
            </a:r>
          </a:p>
        </p:txBody>
      </p:sp>
      <p:sp>
        <p:nvSpPr>
          <p:cNvPr id="4" name="TextBox 3">
            <a:extLst>
              <a:ext uri="{FF2B5EF4-FFF2-40B4-BE49-F238E27FC236}">
                <a16:creationId xmlns:a16="http://schemas.microsoft.com/office/drawing/2014/main" id="{8C2341C5-8F00-4094-9290-0DD8E1C9EAB9}"/>
              </a:ext>
            </a:extLst>
          </p:cNvPr>
          <p:cNvSpPr txBox="1"/>
          <p:nvPr/>
        </p:nvSpPr>
        <p:spPr>
          <a:xfrm>
            <a:off x="4110446" y="1831962"/>
            <a:ext cx="560832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const </a:t>
            </a:r>
            <a:r>
              <a:rPr lang="en-US" dirty="0" err="1">
                <a:latin typeface="Times New Roman" panose="02020603050405020304" pitchFamily="18" charset="0"/>
                <a:cs typeface="Times New Roman" panose="02020603050405020304" pitchFamily="18" charset="0"/>
              </a:rPr>
              <a:t>clothSchema</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mongoose.Schema</a:t>
            </a:r>
            <a:r>
              <a:rPr lang="en-US" dirty="0">
                <a:latin typeface="Times New Roman" panose="02020603050405020304" pitchFamily="18" charset="0"/>
                <a:cs typeface="Times New Roman" panose="02020603050405020304" pitchFamily="18" charset="0"/>
              </a:rPr>
              <a:t>({</a:t>
            </a:r>
          </a:p>
          <a:p>
            <a:pPr marL="227013"/>
            <a:r>
              <a:rPr lang="en-US" dirty="0" err="1">
                <a:latin typeface="Times New Roman" panose="02020603050405020304" pitchFamily="18" charset="0"/>
                <a:cs typeface="Times New Roman" panose="02020603050405020304" pitchFamily="18" charset="0"/>
              </a:rPr>
              <a:t>bottomwear</a:t>
            </a:r>
            <a:r>
              <a:rPr lang="en-US" dirty="0">
                <a:latin typeface="Times New Roman" panose="02020603050405020304" pitchFamily="18" charset="0"/>
                <a:cs typeface="Times New Roman" panose="02020603050405020304" pitchFamily="18" charset="0"/>
              </a:rPr>
              <a:t>:{</a:t>
            </a:r>
          </a:p>
          <a:p>
            <a:pPr marL="461963"/>
            <a:r>
              <a:rPr lang="en-US" dirty="0" err="1">
                <a:latin typeface="Times New Roman" panose="02020603050405020304" pitchFamily="18" charset="0"/>
                <a:cs typeface="Times New Roman" panose="02020603050405020304" pitchFamily="18" charset="0"/>
              </a:rPr>
              <a:t>type:String</a:t>
            </a:r>
            <a:endParaRPr lang="en-US" dirty="0">
              <a:latin typeface="Times New Roman" panose="02020603050405020304" pitchFamily="18" charset="0"/>
              <a:cs typeface="Times New Roman" panose="02020603050405020304" pitchFamily="18" charset="0"/>
            </a:endParaRPr>
          </a:p>
          <a:p>
            <a:pPr marL="461963"/>
            <a:r>
              <a:rPr lang="en-US" dirty="0" err="1">
                <a:latin typeface="Times New Roman" panose="02020603050405020304" pitchFamily="18" charset="0"/>
                <a:cs typeface="Times New Roman" panose="02020603050405020304" pitchFamily="18" charset="0"/>
              </a:rPr>
              <a:t>price:Number</a:t>
            </a:r>
            <a:endParaRPr lang="en-US" dirty="0">
              <a:latin typeface="Times New Roman" panose="02020603050405020304" pitchFamily="18" charset="0"/>
              <a:cs typeface="Times New Roman" panose="02020603050405020304" pitchFamily="18" charset="0"/>
            </a:endParaRPr>
          </a:p>
          <a:p>
            <a:pPr marL="227013"/>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const </a:t>
            </a:r>
            <a:r>
              <a:rPr lang="en-US" dirty="0" err="1">
                <a:latin typeface="Times New Roman" panose="02020603050405020304" pitchFamily="18" charset="0"/>
                <a:cs typeface="Times New Roman" panose="02020603050405020304" pitchFamily="18" charset="0"/>
              </a:rPr>
              <a:t>clothSchema</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mongoose.Schema</a:t>
            </a:r>
            <a:r>
              <a:rPr lang="en-US" dirty="0">
                <a:latin typeface="Times New Roman" panose="02020603050405020304" pitchFamily="18" charset="0"/>
                <a:cs typeface="Times New Roman" panose="02020603050405020304" pitchFamily="18" charset="0"/>
              </a:rPr>
              <a:t>({</a:t>
            </a:r>
          </a:p>
          <a:p>
            <a:pPr marL="227013"/>
            <a:r>
              <a:rPr lang="en-US" dirty="0" err="1">
                <a:latin typeface="Times New Roman" panose="02020603050405020304" pitchFamily="18" charset="0"/>
                <a:cs typeface="Times New Roman" panose="02020603050405020304" pitchFamily="18" charset="0"/>
              </a:rPr>
              <a:t>bottomwear</a:t>
            </a:r>
            <a:r>
              <a:rPr lang="en-US" dirty="0">
                <a:latin typeface="Times New Roman" panose="02020603050405020304" pitchFamily="18" charset="0"/>
                <a:cs typeface="Times New Roman" panose="02020603050405020304" pitchFamily="18" charset="0"/>
              </a:rPr>
              <a:t>:{</a:t>
            </a:r>
          </a:p>
          <a:p>
            <a:pPr marL="461963"/>
            <a:r>
              <a:rPr lang="en-US" dirty="0">
                <a:latin typeface="Times New Roman" panose="02020603050405020304" pitchFamily="18" charset="0"/>
                <a:cs typeface="Times New Roman" panose="02020603050405020304" pitchFamily="18" charset="0"/>
              </a:rPr>
              <a:t>type:{</a:t>
            </a:r>
            <a:r>
              <a:rPr lang="en-US" dirty="0" err="1">
                <a:latin typeface="Times New Roman" panose="02020603050405020304" pitchFamily="18" charset="0"/>
                <a:cs typeface="Times New Roman" panose="02020603050405020304" pitchFamily="18" charset="0"/>
              </a:rPr>
              <a:t>type:String</a:t>
            </a:r>
            <a:r>
              <a:rPr lang="en-US" dirty="0">
                <a:latin typeface="Times New Roman" panose="02020603050405020304" pitchFamily="18" charset="0"/>
                <a:cs typeface="Times New Roman" panose="02020603050405020304" pitchFamily="18" charset="0"/>
              </a:rPr>
              <a:t>}</a:t>
            </a:r>
          </a:p>
          <a:p>
            <a:pPr marL="461963"/>
            <a:r>
              <a:rPr lang="en-US" dirty="0" err="1">
                <a:latin typeface="Times New Roman" panose="02020603050405020304" pitchFamily="18" charset="0"/>
                <a:cs typeface="Times New Roman" panose="02020603050405020304" pitchFamily="18" charset="0"/>
              </a:rPr>
              <a:t>price:Number</a:t>
            </a:r>
            <a:endParaRPr lang="en-US" dirty="0">
              <a:latin typeface="Times New Roman" panose="02020603050405020304" pitchFamily="18" charset="0"/>
              <a:cs typeface="Times New Roman" panose="02020603050405020304" pitchFamily="18" charset="0"/>
            </a:endParaRPr>
          </a:p>
          <a:p>
            <a:pPr marL="227013"/>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04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Effect transition="in" filter="fade">
                                      <p:cBhvr>
                                        <p:cTn id="67" dur="500"/>
                                        <p:tgtEl>
                                          <p:spTgt spid="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500"/>
                                        <p:tgtEl>
                                          <p:spTgt spid="4">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fade">
                                      <p:cBhvr>
                                        <p:cTn id="82" dur="500"/>
                                        <p:tgtEl>
                                          <p:spTgt spid="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Effect transition="in" filter="fade">
                                      <p:cBhvr>
                                        <p:cTn id="87" dur="500"/>
                                        <p:tgtEl>
                                          <p:spTgt spid="4">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5" end="5"/>
                                            </p:txEl>
                                          </p:spTgt>
                                        </p:tgtEl>
                                        <p:attrNameLst>
                                          <p:attrName>style.visibility</p:attrName>
                                        </p:attrNameLst>
                                      </p:cBhvr>
                                      <p:to>
                                        <p:strVal val="visible"/>
                                      </p:to>
                                    </p:set>
                                    <p:animEffect transition="in" filter="fade">
                                      <p:cBhvr>
                                        <p:cTn id="92" dur="500"/>
                                        <p:tgtEl>
                                          <p:spTgt spid="4">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7" end="7"/>
                                            </p:txEl>
                                          </p:spTgt>
                                        </p:tgtEl>
                                        <p:attrNameLst>
                                          <p:attrName>style.visibility</p:attrName>
                                        </p:attrNameLst>
                                      </p:cBhvr>
                                      <p:to>
                                        <p:strVal val="visible"/>
                                      </p:to>
                                    </p:set>
                                    <p:animEffect transition="in" filter="fade">
                                      <p:cBhvr>
                                        <p:cTn id="97" dur="500"/>
                                        <p:tgtEl>
                                          <p:spTgt spid="4">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8" end="8"/>
                                            </p:txEl>
                                          </p:spTgt>
                                        </p:tgtEl>
                                        <p:attrNameLst>
                                          <p:attrName>style.visibility</p:attrName>
                                        </p:attrNameLst>
                                      </p:cBhvr>
                                      <p:to>
                                        <p:strVal val="visible"/>
                                      </p:to>
                                    </p:set>
                                    <p:animEffect transition="in" filter="fade">
                                      <p:cBhvr>
                                        <p:cTn id="102" dur="500"/>
                                        <p:tgtEl>
                                          <p:spTgt spid="4">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9" end="9"/>
                                            </p:txEl>
                                          </p:spTgt>
                                        </p:tgtEl>
                                        <p:attrNameLst>
                                          <p:attrName>style.visibility</p:attrName>
                                        </p:attrNameLst>
                                      </p:cBhvr>
                                      <p:to>
                                        <p:strVal val="visible"/>
                                      </p:to>
                                    </p:set>
                                    <p:animEffect transition="in" filter="fade">
                                      <p:cBhvr>
                                        <p:cTn id="107" dur="500"/>
                                        <p:tgtEl>
                                          <p:spTgt spid="4">
                                            <p:txEl>
                                              <p:pRg st="9" end="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10" end="10"/>
                                            </p:txEl>
                                          </p:spTgt>
                                        </p:tgtEl>
                                        <p:attrNameLst>
                                          <p:attrName>style.visibility</p:attrName>
                                        </p:attrNameLst>
                                      </p:cBhvr>
                                      <p:to>
                                        <p:strVal val="visible"/>
                                      </p:to>
                                    </p:set>
                                    <p:animEffect transition="in" filter="fade">
                                      <p:cBhvr>
                                        <p:cTn id="112" dur="500"/>
                                        <p:tgtEl>
                                          <p:spTgt spid="4">
                                            <p:txEl>
                                              <p:pRg st="10" end="1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11" end="11"/>
                                            </p:txEl>
                                          </p:spTgt>
                                        </p:tgtEl>
                                        <p:attrNameLst>
                                          <p:attrName>style.visibility</p:attrName>
                                        </p:attrNameLst>
                                      </p:cBhvr>
                                      <p:to>
                                        <p:strVal val="visible"/>
                                      </p:to>
                                    </p:set>
                                    <p:animEffect transition="in" filter="fade">
                                      <p:cBhvr>
                                        <p:cTn id="117" dur="500"/>
                                        <p:tgtEl>
                                          <p:spTgt spid="4">
                                            <p:txEl>
                                              <p:pRg st="11" end="1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2" end="12"/>
                                            </p:txEl>
                                          </p:spTgt>
                                        </p:tgtEl>
                                        <p:attrNameLst>
                                          <p:attrName>style.visibility</p:attrName>
                                        </p:attrNameLst>
                                      </p:cBhvr>
                                      <p:to>
                                        <p:strVal val="visible"/>
                                      </p:to>
                                    </p:set>
                                    <p:animEffect transition="in" filter="fade">
                                      <p:cBhvr>
                                        <p:cTn id="1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String</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lowercase: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whether to always call .</a:t>
            </a:r>
            <a:r>
              <a:rPr lang="en-US" sz="1800" dirty="0" err="1">
                <a:latin typeface="Times New Roman" panose="02020603050405020304" pitchFamily="18" charset="0"/>
                <a:cs typeface="Times New Roman" panose="02020603050405020304" pitchFamily="18" charset="0"/>
              </a:rPr>
              <a:t>toLowerCase</a:t>
            </a:r>
            <a:r>
              <a:rPr lang="en-US" sz="1800" dirty="0">
                <a:latin typeface="Times New Roman" panose="02020603050405020304" pitchFamily="18" charset="0"/>
                <a:cs typeface="Times New Roman" panose="02020603050405020304" pitchFamily="18" charset="0"/>
              </a:rPr>
              <a:t>() on the value</a:t>
            </a:r>
          </a:p>
          <a:p>
            <a:pPr marL="0" indent="0">
              <a:buNone/>
            </a:pPr>
            <a:r>
              <a:rPr lang="en-US" sz="1800" dirty="0">
                <a:latin typeface="Times New Roman" panose="02020603050405020304" pitchFamily="18" charset="0"/>
                <a:cs typeface="Times New Roman" panose="02020603050405020304" pitchFamily="18" charset="0"/>
              </a:rPr>
              <a:t>uppercase: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whether to always call .</a:t>
            </a:r>
            <a:r>
              <a:rPr lang="en-US" sz="1800" dirty="0" err="1">
                <a:latin typeface="Times New Roman" panose="02020603050405020304" pitchFamily="18" charset="0"/>
                <a:cs typeface="Times New Roman" panose="02020603050405020304" pitchFamily="18" charset="0"/>
              </a:rPr>
              <a:t>toUpperCase</a:t>
            </a:r>
            <a:r>
              <a:rPr lang="en-US" sz="1800" dirty="0">
                <a:latin typeface="Times New Roman" panose="02020603050405020304" pitchFamily="18" charset="0"/>
                <a:cs typeface="Times New Roman" panose="02020603050405020304" pitchFamily="18" charset="0"/>
              </a:rPr>
              <a:t>() on the value</a:t>
            </a:r>
          </a:p>
          <a:p>
            <a:pPr marL="0" indent="0">
              <a:buNone/>
            </a:pPr>
            <a:r>
              <a:rPr lang="en-US" sz="1800" dirty="0">
                <a:latin typeface="Times New Roman" panose="02020603050405020304" pitchFamily="18" charset="0"/>
                <a:cs typeface="Times New Roman" panose="02020603050405020304" pitchFamily="18" charset="0"/>
              </a:rPr>
              <a:t>trim: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whether to always call .trim() on the value</a:t>
            </a:r>
          </a:p>
          <a:p>
            <a:pPr marL="0" indent="0">
              <a:buNone/>
            </a:pPr>
            <a:r>
              <a:rPr lang="en-US" sz="1800" dirty="0">
                <a:latin typeface="Times New Roman" panose="02020603050405020304" pitchFamily="18" charset="0"/>
                <a:cs typeface="Times New Roman" panose="02020603050405020304" pitchFamily="18" charset="0"/>
              </a:rPr>
              <a:t>match: </a:t>
            </a:r>
            <a:r>
              <a:rPr lang="en-US" sz="1800" dirty="0" err="1">
                <a:latin typeface="Times New Roman" panose="02020603050405020304" pitchFamily="18" charset="0"/>
                <a:cs typeface="Times New Roman" panose="02020603050405020304" pitchFamily="18" charset="0"/>
              </a:rPr>
              <a:t>RegExp</a:t>
            </a:r>
            <a:r>
              <a:rPr lang="en-US" sz="1800" dirty="0">
                <a:latin typeface="Times New Roman" panose="02020603050405020304" pitchFamily="18" charset="0"/>
                <a:cs typeface="Times New Roman" panose="02020603050405020304" pitchFamily="18" charset="0"/>
              </a:rPr>
              <a:t>, creates a validator that checks if the value matches the given regular expression</a:t>
            </a:r>
          </a:p>
          <a:p>
            <a:pPr marL="0" indent="0">
              <a:buNone/>
            </a:pPr>
            <a:r>
              <a:rPr lang="en-US" sz="1800" dirty="0" err="1">
                <a:latin typeface="Times New Roman" panose="02020603050405020304" pitchFamily="18" charset="0"/>
                <a:cs typeface="Times New Roman" panose="02020603050405020304" pitchFamily="18" charset="0"/>
              </a:rPr>
              <a:t>enum</a:t>
            </a:r>
            <a:r>
              <a:rPr lang="en-US" sz="1800" dirty="0">
                <a:latin typeface="Times New Roman" panose="02020603050405020304" pitchFamily="18" charset="0"/>
                <a:cs typeface="Times New Roman" panose="02020603050405020304" pitchFamily="18" charset="0"/>
              </a:rPr>
              <a:t>: Array, creates a validator that checks if the value is in the given array.</a:t>
            </a:r>
          </a:p>
          <a:p>
            <a:pPr marL="0" indent="0">
              <a:buNone/>
            </a:pPr>
            <a:r>
              <a:rPr lang="en-US" sz="1800" dirty="0" err="1">
                <a:latin typeface="Times New Roman" panose="02020603050405020304" pitchFamily="18" charset="0"/>
                <a:cs typeface="Times New Roman" panose="02020603050405020304" pitchFamily="18" charset="0"/>
              </a:rPr>
              <a:t>minLength</a:t>
            </a:r>
            <a:r>
              <a:rPr lang="en-US" sz="1800" dirty="0">
                <a:latin typeface="Times New Roman" panose="02020603050405020304" pitchFamily="18" charset="0"/>
                <a:cs typeface="Times New Roman" panose="02020603050405020304" pitchFamily="18" charset="0"/>
              </a:rPr>
              <a:t>: Number, creates a validator that checks if the value length is not less than the given number</a:t>
            </a:r>
          </a:p>
          <a:p>
            <a:pPr marL="0" indent="0">
              <a:buNone/>
            </a:pPr>
            <a:r>
              <a:rPr lang="en-US" sz="1800" dirty="0" err="1">
                <a:latin typeface="Times New Roman" panose="02020603050405020304" pitchFamily="18" charset="0"/>
                <a:cs typeface="Times New Roman" panose="02020603050405020304" pitchFamily="18" charset="0"/>
              </a:rPr>
              <a:t>maxLength</a:t>
            </a:r>
            <a:r>
              <a:rPr lang="en-US" sz="1800" dirty="0">
                <a:latin typeface="Times New Roman" panose="02020603050405020304" pitchFamily="18" charset="0"/>
                <a:cs typeface="Times New Roman" panose="02020603050405020304" pitchFamily="18" charset="0"/>
              </a:rPr>
              <a:t>: Number, creates a validator that checks if the value length is not greater than the given number</a:t>
            </a:r>
          </a:p>
          <a:p>
            <a:pPr marL="0" indent="0">
              <a:buNone/>
            </a:pPr>
            <a:r>
              <a:rPr lang="en-US" sz="1800" dirty="0">
                <a:latin typeface="Times New Roman" panose="02020603050405020304" pitchFamily="18" charset="0"/>
                <a:cs typeface="Times New Roman" panose="02020603050405020304" pitchFamily="18" charset="0"/>
              </a:rPr>
              <a:t>populate: Object, sets default populate options</a:t>
            </a:r>
          </a:p>
        </p:txBody>
      </p:sp>
    </p:spTree>
    <p:extLst>
      <p:ext uri="{BB962C8B-B14F-4D97-AF65-F5344CB8AC3E}">
        <p14:creationId xmlns:p14="http://schemas.microsoft.com/office/powerpoint/2010/main" val="231036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Number</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min: Number, creates a validator that checks if the value is greater than or equal to the given minimum.</a:t>
            </a:r>
          </a:p>
          <a:p>
            <a:pPr marL="0" indent="0">
              <a:buNone/>
            </a:pPr>
            <a:r>
              <a:rPr lang="en-US" sz="1800" dirty="0">
                <a:latin typeface="Times New Roman" panose="02020603050405020304" pitchFamily="18" charset="0"/>
                <a:cs typeface="Times New Roman" panose="02020603050405020304" pitchFamily="18" charset="0"/>
              </a:rPr>
              <a:t>max: Number, creates a validator that checks if the value is less than or equal to the given maximum.</a:t>
            </a:r>
          </a:p>
          <a:p>
            <a:pPr marL="0" indent="0">
              <a:buNone/>
            </a:pPr>
            <a:r>
              <a:rPr lang="en-US" sz="1800" dirty="0" err="1">
                <a:latin typeface="Times New Roman" panose="02020603050405020304" pitchFamily="18" charset="0"/>
                <a:cs typeface="Times New Roman" panose="02020603050405020304" pitchFamily="18" charset="0"/>
              </a:rPr>
              <a:t>enum</a:t>
            </a:r>
            <a:r>
              <a:rPr lang="en-US" sz="1800" dirty="0">
                <a:latin typeface="Times New Roman" panose="02020603050405020304" pitchFamily="18" charset="0"/>
                <a:cs typeface="Times New Roman" panose="02020603050405020304" pitchFamily="18" charset="0"/>
              </a:rPr>
              <a:t>: Array, creates a validator that checks if the value is strictly equal to one of the values in the given array.</a:t>
            </a:r>
          </a:p>
          <a:p>
            <a:pPr marL="0" indent="0">
              <a:buNone/>
            </a:pPr>
            <a:r>
              <a:rPr lang="en-US" sz="1800" dirty="0">
                <a:latin typeface="Times New Roman" panose="02020603050405020304" pitchFamily="18" charset="0"/>
                <a:cs typeface="Times New Roman" panose="02020603050405020304" pitchFamily="18" charset="0"/>
              </a:rPr>
              <a:t>populate: Object, sets default populate options</a:t>
            </a:r>
          </a:p>
        </p:txBody>
      </p:sp>
    </p:spTree>
    <p:extLst>
      <p:ext uri="{BB962C8B-B14F-4D97-AF65-F5344CB8AC3E}">
        <p14:creationId xmlns:p14="http://schemas.microsoft.com/office/powerpoint/2010/main" val="125389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Date</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3"/>
            <a:ext cx="10515600" cy="5306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min: Date</a:t>
            </a:r>
          </a:p>
          <a:p>
            <a:pPr marL="0" indent="0">
              <a:buNone/>
            </a:pPr>
            <a:r>
              <a:rPr lang="en-US" sz="1800" dirty="0">
                <a:latin typeface="Times New Roman" panose="02020603050405020304" pitchFamily="18" charset="0"/>
                <a:cs typeface="Times New Roman" panose="02020603050405020304" pitchFamily="18" charset="0"/>
              </a:rPr>
              <a:t>max: Date</a:t>
            </a:r>
          </a:p>
        </p:txBody>
      </p:sp>
    </p:spTree>
    <p:extLst>
      <p:ext uri="{BB962C8B-B14F-4D97-AF65-F5344CB8AC3E}">
        <p14:creationId xmlns:p14="http://schemas.microsoft.com/office/powerpoint/2010/main" val="242270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1147</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Schema</vt:lpstr>
      <vt:lpstr>Defining Schema</vt:lpstr>
      <vt:lpstr>Defining Schema</vt:lpstr>
      <vt:lpstr>Defining Schema</vt:lpstr>
      <vt:lpstr>_id Property</vt:lpstr>
      <vt:lpstr>type</vt:lpstr>
      <vt:lpstr>String</vt:lpstr>
      <vt:lpstr>Number</vt:lpstr>
      <vt:lpstr>Date</vt:lpstr>
      <vt:lpstr>Boolean</vt:lpstr>
      <vt:lpstr>All Schema Types</vt:lpstr>
      <vt:lpstr>Defining Schema</vt:lpstr>
      <vt:lpstr>schema.path ( )</vt:lpstr>
      <vt:lpstr>Model</vt:lpstr>
      <vt:lpstr>Create Document using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Laravel</dc:title>
  <dc:creator>RK</dc:creator>
  <cp:lastModifiedBy>R</cp:lastModifiedBy>
  <cp:revision>273</cp:revision>
  <dcterms:created xsi:type="dcterms:W3CDTF">2020-01-16T07:28:28Z</dcterms:created>
  <dcterms:modified xsi:type="dcterms:W3CDTF">2021-10-29T04:47:46Z</dcterms:modified>
</cp:coreProperties>
</file>