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3" r:id="rId3"/>
    <p:sldId id="274" r:id="rId4"/>
    <p:sldId id="275" r:id="rId5"/>
    <p:sldId id="276" r:id="rId6"/>
    <p:sldId id="27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C3F35-3C31-4FCC-B762-8FA83DB948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C11F85-AF32-484E-B7DE-BAD2167DF4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17C33E-110C-43CE-8805-5FD96AF6EB41}"/>
              </a:ext>
            </a:extLst>
          </p:cNvPr>
          <p:cNvSpPr>
            <a:spLocks noGrp="1"/>
          </p:cNvSpPr>
          <p:nvPr>
            <p:ph type="dt" sz="half" idx="10"/>
          </p:nvPr>
        </p:nvSpPr>
        <p:spPr/>
        <p:txBody>
          <a:bodyPr/>
          <a:lstStyle/>
          <a:p>
            <a:fld id="{D6424074-C14C-4063-9727-25396F45EE8B}" type="datetimeFigureOut">
              <a:rPr lang="en-US" smtClean="0"/>
              <a:t>10/30/2021</a:t>
            </a:fld>
            <a:endParaRPr lang="en-US"/>
          </a:p>
        </p:txBody>
      </p:sp>
      <p:sp>
        <p:nvSpPr>
          <p:cNvPr id="5" name="Footer Placeholder 4">
            <a:extLst>
              <a:ext uri="{FF2B5EF4-FFF2-40B4-BE49-F238E27FC236}">
                <a16:creationId xmlns:a16="http://schemas.microsoft.com/office/drawing/2014/main" id="{C41E970A-36AA-461D-BFF5-A7073A89A8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24AC1-CF3D-4264-B44C-4AC3694EAFFB}"/>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2786153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0591D-71AB-44B0-A8FF-8DA89DF43B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99BF31-FDD0-4B03-9E4C-18FA15FB82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535DB6-B91A-42DA-8722-A16D02B6CBE5}"/>
              </a:ext>
            </a:extLst>
          </p:cNvPr>
          <p:cNvSpPr>
            <a:spLocks noGrp="1"/>
          </p:cNvSpPr>
          <p:nvPr>
            <p:ph type="dt" sz="half" idx="10"/>
          </p:nvPr>
        </p:nvSpPr>
        <p:spPr/>
        <p:txBody>
          <a:bodyPr/>
          <a:lstStyle/>
          <a:p>
            <a:fld id="{D6424074-C14C-4063-9727-25396F45EE8B}" type="datetimeFigureOut">
              <a:rPr lang="en-US" smtClean="0"/>
              <a:t>10/30/2021</a:t>
            </a:fld>
            <a:endParaRPr lang="en-US"/>
          </a:p>
        </p:txBody>
      </p:sp>
      <p:sp>
        <p:nvSpPr>
          <p:cNvPr id="5" name="Footer Placeholder 4">
            <a:extLst>
              <a:ext uri="{FF2B5EF4-FFF2-40B4-BE49-F238E27FC236}">
                <a16:creationId xmlns:a16="http://schemas.microsoft.com/office/drawing/2014/main" id="{8F704C1A-3BFB-4306-8451-0366BAB2F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47995-D404-46E1-B86F-17C3C8B09EB0}"/>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2072496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B0D8ED-73E1-4FE3-BF6D-5D9C5BAF4C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F26129-7B22-402F-AFC8-1067547D08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2C7EC3-A12B-4D69-A61D-07E268ECD2FC}"/>
              </a:ext>
            </a:extLst>
          </p:cNvPr>
          <p:cNvSpPr>
            <a:spLocks noGrp="1"/>
          </p:cNvSpPr>
          <p:nvPr>
            <p:ph type="dt" sz="half" idx="10"/>
          </p:nvPr>
        </p:nvSpPr>
        <p:spPr/>
        <p:txBody>
          <a:bodyPr/>
          <a:lstStyle/>
          <a:p>
            <a:fld id="{D6424074-C14C-4063-9727-25396F45EE8B}" type="datetimeFigureOut">
              <a:rPr lang="en-US" smtClean="0"/>
              <a:t>10/30/2021</a:t>
            </a:fld>
            <a:endParaRPr lang="en-US"/>
          </a:p>
        </p:txBody>
      </p:sp>
      <p:sp>
        <p:nvSpPr>
          <p:cNvPr id="5" name="Footer Placeholder 4">
            <a:extLst>
              <a:ext uri="{FF2B5EF4-FFF2-40B4-BE49-F238E27FC236}">
                <a16:creationId xmlns:a16="http://schemas.microsoft.com/office/drawing/2014/main" id="{06BABADA-90D3-48E7-B44C-D632B1A8F3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B1A7B-8555-421A-99B8-5ADAA6942206}"/>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3136660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D500-4B8D-424C-8E02-B591E74EC5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EC130C-93BE-4086-A02D-A4D7DF5A46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B33FFA-4982-4138-A83F-360E42BC9F3D}"/>
              </a:ext>
            </a:extLst>
          </p:cNvPr>
          <p:cNvSpPr>
            <a:spLocks noGrp="1"/>
          </p:cNvSpPr>
          <p:nvPr>
            <p:ph type="dt" sz="half" idx="10"/>
          </p:nvPr>
        </p:nvSpPr>
        <p:spPr/>
        <p:txBody>
          <a:bodyPr/>
          <a:lstStyle/>
          <a:p>
            <a:fld id="{D6424074-C14C-4063-9727-25396F45EE8B}" type="datetimeFigureOut">
              <a:rPr lang="en-US" smtClean="0"/>
              <a:t>10/30/2021</a:t>
            </a:fld>
            <a:endParaRPr lang="en-US"/>
          </a:p>
        </p:txBody>
      </p:sp>
      <p:sp>
        <p:nvSpPr>
          <p:cNvPr id="5" name="Footer Placeholder 4">
            <a:extLst>
              <a:ext uri="{FF2B5EF4-FFF2-40B4-BE49-F238E27FC236}">
                <a16:creationId xmlns:a16="http://schemas.microsoft.com/office/drawing/2014/main" id="{F6E70961-FF6B-4014-ABD0-D52345560C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B84993-0B9F-4D18-A786-A001E4813A34}"/>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101319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9AFEF-9148-490C-A07D-66025A3890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F19A05-8FC1-4F08-A6DF-48B5588EC6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06C234-7D79-4017-A28E-009351AFBF7A}"/>
              </a:ext>
            </a:extLst>
          </p:cNvPr>
          <p:cNvSpPr>
            <a:spLocks noGrp="1"/>
          </p:cNvSpPr>
          <p:nvPr>
            <p:ph type="dt" sz="half" idx="10"/>
          </p:nvPr>
        </p:nvSpPr>
        <p:spPr/>
        <p:txBody>
          <a:bodyPr/>
          <a:lstStyle/>
          <a:p>
            <a:fld id="{D6424074-C14C-4063-9727-25396F45EE8B}" type="datetimeFigureOut">
              <a:rPr lang="en-US" smtClean="0"/>
              <a:t>10/30/2021</a:t>
            </a:fld>
            <a:endParaRPr lang="en-US"/>
          </a:p>
        </p:txBody>
      </p:sp>
      <p:sp>
        <p:nvSpPr>
          <p:cNvPr id="5" name="Footer Placeholder 4">
            <a:extLst>
              <a:ext uri="{FF2B5EF4-FFF2-40B4-BE49-F238E27FC236}">
                <a16:creationId xmlns:a16="http://schemas.microsoft.com/office/drawing/2014/main" id="{24E09164-4C4A-4127-B3F2-BB08C8341E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FD9619-5D24-4157-A6FD-5834D0A22E40}"/>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1269312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1FB17-9AD1-4F3B-AA4E-56593842DE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C4D886-9A3F-42F3-AB90-9B4FCED533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D4B41A-A242-49E8-8BC4-FCD743948B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2A4D90-D5C8-487E-B4C9-B9DE8D5915F6}"/>
              </a:ext>
            </a:extLst>
          </p:cNvPr>
          <p:cNvSpPr>
            <a:spLocks noGrp="1"/>
          </p:cNvSpPr>
          <p:nvPr>
            <p:ph type="dt" sz="half" idx="10"/>
          </p:nvPr>
        </p:nvSpPr>
        <p:spPr/>
        <p:txBody>
          <a:bodyPr/>
          <a:lstStyle/>
          <a:p>
            <a:fld id="{D6424074-C14C-4063-9727-25396F45EE8B}" type="datetimeFigureOut">
              <a:rPr lang="en-US" smtClean="0"/>
              <a:t>10/30/2021</a:t>
            </a:fld>
            <a:endParaRPr lang="en-US"/>
          </a:p>
        </p:txBody>
      </p:sp>
      <p:sp>
        <p:nvSpPr>
          <p:cNvPr id="6" name="Footer Placeholder 5">
            <a:extLst>
              <a:ext uri="{FF2B5EF4-FFF2-40B4-BE49-F238E27FC236}">
                <a16:creationId xmlns:a16="http://schemas.microsoft.com/office/drawing/2014/main" id="{596AE19E-19C8-4D55-9148-C3B99134A6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66303-18AD-4792-A099-E495F2C519C3}"/>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230458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7564-7E6D-44C1-8EAE-6A4E965C25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E3F7CD-9F80-48DE-AC2D-8C68C18BCC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0FAB47-FABF-4808-B75D-EE89F7DDCE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A02129-2ED0-4522-9D50-7E1E317320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1CDBFA-5E0F-4440-971C-EA63B08383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005AA4-F250-48C7-A79B-B9159994BE7C}"/>
              </a:ext>
            </a:extLst>
          </p:cNvPr>
          <p:cNvSpPr>
            <a:spLocks noGrp="1"/>
          </p:cNvSpPr>
          <p:nvPr>
            <p:ph type="dt" sz="half" idx="10"/>
          </p:nvPr>
        </p:nvSpPr>
        <p:spPr/>
        <p:txBody>
          <a:bodyPr/>
          <a:lstStyle/>
          <a:p>
            <a:fld id="{D6424074-C14C-4063-9727-25396F45EE8B}" type="datetimeFigureOut">
              <a:rPr lang="en-US" smtClean="0"/>
              <a:t>10/30/2021</a:t>
            </a:fld>
            <a:endParaRPr lang="en-US"/>
          </a:p>
        </p:txBody>
      </p:sp>
      <p:sp>
        <p:nvSpPr>
          <p:cNvPr id="8" name="Footer Placeholder 7">
            <a:extLst>
              <a:ext uri="{FF2B5EF4-FFF2-40B4-BE49-F238E27FC236}">
                <a16:creationId xmlns:a16="http://schemas.microsoft.com/office/drawing/2014/main" id="{A32781D2-D5BD-480F-BB83-53C263FB8D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C12F3E-3AE8-47A7-BA0C-210DE2BE59AE}"/>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2437172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CDEC-80DD-44FD-87ED-767C2FA308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292CCD-4B75-45FB-98A6-7358737527E3}"/>
              </a:ext>
            </a:extLst>
          </p:cNvPr>
          <p:cNvSpPr>
            <a:spLocks noGrp="1"/>
          </p:cNvSpPr>
          <p:nvPr>
            <p:ph type="dt" sz="half" idx="10"/>
          </p:nvPr>
        </p:nvSpPr>
        <p:spPr/>
        <p:txBody>
          <a:bodyPr/>
          <a:lstStyle/>
          <a:p>
            <a:fld id="{D6424074-C14C-4063-9727-25396F45EE8B}" type="datetimeFigureOut">
              <a:rPr lang="en-US" smtClean="0"/>
              <a:t>10/30/2021</a:t>
            </a:fld>
            <a:endParaRPr lang="en-US"/>
          </a:p>
        </p:txBody>
      </p:sp>
      <p:sp>
        <p:nvSpPr>
          <p:cNvPr id="4" name="Footer Placeholder 3">
            <a:extLst>
              <a:ext uri="{FF2B5EF4-FFF2-40B4-BE49-F238E27FC236}">
                <a16:creationId xmlns:a16="http://schemas.microsoft.com/office/drawing/2014/main" id="{8C9243F9-A523-4595-950A-A86EFB8DA9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68C2E0-2E4D-4B36-979D-F2375420BBBA}"/>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3041280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E46FD8-EC6C-42A7-98E1-FC56EEE826C4}"/>
              </a:ext>
            </a:extLst>
          </p:cNvPr>
          <p:cNvSpPr>
            <a:spLocks noGrp="1"/>
          </p:cNvSpPr>
          <p:nvPr>
            <p:ph type="dt" sz="half" idx="10"/>
          </p:nvPr>
        </p:nvSpPr>
        <p:spPr/>
        <p:txBody>
          <a:bodyPr/>
          <a:lstStyle/>
          <a:p>
            <a:fld id="{D6424074-C14C-4063-9727-25396F45EE8B}" type="datetimeFigureOut">
              <a:rPr lang="en-US" smtClean="0"/>
              <a:t>10/30/2021</a:t>
            </a:fld>
            <a:endParaRPr lang="en-US"/>
          </a:p>
        </p:txBody>
      </p:sp>
      <p:sp>
        <p:nvSpPr>
          <p:cNvPr id="3" name="Footer Placeholder 2">
            <a:extLst>
              <a:ext uri="{FF2B5EF4-FFF2-40B4-BE49-F238E27FC236}">
                <a16:creationId xmlns:a16="http://schemas.microsoft.com/office/drawing/2014/main" id="{B9E0800C-B826-41B4-A243-B36296B649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E187CB-862A-46BE-A68E-D4A82FE94CB0}"/>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1146676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8E107-3892-4E64-BDDA-CDF25A25C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4A345D-808F-4F5C-A693-EE1BD803D6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EB5494-E2C2-4E1A-A55C-B6F965B43E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032549-0479-4245-9491-0EDF264A8EFC}"/>
              </a:ext>
            </a:extLst>
          </p:cNvPr>
          <p:cNvSpPr>
            <a:spLocks noGrp="1"/>
          </p:cNvSpPr>
          <p:nvPr>
            <p:ph type="dt" sz="half" idx="10"/>
          </p:nvPr>
        </p:nvSpPr>
        <p:spPr/>
        <p:txBody>
          <a:bodyPr/>
          <a:lstStyle/>
          <a:p>
            <a:fld id="{D6424074-C14C-4063-9727-25396F45EE8B}" type="datetimeFigureOut">
              <a:rPr lang="en-US" smtClean="0"/>
              <a:t>10/30/2021</a:t>
            </a:fld>
            <a:endParaRPr lang="en-US"/>
          </a:p>
        </p:txBody>
      </p:sp>
      <p:sp>
        <p:nvSpPr>
          <p:cNvPr id="6" name="Footer Placeholder 5">
            <a:extLst>
              <a:ext uri="{FF2B5EF4-FFF2-40B4-BE49-F238E27FC236}">
                <a16:creationId xmlns:a16="http://schemas.microsoft.com/office/drawing/2014/main" id="{F42DB5CF-F4F7-4439-AE72-E5E794AF62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4244DC-B202-469A-AC18-C6FBC47C059C}"/>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2047530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2DE7F-8D96-4394-B3C4-E90625F4DC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B5D2BA-AFFA-4D89-A128-DCEE73ADC9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2A3167-3ED5-4E1C-95CA-2C0DA3293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9F1B83-D833-46FB-B8F9-FA04CBF20F50}"/>
              </a:ext>
            </a:extLst>
          </p:cNvPr>
          <p:cNvSpPr>
            <a:spLocks noGrp="1"/>
          </p:cNvSpPr>
          <p:nvPr>
            <p:ph type="dt" sz="half" idx="10"/>
          </p:nvPr>
        </p:nvSpPr>
        <p:spPr/>
        <p:txBody>
          <a:bodyPr/>
          <a:lstStyle/>
          <a:p>
            <a:fld id="{D6424074-C14C-4063-9727-25396F45EE8B}" type="datetimeFigureOut">
              <a:rPr lang="en-US" smtClean="0"/>
              <a:t>10/30/2021</a:t>
            </a:fld>
            <a:endParaRPr lang="en-US"/>
          </a:p>
        </p:txBody>
      </p:sp>
      <p:sp>
        <p:nvSpPr>
          <p:cNvPr id="6" name="Footer Placeholder 5">
            <a:extLst>
              <a:ext uri="{FF2B5EF4-FFF2-40B4-BE49-F238E27FC236}">
                <a16:creationId xmlns:a16="http://schemas.microsoft.com/office/drawing/2014/main" id="{76C36967-54F8-4897-9D64-D7332874BE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926CB3-4534-4D33-B3B6-4717B20F3ADD}"/>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1480921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4AD56-CD23-40BA-A489-EAD1F37F48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3F5D0B-5BF7-4414-99DD-09FA3E5D69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B946D8-FBAF-4329-8716-8812B9BA77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24074-C14C-4063-9727-25396F45EE8B}" type="datetimeFigureOut">
              <a:rPr lang="en-US" smtClean="0"/>
              <a:t>10/30/2021</a:t>
            </a:fld>
            <a:endParaRPr lang="en-US"/>
          </a:p>
        </p:txBody>
      </p:sp>
      <p:sp>
        <p:nvSpPr>
          <p:cNvPr id="5" name="Footer Placeholder 4">
            <a:extLst>
              <a:ext uri="{FF2B5EF4-FFF2-40B4-BE49-F238E27FC236}">
                <a16:creationId xmlns:a16="http://schemas.microsoft.com/office/drawing/2014/main" id="{8AE5A8AF-D0BF-43C3-8DA2-2C1303E88F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43433D-FDF1-4749-8452-EE98C76555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27D84-FC1B-473D-99C4-9E18DD8D8E63}" type="slidenum">
              <a:rPr lang="en-US" smtClean="0"/>
              <a:t>‹#›</a:t>
            </a:fld>
            <a:endParaRPr lang="en-US"/>
          </a:p>
        </p:txBody>
      </p:sp>
    </p:spTree>
    <p:extLst>
      <p:ext uri="{BB962C8B-B14F-4D97-AF65-F5344CB8AC3E}">
        <p14:creationId xmlns:p14="http://schemas.microsoft.com/office/powerpoint/2010/main" val="1921063491"/>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7550-1D39-4BFD-9435-446BD92A2ACF}"/>
              </a:ext>
            </a:extLst>
          </p:cNvPr>
          <p:cNvSpPr>
            <a:spLocks noGrp="1"/>
          </p:cNvSpPr>
          <p:nvPr>
            <p:ph type="title"/>
          </p:nvPr>
        </p:nvSpPr>
        <p:spPr>
          <a:xfrm>
            <a:off x="838200" y="200297"/>
            <a:ext cx="10515600" cy="784997"/>
          </a:xfrm>
        </p:spPr>
        <p:txBody>
          <a:bodyPr>
            <a:normAutofit/>
          </a:bodyPr>
          <a:lstStyle/>
          <a:p>
            <a:pPr algn="ctr"/>
            <a:r>
              <a:rPr lang="en-US" b="1" u="sng" dirty="0">
                <a:latin typeface="Times New Roman" panose="02020603050405020304" pitchFamily="18" charset="0"/>
                <a:cs typeface="Times New Roman" panose="02020603050405020304" pitchFamily="18" charset="0"/>
              </a:rPr>
              <a:t>express-session</a:t>
            </a:r>
          </a:p>
        </p:txBody>
      </p:sp>
      <p:sp>
        <p:nvSpPr>
          <p:cNvPr id="3" name="Content Placeholder 2">
            <a:extLst>
              <a:ext uri="{FF2B5EF4-FFF2-40B4-BE49-F238E27FC236}">
                <a16:creationId xmlns:a16="http://schemas.microsoft.com/office/drawing/2014/main" id="{787EB58D-4080-45E3-BC8F-BE98090E163F}"/>
              </a:ext>
            </a:extLst>
          </p:cNvPr>
          <p:cNvSpPr>
            <a:spLocks noGrp="1"/>
          </p:cNvSpPr>
          <p:nvPr>
            <p:ph idx="1"/>
          </p:nvPr>
        </p:nvSpPr>
        <p:spPr>
          <a:xfrm>
            <a:off x="838200" y="1163773"/>
            <a:ext cx="10515600" cy="5306696"/>
          </a:xfrm>
        </p:spPr>
        <p:txBody>
          <a:bodyPr>
            <a:normAutofit/>
          </a:bodyPr>
          <a:lstStyle/>
          <a:p>
            <a:pPr marL="0" indent="0">
              <a:buNone/>
            </a:pPr>
            <a:r>
              <a:rPr lang="en-US" sz="1800" dirty="0" err="1">
                <a:latin typeface="Times New Roman" panose="02020603050405020304" pitchFamily="18" charset="0"/>
                <a:cs typeface="Times New Roman" panose="02020603050405020304" pitchFamily="18" charset="0"/>
              </a:rPr>
              <a:t>npm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express-session</a:t>
            </a:r>
          </a:p>
          <a:p>
            <a:pPr marL="0" indent="0">
              <a:buNone/>
            </a:pPr>
            <a:r>
              <a:rPr lang="en-US" sz="1800" dirty="0">
                <a:latin typeface="Times New Roman" panose="02020603050405020304" pitchFamily="18" charset="0"/>
                <a:cs typeface="Times New Roman" panose="02020603050405020304" pitchFamily="18" charset="0"/>
              </a:rPr>
              <a:t>import session from ‘express-session’</a:t>
            </a:r>
          </a:p>
          <a:p>
            <a:pPr marL="0" indent="0">
              <a:buNone/>
            </a:pPr>
            <a:r>
              <a:rPr lang="en-US" sz="1800" dirty="0">
                <a:latin typeface="Times New Roman" panose="02020603050405020304" pitchFamily="18" charset="0"/>
                <a:cs typeface="Times New Roman" panose="02020603050405020304" pitchFamily="18" charset="0"/>
              </a:rPr>
              <a:t>// var session = require(‘express-session’)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err="1">
                <a:latin typeface="Times New Roman" panose="02020603050405020304" pitchFamily="18" charset="0"/>
                <a:cs typeface="Times New Roman" panose="02020603050405020304" pitchFamily="18" charset="0"/>
              </a:rPr>
              <a:t>app.use</a:t>
            </a:r>
            <a:r>
              <a:rPr lang="en-US" sz="1800" dirty="0">
                <a:latin typeface="Times New Roman" panose="02020603050405020304" pitchFamily="18" charset="0"/>
                <a:cs typeface="Times New Roman" panose="02020603050405020304" pitchFamily="18" charset="0"/>
              </a:rPr>
              <a:t>(session({</a:t>
            </a:r>
          </a:p>
          <a:p>
            <a:pPr marL="0" indent="0">
              <a:buNone/>
            </a:pPr>
            <a:r>
              <a:rPr lang="en-US" sz="1800" dirty="0">
                <a:latin typeface="Times New Roman" panose="02020603050405020304" pitchFamily="18" charset="0"/>
                <a:cs typeface="Times New Roman" panose="02020603050405020304" pitchFamily="18" charset="0"/>
              </a:rPr>
              <a:t>  secret: ‘</a:t>
            </a:r>
            <a:r>
              <a:rPr lang="en-US" sz="1800" dirty="0" err="1">
                <a:latin typeface="Times New Roman" panose="02020603050405020304" pitchFamily="18" charset="0"/>
                <a:cs typeface="Times New Roman" panose="02020603050405020304" pitchFamily="18" charset="0"/>
              </a:rPr>
              <a:t>iamkey</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resave: false,</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saveUninitialized</a:t>
            </a:r>
            <a:r>
              <a:rPr lang="en-US" sz="1800" dirty="0">
                <a:latin typeface="Times New Roman" panose="02020603050405020304" pitchFamily="18" charset="0"/>
                <a:cs typeface="Times New Roman" panose="02020603050405020304" pitchFamily="18" charset="0"/>
              </a:rPr>
              <a:t>: true,</a:t>
            </a:r>
          </a:p>
          <a:p>
            <a:pPr marL="0" indent="0">
              <a:buNone/>
            </a:pPr>
            <a:r>
              <a:rPr lang="en-US" sz="1800" dirty="0">
                <a:latin typeface="Times New Roman" panose="02020603050405020304" pitchFamily="18" charset="0"/>
                <a:cs typeface="Times New Roman" panose="02020603050405020304" pitchFamily="18" charset="0"/>
              </a:rPr>
              <a:t>  cookie: {path: '/', </a:t>
            </a:r>
            <a:r>
              <a:rPr lang="en-US" sz="1800" dirty="0" err="1">
                <a:latin typeface="Times New Roman" panose="02020603050405020304" pitchFamily="18" charset="0"/>
                <a:cs typeface="Times New Roman" panose="02020603050405020304" pitchFamily="18" charset="0"/>
              </a:rPr>
              <a:t>httpOnly</a:t>
            </a:r>
            <a:r>
              <a:rPr lang="en-US" sz="1800" dirty="0">
                <a:latin typeface="Times New Roman" panose="02020603050405020304" pitchFamily="18" charset="0"/>
                <a:cs typeface="Times New Roman" panose="02020603050405020304" pitchFamily="18" charset="0"/>
              </a:rPr>
              <a:t>: true, secure: false, </a:t>
            </a:r>
            <a:r>
              <a:rPr lang="en-US" sz="1800" dirty="0" err="1">
                <a:latin typeface="Times New Roman" panose="02020603050405020304" pitchFamily="18" charset="0"/>
                <a:cs typeface="Times New Roman" panose="02020603050405020304" pitchFamily="18" charset="0"/>
              </a:rPr>
              <a:t>maxAge</a:t>
            </a:r>
            <a:r>
              <a:rPr lang="en-US" sz="1800" dirty="0">
                <a:latin typeface="Times New Roman" panose="02020603050405020304" pitchFamily="18" charset="0"/>
                <a:cs typeface="Times New Roman" panose="02020603050405020304" pitchFamily="18" charset="0"/>
              </a:rPr>
              <a:t>: 5000 }</a:t>
            </a:r>
          </a:p>
          <a:p>
            <a:pPr marL="0" indent="0">
              <a:buNone/>
            </a:pP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2215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7550-1D39-4BFD-9435-446BD92A2ACF}"/>
              </a:ext>
            </a:extLst>
          </p:cNvPr>
          <p:cNvSpPr>
            <a:spLocks noGrp="1"/>
          </p:cNvSpPr>
          <p:nvPr>
            <p:ph type="title"/>
          </p:nvPr>
        </p:nvSpPr>
        <p:spPr>
          <a:xfrm>
            <a:off x="838200" y="200297"/>
            <a:ext cx="10515600" cy="784997"/>
          </a:xfrm>
        </p:spPr>
        <p:txBody>
          <a:bodyPr>
            <a:normAutofit/>
          </a:bodyPr>
          <a:lstStyle/>
          <a:p>
            <a:pPr algn="ctr"/>
            <a:r>
              <a:rPr lang="en-US" b="1" u="sng" dirty="0">
                <a:latin typeface="Times New Roman" panose="02020603050405020304" pitchFamily="18" charset="0"/>
                <a:cs typeface="Times New Roman" panose="02020603050405020304" pitchFamily="18" charset="0"/>
              </a:rPr>
              <a:t>express-session</a:t>
            </a:r>
          </a:p>
        </p:txBody>
      </p:sp>
      <p:sp>
        <p:nvSpPr>
          <p:cNvPr id="3" name="Content Placeholder 2">
            <a:extLst>
              <a:ext uri="{FF2B5EF4-FFF2-40B4-BE49-F238E27FC236}">
                <a16:creationId xmlns:a16="http://schemas.microsoft.com/office/drawing/2014/main" id="{787EB58D-4080-45E3-BC8F-BE98090E163F}"/>
              </a:ext>
            </a:extLst>
          </p:cNvPr>
          <p:cNvSpPr>
            <a:spLocks noGrp="1"/>
          </p:cNvSpPr>
          <p:nvPr>
            <p:ph idx="1"/>
          </p:nvPr>
        </p:nvSpPr>
        <p:spPr>
          <a:xfrm>
            <a:off x="838200" y="1163773"/>
            <a:ext cx="10515600" cy="5306696"/>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secret – This is the secret used to sign the session ID cookie. This can be either a string for a single secret, or an array of multiple secrets. If an array of secrets is provided, only the first element will be used to sign the session ID cookie, while all the elements will be considered when verifying the signature in requests. The secret itself should be not easily parsed by a human and would best be a random set of characters.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resave – It forces the session to be saved back to the session store, even if the session was never modified during the request. True If it does not implement the touch method and your store sets an expiration date on stored sessions. False If it implements the touch method.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err="1">
                <a:latin typeface="Times New Roman" panose="02020603050405020304" pitchFamily="18" charset="0"/>
                <a:cs typeface="Times New Roman" panose="02020603050405020304" pitchFamily="18" charset="0"/>
              </a:rPr>
              <a:t>saveUninitialized</a:t>
            </a:r>
            <a:r>
              <a:rPr lang="en-US" sz="1800" dirty="0">
                <a:latin typeface="Times New Roman" panose="02020603050405020304" pitchFamily="18" charset="0"/>
                <a:cs typeface="Times New Roman" panose="02020603050405020304" pitchFamily="18" charset="0"/>
              </a:rPr>
              <a:t> – It forces a session that is "uninitialized" to be saved to the store. A session is uninitialized when it is new but not modified. Choosing false is useful for implementing login sessions, reducing server storage usage, or complying with laws that require permission before setting a cookie. Choosing false will also help with race conditions where a client makes multiple parallel requests without a session.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cookie – Settings object for the session ID cookie.</a:t>
            </a:r>
          </a:p>
        </p:txBody>
      </p:sp>
    </p:spTree>
    <p:extLst>
      <p:ext uri="{BB962C8B-B14F-4D97-AF65-F5344CB8AC3E}">
        <p14:creationId xmlns:p14="http://schemas.microsoft.com/office/powerpoint/2010/main" val="1264527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7550-1D39-4BFD-9435-446BD92A2ACF}"/>
              </a:ext>
            </a:extLst>
          </p:cNvPr>
          <p:cNvSpPr>
            <a:spLocks noGrp="1"/>
          </p:cNvSpPr>
          <p:nvPr>
            <p:ph type="title"/>
          </p:nvPr>
        </p:nvSpPr>
        <p:spPr>
          <a:xfrm>
            <a:off x="838200" y="200297"/>
            <a:ext cx="10515600" cy="784997"/>
          </a:xfrm>
        </p:spPr>
        <p:txBody>
          <a:bodyPr>
            <a:normAutofit/>
          </a:bodyPr>
          <a:lstStyle/>
          <a:p>
            <a:pPr algn="ctr"/>
            <a:r>
              <a:rPr lang="en-US" b="1" u="sng" dirty="0">
                <a:latin typeface="Times New Roman" panose="02020603050405020304" pitchFamily="18" charset="0"/>
                <a:cs typeface="Times New Roman" panose="02020603050405020304" pitchFamily="18" charset="0"/>
              </a:rPr>
              <a:t>express-session</a:t>
            </a:r>
          </a:p>
        </p:txBody>
      </p:sp>
      <p:sp>
        <p:nvSpPr>
          <p:cNvPr id="3" name="Content Placeholder 2">
            <a:extLst>
              <a:ext uri="{FF2B5EF4-FFF2-40B4-BE49-F238E27FC236}">
                <a16:creationId xmlns:a16="http://schemas.microsoft.com/office/drawing/2014/main" id="{787EB58D-4080-45E3-BC8F-BE98090E163F}"/>
              </a:ext>
            </a:extLst>
          </p:cNvPr>
          <p:cNvSpPr>
            <a:spLocks noGrp="1"/>
          </p:cNvSpPr>
          <p:nvPr>
            <p:ph idx="1"/>
          </p:nvPr>
        </p:nvSpPr>
        <p:spPr>
          <a:xfrm>
            <a:off x="838200" y="1163773"/>
            <a:ext cx="10515600" cy="5306696"/>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name – The name of the session ID cookie to set in the response. The default value is '</a:t>
            </a:r>
            <a:r>
              <a:rPr lang="en-US" sz="1800" dirty="0" err="1">
                <a:latin typeface="Times New Roman" panose="02020603050405020304" pitchFamily="18" charset="0"/>
                <a:cs typeface="Times New Roman" panose="02020603050405020304" pitchFamily="18" charset="0"/>
              </a:rPr>
              <a:t>connect.sid</a:t>
            </a:r>
            <a:r>
              <a:rPr lang="en-US" sz="1800" dirty="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proxy – Trust the reverse proxy when setting secure cookies. </a:t>
            </a:r>
          </a:p>
          <a:p>
            <a:pPr marL="0" indent="0">
              <a:buNone/>
            </a:pPr>
            <a:r>
              <a:rPr lang="en-US" sz="1800" dirty="0">
                <a:latin typeface="Times New Roman" panose="02020603050405020304" pitchFamily="18" charset="0"/>
                <a:cs typeface="Times New Roman" panose="02020603050405020304" pitchFamily="18" charset="0"/>
              </a:rPr>
              <a:t>true The "X-Forwarded-Proto" header will be used.</a:t>
            </a:r>
          </a:p>
          <a:p>
            <a:pPr marL="0" indent="0">
              <a:buNone/>
            </a:pPr>
            <a:r>
              <a:rPr lang="en-US" sz="1800" dirty="0">
                <a:latin typeface="Times New Roman" panose="02020603050405020304" pitchFamily="18" charset="0"/>
                <a:cs typeface="Times New Roman" panose="02020603050405020304" pitchFamily="18" charset="0"/>
              </a:rPr>
              <a:t>false All headers are ignored and the connection is considered secure only if there is a direct TLS/SSL connection.</a:t>
            </a:r>
          </a:p>
          <a:p>
            <a:pPr marL="0" indent="0">
              <a:buNone/>
            </a:pPr>
            <a:r>
              <a:rPr lang="en-US" sz="1800" dirty="0">
                <a:latin typeface="Times New Roman" panose="02020603050405020304" pitchFamily="18" charset="0"/>
                <a:cs typeface="Times New Roman" panose="02020603050405020304" pitchFamily="18" charset="0"/>
              </a:rPr>
              <a:t>undefined Uses the "trust proxy" setting from express. It is default.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store – The session store instance, defaults to a new </a:t>
            </a:r>
            <a:r>
              <a:rPr lang="en-US" sz="1800" dirty="0" err="1">
                <a:latin typeface="Times New Roman" panose="02020603050405020304" pitchFamily="18" charset="0"/>
                <a:cs typeface="Times New Roman" panose="02020603050405020304" pitchFamily="18" charset="0"/>
              </a:rPr>
              <a:t>MemoryStore</a:t>
            </a:r>
            <a:r>
              <a:rPr lang="en-US" sz="1800" dirty="0">
                <a:latin typeface="Times New Roman" panose="02020603050405020304" pitchFamily="18" charset="0"/>
                <a:cs typeface="Times New Roman" panose="02020603050405020304" pitchFamily="18" charset="0"/>
              </a:rPr>
              <a:t> instance.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9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7550-1D39-4BFD-9435-446BD92A2ACF}"/>
              </a:ext>
            </a:extLst>
          </p:cNvPr>
          <p:cNvSpPr>
            <a:spLocks noGrp="1"/>
          </p:cNvSpPr>
          <p:nvPr>
            <p:ph type="title"/>
          </p:nvPr>
        </p:nvSpPr>
        <p:spPr>
          <a:xfrm>
            <a:off x="838200" y="200297"/>
            <a:ext cx="10515600" cy="784997"/>
          </a:xfrm>
        </p:spPr>
        <p:txBody>
          <a:bodyPr>
            <a:normAutofit/>
          </a:bodyPr>
          <a:lstStyle/>
          <a:p>
            <a:pPr algn="ctr"/>
            <a:r>
              <a:rPr lang="en-US" b="1" u="sng" dirty="0" err="1">
                <a:latin typeface="Times New Roman" panose="02020603050405020304" pitchFamily="18" charset="0"/>
                <a:cs typeface="Times New Roman" panose="02020603050405020304" pitchFamily="18" charset="0"/>
              </a:rPr>
              <a:t>req.session</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7EB58D-4080-45E3-BC8F-BE98090E163F}"/>
              </a:ext>
            </a:extLst>
          </p:cNvPr>
          <p:cNvSpPr>
            <a:spLocks noGrp="1"/>
          </p:cNvSpPr>
          <p:nvPr>
            <p:ph idx="1"/>
          </p:nvPr>
        </p:nvSpPr>
        <p:spPr>
          <a:xfrm>
            <a:off x="838200" y="1163773"/>
            <a:ext cx="10515600" cy="5306696"/>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To store or access session data, simply use the request property </a:t>
            </a:r>
            <a:r>
              <a:rPr lang="en-US" sz="1800" dirty="0" err="1">
                <a:latin typeface="Times New Roman" panose="02020603050405020304" pitchFamily="18" charset="0"/>
                <a:cs typeface="Times New Roman" panose="02020603050405020304" pitchFamily="18" charset="0"/>
              </a:rPr>
              <a:t>req.session</a:t>
            </a:r>
            <a:r>
              <a:rPr lang="en-US" sz="1800" dirty="0">
                <a:latin typeface="Times New Roman" panose="02020603050405020304" pitchFamily="18" charset="0"/>
                <a:cs typeface="Times New Roman" panose="02020603050405020304" pitchFamily="18" charset="0"/>
              </a:rPr>
              <a:t>, which is (generally) serialized as JSON by the store, so nested objects are typically fine.</a:t>
            </a:r>
          </a:p>
          <a:p>
            <a:pPr marL="0" indent="0">
              <a:buNone/>
            </a:pPr>
            <a:r>
              <a:rPr lang="en-US" sz="1800" dirty="0">
                <a:latin typeface="Times New Roman" panose="02020603050405020304" pitchFamily="18" charset="0"/>
                <a:cs typeface="Times New Roman" panose="02020603050405020304" pitchFamily="18" charset="0"/>
              </a:rPr>
              <a:t>Example:- </a:t>
            </a:r>
          </a:p>
          <a:p>
            <a:pPr marL="0" indent="0">
              <a:buNone/>
            </a:pPr>
            <a:r>
              <a:rPr lang="en-US" sz="1800" dirty="0" err="1">
                <a:latin typeface="Times New Roman" panose="02020603050405020304" pitchFamily="18" charset="0"/>
                <a:cs typeface="Times New Roman" panose="02020603050405020304" pitchFamily="18" charset="0"/>
              </a:rPr>
              <a:t>req.session.count</a:t>
            </a:r>
            <a:r>
              <a:rPr lang="en-US" sz="1800" dirty="0">
                <a:latin typeface="Times New Roman" panose="02020603050405020304" pitchFamily="18" charset="0"/>
                <a:cs typeface="Times New Roman" panose="02020603050405020304" pitchFamily="18" charset="0"/>
              </a:rPr>
              <a:t> = 1</a:t>
            </a:r>
          </a:p>
          <a:p>
            <a:pPr marL="0" indent="0">
              <a:buNone/>
            </a:pPr>
            <a:r>
              <a:rPr lang="en-US" sz="1800" dirty="0" err="1">
                <a:latin typeface="Times New Roman" panose="02020603050405020304" pitchFamily="18" charset="0"/>
                <a:cs typeface="Times New Roman" panose="02020603050405020304" pitchFamily="18" charset="0"/>
              </a:rPr>
              <a:t>req.session.count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700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7EB58D-4080-45E3-BC8F-BE98090E163F}"/>
              </a:ext>
            </a:extLst>
          </p:cNvPr>
          <p:cNvSpPr>
            <a:spLocks noGrp="1"/>
          </p:cNvSpPr>
          <p:nvPr>
            <p:ph idx="1"/>
          </p:nvPr>
        </p:nvSpPr>
        <p:spPr>
          <a:xfrm>
            <a:off x="838200" y="367905"/>
            <a:ext cx="10515600" cy="6193761"/>
          </a:xfrm>
        </p:spPr>
        <p:txBody>
          <a:bodyPr>
            <a:normAutofit/>
          </a:bodyPr>
          <a:lstStyle/>
          <a:p>
            <a:pPr marL="0" indent="0">
              <a:buNone/>
            </a:pPr>
            <a:r>
              <a:rPr lang="en-US" sz="1800" dirty="0" err="1">
                <a:latin typeface="Times New Roman" panose="02020603050405020304" pitchFamily="18" charset="0"/>
                <a:cs typeface="Times New Roman" panose="02020603050405020304" pitchFamily="18" charset="0"/>
              </a:rPr>
              <a:t>req.session.regenerate</a:t>
            </a:r>
            <a:r>
              <a:rPr lang="en-US" sz="1800" dirty="0">
                <a:latin typeface="Times New Roman" panose="02020603050405020304" pitchFamily="18" charset="0"/>
                <a:cs typeface="Times New Roman" panose="02020603050405020304" pitchFamily="18" charset="0"/>
              </a:rPr>
              <a:t>() - To regenerate the session simply invoke the method. Once complete, a new SID and Session instance will be initialized at </a:t>
            </a:r>
            <a:r>
              <a:rPr lang="en-US" sz="1800" dirty="0" err="1">
                <a:latin typeface="Times New Roman" panose="02020603050405020304" pitchFamily="18" charset="0"/>
                <a:cs typeface="Times New Roman" panose="02020603050405020304" pitchFamily="18" charset="0"/>
              </a:rPr>
              <a:t>req.session</a:t>
            </a:r>
            <a:r>
              <a:rPr lang="en-US" sz="1800" dirty="0">
                <a:latin typeface="Times New Roman" panose="02020603050405020304" pitchFamily="18" charset="0"/>
                <a:cs typeface="Times New Roman" panose="02020603050405020304" pitchFamily="18" charset="0"/>
              </a:rPr>
              <a:t> and the callback will be invoked.</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err="1">
                <a:latin typeface="Times New Roman" panose="02020603050405020304" pitchFamily="18" charset="0"/>
                <a:cs typeface="Times New Roman" panose="02020603050405020304" pitchFamily="18" charset="0"/>
              </a:rPr>
              <a:t>req.session.destroy</a:t>
            </a:r>
            <a:r>
              <a:rPr lang="en-US" sz="1800" dirty="0">
                <a:latin typeface="Times New Roman" panose="02020603050405020304" pitchFamily="18" charset="0"/>
                <a:cs typeface="Times New Roman" panose="02020603050405020304" pitchFamily="18" charset="0"/>
              </a:rPr>
              <a:t>(callback) – It destroys the session and will unset the </a:t>
            </a:r>
            <a:r>
              <a:rPr lang="en-US" sz="1800" dirty="0" err="1">
                <a:latin typeface="Times New Roman" panose="02020603050405020304" pitchFamily="18" charset="0"/>
                <a:cs typeface="Times New Roman" panose="02020603050405020304" pitchFamily="18" charset="0"/>
              </a:rPr>
              <a:t>req.session</a:t>
            </a:r>
            <a:r>
              <a:rPr lang="en-US" sz="1800" dirty="0">
                <a:latin typeface="Times New Roman" panose="02020603050405020304" pitchFamily="18" charset="0"/>
                <a:cs typeface="Times New Roman" panose="02020603050405020304" pitchFamily="18" charset="0"/>
              </a:rPr>
              <a:t> property. Once complete, the callback will be invoked.</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err="1">
                <a:latin typeface="Times New Roman" panose="02020603050405020304" pitchFamily="18" charset="0"/>
                <a:cs typeface="Times New Roman" panose="02020603050405020304" pitchFamily="18" charset="0"/>
              </a:rPr>
              <a:t>req.session.reload</a:t>
            </a:r>
            <a:r>
              <a:rPr lang="en-US" sz="1800" dirty="0">
                <a:latin typeface="Times New Roman" panose="02020603050405020304" pitchFamily="18" charset="0"/>
                <a:cs typeface="Times New Roman" panose="02020603050405020304" pitchFamily="18" charset="0"/>
              </a:rPr>
              <a:t>(callback) – It reloads the session data from the store and re-populates the </a:t>
            </a:r>
            <a:r>
              <a:rPr lang="en-US" sz="1800" dirty="0" err="1">
                <a:latin typeface="Times New Roman" panose="02020603050405020304" pitchFamily="18" charset="0"/>
                <a:cs typeface="Times New Roman" panose="02020603050405020304" pitchFamily="18" charset="0"/>
              </a:rPr>
              <a:t>req.session</a:t>
            </a:r>
            <a:r>
              <a:rPr lang="en-US" sz="1800" dirty="0">
                <a:latin typeface="Times New Roman" panose="02020603050405020304" pitchFamily="18" charset="0"/>
                <a:cs typeface="Times New Roman" panose="02020603050405020304" pitchFamily="18" charset="0"/>
              </a:rPr>
              <a:t> object. Once complete, the callback will be invoked.</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req.session.id - Each session has a unique ID associated with it. This property is an alias of </a:t>
            </a:r>
            <a:r>
              <a:rPr lang="en-US" sz="1800" dirty="0" err="1">
                <a:latin typeface="Times New Roman" panose="02020603050405020304" pitchFamily="18" charset="0"/>
                <a:cs typeface="Times New Roman" panose="02020603050405020304" pitchFamily="18" charset="0"/>
              </a:rPr>
              <a:t>req.sessionID</a:t>
            </a:r>
            <a:r>
              <a:rPr lang="en-US" sz="1800" dirty="0">
                <a:latin typeface="Times New Roman" panose="02020603050405020304" pitchFamily="18" charset="0"/>
                <a:cs typeface="Times New Roman" panose="02020603050405020304" pitchFamily="18" charset="0"/>
              </a:rPr>
              <a:t> and cannot be modified. It has been added to make the session ID accessible from the session object.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err="1">
                <a:latin typeface="Times New Roman" panose="02020603050405020304" pitchFamily="18" charset="0"/>
                <a:cs typeface="Times New Roman" panose="02020603050405020304" pitchFamily="18" charset="0"/>
              </a:rPr>
              <a:t>req.session.cookie</a:t>
            </a:r>
            <a:r>
              <a:rPr lang="en-US" sz="1800" dirty="0">
                <a:latin typeface="Times New Roman" panose="02020603050405020304" pitchFamily="18" charset="0"/>
                <a:cs typeface="Times New Roman" panose="02020603050405020304" pitchFamily="18" charset="0"/>
              </a:rPr>
              <a:t> - Each session has a unique cookie object accompany it. This allows you to alter the session cookie per visitor. For example we can set </a:t>
            </a:r>
            <a:r>
              <a:rPr lang="en-US" sz="1800" dirty="0" err="1">
                <a:latin typeface="Times New Roman" panose="02020603050405020304" pitchFamily="18" charset="0"/>
                <a:cs typeface="Times New Roman" panose="02020603050405020304" pitchFamily="18" charset="0"/>
              </a:rPr>
              <a:t>req.session.cookie.expires</a:t>
            </a:r>
            <a:r>
              <a:rPr lang="en-US" sz="1800" dirty="0">
                <a:latin typeface="Times New Roman" panose="02020603050405020304" pitchFamily="18" charset="0"/>
                <a:cs typeface="Times New Roman" panose="02020603050405020304" pitchFamily="18" charset="0"/>
              </a:rPr>
              <a:t> to false to enable the cookie to remain for only the duration of the user-agent.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err="1">
                <a:latin typeface="Times New Roman" panose="02020603050405020304" pitchFamily="18" charset="0"/>
                <a:cs typeface="Times New Roman" panose="02020603050405020304" pitchFamily="18" charset="0"/>
              </a:rPr>
              <a:t>cookie.maxAge</a:t>
            </a:r>
            <a:r>
              <a:rPr lang="en-US" sz="1800" dirty="0">
                <a:latin typeface="Times New Roman" panose="02020603050405020304" pitchFamily="18" charset="0"/>
                <a:cs typeface="Times New Roman" panose="02020603050405020304" pitchFamily="18" charset="0"/>
              </a:rPr>
              <a:t> - Alternatively </a:t>
            </a:r>
            <a:r>
              <a:rPr lang="en-US" sz="1800" dirty="0" err="1">
                <a:latin typeface="Times New Roman" panose="02020603050405020304" pitchFamily="18" charset="0"/>
                <a:cs typeface="Times New Roman" panose="02020603050405020304" pitchFamily="18" charset="0"/>
              </a:rPr>
              <a:t>req.session.cookie.maxAge</a:t>
            </a:r>
            <a:r>
              <a:rPr lang="en-US" sz="1800" dirty="0">
                <a:latin typeface="Times New Roman" panose="02020603050405020304" pitchFamily="18" charset="0"/>
                <a:cs typeface="Times New Roman" panose="02020603050405020304" pitchFamily="18" charset="0"/>
              </a:rPr>
              <a:t> will return the time remaining in milliseconds, which we may also re-assign a new value to adjust the .expires property appropriately.</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531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7EB58D-4080-45E3-BC8F-BE98090E163F}"/>
              </a:ext>
            </a:extLst>
          </p:cNvPr>
          <p:cNvSpPr>
            <a:spLocks noGrp="1"/>
          </p:cNvSpPr>
          <p:nvPr>
            <p:ph idx="1"/>
          </p:nvPr>
        </p:nvSpPr>
        <p:spPr>
          <a:xfrm>
            <a:off x="838200" y="367905"/>
            <a:ext cx="10515600" cy="6193761"/>
          </a:xfrm>
        </p:spPr>
        <p:txBody>
          <a:bodyPr>
            <a:normAutofit/>
          </a:bodyPr>
          <a:lstStyle/>
          <a:p>
            <a:pPr marL="0" indent="0">
              <a:buNone/>
            </a:pPr>
            <a:r>
              <a:rPr lang="en-US" sz="1800" dirty="0" err="1">
                <a:latin typeface="Times New Roman" panose="02020603050405020304" pitchFamily="18" charset="0"/>
                <a:cs typeface="Times New Roman" panose="02020603050405020304" pitchFamily="18" charset="0"/>
              </a:rPr>
              <a:t>Cookie.originalMaxAge</a:t>
            </a:r>
            <a:r>
              <a:rPr lang="en-US" sz="1800" dirty="0">
                <a:latin typeface="Times New Roman" panose="02020603050405020304" pitchFamily="18" charset="0"/>
                <a:cs typeface="Times New Roman" panose="02020603050405020304" pitchFamily="18" charset="0"/>
              </a:rPr>
              <a:t> - The </a:t>
            </a:r>
            <a:r>
              <a:rPr lang="en-US" sz="1800" dirty="0" err="1">
                <a:latin typeface="Times New Roman" panose="02020603050405020304" pitchFamily="18" charset="0"/>
                <a:cs typeface="Times New Roman" panose="02020603050405020304" pitchFamily="18" charset="0"/>
              </a:rPr>
              <a:t>req.session.cookie.originalMaxAge</a:t>
            </a:r>
            <a:r>
              <a:rPr lang="en-US" sz="1800" dirty="0">
                <a:latin typeface="Times New Roman" panose="02020603050405020304" pitchFamily="18" charset="0"/>
                <a:cs typeface="Times New Roman" panose="02020603050405020304" pitchFamily="18" charset="0"/>
              </a:rPr>
              <a:t> property returns the original </a:t>
            </a:r>
            <a:r>
              <a:rPr lang="en-US" sz="1800" dirty="0" err="1">
                <a:latin typeface="Times New Roman" panose="02020603050405020304" pitchFamily="18" charset="0"/>
                <a:cs typeface="Times New Roman" panose="02020603050405020304" pitchFamily="18" charset="0"/>
              </a:rPr>
              <a:t>maxAge</a:t>
            </a:r>
            <a:r>
              <a:rPr lang="en-US" sz="1800" dirty="0">
                <a:latin typeface="Times New Roman" panose="02020603050405020304" pitchFamily="18" charset="0"/>
                <a:cs typeface="Times New Roman" panose="02020603050405020304" pitchFamily="18" charset="0"/>
              </a:rPr>
              <a:t> (time-to-live), in milliseconds, of the session cookie.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err="1">
                <a:latin typeface="Times New Roman" panose="02020603050405020304" pitchFamily="18" charset="0"/>
                <a:cs typeface="Times New Roman" panose="02020603050405020304" pitchFamily="18" charset="0"/>
              </a:rPr>
              <a:t>req.sessionID</a:t>
            </a:r>
            <a:r>
              <a:rPr lang="en-US" sz="1800" dirty="0">
                <a:latin typeface="Times New Roman" panose="02020603050405020304" pitchFamily="18" charset="0"/>
                <a:cs typeface="Times New Roman" panose="02020603050405020304" pitchFamily="18" charset="0"/>
              </a:rPr>
              <a:t> - To get the ID of the loaded session, access the request property </a:t>
            </a:r>
            <a:r>
              <a:rPr lang="en-US" sz="1800" dirty="0" err="1">
                <a:latin typeface="Times New Roman" panose="02020603050405020304" pitchFamily="18" charset="0"/>
                <a:cs typeface="Times New Roman" panose="02020603050405020304" pitchFamily="18" charset="0"/>
              </a:rPr>
              <a:t>req.sessionID</a:t>
            </a:r>
            <a:r>
              <a:rPr lang="en-US" sz="1800" dirty="0">
                <a:latin typeface="Times New Roman" panose="02020603050405020304" pitchFamily="18" charset="0"/>
                <a:cs typeface="Times New Roman" panose="02020603050405020304" pitchFamily="18" charset="0"/>
              </a:rPr>
              <a:t>. This is simply a read-only value set when a session is loaded/created.</a:t>
            </a:r>
          </a:p>
        </p:txBody>
      </p:sp>
    </p:spTree>
    <p:extLst>
      <p:ext uri="{BB962C8B-B14F-4D97-AF65-F5344CB8AC3E}">
        <p14:creationId xmlns:p14="http://schemas.microsoft.com/office/powerpoint/2010/main" val="312776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1792</TotalTime>
  <Words>741</Words>
  <Application>Microsoft Office PowerPoint</Application>
  <PresentationFormat>Widescreen</PresentationFormat>
  <Paragraphs>47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express-session</vt:lpstr>
      <vt:lpstr>express-session</vt:lpstr>
      <vt:lpstr>express-session</vt:lpstr>
      <vt:lpstr>req.session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Install Laravel</dc:title>
  <dc:creator>RK</dc:creator>
  <cp:lastModifiedBy>R</cp:lastModifiedBy>
  <cp:revision>361</cp:revision>
  <dcterms:created xsi:type="dcterms:W3CDTF">2020-01-16T07:28:28Z</dcterms:created>
  <dcterms:modified xsi:type="dcterms:W3CDTF">2021-10-30T11:05:51Z</dcterms:modified>
</cp:coreProperties>
</file>