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72" r:id="rId2"/>
    <p:sldId id="261" r:id="rId3"/>
    <p:sldId id="276" r:id="rId4"/>
    <p:sldId id="277" r:id="rId5"/>
    <p:sldId id="278" r:id="rId6"/>
    <p:sldId id="280" r:id="rId7"/>
    <p:sldId id="279" r:id="rId8"/>
    <p:sldId id="281" r:id="rId9"/>
    <p:sldId id="282" r:id="rId10"/>
    <p:sldId id="284" r:id="rId11"/>
    <p:sldId id="283" r:id="rId12"/>
    <p:sldId id="285" r:id="rId13"/>
    <p:sldId id="287" r:id="rId14"/>
    <p:sldId id="288" r:id="rId15"/>
    <p:sldId id="289" r:id="rId16"/>
    <p:sldId id="290" r:id="rId17"/>
    <p:sldId id="291" r:id="rId18"/>
    <p:sldId id="292" r:id="rId19"/>
    <p:sldId id="293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32B"/>
    <a:srgbClr val="9A5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172387" y="164893"/>
            <a:ext cx="4644476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2" b="1" smtClean="0">
                <a:latin typeface="+mj-ea"/>
                <a:ea typeface="+mj-ea"/>
              </a:rPr>
              <a:t>Node</a:t>
            </a:r>
            <a:r>
              <a:rPr lang="en-US" altLang="ko-KR" sz="1662" b="1" baseline="0" smtClean="0">
                <a:latin typeface="+mj-ea"/>
                <a:ea typeface="+mj-ea"/>
              </a:rPr>
              <a:t> </a:t>
            </a:r>
            <a:r>
              <a:rPr lang="en-US" altLang="ko-KR" sz="1662" b="1" baseline="0" err="1" smtClean="0">
                <a:latin typeface="+mj-ea"/>
                <a:ea typeface="+mj-ea"/>
              </a:rPr>
              <a:t>js</a:t>
            </a:r>
            <a:r>
              <a:rPr lang="en-US" altLang="ko-KR" sz="1662" b="1" baseline="0" smtClean="0">
                <a:latin typeface="+mj-ea"/>
                <a:ea typeface="+mj-ea"/>
              </a:rPr>
              <a:t> Basic</a:t>
            </a:r>
            <a:endParaRPr lang="ko-KR" altLang="en-US" sz="1662" b="1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082502" y="190353"/>
            <a:ext cx="1841492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77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CHAPTER - 02</a:t>
            </a:r>
            <a:endParaRPr lang="ko-KR" altLang="en-US" sz="1477" b="1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36720" y="673769"/>
            <a:ext cx="7886700" cy="377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06718" y="6455802"/>
            <a:ext cx="2057400" cy="258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352EB-DE32-4666-8683-9641C6200F2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33975" y="569626"/>
            <a:ext cx="88301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81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33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352EB-DE32-4666-8683-9641C6200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29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7366" y="2221092"/>
            <a:ext cx="7939415" cy="2285597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pPr algn="ctr"/>
            <a:r>
              <a:rPr lang="en-US" altLang="ko-KR" sz="4800" b="1" smtClean="0">
                <a:solidFill>
                  <a:schemeClr val="bg1"/>
                </a:solidFill>
              </a:rPr>
              <a:t>Node js</a:t>
            </a:r>
            <a:r>
              <a:rPr lang="en-US" altLang="ko-KR" sz="3200" b="1" smtClean="0">
                <a:solidFill>
                  <a:schemeClr val="bg1"/>
                </a:solidFill>
              </a:rPr>
              <a:t/>
            </a:r>
            <a:br>
              <a:rPr lang="en-US" altLang="ko-KR" sz="3200" b="1" smtClean="0">
                <a:solidFill>
                  <a:schemeClr val="bg1"/>
                </a:solidFill>
              </a:rPr>
            </a:br>
            <a:r>
              <a:rPr lang="ko-KR" altLang="en-US" sz="6000" smtClean="0">
                <a:solidFill>
                  <a:schemeClr val="bg1"/>
                </a:solidFill>
              </a:rPr>
              <a:t>기초실습</a:t>
            </a:r>
            <a:r>
              <a:rPr lang="en-US" altLang="ko-KR" sz="6000" b="1">
                <a:solidFill>
                  <a:schemeClr val="bg1"/>
                </a:solidFill>
              </a:rPr>
              <a:t/>
            </a:r>
            <a:br>
              <a:rPr lang="en-US" altLang="ko-KR" sz="6000" b="1">
                <a:solidFill>
                  <a:schemeClr val="bg1"/>
                </a:solidFill>
              </a:rPr>
            </a:br>
            <a:r>
              <a:rPr lang="en-US" altLang="ko-KR" sz="1200" smtClean="0">
                <a:solidFill>
                  <a:schemeClr val="bg1"/>
                </a:solidFill>
              </a:rPr>
              <a:t/>
            </a:r>
            <a:br>
              <a:rPr lang="en-US" altLang="ko-KR" sz="1200" smtClean="0">
                <a:solidFill>
                  <a:schemeClr val="bg1"/>
                </a:solidFill>
              </a:rPr>
            </a:br>
            <a:endParaRPr lang="ko-KR" altLang="en-US" sz="1108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607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91321" y="4435084"/>
            <a:ext cx="6786291" cy="506256"/>
            <a:chOff x="1360320" y="3683647"/>
            <a:chExt cx="6786291" cy="506256"/>
          </a:xfrm>
        </p:grpSpPr>
        <p:sp>
          <p:nvSpPr>
            <p:cNvPr id="4" name="TextBox 3"/>
            <p:cNvSpPr txBox="1"/>
            <p:nvPr/>
          </p:nvSpPr>
          <p:spPr>
            <a:xfrm>
              <a:off x="4180161" y="3790581"/>
              <a:ext cx="19852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물리 계층</a:t>
              </a:r>
              <a:endParaRPr lang="ko-KR" altLang="en-US" sz="11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60320" y="3683647"/>
              <a:ext cx="2675745" cy="5062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108000" tIns="144000" rIns="108000" bIns="144000" rtlCol="0">
              <a:spAutoFit/>
            </a:bodyPr>
            <a:lstStyle/>
            <a:p>
              <a:pPr algn="ctr"/>
              <a:r>
                <a:rPr lang="ko-KR" altLang="en-US" sz="1400" b="1" smtClean="0"/>
                <a:t>물리적인 네트워크 </a:t>
              </a:r>
              <a:r>
                <a:rPr lang="en-US" altLang="ko-KR" sz="1400" b="1" smtClean="0"/>
                <a:t>Hardware</a:t>
              </a:r>
              <a:endParaRPr lang="ko-KR" altLang="en-US" sz="1400" b="1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61361" y="3790581"/>
              <a:ext cx="19852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Ethernet </a:t>
              </a:r>
              <a:r>
                <a:rPr lang="ko-KR" altLang="en-US" sz="110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하드웨어</a:t>
              </a:r>
              <a:endParaRPr lang="ko-KR" altLang="en-US" sz="11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191321" y="3850003"/>
            <a:ext cx="6786291" cy="506256"/>
            <a:chOff x="1360320" y="3683647"/>
            <a:chExt cx="6786291" cy="506256"/>
          </a:xfrm>
        </p:grpSpPr>
        <p:sp>
          <p:nvSpPr>
            <p:cNvPr id="17" name="TextBox 16"/>
            <p:cNvSpPr txBox="1"/>
            <p:nvPr/>
          </p:nvSpPr>
          <p:spPr>
            <a:xfrm>
              <a:off x="4180161" y="3790581"/>
              <a:ext cx="19852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데이터링크 계층</a:t>
              </a:r>
              <a:endParaRPr lang="ko-KR" altLang="en-US" sz="11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60320" y="3683647"/>
              <a:ext cx="2675745" cy="5062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108000" tIns="144000" rIns="108000" bIns="144000" rtlCol="0">
              <a:spAutoFit/>
            </a:bodyPr>
            <a:lstStyle/>
            <a:p>
              <a:pPr algn="ctr"/>
              <a:r>
                <a:rPr lang="en-US" altLang="ko-KR" sz="1400" b="1" smtClean="0"/>
                <a:t>Link Interface</a:t>
              </a:r>
              <a:endParaRPr lang="ko-KR" altLang="en-US" sz="1400" b="1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61361" y="3790581"/>
              <a:ext cx="19852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Ethernet </a:t>
              </a:r>
              <a:r>
                <a:rPr lang="en-US" altLang="ko-KR" sz="110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driver</a:t>
              </a:r>
              <a:endParaRPr lang="ko-KR" altLang="en-US" sz="11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191321" y="3264923"/>
            <a:ext cx="6786291" cy="506256"/>
            <a:chOff x="1360320" y="3683647"/>
            <a:chExt cx="6786291" cy="506256"/>
          </a:xfrm>
        </p:grpSpPr>
        <p:sp>
          <p:nvSpPr>
            <p:cNvPr id="21" name="TextBox 20"/>
            <p:cNvSpPr txBox="1"/>
            <p:nvPr/>
          </p:nvSpPr>
          <p:spPr>
            <a:xfrm>
              <a:off x="4180161" y="3790581"/>
              <a:ext cx="19852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네트워크 계층</a:t>
              </a:r>
              <a:endParaRPr lang="ko-KR" altLang="en-US" sz="11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60320" y="3683647"/>
              <a:ext cx="2675745" cy="5062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108000" tIns="144000" rIns="108000" bIns="144000" rtlCol="0">
              <a:spAutoFit/>
            </a:bodyPr>
            <a:lstStyle/>
            <a:p>
              <a:pPr algn="ctr"/>
              <a:r>
                <a:rPr lang="en-US" altLang="ko-KR" sz="1400" b="1" smtClean="0"/>
                <a:t>IP</a:t>
              </a:r>
              <a:endParaRPr lang="ko-KR" altLang="en-US" sz="1200" b="1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61361" y="3790581"/>
              <a:ext cx="19852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IP</a:t>
              </a:r>
              <a:endParaRPr lang="ko-KR" altLang="en-US" sz="11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191321" y="2679843"/>
            <a:ext cx="6786291" cy="506256"/>
            <a:chOff x="1360320" y="3683647"/>
            <a:chExt cx="6786291" cy="506256"/>
          </a:xfrm>
        </p:grpSpPr>
        <p:sp>
          <p:nvSpPr>
            <p:cNvPr id="25" name="TextBox 24"/>
            <p:cNvSpPr txBox="1"/>
            <p:nvPr/>
          </p:nvSpPr>
          <p:spPr>
            <a:xfrm>
              <a:off x="4180161" y="3790581"/>
              <a:ext cx="19852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전송 계층</a:t>
              </a:r>
              <a:endParaRPr lang="ko-KR" altLang="en-US" sz="11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60320" y="3683647"/>
              <a:ext cx="2675745" cy="5062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108000" tIns="144000" rIns="108000" bIns="144000" rtlCol="0">
              <a:spAutoFit/>
            </a:bodyPr>
            <a:lstStyle/>
            <a:p>
              <a:pPr algn="ctr"/>
              <a:r>
                <a:rPr lang="en-US" altLang="ko-KR" sz="1400" b="1" smtClean="0"/>
                <a:t>TCP</a:t>
              </a:r>
              <a:endParaRPr lang="ko-KR" altLang="en-US" sz="1400" b="1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61361" y="3790581"/>
              <a:ext cx="19852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TCP</a:t>
              </a:r>
              <a:endParaRPr lang="ko-KR" altLang="en-US" sz="11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191321" y="2094763"/>
            <a:ext cx="6786291" cy="506256"/>
            <a:chOff x="1360320" y="3683647"/>
            <a:chExt cx="6786291" cy="506256"/>
          </a:xfrm>
        </p:grpSpPr>
        <p:sp>
          <p:nvSpPr>
            <p:cNvPr id="29" name="TextBox 28"/>
            <p:cNvSpPr txBox="1"/>
            <p:nvPr/>
          </p:nvSpPr>
          <p:spPr>
            <a:xfrm>
              <a:off x="4180161" y="3790581"/>
              <a:ext cx="19852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애플리케이션</a:t>
              </a:r>
              <a:r>
                <a:rPr lang="ko-KR" altLang="en-US" sz="110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계층</a:t>
              </a:r>
              <a:endParaRPr lang="ko-KR" altLang="en-US" sz="11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60320" y="3683647"/>
              <a:ext cx="2675745" cy="50625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08000" tIns="144000" rIns="108000" bIns="144000" rtlCol="0">
              <a:spAutoFit/>
            </a:bodyPr>
            <a:lstStyle/>
            <a:p>
              <a:pPr algn="ctr"/>
              <a:r>
                <a:rPr lang="en-US" altLang="ko-KR" sz="1400" b="1" smtClean="0">
                  <a:solidFill>
                    <a:schemeClr val="bg1"/>
                  </a:solidFill>
                </a:rPr>
                <a:t>HTTP</a:t>
              </a:r>
              <a:endParaRPr lang="ko-KR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61361" y="3790581"/>
              <a:ext cx="19852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HTTP</a:t>
              </a:r>
              <a:endParaRPr lang="ko-KR" altLang="en-US" sz="11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191321" y="1504779"/>
            <a:ext cx="6786291" cy="506256"/>
            <a:chOff x="1360320" y="3683647"/>
            <a:chExt cx="6786291" cy="506256"/>
          </a:xfrm>
        </p:grpSpPr>
        <p:sp>
          <p:nvSpPr>
            <p:cNvPr id="41" name="TextBox 40"/>
            <p:cNvSpPr txBox="1"/>
            <p:nvPr/>
          </p:nvSpPr>
          <p:spPr>
            <a:xfrm>
              <a:off x="4180161" y="3790581"/>
              <a:ext cx="19852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사용자 브라우저</a:t>
              </a:r>
              <a:endParaRPr lang="ko-KR" altLang="en-US" sz="11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360320" y="3683647"/>
              <a:ext cx="2675745" cy="5062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108000" tIns="144000" rIns="108000" bIns="144000" rtlCol="0">
              <a:spAutoFit/>
            </a:bodyPr>
            <a:lstStyle/>
            <a:p>
              <a:pPr algn="ctr"/>
              <a:r>
                <a:rPr lang="en-US" altLang="ko-KR" sz="1400" b="1" smtClean="0"/>
                <a:t>User / Application</a:t>
              </a:r>
              <a:endParaRPr lang="ko-KR" altLang="en-US" sz="1400" b="1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61361" y="3790581"/>
              <a:ext cx="19852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Firefox browser</a:t>
              </a:r>
              <a:endParaRPr lang="ko-KR" altLang="en-US" sz="11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992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4712329" y="3114580"/>
            <a:ext cx="3850740" cy="29512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30313" y="3116089"/>
            <a:ext cx="3850740" cy="29512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733329" y="1315215"/>
            <a:ext cx="7835619" cy="525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txBody>
          <a:bodyPr wrap="square" tIns="108000" bIns="108000" rtlCol="0">
            <a:spAutoFit/>
          </a:bodyPr>
          <a:lstStyle/>
          <a:p>
            <a:pPr algn="ctr"/>
            <a:r>
              <a:rPr lang="ko-KR" altLang="en-US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 클라이언트와 서버</a:t>
            </a:r>
            <a:endParaRPr lang="ko-KR" altLang="en-US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31820" y="2083251"/>
            <a:ext cx="7837285" cy="895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txBody>
          <a:bodyPr wrap="square" tIns="108000" bIns="108000" rtlCol="0">
            <a:spAutoFit/>
          </a:bodyPr>
          <a:lstStyle/>
          <a:p>
            <a:pPr algn="ctr"/>
            <a:r>
              <a:rPr lang="ko-KR" altLang="en-US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</a:t>
            </a:r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정적 파일</a:t>
            </a:r>
            <a:r>
              <a:rPr lang="en-US" altLang="ko-KR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html</a:t>
            </a:r>
            <a:r>
              <a:rPr lang="ko-KR" alt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r>
              <a:rPr lang="en-US" altLang="ko-KR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,txt</a:t>
            </a:r>
            <a:r>
              <a:rPr lang="ko-KR" alt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r>
              <a:rPr lang="en-US" altLang="ko-KR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,doc</a:t>
            </a:r>
            <a:r>
              <a:rPr lang="ko-KR" alt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 )</a:t>
            </a:r>
            <a:r>
              <a:rPr lang="en-US" altLang="ko-KR" sz="1200" b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200" b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동적 컨텐츠 리소스 </a:t>
            </a:r>
            <a:r>
              <a:rPr lang="en-US" altLang="ko-KR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검색결과</a:t>
            </a:r>
            <a:r>
              <a:rPr lang="en-US" altLang="ko-KR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데이타베이스 검색</a:t>
            </a:r>
            <a:r>
              <a:rPr lang="en-US" altLang="ko-KR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..)</a:t>
            </a:r>
            <a:endParaRPr lang="ko-KR" altLang="en-US" sz="1200" b="1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60079" y="3255095"/>
            <a:ext cx="3603279" cy="1202994"/>
          </a:xfrm>
          <a:prstGeom prst="rect">
            <a:avLst/>
          </a:prstGeom>
          <a:noFill/>
          <a:ln>
            <a:noFill/>
          </a:ln>
        </p:spPr>
        <p:txBody>
          <a:bodyPr wrap="square" tIns="108000" bIns="108000" rtlCol="0">
            <a:spAutoFit/>
          </a:bodyPr>
          <a:lstStyle/>
          <a:p>
            <a:pPr algn="ctr"/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미디어타입 </a:t>
            </a:r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(MIME)</a:t>
            </a:r>
            <a:b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인터넷은 수천가지 데이터 타입을 다루기 때문에 </a:t>
            </a:r>
            <a:r>
              <a:rPr lang="en-US" altLang="ko-KR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</a:t>
            </a:r>
            <a:r>
              <a:rPr lang="ko-KR" alt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웹에서 전송되는 객체 각각에 </a:t>
            </a:r>
            <a:r>
              <a:rPr lang="en-US" altLang="ko-KR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MIME</a:t>
            </a:r>
            <a:r>
              <a:rPr lang="ko-KR" alt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타입이라는 데이터 포맷라벨을 붙인다</a:t>
            </a:r>
            <a:r>
              <a:rPr lang="en-US" altLang="ko-KR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(text/html, image/jpeg, video/mp4 ..)</a:t>
            </a:r>
            <a:endParaRPr lang="ko-KR" altLang="en-US" sz="1200" b="1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897924" y="3255095"/>
            <a:ext cx="3558013" cy="1018328"/>
          </a:xfrm>
          <a:prstGeom prst="rect">
            <a:avLst/>
          </a:prstGeom>
          <a:noFill/>
          <a:ln>
            <a:noFill/>
          </a:ln>
        </p:spPr>
        <p:txBody>
          <a:bodyPr wrap="square" tIns="108000" bIns="108000" rtlCol="0">
            <a:spAutoFit/>
          </a:bodyPr>
          <a:lstStyle/>
          <a:p>
            <a:pPr algn="ctr"/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URI (uniform resource identifier)</a:t>
            </a:r>
            <a:b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URI</a:t>
            </a:r>
            <a:r>
              <a:rPr lang="ko-KR" alt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인터넷의 우편물 주소 같은 것으로</a:t>
            </a:r>
            <a:r>
              <a:rPr lang="en-US" altLang="ko-KR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 리소스를 고유하게 식별하고 위치를 지정할 수 있다</a:t>
            </a:r>
            <a:r>
              <a:rPr lang="en-US" altLang="ko-KR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(http://www.naver.com/img/logo.gif)</a:t>
            </a:r>
            <a:endParaRPr lang="ko-KR" altLang="en-US" sz="1200" b="1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77897" y="4656119"/>
            <a:ext cx="1524000" cy="464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tIns="108000" bIns="108000" rtlCol="0">
            <a:spAutoFit/>
          </a:bodyPr>
          <a:lstStyle/>
          <a:p>
            <a:pPr algn="ctr"/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endParaRPr lang="ko-KR" altLang="en-US" sz="1200" b="1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551691" y="4656119"/>
            <a:ext cx="1524000" cy="464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tIns="108000" bIns="108000" rtlCol="0">
            <a:spAutoFit/>
          </a:bodyPr>
          <a:lstStyle/>
          <a:p>
            <a:pPr algn="ctr"/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URN</a:t>
            </a:r>
            <a:endParaRPr lang="ko-KR" altLang="en-US" sz="1200" b="1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765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30313" y="2337492"/>
            <a:ext cx="7861426" cy="29512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31820" y="1368028"/>
            <a:ext cx="7837285" cy="7105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txBody>
          <a:bodyPr wrap="square" tIns="108000" bIns="108000" rtlCol="0">
            <a:spAutoFit/>
          </a:bodyPr>
          <a:lstStyle/>
          <a:p>
            <a:pPr algn="ctr"/>
            <a:r>
              <a:rPr lang="ko-KR" altLang="en-US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트랜잭션 </a:t>
            </a:r>
            <a:r>
              <a:rPr lang="en-US" altLang="ko-KR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(Transaction)</a:t>
            </a:r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 </a:t>
            </a:r>
            <a:r>
              <a:rPr lang="ko-KR" alt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트랜잭션은 요청명령과 응답결과로 구성된 양방향 통신을 의미한다</a:t>
            </a:r>
            <a:endParaRPr lang="ko-KR" altLang="en-US" sz="1200" b="1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60079" y="2476498"/>
            <a:ext cx="7623018" cy="648997"/>
          </a:xfrm>
          <a:prstGeom prst="rect">
            <a:avLst/>
          </a:prstGeom>
          <a:noFill/>
          <a:ln>
            <a:noFill/>
          </a:ln>
        </p:spPr>
        <p:txBody>
          <a:bodyPr wrap="square" tIns="108000" bIns="108000" rtlCol="0">
            <a:spAutoFit/>
          </a:bodyPr>
          <a:lstStyle/>
          <a:p>
            <a:pPr lvl="0" algn="ctr"/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HTTP Method</a:t>
            </a:r>
            <a:b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200" b="1" smtClean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</a:t>
            </a:r>
            <a:r>
              <a:rPr lang="en-US" altLang="ko-KR" sz="1200" b="1" smtClean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 </a:t>
            </a:r>
            <a:r>
              <a:rPr lang="ko-KR" altLang="en-US" sz="1200" b="1" smtClean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요청메세지는 한개의 메서드를 갖는다</a:t>
            </a:r>
            <a:r>
              <a:rPr lang="en-US" altLang="ko-KR" sz="1200" b="1" smtClean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b="1" smtClean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메서드는 서버에게 어떤 동작을 해야 하는지 말해준다</a:t>
            </a:r>
            <a:r>
              <a:rPr lang="en-US" altLang="ko-KR" sz="1200" b="1" smtClean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b="1">
              <a:solidFill>
                <a:prstClr val="black">
                  <a:lumMod val="50000"/>
                  <a:lumOff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028182"/>
              </p:ext>
            </p:extLst>
          </p:nvPr>
        </p:nvGraphicFramePr>
        <p:xfrm>
          <a:off x="899311" y="3289175"/>
          <a:ext cx="748419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776"/>
                <a:gridCol w="5271422"/>
              </a:tblGrid>
              <a:tr h="191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HTTP </a:t>
                      </a:r>
                      <a:r>
                        <a:rPr lang="ko-KR" altLang="en-US" sz="1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메소드</a:t>
                      </a:r>
                      <a:endParaRPr lang="ko-KR" altLang="en-US" sz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설명</a:t>
                      </a:r>
                      <a:endParaRPr lang="ko-KR" altLang="en-US" sz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13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solidFill>
                            <a:srgbClr val="00B0F0"/>
                          </a:solidFill>
                        </a:rPr>
                        <a:t>GET</a:t>
                      </a:r>
                      <a:endParaRPr lang="ko-KR" altLang="en-US" sz="120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solidFill>
                            <a:srgbClr val="00B0F0"/>
                          </a:solidFill>
                        </a:rPr>
                        <a:t>서버에서 클라이언트로 지정한 리소스를 보내라</a:t>
                      </a:r>
                      <a:endParaRPr lang="ko-KR" altLang="en-US" sz="120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13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solidFill>
                            <a:srgbClr val="00B0F0"/>
                          </a:solidFill>
                        </a:rPr>
                        <a:t>PUT</a:t>
                      </a:r>
                      <a:endParaRPr lang="ko-KR" altLang="en-US" sz="120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solidFill>
                            <a:srgbClr val="00B0F0"/>
                          </a:solidFill>
                        </a:rPr>
                        <a:t>클라이언트에서 서버로 보낸 데이터를 지정한 이름의 리소스로 저장하라</a:t>
                      </a:r>
                      <a:endParaRPr lang="ko-KR" altLang="en-US" sz="120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13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DELETE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지정한 리소스를 서버에서 삭제하라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13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solidFill>
                            <a:srgbClr val="00B0F0"/>
                          </a:solidFill>
                        </a:rPr>
                        <a:t>POST</a:t>
                      </a:r>
                      <a:endParaRPr lang="ko-KR" altLang="en-US" sz="120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solidFill>
                            <a:srgbClr val="00B0F0"/>
                          </a:solidFill>
                        </a:rPr>
                        <a:t>클라이언트 데이터를 게이트웨이 어플리케이션으로 보내라</a:t>
                      </a:r>
                      <a:endParaRPr lang="ko-KR" altLang="en-US" sz="120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13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HEAD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지정한 리소스에 대한 응답에서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HTTP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헤더 부분만 보내라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80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30313" y="2337492"/>
            <a:ext cx="7861426" cy="3402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31820" y="1368028"/>
            <a:ext cx="7837285" cy="7105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txBody>
          <a:bodyPr wrap="square" tIns="108000" bIns="108000" rtlCol="0">
            <a:spAutoFit/>
          </a:bodyPr>
          <a:lstStyle/>
          <a:p>
            <a:pPr algn="ctr"/>
            <a:r>
              <a:rPr lang="ko-KR" altLang="en-US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트랜잭션 </a:t>
            </a:r>
            <a:r>
              <a:rPr lang="en-US" altLang="ko-KR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(Transaction)</a:t>
            </a:r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 </a:t>
            </a:r>
            <a:r>
              <a:rPr lang="ko-KR" alt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트랜잭션은 요청명령과 응답결과로 구성된 양방향 통신을 의미한다</a:t>
            </a:r>
            <a:endParaRPr lang="ko-KR" altLang="en-US" sz="1200" b="1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60079" y="2476498"/>
            <a:ext cx="7623018" cy="833663"/>
          </a:xfrm>
          <a:prstGeom prst="rect">
            <a:avLst/>
          </a:prstGeom>
          <a:noFill/>
          <a:ln>
            <a:noFill/>
          </a:ln>
        </p:spPr>
        <p:txBody>
          <a:bodyPr wrap="square" tIns="108000" bIns="108000" rtlCol="0">
            <a:spAutoFit/>
          </a:bodyPr>
          <a:lstStyle/>
          <a:p>
            <a:pPr lvl="0" algn="ctr"/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상태코드</a:t>
            </a:r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200" b="1" smtClean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</a:t>
            </a:r>
            <a:r>
              <a:rPr lang="en-US" altLang="ko-KR" sz="1200" b="1" smtClean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 </a:t>
            </a:r>
            <a:r>
              <a:rPr lang="ko-KR" altLang="en-US" sz="1200" b="1" smtClean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요청메세지는 상태코드와 함께 반환된다</a:t>
            </a:r>
            <a:r>
              <a:rPr lang="en-US" altLang="ko-KR" sz="1200" b="1" smtClean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b="1" smtClean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 코드는 클라이언트에게 요청이 성공했는지 아니면 추가 조치가 필요한지 알려주는 세자리 숫자다</a:t>
            </a:r>
            <a:r>
              <a:rPr lang="en-US" altLang="ko-KR" sz="1200" b="1" smtClean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b="1">
              <a:solidFill>
                <a:prstClr val="black">
                  <a:lumMod val="50000"/>
                  <a:lumOff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515940"/>
              </p:ext>
            </p:extLst>
          </p:nvPr>
        </p:nvGraphicFramePr>
        <p:xfrm>
          <a:off x="899311" y="3434030"/>
          <a:ext cx="748419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776"/>
                <a:gridCol w="5271422"/>
              </a:tblGrid>
              <a:tr h="191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HTTP </a:t>
                      </a:r>
                      <a:r>
                        <a:rPr lang="ko-KR" altLang="en-US" sz="1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상태코드</a:t>
                      </a:r>
                      <a:endParaRPr lang="ko-KR" altLang="en-US" sz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설명</a:t>
                      </a:r>
                      <a:endParaRPr lang="ko-KR" altLang="en-US" sz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13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solidFill>
                            <a:srgbClr val="00B0F0"/>
                          </a:solidFill>
                        </a:rPr>
                        <a:t>200</a:t>
                      </a:r>
                      <a:endParaRPr lang="ko-KR" altLang="en-US" sz="120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solidFill>
                            <a:srgbClr val="00B0F0"/>
                          </a:solidFill>
                        </a:rPr>
                        <a:t>OK!</a:t>
                      </a:r>
                      <a:r>
                        <a:rPr lang="en-US" altLang="ko-KR" sz="1200" baseline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ko-KR" altLang="en-US" sz="1200" baseline="0" smtClean="0">
                          <a:solidFill>
                            <a:srgbClr val="00B0F0"/>
                          </a:solidFill>
                        </a:rPr>
                        <a:t>요청한 리소스가 바르게 반환되었다</a:t>
                      </a:r>
                      <a:endParaRPr lang="ko-KR" altLang="en-US" sz="120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13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solidFill>
                            <a:srgbClr val="00B0F0"/>
                          </a:solidFill>
                        </a:rPr>
                        <a:t>302</a:t>
                      </a:r>
                      <a:endParaRPr lang="ko-KR" altLang="en-US" sz="120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solidFill>
                            <a:srgbClr val="00B0F0"/>
                          </a:solidFill>
                        </a:rPr>
                        <a:t>다시 보내라</a:t>
                      </a:r>
                      <a:r>
                        <a:rPr lang="en-US" altLang="ko-KR" sz="1200" smtClean="0">
                          <a:solidFill>
                            <a:srgbClr val="00B0F0"/>
                          </a:solidFill>
                        </a:rPr>
                        <a:t>, </a:t>
                      </a:r>
                      <a:r>
                        <a:rPr lang="ko-KR" altLang="en-US" sz="1200" smtClean="0">
                          <a:solidFill>
                            <a:srgbClr val="00B0F0"/>
                          </a:solidFill>
                        </a:rPr>
                        <a:t>다른 곳에</a:t>
                      </a:r>
                      <a:r>
                        <a:rPr lang="ko-KR" altLang="en-US" sz="1200" baseline="0" smtClean="0">
                          <a:solidFill>
                            <a:srgbClr val="00B0F0"/>
                          </a:solidFill>
                        </a:rPr>
                        <a:t> 가서 리소스를 가져가라</a:t>
                      </a:r>
                      <a:r>
                        <a:rPr lang="ko-KR" altLang="en-US" sz="1200" smtClean="0">
                          <a:solidFill>
                            <a:srgbClr val="00B0F0"/>
                          </a:solidFill>
                        </a:rPr>
                        <a:t> </a:t>
                      </a:r>
                      <a:endParaRPr lang="ko-KR" altLang="en-US" sz="120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13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solidFill>
                            <a:srgbClr val="00B0F0"/>
                          </a:solidFill>
                        </a:rPr>
                        <a:t>404</a:t>
                      </a:r>
                      <a:endParaRPr lang="ko-KR" altLang="en-US" sz="120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solidFill>
                            <a:srgbClr val="00B0F0"/>
                          </a:solidFill>
                        </a:rPr>
                        <a:t>없음</a:t>
                      </a:r>
                      <a:r>
                        <a:rPr lang="en-US" altLang="ko-KR" sz="1200" smtClean="0">
                          <a:solidFill>
                            <a:srgbClr val="00B0F0"/>
                          </a:solidFill>
                        </a:rPr>
                        <a:t>, </a:t>
                      </a:r>
                      <a:r>
                        <a:rPr lang="ko-KR" altLang="en-US" sz="1200" smtClean="0">
                          <a:solidFill>
                            <a:srgbClr val="00B0F0"/>
                          </a:solidFill>
                        </a:rPr>
                        <a:t>요청한 리소스를 찾을 수 없다</a:t>
                      </a:r>
                      <a:endParaRPr lang="ko-KR" altLang="en-US" sz="120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13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클라이언트가 잘못된 요청을 했다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13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401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Unauthorized (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사용자 이름과 비밀번호를 입력해야 한다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13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서버가 수행할 수 없는 에러가 발생했다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60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94511" y="1205808"/>
            <a:ext cx="4448270" cy="47785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77" y="1383147"/>
            <a:ext cx="4182701" cy="43662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14797" y="1196012"/>
            <a:ext cx="3413156" cy="31265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altLang="ko-KR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HTTP </a:t>
            </a:r>
            <a:r>
              <a:rPr lang="ko-KR" altLang="en-US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</a:t>
            </a:r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클라이언트에서 웹서버로 보낸 </a:t>
            </a:r>
            <a:r>
              <a:rPr lang="en-US" altLang="ko-KR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 </a:t>
            </a:r>
            <a:r>
              <a:rPr lang="ko-KR" alt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요청메세지라고 부른다</a:t>
            </a:r>
            <a:r>
              <a:rPr lang="en-US" altLang="ko-KR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서버에서 클라이언트로 가는 메세지는 응답메시지라고 부른다</a:t>
            </a:r>
            <a:r>
              <a:rPr lang="en-US" altLang="ko-KR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1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시작줄 </a:t>
            </a:r>
            <a:r>
              <a:rPr lang="en-US" altLang="ko-KR" sz="11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(Status Line)</a:t>
            </a:r>
            <a:r>
              <a:rPr lang="en-US" altLang="ko-KR" sz="11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1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메시지의 첫줄은 시작줄로 요청을 경우 무엇을 해야 하는지</a:t>
            </a:r>
            <a:r>
              <a:rPr lang="en-US" altLang="ko-KR" sz="11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응답이라면 무슨일이 일어났는지 나타낸다</a:t>
            </a:r>
            <a:r>
              <a:rPr lang="en-US" altLang="ko-KR" sz="11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11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1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헤더 </a:t>
            </a:r>
            <a:r>
              <a:rPr lang="en-US" altLang="ko-KR" sz="11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(Header Lines)</a:t>
            </a:r>
            <a:r>
              <a:rPr lang="en-US" altLang="ko-KR" sz="11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1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헤더 필드는 쌍점</a:t>
            </a:r>
            <a:r>
              <a:rPr lang="en-US" altLang="ko-KR" sz="11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(:)</a:t>
            </a:r>
            <a:r>
              <a:rPr lang="ko-KR" altLang="en-US" sz="11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구분되어 있는 하나의 이름과 하나의 값으로 구성된다</a:t>
            </a:r>
            <a:r>
              <a:rPr lang="en-US" altLang="ko-KR" sz="11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11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1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본문 </a:t>
            </a:r>
            <a:r>
              <a:rPr lang="en-US" altLang="ko-KR" sz="11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(Body)</a:t>
            </a:r>
            <a:r>
              <a:rPr lang="en-US" altLang="ko-KR" sz="11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1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요청의 본문은 웹 서버로 데이터를 실어 보내며</a:t>
            </a:r>
            <a:r>
              <a:rPr lang="en-US" altLang="ko-KR" sz="11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응답의 본문은 클라이언트로 데이터를 반환한다</a:t>
            </a:r>
            <a:r>
              <a:rPr lang="en-US" altLang="ko-KR" sz="11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b="1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14797" y="4532964"/>
            <a:ext cx="341315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서버의 응답 메세지 내용은 아래와 같다</a:t>
            </a:r>
            <a:r>
              <a:rPr lang="en-US" altLang="ko-KR" sz="110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HTTP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버전번호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상태코드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(200),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사유구절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(OK),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응답헤더 필드영역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마지막으로 응답 본문이 들어있다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응답 본문 길이는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Content-Lenght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헤더에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문서의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MIME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타입은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Content-Type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헤더에 적혀있다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217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4287" y="1405749"/>
            <a:ext cx="3786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</a:t>
            </a:r>
            <a:r>
              <a:rPr lang="ko-KR" altLang="en-US" sz="11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모듈을 </a:t>
            </a:r>
            <a:r>
              <a:rPr lang="ko-KR" altLang="en-US" sz="12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불러들인다</a:t>
            </a:r>
            <a:endParaRPr lang="ko-KR" altLang="en-US" sz="1100" b="1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74" y="1874069"/>
            <a:ext cx="4660230" cy="175232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 flipV="1">
            <a:off x="2426328" y="1692998"/>
            <a:ext cx="99588" cy="29876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07862" y="1929341"/>
            <a:ext cx="243037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http.createServer</a:t>
            </a:r>
            <a:r>
              <a:rPr lang="en-US" altLang="ko-KR" sz="11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11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en-US" altLang="ko-KR" sz="11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 Server</a:t>
            </a:r>
            <a:r>
              <a:rPr lang="ko-KR" altLang="en-US" sz="11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생성한다</a:t>
            </a:r>
            <a:endParaRPr lang="ko-KR" altLang="en-US" sz="1100" b="1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2476122" y="2136618"/>
            <a:ext cx="3417684" cy="21728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15406" y="2443880"/>
            <a:ext cx="2430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상태코드와 </a:t>
            </a:r>
            <a:r>
              <a:rPr lang="en-US" altLang="ko-KR" sz="12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Content-type </a:t>
            </a:r>
            <a:r>
              <a:rPr lang="ko-KR" altLang="en-US" sz="12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정보를 담은 응답헤더를 작성한다</a:t>
            </a:r>
            <a:endParaRPr lang="ko-KR" altLang="en-US" sz="1200" b="1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32004" y="3048953"/>
            <a:ext cx="2430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응답본문에 들어갈 텍스트를 작성한다</a:t>
            </a:r>
            <a:endParaRPr lang="ko-KR" altLang="en-US" sz="1200" b="1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24332" y="4142913"/>
            <a:ext cx="2430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3000</a:t>
            </a:r>
            <a:r>
              <a:rPr lang="ko-KR" altLang="en-US" sz="12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 포트를 사용하여 클라이언트의 요청을 기다린다</a:t>
            </a:r>
            <a:endParaRPr lang="ko-KR" altLang="en-US" sz="1200" b="1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4973369" y="2625505"/>
            <a:ext cx="974758" cy="754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459931" y="2803558"/>
            <a:ext cx="2497249" cy="41947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1901226" y="3055546"/>
            <a:ext cx="1113578" cy="11271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3891" y="885374"/>
            <a:ext cx="4280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나눔고딕" panose="020D0604000000000000" pitchFamily="50" charset="-127"/>
                <a:ea typeface="나눔고딕" panose="020D0604000000000000" pitchFamily="50" charset="-127"/>
              </a:rPr>
              <a:t>http_01_helloworld.js</a:t>
            </a:r>
            <a:endParaRPr lang="ko-KR" altLang="en-US" sz="1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9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605" y="1909527"/>
            <a:ext cx="5229225" cy="3962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3478" y="2689833"/>
            <a:ext cx="1896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홈에 접속할 경우의 응답</a:t>
            </a:r>
            <a:endParaRPr lang="ko-KR" altLang="en-US" sz="1200" b="1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2462543" y="2824681"/>
            <a:ext cx="1081891" cy="16296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3891" y="885374"/>
            <a:ext cx="4280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http_02_helloworld.js</a:t>
            </a:r>
            <a:endParaRPr lang="ko-KR" altLang="en-US" sz="1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2761307" y="3576119"/>
            <a:ext cx="854048" cy="7997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477" y="3439762"/>
            <a:ext cx="2196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/about </a:t>
            </a:r>
            <a:r>
              <a:rPr lang="ko-KR" altLang="en-US" sz="12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접근할 경우의 응답</a:t>
            </a:r>
            <a:endParaRPr lang="ko-KR" altLang="en-US" sz="1200" b="1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3477" y="4253064"/>
            <a:ext cx="1971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정상접근이 아닐떄의 응답</a:t>
            </a:r>
            <a:endParaRPr lang="ko-KR" altLang="en-US" sz="1200" b="1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2562131" y="4345665"/>
            <a:ext cx="1050202" cy="2715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8621" y="1258432"/>
            <a:ext cx="448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라우팅 기능추가 </a:t>
            </a:r>
            <a:r>
              <a:rPr lang="en-US" altLang="ko-KR" smtClean="0"/>
              <a:t>/about, 404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78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444"/>
          <a:stretch/>
        </p:blipFill>
        <p:spPr>
          <a:xfrm>
            <a:off x="3567064" y="2088373"/>
            <a:ext cx="5115207" cy="25030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7921" y="2146625"/>
            <a:ext cx="1896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fs </a:t>
            </a:r>
            <a:r>
              <a:rPr lang="ko-KR" altLang="en-US" sz="12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 사용</a:t>
            </a:r>
            <a:endParaRPr lang="ko-KR" altLang="en-US" sz="1200" b="1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2806574" y="2308634"/>
            <a:ext cx="860080" cy="1265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3891" y="885374"/>
            <a:ext cx="4280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http_03_helloworld.js</a:t>
            </a:r>
            <a:endParaRPr lang="ko-KR" altLang="en-US" sz="1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2851842" y="3123446"/>
            <a:ext cx="1249379" cy="13580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1584" y="2724539"/>
            <a:ext cx="2196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readFile </a:t>
            </a:r>
            <a:r>
              <a:rPr lang="ko-KR" altLang="en-US" sz="12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파일을 찾지못할 경우 에러 처리 </a:t>
            </a:r>
            <a:r>
              <a:rPr lang="en-US" altLang="ko-KR" sz="12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2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b="1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200" b="1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 에러이므로 </a:t>
            </a:r>
            <a:r>
              <a:rPr lang="en-US" altLang="ko-KR" sz="1200" b="1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500</a:t>
            </a:r>
            <a:r>
              <a:rPr lang="ko-KR" altLang="en-US" sz="1200" b="1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 상태코드와 에러 메세지를 표시한다</a:t>
            </a:r>
            <a:r>
              <a:rPr lang="en-US" altLang="ko-KR" sz="1200" b="1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b="1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4689" y="3927139"/>
            <a:ext cx="2145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 읽기에 성공하면 </a:t>
            </a:r>
            <a:r>
              <a:rPr lang="en-US" altLang="ko-KR" sz="12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 Type</a:t>
            </a:r>
            <a:r>
              <a:rPr lang="ko-KR" altLang="en-US" sz="12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응답헤더에 작성하고 실제 데이타를 보낸다</a:t>
            </a:r>
            <a:r>
              <a:rPr lang="en-US" altLang="ko-KR" sz="12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b="1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2833735" y="3720975"/>
            <a:ext cx="1358020" cy="5251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8621" y="1258432"/>
            <a:ext cx="640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정적 리소스 서비스 기능 추가 </a:t>
            </a:r>
            <a:r>
              <a:rPr lang="en-US" altLang="ko-KR" smtClean="0"/>
              <a:t>(html,jpg,svg </a:t>
            </a:r>
            <a:r>
              <a:rPr lang="ko-KR" altLang="en-US" smtClean="0"/>
              <a:t>파일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05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96" b="6346"/>
          <a:stretch/>
        </p:blipFill>
        <p:spPr>
          <a:xfrm>
            <a:off x="3440315" y="2009869"/>
            <a:ext cx="5115207" cy="3974471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H="1" flipV="1">
            <a:off x="2906162" y="2462543"/>
            <a:ext cx="932508" cy="33497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3891" y="885374"/>
            <a:ext cx="4280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http_03_helloworld.js</a:t>
            </a:r>
            <a:endParaRPr lang="ko-KR" altLang="en-US" sz="1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2951430" y="3087233"/>
            <a:ext cx="887239" cy="27160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6460" y="2860341"/>
            <a:ext cx="2462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/about </a:t>
            </a:r>
            <a:r>
              <a:rPr lang="ko-KR" altLang="en-US" sz="12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접근시 </a:t>
            </a:r>
            <a:r>
              <a:rPr lang="en-US" altLang="ko-KR" sz="12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about.html </a:t>
            </a:r>
            <a:br>
              <a:rPr lang="en-US" altLang="ko-KR" sz="12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2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 서비스 </a:t>
            </a:r>
            <a:endParaRPr lang="ko-KR" altLang="en-US" sz="1200" b="1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 flipV="1">
            <a:off x="2960484" y="3947311"/>
            <a:ext cx="896292" cy="27160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8621" y="1258432"/>
            <a:ext cx="640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정적 리소스 서비스 기능 추가 </a:t>
            </a:r>
            <a:r>
              <a:rPr lang="en-US" altLang="ko-KR" smtClean="0"/>
              <a:t>(html,jpg,svg </a:t>
            </a:r>
            <a:r>
              <a:rPr lang="ko-KR" altLang="en-US" smtClean="0"/>
              <a:t>파일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88887" y="2179822"/>
            <a:ext cx="2381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접근시 </a:t>
            </a:r>
            <a:r>
              <a:rPr lang="en-US" altLang="ko-KR" sz="12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home.html </a:t>
            </a:r>
            <a:r>
              <a:rPr lang="ko-KR" altLang="en-US" sz="12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12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2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2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sz="1200" b="1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2112" y="3800393"/>
            <a:ext cx="2462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SVG</a:t>
            </a:r>
            <a:r>
              <a:rPr lang="ko-KR" altLang="en-US" sz="12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파일과 </a:t>
            </a:r>
            <a:r>
              <a:rPr lang="en-US" altLang="ko-KR" sz="12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JPG</a:t>
            </a:r>
            <a:r>
              <a:rPr lang="ko-KR" altLang="en-US" sz="12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 서비스 설정</a:t>
            </a:r>
            <a:r>
              <a:rPr lang="en-US" altLang="ko-KR" sz="12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2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Content Type</a:t>
            </a:r>
            <a:r>
              <a:rPr lang="ko-KR" altLang="en-US" sz="11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정확히 작성 </a:t>
            </a:r>
            <a:endParaRPr lang="ko-KR" altLang="en-US" sz="1100" b="1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H="1" flipV="1">
            <a:off x="2978590" y="5142368"/>
            <a:ext cx="849517" cy="4375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6431" y="4921513"/>
            <a:ext cx="2381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요청한 경로에 아무것도 없을 경우</a:t>
            </a:r>
            <a:endParaRPr lang="en-US" altLang="ko-KR" sz="1200" b="1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en-US" altLang="ko-KR" sz="12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404.</a:t>
            </a:r>
            <a:r>
              <a:rPr lang="en-US" altLang="ko-KR" sz="12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 </a:t>
            </a:r>
            <a:r>
              <a:rPr lang="ko-KR" altLang="en-US" sz="12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 서비스</a:t>
            </a:r>
            <a:endParaRPr lang="ko-KR" altLang="en-US" sz="1200" b="1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103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7366" y="2221092"/>
            <a:ext cx="7939415" cy="2100931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pPr algn="ctr"/>
            <a:r>
              <a:rPr lang="en-US" altLang="ko-KR" sz="4800" b="1" smtClean="0">
                <a:solidFill>
                  <a:schemeClr val="bg1"/>
                </a:solidFill>
              </a:rPr>
              <a:t>Node js</a:t>
            </a:r>
            <a:r>
              <a:rPr lang="en-US" altLang="ko-KR" sz="3200" b="1" smtClean="0">
                <a:solidFill>
                  <a:schemeClr val="bg1"/>
                </a:solidFill>
              </a:rPr>
              <a:t/>
            </a:r>
            <a:br>
              <a:rPr lang="en-US" altLang="ko-KR" sz="3200" b="1" smtClean="0">
                <a:solidFill>
                  <a:schemeClr val="bg1"/>
                </a:solidFill>
              </a:rPr>
            </a:br>
            <a:r>
              <a:rPr lang="en-US" altLang="ko-KR" sz="6000" smtClean="0">
                <a:solidFill>
                  <a:schemeClr val="bg1"/>
                </a:solidFill>
              </a:rPr>
              <a:t>Express</a:t>
            </a:r>
            <a:r>
              <a:rPr lang="ko-KR" altLang="en-US" sz="6000" smtClean="0">
                <a:solidFill>
                  <a:schemeClr val="bg1"/>
                </a:solidFill>
              </a:rPr>
              <a:t>는 다음호에</a:t>
            </a:r>
            <a:r>
              <a:rPr lang="en-US" altLang="ko-KR" sz="1200" smtClean="0">
                <a:solidFill>
                  <a:schemeClr val="bg1"/>
                </a:solidFill>
              </a:rPr>
              <a:t/>
            </a:r>
            <a:br>
              <a:rPr lang="en-US" altLang="ko-KR" sz="1200" smtClean="0">
                <a:solidFill>
                  <a:schemeClr val="bg1"/>
                </a:solidFill>
              </a:rPr>
            </a:br>
            <a:endParaRPr lang="ko-KR" altLang="en-US" sz="1108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8803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75535" y="816131"/>
            <a:ext cx="2225260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Global objects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05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global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console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Class:Buffer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require()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__filename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__dirname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module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exports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setTimeout()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clearTimeout()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setInterval()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clearInterval()</a:t>
            </a:r>
            <a:endParaRPr lang="ko-KR" altLang="en-US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546891"/>
              </p:ext>
            </p:extLst>
          </p:nvPr>
        </p:nvGraphicFramePr>
        <p:xfrm>
          <a:off x="3080479" y="1296305"/>
          <a:ext cx="3305944" cy="3005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Image" r:id="rId3" imgW="7136280" imgH="6488640" progId="Photoshop.Image.16">
                  <p:embed/>
                </p:oleObj>
              </mc:Choice>
              <mc:Fallback>
                <p:oleObj name="Image" r:id="rId3" imgW="7136280" imgH="648864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80479" y="1296305"/>
                        <a:ext cx="3305944" cy="30058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976049" y="4469458"/>
            <a:ext cx="4280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git bash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터미널을 열어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node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입력하여 실행한다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global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입력하고 엔터</a:t>
            </a:r>
            <a:endParaRPr lang="en-US" altLang="ko-KR" sz="11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현재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node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실행되고 있는 시스템의 정보와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node.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js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환경설정 등의 정보가 출력된다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472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75535" y="816131"/>
            <a:ext cx="2225260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Global objects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05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global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console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Class:Buffer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require()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__filename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__dirname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module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exports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setTimeout()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clearTimeout()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setInterval()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clearInterval()</a:t>
            </a:r>
            <a:endParaRPr lang="ko-KR" altLang="en-US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76049" y="2962946"/>
            <a:ext cx="54484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node_example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디렉토리안에서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 bash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터미널을 열고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node global_01_filename_dirname.js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입력한다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실행하면 현재 위치한 디렉토리 정보와 파일 이름이 출력된다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862888"/>
              </p:ext>
            </p:extLst>
          </p:nvPr>
        </p:nvGraphicFramePr>
        <p:xfrm>
          <a:off x="3080479" y="2234888"/>
          <a:ext cx="5343994" cy="662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2" name="Image" r:id="rId3" imgW="8507880" imgH="1053720" progId="Photoshop.Image.16">
                  <p:embed/>
                </p:oleObj>
              </mc:Choice>
              <mc:Fallback>
                <p:oleObj name="Image" r:id="rId3" imgW="8507880" imgH="105372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80479" y="2234888"/>
                        <a:ext cx="5343994" cy="662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80478" y="1603948"/>
            <a:ext cx="534399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console.log('Currently executing file is' + __filename);</a:t>
            </a:r>
          </a:p>
          <a:p>
            <a:r>
              <a:rPr lang="en-US" altLang="ko-KR" sz="1200"/>
              <a:t>console.log('It is located in' + __dirname);</a:t>
            </a:r>
            <a:endParaRPr lang="ko-KR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3016022" y="1309032"/>
            <a:ext cx="4280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나눔고딕" panose="020D0604000000000000" pitchFamily="50" charset="-127"/>
                <a:ea typeface="나눔고딕" panose="020D0604000000000000" pitchFamily="50" charset="-127"/>
              </a:rPr>
              <a:t>global_01_filename_dirname.js</a:t>
            </a:r>
            <a:endParaRPr lang="ko-KR" altLang="en-US" sz="1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8547" y="4621860"/>
            <a:ext cx="54484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node_example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디렉토리안에서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 bash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터미널을 열고 </a:t>
            </a:r>
            <a:r>
              <a:rPr lang="en-US" altLang="ko-KR" sz="1100">
                <a:latin typeface="나눔고딕" panose="020D0604000000000000" pitchFamily="50" charset="-127"/>
                <a:ea typeface="나눔고딕" panose="020D0604000000000000" pitchFamily="50" charset="-127"/>
              </a:rPr>
              <a:t>node global_02_working_directory.js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입력한다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실행하면 현재 위치한 디렉토리 정보와 변경된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Working directory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정보가 출력된다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725360"/>
              </p:ext>
            </p:extLst>
          </p:nvPr>
        </p:nvGraphicFramePr>
        <p:xfrm>
          <a:off x="3077278" y="3838835"/>
          <a:ext cx="5336079" cy="661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3" name="Image" r:id="rId5" imgW="8507880" imgH="1053720" progId="Photoshop.Image.16">
                  <p:embed/>
                </p:oleObj>
              </mc:Choice>
              <mc:Fallback>
                <p:oleObj name="Image" r:id="rId5" imgW="8507880" imgH="105372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77278" y="3838835"/>
                        <a:ext cx="5336079" cy="661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376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75535" y="816131"/>
            <a:ext cx="2375160" cy="311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fs (file system)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시스템의 디렉토리와 파일을 생성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 할 수 있도록 하는 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Node.js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핵심 모듈이다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0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fs.readFile</a:t>
            </a:r>
            <a:r>
              <a:rPr lang="en-US" altLang="ko-KR" sz="14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fs.readFileSync()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fs.writeFile()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fs.watchFile()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fs.mkdir()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fs.readdir()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fs.open()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fs.chown()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.....</a:t>
            </a:r>
            <a:endParaRPr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76049" y="4049732"/>
            <a:ext cx="54484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node_example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디렉토리안에서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 bash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터미널을 열고 </a:t>
            </a:r>
            <a:r>
              <a:rPr lang="en-US" altLang="ko-KR" sz="1100">
                <a:latin typeface="나눔고딕" panose="020D0604000000000000" pitchFamily="50" charset="-127"/>
                <a:ea typeface="나눔고딕" panose="020D0604000000000000" pitchFamily="50" charset="-127"/>
              </a:rPr>
              <a:t>node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fs_01_reading_async.js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입력한다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100">
                <a:latin typeface="나눔고딕" panose="020D0604000000000000" pitchFamily="50" charset="-127"/>
                <a:ea typeface="나눔고딕" panose="020D0604000000000000" pitchFamily="50" charset="-127"/>
              </a:rPr>
              <a:t>이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js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파일의 데이터를 바이트 형태로 출력한다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80478" y="1551482"/>
            <a:ext cx="5343994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var fs = require('</a:t>
            </a:r>
            <a:r>
              <a:rPr lang="en-US" altLang="ko-KR" sz="1200">
                <a:solidFill>
                  <a:srgbClr val="FF0000"/>
                </a:solidFill>
              </a:rPr>
              <a:t>fs</a:t>
            </a:r>
            <a:r>
              <a:rPr lang="en-US" altLang="ko-KR" sz="1200"/>
              <a:t>');</a:t>
            </a:r>
          </a:p>
          <a:p>
            <a:endParaRPr lang="en-US" altLang="ko-KR" sz="1200"/>
          </a:p>
          <a:p>
            <a:r>
              <a:rPr lang="en-US" altLang="ko-KR" sz="1200">
                <a:solidFill>
                  <a:srgbClr val="FF0000"/>
                </a:solidFill>
              </a:rPr>
              <a:t>fs.readFile</a:t>
            </a:r>
            <a:r>
              <a:rPr lang="en-US" altLang="ko-KR" sz="1200"/>
              <a:t>(__filename, function(error, data){</a:t>
            </a:r>
          </a:p>
          <a:p>
            <a:r>
              <a:rPr lang="en-US" altLang="ko-KR" sz="1200"/>
              <a:t>	if (error) {</a:t>
            </a:r>
          </a:p>
          <a:p>
            <a:r>
              <a:rPr lang="en-US" altLang="ko-KR" sz="1200"/>
              <a:t>		return console.error(error.message);</a:t>
            </a:r>
          </a:p>
          <a:p>
            <a:r>
              <a:rPr lang="en-US" altLang="ko-KR" sz="1200"/>
              <a:t>	}</a:t>
            </a:r>
          </a:p>
          <a:p>
            <a:r>
              <a:rPr lang="en-US" altLang="ko-KR" sz="1200"/>
              <a:t>	console.log(data);</a:t>
            </a:r>
          </a:p>
          <a:p>
            <a:r>
              <a:rPr lang="en-US" altLang="ko-KR" sz="1200"/>
              <a:t>});</a:t>
            </a:r>
            <a:endParaRPr lang="ko-KR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3016022" y="1256566"/>
            <a:ext cx="4280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나눔고딕" panose="020D0604000000000000" pitchFamily="50" charset="-127"/>
                <a:ea typeface="나눔고딕" panose="020D0604000000000000" pitchFamily="50" charset="-127"/>
              </a:rPr>
              <a:t>fs_01_reading_async.js</a:t>
            </a:r>
            <a:endParaRPr lang="ko-KR" altLang="en-US" sz="1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509861"/>
              </p:ext>
            </p:extLst>
          </p:nvPr>
        </p:nvGraphicFramePr>
        <p:xfrm>
          <a:off x="3074702" y="3311732"/>
          <a:ext cx="5349770" cy="637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name="Image" r:id="rId3" imgW="9168120" imgH="1091880" progId="Photoshop.Image.16">
                  <p:embed/>
                </p:oleObj>
              </mc:Choice>
              <mc:Fallback>
                <p:oleObj name="Image" r:id="rId3" imgW="9168120" imgH="10918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74702" y="3311732"/>
                        <a:ext cx="5349770" cy="637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897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75535" y="816131"/>
            <a:ext cx="2375160" cy="311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fs (file system)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시스템의 디렉토리와 파일을 생성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 할 수 있도록 하는 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Node.js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핵심 모듈이다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0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fs.readFile</a:t>
            </a:r>
            <a:r>
              <a:rPr lang="en-US" altLang="ko-KR" sz="14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fs.readFileSync()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fs.writeFile()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fs.watchFile()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fs.mkdir()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fs.readdir()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fs.open()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fs.chown()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.....</a:t>
            </a:r>
            <a:endParaRPr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76049" y="4409496"/>
            <a:ext cx="54484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node_example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디렉토리안에서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 bash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터미널을 열고 </a:t>
            </a:r>
            <a:r>
              <a:rPr lang="en-US" altLang="ko-KR" sz="1100">
                <a:latin typeface="나눔고딕" panose="020D0604000000000000" pitchFamily="50" charset="-127"/>
                <a:ea typeface="나눔고딕" panose="020D0604000000000000" pitchFamily="50" charset="-127"/>
              </a:rPr>
              <a:t>node fs_02_reading_encoding.js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입력한다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100">
                <a:latin typeface="나눔고딕" panose="020D0604000000000000" pitchFamily="50" charset="-127"/>
                <a:ea typeface="나눔고딕" panose="020D0604000000000000" pitchFamily="50" charset="-127"/>
              </a:rPr>
              <a:t>이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js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파일의 데이터를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utf8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인코딩하여 출력한다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80478" y="1551482"/>
            <a:ext cx="5343994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var fs = require('</a:t>
            </a:r>
            <a:r>
              <a:rPr lang="en-US" altLang="ko-KR" sz="1200">
                <a:solidFill>
                  <a:srgbClr val="FF0000"/>
                </a:solidFill>
              </a:rPr>
              <a:t>fs</a:t>
            </a:r>
            <a:r>
              <a:rPr lang="en-US" altLang="ko-KR" sz="1200"/>
              <a:t>');</a:t>
            </a:r>
          </a:p>
          <a:p>
            <a:endParaRPr lang="en-US" altLang="ko-KR" sz="1200"/>
          </a:p>
          <a:p>
            <a:r>
              <a:rPr lang="en-US" altLang="ko-KR" sz="1200">
                <a:solidFill>
                  <a:srgbClr val="FF0000"/>
                </a:solidFill>
              </a:rPr>
              <a:t>fs.readFile</a:t>
            </a:r>
            <a:r>
              <a:rPr lang="en-US" altLang="ko-KR" sz="1200"/>
              <a:t>(__filename, {</a:t>
            </a:r>
          </a:p>
          <a:p>
            <a:r>
              <a:rPr lang="en-US" altLang="ko-KR" sz="1200"/>
              <a:t>	</a:t>
            </a:r>
            <a:r>
              <a:rPr lang="en-US" altLang="ko-KR" sz="1200">
                <a:solidFill>
                  <a:srgbClr val="FF0000"/>
                </a:solidFill>
              </a:rPr>
              <a:t>encoding: 'utf8'</a:t>
            </a:r>
          </a:p>
          <a:p>
            <a:r>
              <a:rPr lang="en-US" altLang="ko-KR" sz="1200"/>
              <a:t>}, function(error, data) {</a:t>
            </a:r>
          </a:p>
          <a:p>
            <a:r>
              <a:rPr lang="en-US" altLang="ko-KR" sz="1200"/>
              <a:t>	if(error) {</a:t>
            </a:r>
          </a:p>
          <a:p>
            <a:r>
              <a:rPr lang="en-US" altLang="ko-KR" sz="1200"/>
              <a:t>		return console.error(error.message);</a:t>
            </a:r>
          </a:p>
          <a:p>
            <a:r>
              <a:rPr lang="en-US" altLang="ko-KR" sz="1200"/>
              <a:t>	}</a:t>
            </a:r>
          </a:p>
          <a:p>
            <a:r>
              <a:rPr lang="en-US" altLang="ko-KR" sz="1200"/>
              <a:t>	console.log(data);</a:t>
            </a:r>
          </a:p>
          <a:p>
            <a:r>
              <a:rPr lang="en-US" altLang="ko-KR" sz="1200"/>
              <a:t>});</a:t>
            </a:r>
            <a:endParaRPr lang="ko-KR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3016022" y="1256566"/>
            <a:ext cx="4280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fs_02_reading_encoding.js</a:t>
            </a:r>
            <a:endParaRPr lang="ko-KR" altLang="en-US" sz="1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503432"/>
              </p:ext>
            </p:extLst>
          </p:nvPr>
        </p:nvGraphicFramePr>
        <p:xfrm>
          <a:off x="3074702" y="3671496"/>
          <a:ext cx="5349770" cy="637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Image" r:id="rId3" imgW="9168120" imgH="1091880" progId="Photoshop.Image.16">
                  <p:embed/>
                </p:oleObj>
              </mc:Choice>
              <mc:Fallback>
                <p:oleObj name="Image" r:id="rId3" imgW="9168120" imgH="10918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74702" y="3671496"/>
                        <a:ext cx="5349770" cy="637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677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75535" y="816131"/>
            <a:ext cx="2375160" cy="311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fs (file system)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시스템의 디렉토리와 파일을 생성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 할 수 있도록 하는 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Node.js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핵심 모듈이다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0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fs.readFile</a:t>
            </a:r>
            <a:r>
              <a:rPr lang="en-US" altLang="ko-KR" sz="14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fs.readFileSync()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fs.writeFile()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fs.watchFile()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fs.mkdir()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fs.readdir()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fs.open()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fs.chown()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.....</a:t>
            </a:r>
            <a:endParaRPr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76049" y="4581883"/>
            <a:ext cx="54484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node_example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디렉토리안에서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 bash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터미널을 열고 </a:t>
            </a:r>
            <a:r>
              <a:rPr lang="en-US" altLang="ko-KR" sz="1100">
                <a:latin typeface="나눔고딕" panose="020D0604000000000000" pitchFamily="50" charset="-127"/>
                <a:ea typeface="나눔고딕" panose="020D0604000000000000" pitchFamily="50" charset="-127"/>
              </a:rPr>
              <a:t>node </a:t>
            </a:r>
            <a:r>
              <a:rPr lang="en-US" altLang="ko-KR" sz="1100">
                <a:latin typeface="나눔고딕" panose="020D0604000000000000" pitchFamily="50" charset="-127"/>
                <a:ea typeface="나눔고딕" panose="020D0604000000000000" pitchFamily="50" charset="-127"/>
              </a:rPr>
              <a:t>fs_03_reading_txtfile.js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입력한다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지정된 파일을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utf8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인코딩하여 출력한다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80478" y="1551482"/>
            <a:ext cx="5343994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var fs = require('fs');</a:t>
            </a:r>
          </a:p>
          <a:p>
            <a:endParaRPr lang="en-US" altLang="ko-KR" sz="1200"/>
          </a:p>
          <a:p>
            <a:r>
              <a:rPr lang="en-US" altLang="ko-KR" sz="1200"/>
              <a:t>fs.readFile('</a:t>
            </a:r>
            <a:r>
              <a:rPr lang="en-US" altLang="ko-KR" sz="1200">
                <a:solidFill>
                  <a:srgbClr val="FF0000"/>
                </a:solidFill>
              </a:rPr>
              <a:t>data/test.txt</a:t>
            </a:r>
            <a:r>
              <a:rPr lang="en-US" altLang="ko-KR" sz="1200"/>
              <a:t>', {</a:t>
            </a:r>
          </a:p>
          <a:p>
            <a:r>
              <a:rPr lang="en-US" altLang="ko-KR" sz="1200"/>
              <a:t>	encoding: 'utf8'</a:t>
            </a:r>
          </a:p>
          <a:p>
            <a:r>
              <a:rPr lang="en-US" altLang="ko-KR" sz="1200"/>
              <a:t>}, function(error, data) {</a:t>
            </a:r>
          </a:p>
          <a:p>
            <a:r>
              <a:rPr lang="en-US" altLang="ko-KR" sz="1200"/>
              <a:t>	if(error) {</a:t>
            </a:r>
          </a:p>
          <a:p>
            <a:r>
              <a:rPr lang="en-US" altLang="ko-KR" sz="1200"/>
              <a:t>		return console.error(error.message);</a:t>
            </a:r>
          </a:p>
          <a:p>
            <a:r>
              <a:rPr lang="en-US" altLang="ko-KR" sz="1200"/>
              <a:t>	}</a:t>
            </a:r>
          </a:p>
          <a:p>
            <a:r>
              <a:rPr lang="en-US" altLang="ko-KR" sz="1200"/>
              <a:t>	console.log(data);</a:t>
            </a:r>
          </a:p>
          <a:p>
            <a:r>
              <a:rPr lang="en-US" altLang="ko-KR" sz="1200"/>
              <a:t>});</a:t>
            </a:r>
            <a:endParaRPr lang="ko-KR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3016022" y="1256566"/>
            <a:ext cx="4280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나눔고딕" panose="020D0604000000000000" pitchFamily="50" charset="-127"/>
                <a:ea typeface="나눔고딕" panose="020D0604000000000000" pitchFamily="50" charset="-127"/>
              </a:rPr>
              <a:t>fs_03_reading_txtfile.js</a:t>
            </a:r>
            <a:endParaRPr lang="ko-KR" altLang="en-US" sz="1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16271"/>
              </p:ext>
            </p:extLst>
          </p:nvPr>
        </p:nvGraphicFramePr>
        <p:xfrm>
          <a:off x="3080479" y="3630117"/>
          <a:ext cx="5352504" cy="831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Image" r:id="rId3" imgW="9155520" imgH="1422000" progId="Photoshop.Image.16">
                  <p:embed/>
                </p:oleObj>
              </mc:Choice>
              <mc:Fallback>
                <p:oleObj name="Image" r:id="rId3" imgW="9155520" imgH="142200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80479" y="3630117"/>
                        <a:ext cx="5352504" cy="8314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508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75535" y="816131"/>
            <a:ext cx="2375160" cy="311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fs (file system)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시스템의 디렉토리와 파일을 생성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 할 수 있도록 하는 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Node.js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핵심 모듈이다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0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fs.readFile</a:t>
            </a:r>
            <a:r>
              <a:rPr lang="en-US" altLang="ko-KR" sz="14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fs.readFileSync()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fs.writeFile()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fs.watchFile()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fs.mkdir()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fs.readdir()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fs.open()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fs.chown()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.....</a:t>
            </a:r>
            <a:endParaRPr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80478" y="3125448"/>
            <a:ext cx="5343994" cy="2310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file system</a:t>
            </a:r>
            <a:r>
              <a:rPr lang="ko-KR" altLang="en-US" sz="1400" smtClean="0">
                <a:solidFill>
                  <a:srgbClr val="FF0000"/>
                </a:solidFill>
              </a:rPr>
              <a:t>의 모든 함수에는 비동기방식 과 동기 방식이 있다</a:t>
            </a:r>
            <a:r>
              <a:rPr lang="en-US" altLang="ko-KR" sz="1400" smtClean="0">
                <a:solidFill>
                  <a:srgbClr val="FF0000"/>
                </a:solidFill>
              </a:rPr>
              <a:t>.</a:t>
            </a:r>
            <a:br>
              <a:rPr lang="en-US" altLang="ko-KR" sz="1400" smtClean="0">
                <a:solidFill>
                  <a:srgbClr val="FF0000"/>
                </a:solidFill>
              </a:rPr>
            </a:br>
            <a:r>
              <a:rPr lang="ko-KR" altLang="en-US" sz="1400" smtClean="0">
                <a:solidFill>
                  <a:srgbClr val="FF0000"/>
                </a:solidFill>
              </a:rPr>
              <a:t>비동기 방식은 항상 마지막 파라미터로 완료 콜백함수를 받는다</a:t>
            </a:r>
            <a:r>
              <a:rPr lang="en-US" altLang="ko-KR" sz="1400" smtClean="0">
                <a:solidFill>
                  <a:srgbClr val="FF0000"/>
                </a:solidFill>
              </a:rPr>
              <a:t>.</a:t>
            </a:r>
            <a:r>
              <a:rPr lang="en-US" altLang="ko-KR" sz="1200" smtClean="0">
                <a:solidFill>
                  <a:srgbClr val="FF0000"/>
                </a:solidFill>
              </a:rPr>
              <a:t> </a:t>
            </a:r>
            <a:br>
              <a:rPr lang="en-US" altLang="ko-KR" sz="1200" smtClean="0">
                <a:solidFill>
                  <a:srgbClr val="FF0000"/>
                </a:solidFill>
              </a:rPr>
            </a:br>
            <a:r>
              <a:rPr lang="en-US" altLang="ko-KR" sz="1200" smtClean="0">
                <a:solidFill>
                  <a:srgbClr val="FF0000"/>
                </a:solidFill>
              </a:rPr>
              <a:t/>
            </a:r>
            <a:br>
              <a:rPr lang="en-US" altLang="ko-KR" sz="1200" smtClean="0">
                <a:solidFill>
                  <a:srgbClr val="FF0000"/>
                </a:solidFill>
              </a:rPr>
            </a:br>
            <a:r>
              <a:rPr lang="ko-KR" altLang="en-US" sz="1200" smtClean="0"/>
              <a:t>완료 콜백에 전달되는 함수는 메서드에 따라 다르지만 첫 인자</a:t>
            </a:r>
            <a:r>
              <a:rPr lang="en-US" altLang="ko-KR" sz="1200" smtClean="0"/>
              <a:t>(argument)</a:t>
            </a:r>
            <a:r>
              <a:rPr lang="ko-KR" altLang="en-US" sz="1200" smtClean="0"/>
              <a:t>는 항상 예외로 사용한다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첫 인자는 </a:t>
            </a:r>
            <a:r>
              <a:rPr lang="en-US" altLang="ko-KR" sz="1200" smtClean="0"/>
              <a:t>null </a:t>
            </a:r>
            <a:r>
              <a:rPr lang="ko-KR" altLang="en-US" sz="1200" smtClean="0"/>
              <a:t>이나 </a:t>
            </a:r>
            <a:r>
              <a:rPr lang="en-US" altLang="ko-KR" sz="1200" smtClean="0"/>
              <a:t>undefined </a:t>
            </a:r>
            <a:r>
              <a:rPr lang="ko-KR" altLang="en-US" sz="1200" smtClean="0"/>
              <a:t>가 된다</a:t>
            </a:r>
            <a:r>
              <a:rPr lang="en-US" altLang="ko-KR" sz="1200" smtClean="0"/>
              <a:t>.</a:t>
            </a:r>
            <a:br>
              <a:rPr lang="en-US" altLang="ko-KR" sz="1200" smtClean="0"/>
            </a:b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ko-KR" altLang="en-US" sz="1200" smtClean="0"/>
              <a:t>동기형식을 사용할 때는 모든 예외가 즉시 던져진다</a:t>
            </a:r>
            <a:r>
              <a:rPr lang="en-US" altLang="ko-KR" sz="1200" smtClean="0"/>
              <a:t>. try/catch</a:t>
            </a:r>
            <a:r>
              <a:rPr lang="ko-KR" altLang="en-US" sz="1200" smtClean="0"/>
              <a:t>를 사용해서 예외를 다루거나 위로 버블링 할 수 있다</a:t>
            </a:r>
            <a:r>
              <a:rPr lang="en-US" altLang="ko-KR" sz="1200" smtClean="0"/>
              <a:t>.</a:t>
            </a:r>
            <a:br>
              <a:rPr lang="en-US" altLang="ko-KR" sz="1200" smtClean="0"/>
            </a:b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ko-KR" altLang="en-US" sz="1200" smtClean="0"/>
              <a:t>비동기 메서드들을 사용하여 코드실행이 순서대로 이루어지게 하기 위해서는 콜백체인으로 연결하는 방식을 사용한다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3082977" y="1868774"/>
            <a:ext cx="5343994" cy="464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altLang="ko-KR" sz="1600"/>
              <a:t>fs.readFile(filename, [encoding], </a:t>
            </a:r>
            <a:r>
              <a:rPr lang="en-US" altLang="ko-KR" sz="1600">
                <a:solidFill>
                  <a:srgbClr val="FF0000"/>
                </a:solidFill>
              </a:rPr>
              <a:t>[callback]</a:t>
            </a:r>
            <a:r>
              <a:rPr lang="en-US" altLang="ko-KR" sz="1600"/>
              <a:t>)</a:t>
            </a:r>
            <a:endParaRPr lang="ko-KR" alt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3077980" y="2395928"/>
            <a:ext cx="5343994" cy="464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altLang="ko-KR" sz="1600" smtClean="0"/>
              <a:t>fs.readFileSync(filename</a:t>
            </a:r>
            <a:r>
              <a:rPr lang="en-US" altLang="ko-KR" sz="1600"/>
              <a:t>, [</a:t>
            </a:r>
            <a:r>
              <a:rPr lang="en-US" altLang="ko-KR" sz="1600"/>
              <a:t>encoding</a:t>
            </a:r>
            <a:r>
              <a:rPr lang="en-US" altLang="ko-KR" sz="1600" smtClean="0"/>
              <a:t>])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19651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75535" y="816131"/>
            <a:ext cx="2375160" cy="311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fs (file system)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시스템의 디렉토리와 파일을 생성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 할 수 있도록 하는 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Node.js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핵심 모듈이다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0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fs.readFile</a:t>
            </a: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fs.readFileSync()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fs.writeFile()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fs.watchFile()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fs.mkdir()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fs.readdir()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fs.open()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fs.chown()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.....</a:t>
            </a:r>
            <a:endParaRPr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76049" y="2962945"/>
            <a:ext cx="54484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비동기 메서드는 코드가 순서대로 실행된다는 보장이 없다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그래서 위의 예제는 오류가 날 수 있다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문제를 해결하기 위한 일반적인 방법이 콜백체인으로 연결하는 것이다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80478" y="1311640"/>
            <a:ext cx="5343994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fs.rename('/tmp/hello', '/tmp/world', function (err) {</a:t>
            </a:r>
          </a:p>
          <a:p>
            <a:r>
              <a:rPr lang="en-US" altLang="ko-KR" sz="1200"/>
              <a:t>  if (err) throw err;</a:t>
            </a:r>
          </a:p>
          <a:p>
            <a:r>
              <a:rPr lang="en-US" altLang="ko-KR" sz="1200"/>
              <a:t>  console.log('renamed complete');</a:t>
            </a:r>
          </a:p>
          <a:p>
            <a:r>
              <a:rPr lang="en-US" altLang="ko-KR" sz="1200"/>
              <a:t>});</a:t>
            </a:r>
          </a:p>
          <a:p>
            <a:r>
              <a:rPr lang="en-US" altLang="ko-KR" sz="1200"/>
              <a:t>fs.stat('/tmp/world', function (err, stats) {</a:t>
            </a:r>
          </a:p>
          <a:p>
            <a:r>
              <a:rPr lang="en-US" altLang="ko-KR" sz="1200"/>
              <a:t>  if (err) throw err;</a:t>
            </a:r>
          </a:p>
          <a:p>
            <a:r>
              <a:rPr lang="en-US" altLang="ko-KR" sz="1200"/>
              <a:t>  console.log('stats: ' + JSON.stringify(stats));</a:t>
            </a:r>
          </a:p>
          <a:p>
            <a:r>
              <a:rPr lang="en-US" altLang="ko-KR" sz="1200"/>
              <a:t>});</a:t>
            </a:r>
            <a:endParaRPr lang="ko-KR" alt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3082977" y="3600138"/>
            <a:ext cx="5343994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fs.rename('/tmp/hello', '/tmp/world', function (err) {</a:t>
            </a:r>
          </a:p>
          <a:p>
            <a:r>
              <a:rPr lang="en-US" altLang="ko-KR" sz="1200"/>
              <a:t>  if (err) throw err;</a:t>
            </a:r>
          </a:p>
          <a:p>
            <a:r>
              <a:rPr lang="en-US" altLang="ko-KR" sz="1200"/>
              <a:t>  fs.stat('/tmp/world', function (err, stats) {</a:t>
            </a:r>
          </a:p>
          <a:p>
            <a:r>
              <a:rPr lang="en-US" altLang="ko-KR" sz="1200"/>
              <a:t>    if (err) throw err;</a:t>
            </a:r>
          </a:p>
          <a:p>
            <a:r>
              <a:rPr lang="en-US" altLang="ko-KR" sz="1200"/>
              <a:t>    console.log('stats: ' + JSON.stringify(stats));</a:t>
            </a:r>
          </a:p>
          <a:p>
            <a:r>
              <a:rPr lang="en-US" altLang="ko-KR" sz="1200"/>
              <a:t>  });</a:t>
            </a:r>
          </a:p>
          <a:p>
            <a:r>
              <a:rPr lang="en-US" altLang="ko-KR" sz="1200"/>
              <a:t>});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04654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7366" y="2221092"/>
            <a:ext cx="7939415" cy="2100931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pPr algn="ctr"/>
            <a:r>
              <a:rPr lang="en-US" altLang="ko-KR" sz="4800" b="1" smtClean="0">
                <a:solidFill>
                  <a:schemeClr val="bg1"/>
                </a:solidFill>
              </a:rPr>
              <a:t>Node js</a:t>
            </a:r>
            <a:r>
              <a:rPr lang="en-US" altLang="ko-KR" sz="3200" b="1" smtClean="0">
                <a:solidFill>
                  <a:schemeClr val="bg1"/>
                </a:solidFill>
              </a:rPr>
              <a:t/>
            </a:r>
            <a:br>
              <a:rPr lang="en-US" altLang="ko-KR" sz="3200" b="1" smtClean="0">
                <a:solidFill>
                  <a:schemeClr val="bg1"/>
                </a:solidFill>
              </a:rPr>
            </a:br>
            <a:r>
              <a:rPr lang="en-US" altLang="ko-KR" sz="6000" smtClean="0">
                <a:solidFill>
                  <a:schemeClr val="bg1"/>
                </a:solidFill>
              </a:rPr>
              <a:t>HTTP</a:t>
            </a:r>
            <a:r>
              <a:rPr lang="ko-KR" altLang="en-US" sz="6000" smtClean="0">
                <a:solidFill>
                  <a:schemeClr val="bg1"/>
                </a:solidFill>
              </a:rPr>
              <a:t>모듈</a:t>
            </a:r>
            <a:r>
              <a:rPr lang="en-US" altLang="ko-KR" sz="1200" smtClean="0">
                <a:solidFill>
                  <a:schemeClr val="bg1"/>
                </a:solidFill>
              </a:rPr>
              <a:t/>
            </a:r>
            <a:br>
              <a:rPr lang="en-US" altLang="ko-KR" sz="1200" smtClean="0">
                <a:solidFill>
                  <a:schemeClr val="bg1"/>
                </a:solidFill>
              </a:rPr>
            </a:br>
            <a:endParaRPr lang="ko-KR" altLang="en-US" sz="1108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3360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3167</TotalTime>
  <Words>674</Words>
  <Application>Microsoft Office PowerPoint</Application>
  <PresentationFormat>화면 슬라이드 쇼(4:3)</PresentationFormat>
  <Paragraphs>231</Paragraphs>
  <Slides>19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나눔고딕</vt:lpstr>
      <vt:lpstr>맑은 고딕</vt:lpstr>
      <vt:lpstr>Arial</vt:lpstr>
      <vt:lpstr>Calibri</vt:lpstr>
      <vt:lpstr>Calibri Light</vt:lpstr>
      <vt:lpstr>Office 테마</vt:lpstr>
      <vt:lpstr>Adobe Photoshop 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sabin</dc:creator>
  <cp:lastModifiedBy>sabin</cp:lastModifiedBy>
  <cp:revision>253</cp:revision>
  <dcterms:created xsi:type="dcterms:W3CDTF">2015-10-02T14:28:41Z</dcterms:created>
  <dcterms:modified xsi:type="dcterms:W3CDTF">2015-11-16T15:01:32Z</dcterms:modified>
</cp:coreProperties>
</file>