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sldIdLst>
    <p:sldId id="256" r:id="rId2"/>
    <p:sldId id="257" r:id="rId3"/>
    <p:sldId id="258" r:id="rId4"/>
    <p:sldId id="259" r:id="rId5"/>
    <p:sldId id="282" r:id="rId6"/>
    <p:sldId id="260" r:id="rId7"/>
    <p:sldId id="261" r:id="rId8"/>
    <p:sldId id="283" r:id="rId9"/>
    <p:sldId id="262" r:id="rId10"/>
    <p:sldId id="268" r:id="rId11"/>
    <p:sldId id="264" r:id="rId12"/>
    <p:sldId id="265" r:id="rId13"/>
    <p:sldId id="266" r:id="rId14"/>
    <p:sldId id="267" r:id="rId15"/>
    <p:sldId id="269" r:id="rId16"/>
    <p:sldId id="284" r:id="rId17"/>
    <p:sldId id="289" r:id="rId18"/>
    <p:sldId id="290" r:id="rId19"/>
    <p:sldId id="270" r:id="rId20"/>
    <p:sldId id="271" r:id="rId21"/>
    <p:sldId id="272" r:id="rId22"/>
    <p:sldId id="273" r:id="rId23"/>
    <p:sldId id="274" r:id="rId24"/>
    <p:sldId id="275" r:id="rId25"/>
    <p:sldId id="285" r:id="rId26"/>
    <p:sldId id="286" r:id="rId27"/>
    <p:sldId id="287" r:id="rId28"/>
    <p:sldId id="288" r:id="rId29"/>
    <p:sldId id="276" r:id="rId30"/>
    <p:sldId id="277" r:id="rId31"/>
    <p:sldId id="278" r:id="rId32"/>
    <p:sldId id="279" r:id="rId33"/>
    <p:sldId id="280" r:id="rId34"/>
    <p:sldId id="291" r:id="rId35"/>
    <p:sldId id="292" r:id="rId36"/>
    <p:sldId id="293" r:id="rId37"/>
    <p:sldId id="294" r:id="rId38"/>
    <p:sldId id="295" r:id="rId39"/>
    <p:sldId id="28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2C8A5-8869-4488-87E6-0C7E08526749}"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F713C-E6B6-4094-AAC6-062E05E69F34}" type="slidenum">
              <a:rPr lang="en-IN" smtClean="0"/>
              <a:t>‹#›</a:t>
            </a:fld>
            <a:endParaRPr lang="en-IN"/>
          </a:p>
        </p:txBody>
      </p:sp>
    </p:spTree>
    <p:extLst>
      <p:ext uri="{BB962C8B-B14F-4D97-AF65-F5344CB8AC3E}">
        <p14:creationId xmlns:p14="http://schemas.microsoft.com/office/powerpoint/2010/main" val="360708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9F713C-E6B6-4094-AAC6-062E05E69F34}" type="slidenum">
              <a:rPr lang="en-IN" smtClean="0"/>
              <a:t>1</a:t>
            </a:fld>
            <a:endParaRPr lang="en-IN"/>
          </a:p>
        </p:txBody>
      </p:sp>
    </p:spTree>
    <p:extLst>
      <p:ext uri="{BB962C8B-B14F-4D97-AF65-F5344CB8AC3E}">
        <p14:creationId xmlns:p14="http://schemas.microsoft.com/office/powerpoint/2010/main" val="66586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9F713C-E6B6-4094-AAC6-062E05E69F34}" type="slidenum">
              <a:rPr lang="en-IN" smtClean="0"/>
              <a:t>25</a:t>
            </a:fld>
            <a:endParaRPr lang="en-IN"/>
          </a:p>
        </p:txBody>
      </p:sp>
    </p:spTree>
    <p:extLst>
      <p:ext uri="{BB962C8B-B14F-4D97-AF65-F5344CB8AC3E}">
        <p14:creationId xmlns:p14="http://schemas.microsoft.com/office/powerpoint/2010/main" val="26841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63E073-B559-4845-80DC-A299E09458F8}"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44992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392175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36538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76587A9-9490-45AE-9B07-3B170DD68BE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48409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2383311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463E073-B559-4845-80DC-A299E09458F8}"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4258923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463E073-B559-4845-80DC-A299E09458F8}"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499656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63E073-B559-4845-80DC-A299E09458F8}"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409894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463E073-B559-4845-80DC-A299E09458F8}" type="datetimeFigureOut">
              <a:rPr lang="en-IN" smtClean="0"/>
              <a:t>05-04-2023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76587A9-9490-45AE-9B07-3B170DD68BE8}" type="slidenum">
              <a:rPr lang="en-IN" smtClean="0"/>
              <a:t>‹#›</a:t>
            </a:fld>
            <a:endParaRPr lang="en-IN"/>
          </a:p>
        </p:txBody>
      </p:sp>
    </p:spTree>
    <p:extLst>
      <p:ext uri="{BB962C8B-B14F-4D97-AF65-F5344CB8AC3E}">
        <p14:creationId xmlns:p14="http://schemas.microsoft.com/office/powerpoint/2010/main" val="164330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63E073-B559-4845-80DC-A299E09458F8}"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50052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63E073-B559-4845-80DC-A299E09458F8}"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50917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317491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63E073-B559-4845-80DC-A299E09458F8}"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217969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63E073-B559-4845-80DC-A299E09458F8}"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00118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63E073-B559-4845-80DC-A299E09458F8}"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90916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42657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3E073-B559-4845-80DC-A299E09458F8}"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587A9-9490-45AE-9B07-3B170DD68BE8}" type="slidenum">
              <a:rPr lang="en-IN" smtClean="0"/>
              <a:t>‹#›</a:t>
            </a:fld>
            <a:endParaRPr lang="en-IN"/>
          </a:p>
        </p:txBody>
      </p:sp>
    </p:spTree>
    <p:extLst>
      <p:ext uri="{BB962C8B-B14F-4D97-AF65-F5344CB8AC3E}">
        <p14:creationId xmlns:p14="http://schemas.microsoft.com/office/powerpoint/2010/main" val="128232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63E073-B559-4845-80DC-A299E09458F8}" type="datetimeFigureOut">
              <a:rPr lang="en-IN" smtClean="0"/>
              <a:t>05-04-2023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76587A9-9490-45AE-9B07-3B170DD68BE8}" type="slidenum">
              <a:rPr lang="en-IN" smtClean="0"/>
              <a:t>‹#›</a:t>
            </a:fld>
            <a:endParaRPr lang="en-IN"/>
          </a:p>
        </p:txBody>
      </p:sp>
    </p:spTree>
    <p:extLst>
      <p:ext uri="{BB962C8B-B14F-4D97-AF65-F5344CB8AC3E}">
        <p14:creationId xmlns:p14="http://schemas.microsoft.com/office/powerpoint/2010/main" val="7150428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615" y="2733709"/>
            <a:ext cx="9263072" cy="1373070"/>
          </a:xfrm>
        </p:spPr>
        <p:txBody>
          <a:bodyPr/>
          <a:lstStyle/>
          <a:p>
            <a:r>
              <a:rPr lang="en-US" dirty="0" smtClean="0"/>
              <a:t>FITNESS MANAGEMENT SYSTEM</a:t>
            </a:r>
            <a:endParaRPr lang="en-IN" dirty="0"/>
          </a:p>
        </p:txBody>
      </p:sp>
      <p:sp>
        <p:nvSpPr>
          <p:cNvPr id="3" name="Subtitle 2"/>
          <p:cNvSpPr>
            <a:spLocks noGrp="1"/>
          </p:cNvSpPr>
          <p:nvPr>
            <p:ph type="subTitle" idx="1"/>
          </p:nvPr>
        </p:nvSpPr>
        <p:spPr>
          <a:xfrm>
            <a:off x="6821905" y="4382007"/>
            <a:ext cx="5161548" cy="1850351"/>
          </a:xfrm>
        </p:spPr>
        <p:txBody>
          <a:bodyPr>
            <a:normAutofit/>
          </a:bodyPr>
          <a:lstStyle/>
          <a:p>
            <a:r>
              <a:rPr lang="en-US" dirty="0" smtClean="0"/>
              <a:t> </a:t>
            </a:r>
            <a:r>
              <a:rPr lang="en-US" sz="1500" dirty="0" smtClean="0"/>
              <a:t>Submitted </a:t>
            </a:r>
            <a:r>
              <a:rPr lang="en-US" sz="1500" dirty="0" err="1" smtClean="0"/>
              <a:t>by</a:t>
            </a:r>
            <a:r>
              <a:rPr lang="en-US" sz="1300" dirty="0" err="1" smtClean="0"/>
              <a:t>:Group</a:t>
            </a:r>
            <a:r>
              <a:rPr lang="en-US" sz="1300" dirty="0" smtClean="0"/>
              <a:t> 10</a:t>
            </a:r>
            <a:r>
              <a:rPr lang="en-US" dirty="0" smtClean="0"/>
              <a:t>	 </a:t>
            </a:r>
            <a:r>
              <a:rPr lang="en-US" dirty="0"/>
              <a:t>	</a:t>
            </a:r>
            <a:endParaRPr lang="en-US" dirty="0" smtClean="0"/>
          </a:p>
          <a:p>
            <a:r>
              <a:rPr lang="en-US" dirty="0" smtClean="0"/>
              <a:t> 		 	</a:t>
            </a:r>
            <a:r>
              <a:rPr lang="en-US" sz="1300" dirty="0" smtClean="0"/>
              <a:t>Abhishek B      	 </a:t>
            </a:r>
            <a:endParaRPr lang="en-US" sz="1300" dirty="0"/>
          </a:p>
          <a:p>
            <a:r>
              <a:rPr lang="en-US" sz="1300" dirty="0" smtClean="0"/>
              <a:t>   	</a:t>
            </a:r>
            <a:r>
              <a:rPr lang="en-US" sz="1300" dirty="0" err="1" smtClean="0"/>
              <a:t>Akshay</a:t>
            </a:r>
            <a:r>
              <a:rPr lang="en-US" sz="1300" dirty="0" smtClean="0"/>
              <a:t> </a:t>
            </a:r>
            <a:r>
              <a:rPr lang="en-US" sz="1300" dirty="0" err="1" smtClean="0"/>
              <a:t>GopaL</a:t>
            </a:r>
            <a:r>
              <a:rPr lang="en-US" sz="1300" dirty="0" smtClean="0"/>
              <a:t>	</a:t>
            </a:r>
          </a:p>
          <a:p>
            <a:r>
              <a:rPr lang="en-US" sz="1300" dirty="0" err="1" smtClean="0"/>
              <a:t>Ashina</a:t>
            </a:r>
            <a:r>
              <a:rPr lang="en-US" sz="1300" dirty="0" smtClean="0"/>
              <a:t> </a:t>
            </a:r>
            <a:r>
              <a:rPr lang="en-US" sz="1300" dirty="0" err="1" smtClean="0"/>
              <a:t>Mol</a:t>
            </a:r>
            <a:r>
              <a:rPr lang="en-US" sz="1300" dirty="0" smtClean="0"/>
              <a:t>		 </a:t>
            </a:r>
          </a:p>
          <a:p>
            <a:r>
              <a:rPr lang="en-US" sz="1300" dirty="0" smtClean="0"/>
              <a:t>                       	George Mathew</a:t>
            </a:r>
            <a:r>
              <a:rPr lang="en-US" dirty="0" smtClean="0"/>
              <a:t>	 </a:t>
            </a:r>
          </a:p>
        </p:txBody>
      </p:sp>
    </p:spTree>
    <p:extLst>
      <p:ext uri="{BB962C8B-B14F-4D97-AF65-F5344CB8AC3E}">
        <p14:creationId xmlns:p14="http://schemas.microsoft.com/office/powerpoint/2010/main" val="143850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STRUCTURE CHART</a:t>
            </a:r>
            <a:endParaRPr lang="en-IN" dirty="0"/>
          </a:p>
        </p:txBody>
      </p:sp>
    </p:spTree>
    <p:extLst>
      <p:ext uri="{BB962C8B-B14F-4D97-AF65-F5344CB8AC3E}">
        <p14:creationId xmlns:p14="http://schemas.microsoft.com/office/powerpoint/2010/main" val="57341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501189" y="144379"/>
            <a:ext cx="2370222" cy="84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FITNESS MANAGEMENT SYSTEM</a:t>
            </a:r>
            <a:endParaRPr lang="en-IN" dirty="0"/>
          </a:p>
        </p:txBody>
      </p:sp>
      <p:cxnSp>
        <p:nvCxnSpPr>
          <p:cNvPr id="11" name="Straight Arrow Connector 10"/>
          <p:cNvCxnSpPr>
            <a:stCxn id="8" idx="4"/>
          </p:cNvCxnSpPr>
          <p:nvPr/>
        </p:nvCxnSpPr>
        <p:spPr>
          <a:xfrm>
            <a:off x="4686300" y="986590"/>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26432" y="1365584"/>
            <a:ext cx="8449580" cy="42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26432" y="1407695"/>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82502" y="1419727"/>
            <a:ext cx="19501" cy="475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66105" y="1419727"/>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230207" y="1447294"/>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30342" y="1828800"/>
            <a:ext cx="1826797" cy="385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sp>
        <p:nvSpPr>
          <p:cNvPr id="20" name="Oval 19"/>
          <p:cNvSpPr/>
          <p:nvPr/>
        </p:nvSpPr>
        <p:spPr>
          <a:xfrm>
            <a:off x="2127088" y="1894972"/>
            <a:ext cx="1868906" cy="40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sp>
        <p:nvSpPr>
          <p:cNvPr id="21" name="Oval 20"/>
          <p:cNvSpPr/>
          <p:nvPr/>
        </p:nvSpPr>
        <p:spPr>
          <a:xfrm>
            <a:off x="4171380" y="1816768"/>
            <a:ext cx="2019301" cy="421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DIETITIAN</a:t>
            </a:r>
            <a:endParaRPr lang="en-IN" dirty="0"/>
          </a:p>
        </p:txBody>
      </p:sp>
      <p:sp>
        <p:nvSpPr>
          <p:cNvPr id="22" name="Oval 21"/>
          <p:cNvSpPr/>
          <p:nvPr/>
        </p:nvSpPr>
        <p:spPr>
          <a:xfrm>
            <a:off x="6373243" y="1868399"/>
            <a:ext cx="1973178" cy="348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NUTRITIAN</a:t>
            </a:r>
            <a:endParaRPr lang="en-IN" dirty="0"/>
          </a:p>
        </p:txBody>
      </p:sp>
      <p:cxnSp>
        <p:nvCxnSpPr>
          <p:cNvPr id="24" name="Straight Arrow Connector 23"/>
          <p:cNvCxnSpPr/>
          <p:nvPr/>
        </p:nvCxnSpPr>
        <p:spPr>
          <a:xfrm>
            <a:off x="2902003" y="2304046"/>
            <a:ext cx="9024" cy="204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19525" y="2237873"/>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59832" y="2147636"/>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26432" y="2249905"/>
            <a:ext cx="0" cy="216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1896" y="2466472"/>
            <a:ext cx="1544053" cy="4391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t>.register</a:t>
            </a:r>
          </a:p>
          <a:p>
            <a:pPr algn="ctr"/>
            <a:endParaRPr lang="en-IN" dirty="0" smtClean="0"/>
          </a:p>
          <a:p>
            <a:pPr algn="ctr"/>
            <a:r>
              <a:rPr lang="en-IN" dirty="0" smtClean="0"/>
              <a:t>.medical details</a:t>
            </a:r>
          </a:p>
          <a:p>
            <a:pPr algn="ctr"/>
            <a:endParaRPr lang="en-IN" dirty="0"/>
          </a:p>
          <a:p>
            <a:pPr algn="ctr"/>
            <a:r>
              <a:rPr lang="en-IN" dirty="0" smtClean="0"/>
              <a:t>.login</a:t>
            </a:r>
          </a:p>
          <a:p>
            <a:pPr algn="ctr"/>
            <a:endParaRPr lang="en-IN" dirty="0"/>
          </a:p>
          <a:p>
            <a:pPr algn="ctr"/>
            <a:r>
              <a:rPr lang="en-IN" dirty="0" smtClean="0"/>
              <a:t>.book appointment</a:t>
            </a:r>
          </a:p>
          <a:p>
            <a:pPr algn="ctr"/>
            <a:endParaRPr lang="en-IN" dirty="0"/>
          </a:p>
          <a:p>
            <a:pPr algn="ctr"/>
            <a:r>
              <a:rPr lang="en-IN" dirty="0" smtClean="0"/>
              <a:t>.view dietitian</a:t>
            </a:r>
          </a:p>
          <a:p>
            <a:pPr algn="ctr"/>
            <a:endParaRPr lang="en-IN" dirty="0" smtClean="0"/>
          </a:p>
          <a:p>
            <a:pPr algn="ctr"/>
            <a:r>
              <a:rPr lang="en-IN" dirty="0" smtClean="0"/>
              <a:t>.create diet plan</a:t>
            </a:r>
          </a:p>
          <a:p>
            <a:pPr algn="ctr"/>
            <a:endParaRPr lang="en-IN" dirty="0"/>
          </a:p>
          <a:p>
            <a:pPr algn="ctr"/>
            <a:r>
              <a:rPr lang="en-IN" dirty="0" smtClean="0"/>
              <a:t>.</a:t>
            </a:r>
            <a:endParaRPr lang="en-IN" dirty="0"/>
          </a:p>
        </p:txBody>
      </p:sp>
      <p:cxnSp>
        <p:nvCxnSpPr>
          <p:cNvPr id="37" name="Straight Arrow Connector 36"/>
          <p:cNvCxnSpPr/>
          <p:nvPr/>
        </p:nvCxnSpPr>
        <p:spPr>
          <a:xfrm>
            <a:off x="1129962" y="2677026"/>
            <a:ext cx="0" cy="391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133971" y="3501187"/>
            <a:ext cx="0" cy="324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29962" y="4018545"/>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095874" y="4836691"/>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043740" y="6485021"/>
            <a:ext cx="0" cy="37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86851" y="5666869"/>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751847" y="3826042"/>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172707" y="2504808"/>
            <a:ext cx="1777667" cy="4391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.manage dietitian</a:t>
            </a:r>
          </a:p>
          <a:p>
            <a:pPr algn="ctr"/>
            <a:endParaRPr lang="en-IN" dirty="0"/>
          </a:p>
          <a:p>
            <a:pPr algn="ctr"/>
            <a:r>
              <a:rPr lang="en-IN" dirty="0" smtClean="0"/>
              <a:t>.manage nutrition</a:t>
            </a:r>
          </a:p>
          <a:p>
            <a:pPr algn="ctr"/>
            <a:endParaRPr lang="en-IN" dirty="0"/>
          </a:p>
          <a:p>
            <a:pPr algn="ctr"/>
            <a:r>
              <a:rPr lang="en-IN" dirty="0" smtClean="0"/>
              <a:t>.view user</a:t>
            </a:r>
          </a:p>
          <a:p>
            <a:pPr algn="ctr"/>
            <a:endParaRPr lang="en-IN" dirty="0"/>
          </a:p>
          <a:p>
            <a:pPr algn="ctr"/>
            <a:r>
              <a:rPr lang="en-IN" dirty="0" smtClean="0"/>
              <a:t>.view diet report</a:t>
            </a:r>
          </a:p>
          <a:p>
            <a:pPr algn="ctr"/>
            <a:endParaRPr lang="en-IN" dirty="0"/>
          </a:p>
          <a:p>
            <a:pPr algn="ctr"/>
            <a:r>
              <a:rPr lang="en-IN" dirty="0" smtClean="0"/>
              <a:t>.manage food table</a:t>
            </a:r>
          </a:p>
          <a:p>
            <a:pPr algn="ctr"/>
            <a:r>
              <a:rPr lang="en-IN" dirty="0"/>
              <a:t> </a:t>
            </a:r>
            <a:endParaRPr lang="en-IN" dirty="0" smtClean="0"/>
          </a:p>
          <a:p>
            <a:pPr algn="ctr"/>
            <a:r>
              <a:rPr lang="en-IN" dirty="0" smtClean="0"/>
              <a:t>.view payment</a:t>
            </a:r>
          </a:p>
          <a:p>
            <a:pPr algn="ctr"/>
            <a:endParaRPr lang="en-IN" dirty="0"/>
          </a:p>
        </p:txBody>
      </p:sp>
      <p:cxnSp>
        <p:nvCxnSpPr>
          <p:cNvPr id="57" name="Straight Arrow Connector 56"/>
          <p:cNvCxnSpPr/>
          <p:nvPr/>
        </p:nvCxnSpPr>
        <p:spPr>
          <a:xfrm>
            <a:off x="3054237" y="2983831"/>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043813" y="3883959"/>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055524" y="4328360"/>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061540" y="5210634"/>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058532" y="5988651"/>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518607" y="2658978"/>
            <a:ext cx="1582153" cy="4180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appointment</a:t>
            </a:r>
          </a:p>
          <a:p>
            <a:pPr algn="ctr"/>
            <a:endParaRPr lang="en-IN" dirty="0" smtClean="0"/>
          </a:p>
          <a:p>
            <a:pPr algn="ctr"/>
            <a:r>
              <a:rPr lang="en-IN" dirty="0" smtClean="0"/>
              <a:t>.view message</a:t>
            </a:r>
          </a:p>
          <a:p>
            <a:pPr algn="ctr"/>
            <a:endParaRPr lang="en-IN" dirty="0"/>
          </a:p>
          <a:p>
            <a:pPr algn="ctr"/>
            <a:r>
              <a:rPr lang="en-IN" dirty="0" smtClean="0"/>
              <a:t>.send reply</a:t>
            </a:r>
          </a:p>
          <a:p>
            <a:pPr algn="ctr"/>
            <a:endParaRPr lang="en-IN" dirty="0"/>
          </a:p>
          <a:p>
            <a:pPr algn="ctr"/>
            <a:r>
              <a:rPr lang="en-IN" dirty="0" smtClean="0"/>
              <a:t>.manage diet plan</a:t>
            </a:r>
          </a:p>
          <a:p>
            <a:pPr algn="ctr"/>
            <a:endParaRPr lang="en-IN" dirty="0"/>
          </a:p>
          <a:p>
            <a:pPr algn="ctr"/>
            <a:r>
              <a:rPr lang="en-IN" dirty="0" smtClean="0"/>
              <a:t>.report to admin</a:t>
            </a:r>
            <a:endParaRPr lang="en-IN" dirty="0"/>
          </a:p>
        </p:txBody>
      </p:sp>
      <p:sp>
        <p:nvSpPr>
          <p:cNvPr id="67" name="Rectangle 66"/>
          <p:cNvSpPr/>
          <p:nvPr/>
        </p:nvSpPr>
        <p:spPr>
          <a:xfrm>
            <a:off x="6621831" y="2568741"/>
            <a:ext cx="1687427" cy="418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message</a:t>
            </a:r>
          </a:p>
          <a:p>
            <a:pPr algn="ctr"/>
            <a:endParaRPr lang="en-IN" dirty="0"/>
          </a:p>
          <a:p>
            <a:pPr algn="ctr"/>
            <a:r>
              <a:rPr lang="en-IN" dirty="0" smtClean="0"/>
              <a:t>.send reply</a:t>
            </a:r>
          </a:p>
          <a:p>
            <a:pPr algn="ctr"/>
            <a:endParaRPr lang="en-IN" dirty="0"/>
          </a:p>
          <a:p>
            <a:pPr algn="ctr"/>
            <a:r>
              <a:rPr lang="en-IN" dirty="0" smtClean="0"/>
              <a:t>.manage diet plan</a:t>
            </a:r>
          </a:p>
          <a:p>
            <a:pPr algn="ctr"/>
            <a:r>
              <a:rPr lang="en-IN" dirty="0" smtClean="0"/>
              <a:t> </a:t>
            </a:r>
          </a:p>
          <a:p>
            <a:pPr algn="ctr"/>
            <a:r>
              <a:rPr lang="en-US" dirty="0" smtClean="0"/>
              <a:t>Report to admin</a:t>
            </a:r>
            <a:endParaRPr lang="en-IN" dirty="0"/>
          </a:p>
          <a:p>
            <a:pPr algn="ctr"/>
            <a:endParaRPr lang="en-IN" dirty="0" smtClean="0"/>
          </a:p>
          <a:p>
            <a:pPr algn="ctr"/>
            <a:endParaRPr lang="en-IN" dirty="0"/>
          </a:p>
          <a:p>
            <a:pPr algn="ctr"/>
            <a:endParaRPr lang="en-IN" dirty="0" smtClean="0"/>
          </a:p>
          <a:p>
            <a:pPr algn="ctr"/>
            <a:endParaRPr lang="en-IN" dirty="0"/>
          </a:p>
        </p:txBody>
      </p:sp>
      <p:cxnSp>
        <p:nvCxnSpPr>
          <p:cNvPr id="68" name="Straight Arrow Connector 67"/>
          <p:cNvCxnSpPr/>
          <p:nvPr/>
        </p:nvCxnSpPr>
        <p:spPr>
          <a:xfrm>
            <a:off x="5309683" y="3462854"/>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309683" y="4305064"/>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09683" y="4936721"/>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272913" y="5703047"/>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345960" y="2568741"/>
            <a:ext cx="18048" cy="517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379048" y="3720898"/>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354984" y="3092742"/>
            <a:ext cx="24064" cy="487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369996" y="1365584"/>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383407" y="1828800"/>
            <a:ext cx="1973178" cy="475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GYM OWNER</a:t>
            </a:r>
            <a:endParaRPr lang="en-IN" dirty="0"/>
          </a:p>
        </p:txBody>
      </p:sp>
      <p:sp>
        <p:nvSpPr>
          <p:cNvPr id="46" name="Rectangle 45"/>
          <p:cNvSpPr/>
          <p:nvPr/>
        </p:nvSpPr>
        <p:spPr>
          <a:xfrm>
            <a:off x="8526282" y="2520968"/>
            <a:ext cx="1687427" cy="418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endParaRPr lang="en-IN" dirty="0"/>
          </a:p>
          <a:p>
            <a:pPr algn="ctr"/>
            <a:r>
              <a:rPr lang="en-IN" dirty="0" smtClean="0"/>
              <a:t>.REGISTER </a:t>
            </a:r>
          </a:p>
          <a:p>
            <a:pPr algn="ctr"/>
            <a:endParaRPr lang="en-US" dirty="0"/>
          </a:p>
          <a:p>
            <a:pPr algn="ctr"/>
            <a:r>
              <a:rPr lang="en-US" dirty="0" smtClean="0"/>
              <a:t>.LOGIN</a:t>
            </a:r>
          </a:p>
          <a:p>
            <a:pPr algn="ctr"/>
            <a:endParaRPr lang="en-US" dirty="0" smtClean="0"/>
          </a:p>
          <a:p>
            <a:pPr algn="ctr"/>
            <a:r>
              <a:rPr lang="en-US" dirty="0" smtClean="0"/>
              <a:t>.VIEW FEEDBACK</a:t>
            </a:r>
          </a:p>
          <a:p>
            <a:pPr algn="ctr"/>
            <a:endParaRPr lang="en-US" dirty="0"/>
          </a:p>
          <a:p>
            <a:pPr algn="ctr"/>
            <a:r>
              <a:rPr lang="en-US" dirty="0" smtClean="0"/>
              <a:t>.REPLY TO FEEDBACK</a:t>
            </a:r>
          </a:p>
          <a:p>
            <a:pPr algn="ctr"/>
            <a:endParaRPr lang="en-IN" dirty="0" smtClean="0"/>
          </a:p>
          <a:p>
            <a:pPr algn="ctr"/>
            <a:r>
              <a:rPr lang="en-IN" dirty="0" smtClean="0"/>
              <a:t> </a:t>
            </a:r>
          </a:p>
          <a:p>
            <a:pPr algn="ctr"/>
            <a:endParaRPr lang="en-IN" dirty="0"/>
          </a:p>
          <a:p>
            <a:pPr algn="ctr"/>
            <a:endParaRPr lang="en-IN" dirty="0" smtClean="0"/>
          </a:p>
          <a:p>
            <a:pPr algn="ctr"/>
            <a:endParaRPr lang="en-IN" dirty="0"/>
          </a:p>
          <a:p>
            <a:pPr algn="ctr"/>
            <a:endParaRPr lang="en-IN" dirty="0" smtClean="0"/>
          </a:p>
          <a:p>
            <a:pPr algn="ctr"/>
            <a:endParaRPr lang="en-IN" dirty="0"/>
          </a:p>
        </p:txBody>
      </p:sp>
      <p:cxnSp>
        <p:nvCxnSpPr>
          <p:cNvPr id="50" name="Straight Arrow Connector 49"/>
          <p:cNvCxnSpPr/>
          <p:nvPr/>
        </p:nvCxnSpPr>
        <p:spPr>
          <a:xfrm>
            <a:off x="9449438" y="2147636"/>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351947" y="2819025"/>
            <a:ext cx="18048" cy="517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9333899" y="3404936"/>
            <a:ext cx="0" cy="437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333899" y="4280233"/>
            <a:ext cx="0" cy="382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382738" y="4451682"/>
            <a:ext cx="6016" cy="42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54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64" y="366963"/>
            <a:ext cx="1540042" cy="6250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r>
              <a:rPr lang="en-IN" dirty="0" smtClean="0"/>
              <a:t>view diet</a:t>
            </a:r>
          </a:p>
          <a:p>
            <a:pPr algn="ctr"/>
            <a:r>
              <a:rPr lang="en-IN" dirty="0" smtClean="0"/>
              <a:t>Plan</a:t>
            </a:r>
          </a:p>
          <a:p>
            <a:pPr algn="ctr"/>
            <a:endParaRPr lang="en-IN" dirty="0"/>
          </a:p>
          <a:p>
            <a:pPr algn="ctr"/>
            <a:r>
              <a:rPr lang="en-IN" dirty="0" smtClean="0"/>
              <a:t>.view </a:t>
            </a:r>
            <a:r>
              <a:rPr lang="en-IN" dirty="0" smtClean="0"/>
              <a:t>nutrition</a:t>
            </a:r>
          </a:p>
          <a:p>
            <a:pPr algn="ctr"/>
            <a:endParaRPr lang="en-US" dirty="0"/>
          </a:p>
          <a:p>
            <a:pPr algn="ctr"/>
            <a:r>
              <a:rPr lang="en-US" dirty="0" smtClean="0"/>
              <a:t>View exercise</a:t>
            </a:r>
          </a:p>
          <a:p>
            <a:pPr algn="ctr"/>
            <a:r>
              <a:rPr lang="en-US" dirty="0" smtClean="0"/>
              <a:t>Video</a:t>
            </a:r>
          </a:p>
          <a:p>
            <a:pPr algn="ctr"/>
            <a:endParaRPr lang="en-IN" dirty="0"/>
          </a:p>
          <a:p>
            <a:pPr algn="ctr"/>
            <a:r>
              <a:rPr lang="en-IN" dirty="0" smtClean="0"/>
              <a:t>.</a:t>
            </a:r>
            <a:r>
              <a:rPr lang="en-IN" dirty="0" smtClean="0"/>
              <a:t>send message</a:t>
            </a:r>
          </a:p>
          <a:p>
            <a:pPr algn="ctr"/>
            <a:r>
              <a:rPr lang="en-IN" dirty="0"/>
              <a:t> </a:t>
            </a:r>
            <a:endParaRPr lang="en-IN" dirty="0" smtClean="0"/>
          </a:p>
          <a:p>
            <a:pPr algn="ctr"/>
            <a:r>
              <a:rPr lang="en-IN" dirty="0" smtClean="0"/>
              <a:t>.make </a:t>
            </a:r>
            <a:r>
              <a:rPr lang="en-IN" dirty="0" smtClean="0"/>
              <a:t>payment</a:t>
            </a:r>
          </a:p>
          <a:p>
            <a:pPr algn="ctr"/>
            <a:endParaRPr lang="en-IN" dirty="0" smtClean="0"/>
          </a:p>
          <a:p>
            <a:pPr algn="ctr"/>
            <a:endParaRPr lang="en-US" dirty="0"/>
          </a:p>
          <a:p>
            <a:pPr algn="ctr"/>
            <a:r>
              <a:rPr lang="en-US" dirty="0" smtClean="0"/>
              <a:t>feedback</a:t>
            </a:r>
            <a:endParaRPr lang="en-IN" dirty="0" smtClean="0"/>
          </a:p>
          <a:p>
            <a:pPr algn="ctr"/>
            <a:endParaRPr lang="en-IN" dirty="0"/>
          </a:p>
        </p:txBody>
      </p:sp>
      <p:cxnSp>
        <p:nvCxnSpPr>
          <p:cNvPr id="4" name="Straight Arrow Connector 3"/>
          <p:cNvCxnSpPr/>
          <p:nvPr/>
        </p:nvCxnSpPr>
        <p:spPr>
          <a:xfrm>
            <a:off x="1203159" y="366963"/>
            <a:ext cx="0" cy="619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39254" y="1395663"/>
            <a:ext cx="0" cy="37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27223" y="2117558"/>
            <a:ext cx="0" cy="445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1286" y="3323723"/>
            <a:ext cx="24061" cy="336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39254" y="4176461"/>
            <a:ext cx="3" cy="413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227226" y="4970545"/>
            <a:ext cx="12028" cy="54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80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TABLES</a:t>
            </a:r>
            <a:endParaRPr lang="en-IN" dirty="0"/>
          </a:p>
        </p:txBody>
      </p:sp>
      <p:sp>
        <p:nvSpPr>
          <p:cNvPr id="3" name="Content Placeholder 2"/>
          <p:cNvSpPr>
            <a:spLocks noGrp="1"/>
          </p:cNvSpPr>
          <p:nvPr>
            <p:ph idx="1"/>
          </p:nvPr>
        </p:nvSpPr>
        <p:spPr/>
        <p:txBody>
          <a:bodyPr/>
          <a:lstStyle/>
          <a:p>
            <a:pPr marL="0" indent="0">
              <a:buNone/>
            </a:pPr>
            <a:r>
              <a:rPr lang="en-IN" dirty="0" smtClean="0"/>
              <a:t>.REGISTRATION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41949261"/>
              </p:ext>
            </p:extLst>
          </p:nvPr>
        </p:nvGraphicFramePr>
        <p:xfrm>
          <a:off x="1695116" y="2873318"/>
          <a:ext cx="8128000" cy="294799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82348038"/>
                    </a:ext>
                  </a:extLst>
                </a:gridCol>
                <a:gridCol w="2032000">
                  <a:extLst>
                    <a:ext uri="{9D8B030D-6E8A-4147-A177-3AD203B41FA5}">
                      <a16:colId xmlns:a16="http://schemas.microsoft.com/office/drawing/2014/main" val="2490842276"/>
                    </a:ext>
                  </a:extLst>
                </a:gridCol>
                <a:gridCol w="2032000">
                  <a:extLst>
                    <a:ext uri="{9D8B030D-6E8A-4147-A177-3AD203B41FA5}">
                      <a16:colId xmlns:a16="http://schemas.microsoft.com/office/drawing/2014/main" val="1210316229"/>
                    </a:ext>
                  </a:extLst>
                </a:gridCol>
                <a:gridCol w="2032000">
                  <a:extLst>
                    <a:ext uri="{9D8B030D-6E8A-4147-A177-3AD203B41FA5}">
                      <a16:colId xmlns:a16="http://schemas.microsoft.com/office/drawing/2014/main" val="2700050498"/>
                    </a:ext>
                  </a:extLst>
                </a:gridCol>
              </a:tblGrid>
              <a:tr h="461582">
                <a:tc>
                  <a:txBody>
                    <a:bodyPr/>
                    <a:lstStyle/>
                    <a:p>
                      <a:r>
                        <a:rPr lang="en-IN" dirty="0" smtClean="0"/>
                        <a:t>FIELD NAME</a:t>
                      </a:r>
                      <a:endParaRPr lang="en-IN" dirty="0"/>
                    </a:p>
                  </a:txBody>
                  <a:tcPr/>
                </a:tc>
                <a:tc>
                  <a:txBody>
                    <a:bodyPr/>
                    <a:lstStyle/>
                    <a:p>
                      <a:r>
                        <a:rPr lang="en-IN" dirty="0" smtClean="0"/>
                        <a:t>DATA TYPE</a:t>
                      </a:r>
                      <a:endParaRPr lang="en-IN" dirty="0"/>
                    </a:p>
                  </a:txBody>
                  <a:tcPr/>
                </a:tc>
                <a:tc>
                  <a:txBody>
                    <a:bodyPr/>
                    <a:lstStyle/>
                    <a:p>
                      <a:r>
                        <a:rPr lang="en-IN" dirty="0" smtClean="0"/>
                        <a:t>CONSTRAINTS</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1856304086"/>
                  </a:ext>
                </a:extLst>
              </a:tr>
              <a:tr h="461582">
                <a:tc>
                  <a:txBody>
                    <a:bodyPr/>
                    <a:lstStyle/>
                    <a:p>
                      <a:r>
                        <a:rPr lang="en-IN" dirty="0" smtClean="0"/>
                        <a:t>R</a:t>
                      </a:r>
                      <a:r>
                        <a:rPr lang="en-IN" baseline="0" dirty="0" smtClean="0"/>
                        <a:t> ID</a:t>
                      </a:r>
                      <a:endParaRPr lang="en-IN" dirty="0"/>
                    </a:p>
                  </a:txBody>
                  <a:tcPr/>
                </a:tc>
                <a:tc>
                  <a:txBody>
                    <a:bodyPr/>
                    <a:lstStyle/>
                    <a:p>
                      <a:r>
                        <a:rPr lang="en-IN" dirty="0" smtClean="0"/>
                        <a:t>VARCHAR(10)</a:t>
                      </a:r>
                      <a:endParaRPr lang="en-IN" dirty="0"/>
                    </a:p>
                  </a:txBody>
                  <a:tcPr/>
                </a:tc>
                <a:tc>
                  <a:txBody>
                    <a:bodyPr/>
                    <a:lstStyle/>
                    <a:p>
                      <a:r>
                        <a:rPr lang="en-IN" dirty="0" smtClean="0"/>
                        <a:t>PRIMARY KEY</a:t>
                      </a:r>
                      <a:endParaRPr lang="en-IN" dirty="0"/>
                    </a:p>
                  </a:txBody>
                  <a:tcPr/>
                </a:tc>
                <a:tc>
                  <a:txBody>
                    <a:bodyPr/>
                    <a:lstStyle/>
                    <a:p>
                      <a:r>
                        <a:rPr lang="en-IN" dirty="0" smtClean="0"/>
                        <a:t>REGISTRATION</a:t>
                      </a:r>
                      <a:r>
                        <a:rPr lang="en-IN" baseline="0" dirty="0" smtClean="0"/>
                        <a:t> ID</a:t>
                      </a:r>
                      <a:endParaRPr lang="en-IN" dirty="0"/>
                    </a:p>
                  </a:txBody>
                  <a:tcPr/>
                </a:tc>
                <a:extLst>
                  <a:ext uri="{0D108BD9-81ED-4DB2-BD59-A6C34878D82A}">
                    <a16:rowId xmlns:a16="http://schemas.microsoft.com/office/drawing/2014/main" val="3916675101"/>
                  </a:ext>
                </a:extLst>
              </a:tr>
              <a:tr h="461582">
                <a:tc>
                  <a:txBody>
                    <a:bodyPr/>
                    <a:lstStyle/>
                    <a:p>
                      <a:r>
                        <a:rPr lang="en-IN" dirty="0" smtClean="0"/>
                        <a:t>NAME</a:t>
                      </a:r>
                      <a:endParaRPr lang="en-IN" dirty="0"/>
                    </a:p>
                  </a:txBody>
                  <a:tcPr/>
                </a:tc>
                <a:tc>
                  <a:txBody>
                    <a:bodyPr/>
                    <a:lstStyle/>
                    <a:p>
                      <a:r>
                        <a:rPr lang="en-IN" dirty="0" smtClean="0"/>
                        <a:t>VACHAR(30)</a:t>
                      </a:r>
                      <a:endParaRPr lang="en-IN" dirty="0"/>
                    </a:p>
                  </a:txBody>
                  <a:tcPr/>
                </a:tc>
                <a:tc>
                  <a:txBody>
                    <a:bodyPr/>
                    <a:lstStyle/>
                    <a:p>
                      <a:r>
                        <a:rPr lang="en-IN" dirty="0" smtClean="0"/>
                        <a:t>NOT NULL</a:t>
                      </a:r>
                      <a:endParaRPr lang="en-IN" dirty="0"/>
                    </a:p>
                  </a:txBody>
                  <a:tcPr/>
                </a:tc>
                <a:tc>
                  <a:txBody>
                    <a:bodyPr/>
                    <a:lstStyle/>
                    <a:p>
                      <a:r>
                        <a:rPr lang="en-IN" dirty="0" smtClean="0"/>
                        <a:t>NAME</a:t>
                      </a:r>
                    </a:p>
                  </a:txBody>
                  <a:tcPr/>
                </a:tc>
                <a:extLst>
                  <a:ext uri="{0D108BD9-81ED-4DB2-BD59-A6C34878D82A}">
                    <a16:rowId xmlns:a16="http://schemas.microsoft.com/office/drawing/2014/main" val="3578177699"/>
                  </a:ext>
                </a:extLst>
              </a:tr>
              <a:tr h="461582">
                <a:tc>
                  <a:txBody>
                    <a:bodyPr/>
                    <a:lstStyle/>
                    <a:p>
                      <a:r>
                        <a:rPr lang="en-IN" dirty="0" smtClean="0"/>
                        <a:t>CONTACT</a:t>
                      </a:r>
                      <a:r>
                        <a:rPr lang="en-IN" baseline="0" dirty="0" smtClean="0"/>
                        <a:t> NO</a:t>
                      </a:r>
                      <a:endParaRPr lang="en-IN" dirty="0"/>
                    </a:p>
                  </a:txBody>
                  <a:tcPr/>
                </a:tc>
                <a:tc>
                  <a:txBody>
                    <a:bodyPr/>
                    <a:lstStyle/>
                    <a:p>
                      <a:r>
                        <a:rPr lang="en-IN" dirty="0" smtClean="0"/>
                        <a:t>BIGINT(13)</a:t>
                      </a:r>
                    </a:p>
                  </a:txBody>
                  <a:tcPr/>
                </a:tc>
                <a:tc>
                  <a:txBody>
                    <a:bodyPr/>
                    <a:lstStyle/>
                    <a:p>
                      <a:r>
                        <a:rPr lang="en-IN" dirty="0" smtClean="0"/>
                        <a:t>NOT NULL</a:t>
                      </a:r>
                      <a:endParaRPr lang="en-IN" dirty="0"/>
                    </a:p>
                  </a:txBody>
                  <a:tcPr/>
                </a:tc>
                <a:tc>
                  <a:txBody>
                    <a:bodyPr/>
                    <a:lstStyle/>
                    <a:p>
                      <a:r>
                        <a:rPr lang="en-IN" dirty="0" smtClean="0"/>
                        <a:t>CONTACT NUMBER</a:t>
                      </a:r>
                      <a:endParaRPr lang="en-IN" dirty="0"/>
                    </a:p>
                  </a:txBody>
                  <a:tcPr/>
                </a:tc>
                <a:extLst>
                  <a:ext uri="{0D108BD9-81ED-4DB2-BD59-A6C34878D82A}">
                    <a16:rowId xmlns:a16="http://schemas.microsoft.com/office/drawing/2014/main" val="3940808984"/>
                  </a:ext>
                </a:extLst>
              </a:tr>
              <a:tr h="461582">
                <a:tc>
                  <a:txBody>
                    <a:bodyPr/>
                    <a:lstStyle/>
                    <a:p>
                      <a:r>
                        <a:rPr lang="en-IN" dirty="0" smtClean="0"/>
                        <a:t>EMAIL</a:t>
                      </a:r>
                      <a:endParaRPr lang="en-IN" dirty="0"/>
                    </a:p>
                  </a:txBody>
                  <a:tcPr/>
                </a:tc>
                <a:tc>
                  <a:txBody>
                    <a:bodyPr/>
                    <a:lstStyle/>
                    <a:p>
                      <a:r>
                        <a:rPr lang="en-IN" dirty="0" smtClean="0"/>
                        <a:t>VARCHAR(20)</a:t>
                      </a:r>
                      <a:endParaRPr lang="en-IN" dirty="0"/>
                    </a:p>
                  </a:txBody>
                  <a:tcPr/>
                </a:tc>
                <a:tc>
                  <a:txBody>
                    <a:bodyPr/>
                    <a:lstStyle/>
                    <a:p>
                      <a:r>
                        <a:rPr lang="en-IN" dirty="0" smtClean="0"/>
                        <a:t>NOT NULL</a:t>
                      </a:r>
                      <a:endParaRPr lang="en-IN" dirty="0"/>
                    </a:p>
                  </a:txBody>
                  <a:tcPr/>
                </a:tc>
                <a:tc>
                  <a:txBody>
                    <a:bodyPr/>
                    <a:lstStyle/>
                    <a:p>
                      <a:r>
                        <a:rPr lang="en-IN" dirty="0" smtClean="0"/>
                        <a:t>EMAIL ID</a:t>
                      </a:r>
                    </a:p>
                  </a:txBody>
                  <a:tcPr/>
                </a:tc>
                <a:extLst>
                  <a:ext uri="{0D108BD9-81ED-4DB2-BD59-A6C34878D82A}">
                    <a16:rowId xmlns:a16="http://schemas.microsoft.com/office/drawing/2014/main" val="2797360506"/>
                  </a:ext>
                </a:extLst>
              </a:tr>
              <a:tr h="461582">
                <a:tc>
                  <a:txBody>
                    <a:bodyPr/>
                    <a:lstStyle/>
                    <a:p>
                      <a:r>
                        <a:rPr lang="en-IN" dirty="0" smtClean="0"/>
                        <a:t>GENDER</a:t>
                      </a:r>
                      <a:endParaRPr lang="en-IN" dirty="0"/>
                    </a:p>
                  </a:txBody>
                  <a:tcPr/>
                </a:tc>
                <a:tc>
                  <a:txBody>
                    <a:bodyPr/>
                    <a:lstStyle/>
                    <a:p>
                      <a:r>
                        <a:rPr lang="en-IN" dirty="0" smtClean="0"/>
                        <a:t>VARCHAR(12)</a:t>
                      </a:r>
                      <a:endParaRPr lang="en-IN" dirty="0"/>
                    </a:p>
                  </a:txBody>
                  <a:tcPr/>
                </a:tc>
                <a:tc>
                  <a:txBody>
                    <a:bodyPr/>
                    <a:lstStyle/>
                    <a:p>
                      <a:r>
                        <a:rPr lang="en-IN" dirty="0" smtClean="0"/>
                        <a:t>NOT NULL</a:t>
                      </a:r>
                      <a:endParaRPr lang="en-IN" dirty="0"/>
                    </a:p>
                  </a:txBody>
                  <a:tcPr/>
                </a:tc>
                <a:tc>
                  <a:txBody>
                    <a:bodyPr/>
                    <a:lstStyle/>
                    <a:p>
                      <a:r>
                        <a:rPr lang="en-IN" dirty="0" smtClean="0"/>
                        <a:t>GENDER</a:t>
                      </a:r>
                    </a:p>
                  </a:txBody>
                  <a:tcPr/>
                </a:tc>
                <a:extLst>
                  <a:ext uri="{0D108BD9-81ED-4DB2-BD59-A6C34878D82A}">
                    <a16:rowId xmlns:a16="http://schemas.microsoft.com/office/drawing/2014/main" val="34106441"/>
                  </a:ext>
                </a:extLst>
              </a:tr>
            </a:tbl>
          </a:graphicData>
        </a:graphic>
      </p:graphicFrame>
    </p:spTree>
    <p:extLst>
      <p:ext uri="{BB962C8B-B14F-4D97-AF65-F5344CB8AC3E}">
        <p14:creationId xmlns:p14="http://schemas.microsoft.com/office/powerpoint/2010/main" val="490079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83922089"/>
              </p:ext>
            </p:extLst>
          </p:nvPr>
        </p:nvGraphicFramePr>
        <p:xfrm>
          <a:off x="1767305" y="1694224"/>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23651320"/>
                    </a:ext>
                  </a:extLst>
                </a:gridCol>
                <a:gridCol w="2032000">
                  <a:extLst>
                    <a:ext uri="{9D8B030D-6E8A-4147-A177-3AD203B41FA5}">
                      <a16:colId xmlns:a16="http://schemas.microsoft.com/office/drawing/2014/main" val="3402004559"/>
                    </a:ext>
                  </a:extLst>
                </a:gridCol>
                <a:gridCol w="2032000">
                  <a:extLst>
                    <a:ext uri="{9D8B030D-6E8A-4147-A177-3AD203B41FA5}">
                      <a16:colId xmlns:a16="http://schemas.microsoft.com/office/drawing/2014/main" val="2858263144"/>
                    </a:ext>
                  </a:extLst>
                </a:gridCol>
                <a:gridCol w="2032000">
                  <a:extLst>
                    <a:ext uri="{9D8B030D-6E8A-4147-A177-3AD203B41FA5}">
                      <a16:colId xmlns:a16="http://schemas.microsoft.com/office/drawing/2014/main" val="3184944624"/>
                    </a:ext>
                  </a:extLst>
                </a:gridCol>
              </a:tblGrid>
              <a:tr h="370840">
                <a:tc>
                  <a:txBody>
                    <a:bodyPr/>
                    <a:lstStyle/>
                    <a:p>
                      <a:r>
                        <a:rPr lang="en-IN" dirty="0" smtClean="0"/>
                        <a:t>FIELD NAME</a:t>
                      </a:r>
                      <a:endParaRPr lang="en-IN" dirty="0"/>
                    </a:p>
                  </a:txBody>
                  <a:tcPr/>
                </a:tc>
                <a:tc>
                  <a:txBody>
                    <a:bodyPr/>
                    <a:lstStyle/>
                    <a:p>
                      <a:r>
                        <a:rPr lang="en-IN" dirty="0" smtClean="0"/>
                        <a:t>DATA TYPE</a:t>
                      </a:r>
                      <a:endParaRPr lang="en-IN" dirty="0"/>
                    </a:p>
                  </a:txBody>
                  <a:tcPr/>
                </a:tc>
                <a:tc>
                  <a:txBody>
                    <a:bodyPr/>
                    <a:lstStyle/>
                    <a:p>
                      <a:r>
                        <a:rPr lang="en-IN" dirty="0" smtClean="0"/>
                        <a:t> CONSTRAINTS</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3498227821"/>
                  </a:ext>
                </a:extLst>
              </a:tr>
              <a:tr h="370840">
                <a:tc>
                  <a:txBody>
                    <a:bodyPr/>
                    <a:lstStyle/>
                    <a:p>
                      <a:r>
                        <a:rPr lang="en-IN" dirty="0" smtClean="0"/>
                        <a:t>U</a:t>
                      </a:r>
                      <a:r>
                        <a:rPr lang="en-IN" baseline="0" dirty="0" smtClean="0"/>
                        <a:t> </a:t>
                      </a:r>
                      <a:r>
                        <a:rPr lang="en-IN" dirty="0" smtClean="0"/>
                        <a:t>ID</a:t>
                      </a:r>
                      <a:endParaRPr lang="en-IN" dirty="0"/>
                    </a:p>
                  </a:txBody>
                  <a:tcPr/>
                </a:tc>
                <a:tc>
                  <a:txBody>
                    <a:bodyPr/>
                    <a:lstStyle/>
                    <a:p>
                      <a:r>
                        <a:rPr lang="en-IN" dirty="0" smtClean="0"/>
                        <a:t>VARCHAR(10)</a:t>
                      </a:r>
                      <a:endParaRPr lang="en-IN" dirty="0"/>
                    </a:p>
                  </a:txBody>
                  <a:tcPr/>
                </a:tc>
                <a:tc>
                  <a:txBody>
                    <a:bodyPr/>
                    <a:lstStyle/>
                    <a:p>
                      <a:r>
                        <a:rPr lang="en-IN" dirty="0" smtClean="0"/>
                        <a:t>FOREIGN</a:t>
                      </a:r>
                      <a:endParaRPr lang="en-IN" dirty="0"/>
                    </a:p>
                  </a:txBody>
                  <a:tcPr/>
                </a:tc>
                <a:tc>
                  <a:txBody>
                    <a:bodyPr/>
                    <a:lstStyle/>
                    <a:p>
                      <a:r>
                        <a:rPr lang="en-IN" dirty="0" smtClean="0"/>
                        <a:t>USER ID</a:t>
                      </a:r>
                      <a:endParaRPr lang="en-IN" dirty="0"/>
                    </a:p>
                  </a:txBody>
                  <a:tcPr/>
                </a:tc>
                <a:extLst>
                  <a:ext uri="{0D108BD9-81ED-4DB2-BD59-A6C34878D82A}">
                    <a16:rowId xmlns:a16="http://schemas.microsoft.com/office/drawing/2014/main" val="620505156"/>
                  </a:ext>
                </a:extLst>
              </a:tr>
              <a:tr h="370840">
                <a:tc>
                  <a:txBody>
                    <a:bodyPr/>
                    <a:lstStyle/>
                    <a:p>
                      <a:r>
                        <a:rPr lang="en-IN" dirty="0" smtClean="0"/>
                        <a:t>U NAME</a:t>
                      </a:r>
                      <a:endParaRPr lang="en-IN" dirty="0"/>
                    </a:p>
                  </a:txBody>
                  <a:tcPr/>
                </a:tc>
                <a:tc>
                  <a:txBody>
                    <a:bodyPr/>
                    <a:lstStyle/>
                    <a:p>
                      <a:r>
                        <a:rPr lang="en-IN" dirty="0" smtClean="0"/>
                        <a:t>VARCHAR(30)</a:t>
                      </a:r>
                      <a:endParaRPr lang="en-IN" dirty="0"/>
                    </a:p>
                  </a:txBody>
                  <a:tcPr/>
                </a:tc>
                <a:tc>
                  <a:txBody>
                    <a:bodyPr/>
                    <a:lstStyle/>
                    <a:p>
                      <a:r>
                        <a:rPr lang="en-IN" dirty="0" smtClean="0"/>
                        <a:t>NOT NULL</a:t>
                      </a:r>
                      <a:endParaRPr lang="en-IN" dirty="0"/>
                    </a:p>
                  </a:txBody>
                  <a:tcPr/>
                </a:tc>
                <a:tc>
                  <a:txBody>
                    <a:bodyPr/>
                    <a:lstStyle/>
                    <a:p>
                      <a:r>
                        <a:rPr lang="en-IN" dirty="0" smtClean="0"/>
                        <a:t>USER NAME</a:t>
                      </a:r>
                      <a:endParaRPr lang="en-IN" dirty="0"/>
                    </a:p>
                  </a:txBody>
                  <a:tcPr/>
                </a:tc>
                <a:extLst>
                  <a:ext uri="{0D108BD9-81ED-4DB2-BD59-A6C34878D82A}">
                    <a16:rowId xmlns:a16="http://schemas.microsoft.com/office/drawing/2014/main" val="3670592920"/>
                  </a:ext>
                </a:extLst>
              </a:tr>
              <a:tr h="370840">
                <a:tc>
                  <a:txBody>
                    <a:bodyPr/>
                    <a:lstStyle/>
                    <a:p>
                      <a:r>
                        <a:rPr lang="en-IN" dirty="0" smtClean="0"/>
                        <a:t>U PASSWORD</a:t>
                      </a:r>
                      <a:endParaRPr lang="en-IN" dirty="0"/>
                    </a:p>
                  </a:txBody>
                  <a:tcPr/>
                </a:tc>
                <a:tc>
                  <a:txBody>
                    <a:bodyPr/>
                    <a:lstStyle/>
                    <a:p>
                      <a:r>
                        <a:rPr lang="en-IN" dirty="0" smtClean="0"/>
                        <a:t>VARCHAR(30)</a:t>
                      </a:r>
                      <a:endParaRPr lang="en-IN" dirty="0"/>
                    </a:p>
                  </a:txBody>
                  <a:tcPr/>
                </a:tc>
                <a:tc>
                  <a:txBody>
                    <a:bodyPr/>
                    <a:lstStyle/>
                    <a:p>
                      <a:r>
                        <a:rPr lang="en-IN" dirty="0" smtClean="0"/>
                        <a:t>NOT NULL</a:t>
                      </a:r>
                      <a:endParaRPr lang="en-IN" dirty="0"/>
                    </a:p>
                  </a:txBody>
                  <a:tcPr/>
                </a:tc>
                <a:tc>
                  <a:txBody>
                    <a:bodyPr/>
                    <a:lstStyle/>
                    <a:p>
                      <a:r>
                        <a:rPr lang="en-IN" dirty="0" smtClean="0"/>
                        <a:t>PASSWORD</a:t>
                      </a:r>
                      <a:endParaRPr lang="en-IN" dirty="0"/>
                    </a:p>
                  </a:txBody>
                  <a:tcPr/>
                </a:tc>
                <a:extLst>
                  <a:ext uri="{0D108BD9-81ED-4DB2-BD59-A6C34878D82A}">
                    <a16:rowId xmlns:a16="http://schemas.microsoft.com/office/drawing/2014/main" val="2525146013"/>
                  </a:ext>
                </a:extLst>
              </a:tr>
              <a:tr h="370840">
                <a:tc>
                  <a:txBody>
                    <a:bodyPr/>
                    <a:lstStyle/>
                    <a:p>
                      <a:r>
                        <a:rPr lang="en-IN" dirty="0" smtClean="0"/>
                        <a:t>U TYPE</a:t>
                      </a:r>
                      <a:endParaRPr lang="en-IN" dirty="0"/>
                    </a:p>
                  </a:txBody>
                  <a:tcPr/>
                </a:tc>
                <a:tc>
                  <a:txBody>
                    <a:bodyPr/>
                    <a:lstStyle/>
                    <a:p>
                      <a:r>
                        <a:rPr lang="en-IN" dirty="0" smtClean="0"/>
                        <a:t>VARCHAR(15)</a:t>
                      </a:r>
                      <a:endParaRPr lang="en-IN" dirty="0"/>
                    </a:p>
                  </a:txBody>
                  <a:tcPr/>
                </a:tc>
                <a:tc>
                  <a:txBody>
                    <a:bodyPr/>
                    <a:lstStyle/>
                    <a:p>
                      <a:r>
                        <a:rPr lang="en-IN" dirty="0" smtClean="0"/>
                        <a:t>NOT</a:t>
                      </a:r>
                      <a:r>
                        <a:rPr lang="en-IN" baseline="0" dirty="0" smtClean="0"/>
                        <a:t> NULL</a:t>
                      </a:r>
                      <a:endParaRPr lang="en-IN" dirty="0"/>
                    </a:p>
                  </a:txBody>
                  <a:tcPr/>
                </a:tc>
                <a:tc>
                  <a:txBody>
                    <a:bodyPr/>
                    <a:lstStyle/>
                    <a:p>
                      <a:r>
                        <a:rPr lang="en-IN" dirty="0" smtClean="0"/>
                        <a:t>USER TYPE</a:t>
                      </a:r>
                      <a:endParaRPr lang="en-IN" dirty="0"/>
                    </a:p>
                  </a:txBody>
                  <a:tcPr/>
                </a:tc>
                <a:extLst>
                  <a:ext uri="{0D108BD9-81ED-4DB2-BD59-A6C34878D82A}">
                    <a16:rowId xmlns:a16="http://schemas.microsoft.com/office/drawing/2014/main" val="1313482663"/>
                  </a:ext>
                </a:extLst>
              </a:tr>
            </a:tbl>
          </a:graphicData>
        </a:graphic>
      </p:graphicFrame>
      <p:sp>
        <p:nvSpPr>
          <p:cNvPr id="3" name="TextBox 2"/>
          <p:cNvSpPr txBox="1"/>
          <p:nvPr/>
        </p:nvSpPr>
        <p:spPr>
          <a:xfrm>
            <a:off x="1070811" y="794084"/>
            <a:ext cx="4475747" cy="369332"/>
          </a:xfrm>
          <a:prstGeom prst="rect">
            <a:avLst/>
          </a:prstGeom>
          <a:noFill/>
        </p:spPr>
        <p:txBody>
          <a:bodyPr wrap="square" rtlCol="0">
            <a:spAutoFit/>
          </a:bodyPr>
          <a:lstStyle/>
          <a:p>
            <a:r>
              <a:rPr lang="en-IN" dirty="0" smtClean="0"/>
              <a:t>.LOGIN</a:t>
            </a:r>
            <a:endParaRPr lang="en-IN" dirty="0"/>
          </a:p>
        </p:txBody>
      </p:sp>
    </p:spTree>
    <p:extLst>
      <p:ext uri="{BB962C8B-B14F-4D97-AF65-F5344CB8AC3E}">
        <p14:creationId xmlns:p14="http://schemas.microsoft.com/office/powerpoint/2010/main" val="1831782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9095" y="1046747"/>
            <a:ext cx="2899610" cy="369332"/>
          </a:xfrm>
          <a:prstGeom prst="rect">
            <a:avLst/>
          </a:prstGeom>
          <a:noFill/>
        </p:spPr>
        <p:txBody>
          <a:bodyPr wrap="square" rtlCol="0">
            <a:spAutoFit/>
          </a:bodyPr>
          <a:lstStyle/>
          <a:p>
            <a:r>
              <a:rPr lang="en-IN" dirty="0" smtClean="0"/>
              <a:t>. MEDICAL DETAILS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906092160"/>
              </p:ext>
            </p:extLst>
          </p:nvPr>
        </p:nvGraphicFramePr>
        <p:xfrm>
          <a:off x="1995904" y="1946887"/>
          <a:ext cx="8128000" cy="3774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00224167"/>
                    </a:ext>
                  </a:extLst>
                </a:gridCol>
                <a:gridCol w="2032000">
                  <a:extLst>
                    <a:ext uri="{9D8B030D-6E8A-4147-A177-3AD203B41FA5}">
                      <a16:colId xmlns:a16="http://schemas.microsoft.com/office/drawing/2014/main" val="1676408027"/>
                    </a:ext>
                  </a:extLst>
                </a:gridCol>
                <a:gridCol w="2032000">
                  <a:extLst>
                    <a:ext uri="{9D8B030D-6E8A-4147-A177-3AD203B41FA5}">
                      <a16:colId xmlns:a16="http://schemas.microsoft.com/office/drawing/2014/main" val="1878816124"/>
                    </a:ext>
                  </a:extLst>
                </a:gridCol>
                <a:gridCol w="2032000">
                  <a:extLst>
                    <a:ext uri="{9D8B030D-6E8A-4147-A177-3AD203B41FA5}">
                      <a16:colId xmlns:a16="http://schemas.microsoft.com/office/drawing/2014/main" val="624911461"/>
                    </a:ext>
                  </a:extLst>
                </a:gridCol>
              </a:tblGrid>
              <a:tr h="370840">
                <a:tc>
                  <a:txBody>
                    <a:bodyPr/>
                    <a:lstStyle/>
                    <a:p>
                      <a:r>
                        <a:rPr lang="en-IN" dirty="0" smtClean="0"/>
                        <a:t>FIELD</a:t>
                      </a:r>
                      <a:r>
                        <a:rPr lang="en-IN" baseline="0" dirty="0" smtClean="0"/>
                        <a:t> NAME</a:t>
                      </a:r>
                      <a:endParaRPr lang="en-IN" dirty="0"/>
                    </a:p>
                  </a:txBody>
                  <a:tcPr/>
                </a:tc>
                <a:tc>
                  <a:txBody>
                    <a:bodyPr/>
                    <a:lstStyle/>
                    <a:p>
                      <a:r>
                        <a:rPr lang="en-IN" dirty="0" smtClean="0"/>
                        <a:t>DATA TYPE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DESCRIPTION</a:t>
                      </a:r>
                    </a:p>
                    <a:p>
                      <a:endParaRPr lang="en-IN" dirty="0"/>
                    </a:p>
                  </a:txBody>
                  <a:tcPr/>
                </a:tc>
                <a:extLst>
                  <a:ext uri="{0D108BD9-81ED-4DB2-BD59-A6C34878D82A}">
                    <a16:rowId xmlns:a16="http://schemas.microsoft.com/office/drawing/2014/main" val="3643737028"/>
                  </a:ext>
                </a:extLst>
              </a:tr>
              <a:tr h="370840">
                <a:tc>
                  <a:txBody>
                    <a:bodyPr/>
                    <a:lstStyle/>
                    <a:p>
                      <a:r>
                        <a:rPr lang="en-IN" dirty="0" smtClean="0"/>
                        <a:t>M ID</a:t>
                      </a:r>
                      <a:endParaRPr lang="en-IN" dirty="0"/>
                    </a:p>
                  </a:txBody>
                  <a:tcPr/>
                </a:tc>
                <a:tc>
                  <a:txBody>
                    <a:bodyPr/>
                    <a:lstStyle/>
                    <a:p>
                      <a:r>
                        <a:rPr lang="en-IN" dirty="0" smtClean="0"/>
                        <a:t>VARCHAR(10)</a:t>
                      </a:r>
                      <a:endParaRPr lang="en-IN" dirty="0"/>
                    </a:p>
                  </a:txBody>
                  <a:tcPr/>
                </a:tc>
                <a:tc>
                  <a:txBody>
                    <a:bodyPr/>
                    <a:lstStyle/>
                    <a:p>
                      <a:r>
                        <a:rPr lang="en-IN" dirty="0" smtClean="0"/>
                        <a:t>PRIMARY KEY</a:t>
                      </a:r>
                      <a:endParaRPr lang="en-IN" dirty="0"/>
                    </a:p>
                  </a:txBody>
                  <a:tcPr/>
                </a:tc>
                <a:tc>
                  <a:txBody>
                    <a:bodyPr/>
                    <a:lstStyle/>
                    <a:p>
                      <a:r>
                        <a:rPr lang="en-IN" dirty="0" smtClean="0"/>
                        <a:t>MEDICAL RECORD</a:t>
                      </a:r>
                    </a:p>
                    <a:p>
                      <a:r>
                        <a:rPr lang="en-IN" dirty="0" smtClean="0"/>
                        <a:t>NUMBER</a:t>
                      </a:r>
                      <a:endParaRPr lang="en-IN" dirty="0"/>
                    </a:p>
                  </a:txBody>
                  <a:tcPr/>
                </a:tc>
                <a:extLst>
                  <a:ext uri="{0D108BD9-81ED-4DB2-BD59-A6C34878D82A}">
                    <a16:rowId xmlns:a16="http://schemas.microsoft.com/office/drawing/2014/main" val="890270515"/>
                  </a:ext>
                </a:extLst>
              </a:tr>
              <a:tr h="370840">
                <a:tc>
                  <a:txBody>
                    <a:bodyPr/>
                    <a:lstStyle/>
                    <a:p>
                      <a:r>
                        <a:rPr lang="en-IN" dirty="0" smtClean="0"/>
                        <a:t>R ID</a:t>
                      </a:r>
                      <a:endParaRPr lang="en-IN" dirty="0"/>
                    </a:p>
                  </a:txBody>
                  <a:tcPr/>
                </a:tc>
                <a:tc>
                  <a:txBody>
                    <a:bodyPr/>
                    <a:lstStyle/>
                    <a:p>
                      <a:r>
                        <a:rPr lang="en-IN" dirty="0" smtClean="0"/>
                        <a:t>VARCHAR(10)</a:t>
                      </a:r>
                      <a:endParaRPr lang="en-IN" dirty="0"/>
                    </a:p>
                  </a:txBody>
                  <a:tcPr/>
                </a:tc>
                <a:tc>
                  <a:txBody>
                    <a:bodyPr/>
                    <a:lstStyle/>
                    <a:p>
                      <a:r>
                        <a:rPr lang="en-IN" dirty="0" smtClean="0"/>
                        <a:t>FOREING KEY</a:t>
                      </a:r>
                      <a:endParaRPr lang="en-IN" dirty="0"/>
                    </a:p>
                  </a:txBody>
                  <a:tcPr/>
                </a:tc>
                <a:tc>
                  <a:txBody>
                    <a:bodyPr/>
                    <a:lstStyle/>
                    <a:p>
                      <a:r>
                        <a:rPr lang="en-IN" dirty="0" smtClean="0"/>
                        <a:t>USER REGISTRATION ID</a:t>
                      </a:r>
                      <a:endParaRPr lang="en-IN" dirty="0"/>
                    </a:p>
                  </a:txBody>
                  <a:tcPr/>
                </a:tc>
                <a:extLst>
                  <a:ext uri="{0D108BD9-81ED-4DB2-BD59-A6C34878D82A}">
                    <a16:rowId xmlns:a16="http://schemas.microsoft.com/office/drawing/2014/main" val="2469922143"/>
                  </a:ext>
                </a:extLst>
              </a:tr>
              <a:tr h="370840">
                <a:tc>
                  <a:txBody>
                    <a:bodyPr/>
                    <a:lstStyle/>
                    <a:p>
                      <a:r>
                        <a:rPr lang="en-IN" dirty="0" smtClean="0"/>
                        <a:t>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INT(10)</a:t>
                      </a:r>
                    </a:p>
                  </a:txBody>
                  <a:tcPr/>
                </a:tc>
                <a:tc>
                  <a:txBody>
                    <a:bodyPr/>
                    <a:lstStyle/>
                    <a:p>
                      <a:r>
                        <a:rPr lang="en-IN" dirty="0" smtClean="0"/>
                        <a:t>NOT NULL</a:t>
                      </a:r>
                      <a:endParaRPr lang="en-IN" dirty="0"/>
                    </a:p>
                  </a:txBody>
                  <a:tcPr/>
                </a:tc>
                <a:tc>
                  <a:txBody>
                    <a:bodyPr/>
                    <a:lstStyle/>
                    <a:p>
                      <a:r>
                        <a:rPr lang="en-IN" dirty="0" smtClean="0"/>
                        <a:t>USER NAME</a:t>
                      </a:r>
                      <a:endParaRPr lang="en-IN" dirty="0"/>
                    </a:p>
                  </a:txBody>
                  <a:tcPr/>
                </a:tc>
                <a:extLst>
                  <a:ext uri="{0D108BD9-81ED-4DB2-BD59-A6C34878D82A}">
                    <a16:rowId xmlns:a16="http://schemas.microsoft.com/office/drawing/2014/main" val="1156754088"/>
                  </a:ext>
                </a:extLst>
              </a:tr>
              <a:tr h="370840">
                <a:tc>
                  <a:txBody>
                    <a:bodyPr/>
                    <a:lstStyle/>
                    <a:p>
                      <a:r>
                        <a:rPr lang="en-IN" dirty="0" smtClean="0"/>
                        <a:t>GENDER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GENDER</a:t>
                      </a:r>
                      <a:endParaRPr lang="en-IN" dirty="0"/>
                    </a:p>
                  </a:txBody>
                  <a:tcPr/>
                </a:tc>
                <a:extLst>
                  <a:ext uri="{0D108BD9-81ED-4DB2-BD59-A6C34878D82A}">
                    <a16:rowId xmlns:a16="http://schemas.microsoft.com/office/drawing/2014/main" val="2609722555"/>
                  </a:ext>
                </a:extLst>
              </a:tr>
              <a:tr h="370840">
                <a:tc>
                  <a:txBody>
                    <a:bodyPr/>
                    <a:lstStyle/>
                    <a:p>
                      <a:r>
                        <a:rPr lang="en-IN" dirty="0" smtClean="0"/>
                        <a:t>HEIGHT</a:t>
                      </a:r>
                      <a:endParaRPr lang="en-IN" dirty="0"/>
                    </a:p>
                  </a:txBody>
                  <a:tcPr/>
                </a:tc>
                <a:tc>
                  <a:txBody>
                    <a:bodyPr/>
                    <a:lstStyle/>
                    <a:p>
                      <a:r>
                        <a:rPr lang="en-IN" dirty="0" smtClean="0"/>
                        <a:t>INT(10)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USER HEIGHT</a:t>
                      </a:r>
                      <a:endParaRPr lang="en-IN" dirty="0"/>
                    </a:p>
                  </a:txBody>
                  <a:tcPr/>
                </a:tc>
                <a:extLst>
                  <a:ext uri="{0D108BD9-81ED-4DB2-BD59-A6C34878D82A}">
                    <a16:rowId xmlns:a16="http://schemas.microsoft.com/office/drawing/2014/main" val="3731753789"/>
                  </a:ext>
                </a:extLst>
              </a:tr>
              <a:tr h="370840">
                <a:tc>
                  <a:txBody>
                    <a:bodyPr/>
                    <a:lstStyle/>
                    <a:p>
                      <a:r>
                        <a:rPr lang="en-IN" dirty="0" smtClean="0"/>
                        <a:t>WEIGHT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USER WEIGHT</a:t>
                      </a:r>
                      <a:endParaRPr lang="en-IN" dirty="0"/>
                    </a:p>
                  </a:txBody>
                  <a:tcPr/>
                </a:tc>
                <a:extLst>
                  <a:ext uri="{0D108BD9-81ED-4DB2-BD59-A6C34878D82A}">
                    <a16:rowId xmlns:a16="http://schemas.microsoft.com/office/drawing/2014/main" val="1204510823"/>
                  </a:ext>
                </a:extLst>
              </a:tr>
              <a:tr h="370840">
                <a:tc>
                  <a:txBody>
                    <a:bodyPr/>
                    <a:lstStyle/>
                    <a:p>
                      <a:r>
                        <a:rPr lang="en-IN" dirty="0" smtClean="0"/>
                        <a:t>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AGE</a:t>
                      </a:r>
                      <a:endParaRPr lang="en-IN" dirty="0"/>
                    </a:p>
                  </a:txBody>
                  <a:tcPr/>
                </a:tc>
                <a:extLst>
                  <a:ext uri="{0D108BD9-81ED-4DB2-BD59-A6C34878D82A}">
                    <a16:rowId xmlns:a16="http://schemas.microsoft.com/office/drawing/2014/main" val="850340753"/>
                  </a:ext>
                </a:extLst>
              </a:tr>
            </a:tbl>
          </a:graphicData>
        </a:graphic>
      </p:graphicFrame>
    </p:spTree>
    <p:extLst>
      <p:ext uri="{BB962C8B-B14F-4D97-AF65-F5344CB8AC3E}">
        <p14:creationId xmlns:p14="http://schemas.microsoft.com/office/powerpoint/2010/main" val="2518045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3141" y="832513"/>
            <a:ext cx="6741994" cy="923330"/>
          </a:xfrm>
          <a:prstGeom prst="rect">
            <a:avLst/>
          </a:prstGeom>
          <a:noFill/>
        </p:spPr>
        <p:txBody>
          <a:bodyPr wrap="square" rtlCol="0">
            <a:spAutoFit/>
          </a:bodyPr>
          <a:lstStyle/>
          <a:p>
            <a:r>
              <a:rPr lang="en-US" dirty="0" smtClean="0"/>
              <a:t>.CLUB DETAILS</a:t>
            </a:r>
          </a:p>
          <a:p>
            <a:r>
              <a:rPr lang="en-US" dirty="0"/>
              <a:t> </a:t>
            </a:r>
            <a:endParaRPr lang="en-US" dirty="0" smtClean="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648946803"/>
              </p:ext>
            </p:extLst>
          </p:nvPr>
        </p:nvGraphicFramePr>
        <p:xfrm>
          <a:off x="1995904" y="1946887"/>
          <a:ext cx="8128000" cy="3774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00224167"/>
                    </a:ext>
                  </a:extLst>
                </a:gridCol>
                <a:gridCol w="2032000">
                  <a:extLst>
                    <a:ext uri="{9D8B030D-6E8A-4147-A177-3AD203B41FA5}">
                      <a16:colId xmlns:a16="http://schemas.microsoft.com/office/drawing/2014/main" val="1676408027"/>
                    </a:ext>
                  </a:extLst>
                </a:gridCol>
                <a:gridCol w="2032000">
                  <a:extLst>
                    <a:ext uri="{9D8B030D-6E8A-4147-A177-3AD203B41FA5}">
                      <a16:colId xmlns:a16="http://schemas.microsoft.com/office/drawing/2014/main" val="1878816124"/>
                    </a:ext>
                  </a:extLst>
                </a:gridCol>
                <a:gridCol w="2032000">
                  <a:extLst>
                    <a:ext uri="{9D8B030D-6E8A-4147-A177-3AD203B41FA5}">
                      <a16:colId xmlns:a16="http://schemas.microsoft.com/office/drawing/2014/main" val="624911461"/>
                    </a:ext>
                  </a:extLst>
                </a:gridCol>
              </a:tblGrid>
              <a:tr h="370840">
                <a:tc>
                  <a:txBody>
                    <a:bodyPr/>
                    <a:lstStyle/>
                    <a:p>
                      <a:r>
                        <a:rPr lang="en-IN" dirty="0" smtClean="0"/>
                        <a:t>FIELD</a:t>
                      </a:r>
                      <a:r>
                        <a:rPr lang="en-IN" baseline="0" dirty="0" smtClean="0"/>
                        <a:t> NAME</a:t>
                      </a:r>
                      <a:endParaRPr lang="en-IN" dirty="0"/>
                    </a:p>
                  </a:txBody>
                  <a:tcPr/>
                </a:tc>
                <a:tc>
                  <a:txBody>
                    <a:bodyPr/>
                    <a:lstStyle/>
                    <a:p>
                      <a:r>
                        <a:rPr lang="en-IN" dirty="0" smtClean="0"/>
                        <a:t>DATA TYPE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DESCRIPTION</a:t>
                      </a:r>
                    </a:p>
                    <a:p>
                      <a:endParaRPr lang="en-IN" dirty="0"/>
                    </a:p>
                  </a:txBody>
                  <a:tcPr/>
                </a:tc>
                <a:extLst>
                  <a:ext uri="{0D108BD9-81ED-4DB2-BD59-A6C34878D82A}">
                    <a16:rowId xmlns:a16="http://schemas.microsoft.com/office/drawing/2014/main" val="3643737028"/>
                  </a:ext>
                </a:extLst>
              </a:tr>
              <a:tr h="370840">
                <a:tc>
                  <a:txBody>
                    <a:bodyPr/>
                    <a:lstStyle/>
                    <a:p>
                      <a:r>
                        <a:rPr lang="en-IN" dirty="0" smtClean="0"/>
                        <a:t>C</a:t>
                      </a:r>
                      <a:r>
                        <a:rPr lang="en-IN" baseline="0" dirty="0" smtClean="0"/>
                        <a:t> </a:t>
                      </a:r>
                      <a:r>
                        <a:rPr lang="en-IN" dirty="0" smtClean="0"/>
                        <a:t>ID</a:t>
                      </a:r>
                      <a:endParaRPr lang="en-IN" dirty="0"/>
                    </a:p>
                  </a:txBody>
                  <a:tcPr/>
                </a:tc>
                <a:tc>
                  <a:txBody>
                    <a:bodyPr/>
                    <a:lstStyle/>
                    <a:p>
                      <a:r>
                        <a:rPr lang="en-IN" dirty="0" smtClean="0"/>
                        <a:t>INT(10)</a:t>
                      </a:r>
                      <a:endParaRPr lang="en-IN" dirty="0"/>
                    </a:p>
                  </a:txBody>
                  <a:tcPr/>
                </a:tc>
                <a:tc>
                  <a:txBody>
                    <a:bodyPr/>
                    <a:lstStyle/>
                    <a:p>
                      <a:r>
                        <a:rPr lang="en-IN" dirty="0" smtClean="0"/>
                        <a:t>PRIMARY KEY</a:t>
                      </a:r>
                      <a:endParaRPr lang="en-IN" dirty="0"/>
                    </a:p>
                  </a:txBody>
                  <a:tcPr/>
                </a:tc>
                <a:tc>
                  <a:txBody>
                    <a:bodyPr/>
                    <a:lstStyle/>
                    <a:p>
                      <a:r>
                        <a:rPr lang="en-IN" dirty="0" smtClean="0"/>
                        <a:t>CLU</a:t>
                      </a:r>
                      <a:r>
                        <a:rPr lang="en-IN" baseline="0" dirty="0" smtClean="0"/>
                        <a:t>B</a:t>
                      </a:r>
                      <a:r>
                        <a:rPr lang="en-IN" dirty="0" smtClean="0"/>
                        <a:t> </a:t>
                      </a:r>
                    </a:p>
                    <a:p>
                      <a:r>
                        <a:rPr lang="en-IN" dirty="0" smtClean="0"/>
                        <a:t>NUMBER</a:t>
                      </a:r>
                      <a:endParaRPr lang="en-IN" dirty="0"/>
                    </a:p>
                  </a:txBody>
                  <a:tcPr/>
                </a:tc>
                <a:extLst>
                  <a:ext uri="{0D108BD9-81ED-4DB2-BD59-A6C34878D82A}">
                    <a16:rowId xmlns:a16="http://schemas.microsoft.com/office/drawing/2014/main" val="890270515"/>
                  </a:ext>
                </a:extLst>
              </a:tr>
              <a:tr h="370840">
                <a:tc>
                  <a:txBody>
                    <a:bodyPr/>
                    <a:lstStyle/>
                    <a:p>
                      <a:r>
                        <a:rPr lang="en-US" dirty="0" smtClean="0"/>
                        <a:t>NAME</a:t>
                      </a:r>
                      <a:endParaRPr lang="en-IN" dirty="0"/>
                    </a:p>
                  </a:txBody>
                  <a:tcPr/>
                </a:tc>
                <a:tc>
                  <a:txBody>
                    <a:bodyPr/>
                    <a:lstStyle/>
                    <a:p>
                      <a:r>
                        <a:rPr lang="en-IN" dirty="0" smtClean="0"/>
                        <a:t>VARCHAR(10)</a:t>
                      </a:r>
                      <a:endParaRPr lang="en-IN" dirty="0"/>
                    </a:p>
                  </a:txBody>
                  <a:tcPr/>
                </a:tc>
                <a:tc>
                  <a:txBody>
                    <a:bodyPr/>
                    <a:lstStyle/>
                    <a:p>
                      <a:r>
                        <a:rPr lang="en-US" dirty="0" smtClean="0"/>
                        <a:t>NOT</a:t>
                      </a:r>
                      <a:r>
                        <a:rPr lang="en-US" baseline="0" dirty="0" smtClean="0"/>
                        <a:t> NULL</a:t>
                      </a:r>
                      <a:endParaRPr lang="en-IN" dirty="0"/>
                    </a:p>
                  </a:txBody>
                  <a:tcPr/>
                </a:tc>
                <a:tc>
                  <a:txBody>
                    <a:bodyPr/>
                    <a:lstStyle/>
                    <a:p>
                      <a:r>
                        <a:rPr lang="en-US" dirty="0" smtClean="0"/>
                        <a:t>CLUB</a:t>
                      </a:r>
                      <a:r>
                        <a:rPr lang="en-US" baseline="0" dirty="0" smtClean="0"/>
                        <a:t> NAME</a:t>
                      </a:r>
                      <a:endParaRPr lang="en-IN" dirty="0"/>
                    </a:p>
                  </a:txBody>
                  <a:tcPr/>
                </a:tc>
                <a:extLst>
                  <a:ext uri="{0D108BD9-81ED-4DB2-BD59-A6C34878D82A}">
                    <a16:rowId xmlns:a16="http://schemas.microsoft.com/office/drawing/2014/main" val="2469922143"/>
                  </a:ext>
                </a:extLst>
              </a:tr>
              <a:tr h="370840">
                <a:tc>
                  <a:txBody>
                    <a:bodyPr/>
                    <a:lstStyle/>
                    <a:p>
                      <a:r>
                        <a:rPr lang="en-US" dirty="0" smtClean="0"/>
                        <a:t>ADDRESS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VARCHAR(30)</a:t>
                      </a:r>
                      <a:endParaRPr lang="en-IN" dirty="0" smtClean="0"/>
                    </a:p>
                  </a:txBody>
                  <a:tcPr/>
                </a:tc>
                <a:tc>
                  <a:txBody>
                    <a:bodyPr/>
                    <a:lstStyle/>
                    <a:p>
                      <a:r>
                        <a:rPr lang="en-IN" dirty="0" smtClean="0"/>
                        <a:t>NOT NULL</a:t>
                      </a:r>
                      <a:endParaRPr lang="en-IN" dirty="0"/>
                    </a:p>
                  </a:txBody>
                  <a:tcPr/>
                </a:tc>
                <a:tc>
                  <a:txBody>
                    <a:bodyPr/>
                    <a:lstStyle/>
                    <a:p>
                      <a:r>
                        <a:rPr lang="en-US" dirty="0" smtClean="0"/>
                        <a:t>CLUB</a:t>
                      </a:r>
                      <a:r>
                        <a:rPr lang="en-US" baseline="0" dirty="0" smtClean="0"/>
                        <a:t> ADDRESS</a:t>
                      </a:r>
                      <a:endParaRPr lang="en-IN" dirty="0"/>
                    </a:p>
                  </a:txBody>
                  <a:tcPr/>
                </a:tc>
                <a:extLst>
                  <a:ext uri="{0D108BD9-81ED-4DB2-BD59-A6C34878D82A}">
                    <a16:rowId xmlns:a16="http://schemas.microsoft.com/office/drawing/2014/main" val="1156754088"/>
                  </a:ext>
                </a:extLst>
              </a:tr>
              <a:tr h="370840">
                <a:tc>
                  <a:txBody>
                    <a:bodyPr/>
                    <a:lstStyle/>
                    <a:p>
                      <a:r>
                        <a:rPr lang="en-US" dirty="0" smtClean="0"/>
                        <a:t>PLACE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VARCHAR(20)</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dirty="0" smtClean="0"/>
                        <a:t>PLACE</a:t>
                      </a:r>
                      <a:endParaRPr lang="en-IN" dirty="0"/>
                    </a:p>
                  </a:txBody>
                  <a:tcPr/>
                </a:tc>
                <a:extLst>
                  <a:ext uri="{0D108BD9-81ED-4DB2-BD59-A6C34878D82A}">
                    <a16:rowId xmlns:a16="http://schemas.microsoft.com/office/drawing/2014/main" val="2609722555"/>
                  </a:ext>
                </a:extLst>
              </a:tr>
              <a:tr h="370840">
                <a:tc>
                  <a:txBody>
                    <a:bodyPr/>
                    <a:lstStyle/>
                    <a:p>
                      <a:r>
                        <a:rPr lang="en-US" dirty="0" smtClean="0"/>
                        <a:t>CONTACTNO</a:t>
                      </a:r>
                      <a:endParaRPr lang="en-IN" dirty="0"/>
                    </a:p>
                  </a:txBody>
                  <a:tcPr/>
                </a:tc>
                <a:tc>
                  <a:txBody>
                    <a:bodyPr/>
                    <a:lstStyle/>
                    <a:p>
                      <a:r>
                        <a:rPr lang="en-IN" dirty="0" smtClean="0"/>
                        <a:t>BIGINT(10)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dirty="0" smtClean="0"/>
                        <a:t>CONTACT</a:t>
                      </a:r>
                      <a:r>
                        <a:rPr lang="en-US" baseline="0" dirty="0" smtClean="0"/>
                        <a:t> NUMBER</a:t>
                      </a:r>
                      <a:endParaRPr lang="en-IN" dirty="0"/>
                    </a:p>
                  </a:txBody>
                  <a:tcPr/>
                </a:tc>
                <a:extLst>
                  <a:ext uri="{0D108BD9-81ED-4DB2-BD59-A6C34878D82A}">
                    <a16:rowId xmlns:a16="http://schemas.microsoft.com/office/drawing/2014/main" val="3731753789"/>
                  </a:ext>
                </a:extLst>
              </a:tr>
              <a:tr h="370840">
                <a:tc>
                  <a:txBody>
                    <a:bodyPr/>
                    <a:lstStyle/>
                    <a:p>
                      <a:r>
                        <a:rPr lang="en-US" dirty="0" smtClean="0"/>
                        <a:t>EMAIL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VARCHAR(20)</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dirty="0" smtClean="0"/>
                        <a:t>EMAIL</a:t>
                      </a:r>
                      <a:r>
                        <a:rPr lang="en-US" baseline="0" dirty="0" smtClean="0"/>
                        <a:t> ID</a:t>
                      </a:r>
                      <a:endParaRPr lang="en-IN" dirty="0"/>
                    </a:p>
                  </a:txBody>
                  <a:tcPr/>
                </a:tc>
                <a:extLst>
                  <a:ext uri="{0D108BD9-81ED-4DB2-BD59-A6C34878D82A}">
                    <a16:rowId xmlns:a16="http://schemas.microsoft.com/office/drawing/2014/main" val="1204510823"/>
                  </a:ext>
                </a:extLst>
              </a:tr>
              <a:tr h="370840">
                <a:tc>
                  <a:txBody>
                    <a:bodyPr/>
                    <a:lstStyle/>
                    <a:p>
                      <a:r>
                        <a:rPr lang="en-US" dirty="0" smtClean="0"/>
                        <a:t>PASSWORD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VARCHAR(20)</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dirty="0" smtClean="0"/>
                        <a:t>PASSWORD</a:t>
                      </a:r>
                      <a:endParaRPr lang="en-IN" dirty="0"/>
                    </a:p>
                  </a:txBody>
                  <a:tcPr/>
                </a:tc>
                <a:extLst>
                  <a:ext uri="{0D108BD9-81ED-4DB2-BD59-A6C34878D82A}">
                    <a16:rowId xmlns:a16="http://schemas.microsoft.com/office/drawing/2014/main" val="850340753"/>
                  </a:ext>
                </a:extLst>
              </a:tr>
            </a:tbl>
          </a:graphicData>
        </a:graphic>
      </p:graphicFrame>
    </p:spTree>
    <p:extLst>
      <p:ext uri="{BB962C8B-B14F-4D97-AF65-F5344CB8AC3E}">
        <p14:creationId xmlns:p14="http://schemas.microsoft.com/office/powerpoint/2010/main" val="130080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3141" y="832513"/>
            <a:ext cx="6741994" cy="923330"/>
          </a:xfrm>
          <a:prstGeom prst="rect">
            <a:avLst/>
          </a:prstGeom>
          <a:noFill/>
        </p:spPr>
        <p:txBody>
          <a:bodyPr wrap="square" rtlCol="0">
            <a:spAutoFit/>
          </a:bodyPr>
          <a:lstStyle/>
          <a:p>
            <a:r>
              <a:rPr lang="en-US" dirty="0" smtClean="0"/>
              <a:t>.FOODTABLE</a:t>
            </a:r>
          </a:p>
          <a:p>
            <a:r>
              <a:rPr lang="en-US" dirty="0"/>
              <a:t> </a:t>
            </a:r>
            <a:endParaRPr lang="en-US"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01702633"/>
              </p:ext>
            </p:extLst>
          </p:nvPr>
        </p:nvGraphicFramePr>
        <p:xfrm>
          <a:off x="1995904" y="1946887"/>
          <a:ext cx="8128000" cy="2865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00224167"/>
                    </a:ext>
                  </a:extLst>
                </a:gridCol>
                <a:gridCol w="2032000">
                  <a:extLst>
                    <a:ext uri="{9D8B030D-6E8A-4147-A177-3AD203B41FA5}">
                      <a16:colId xmlns:a16="http://schemas.microsoft.com/office/drawing/2014/main" val="1676408027"/>
                    </a:ext>
                  </a:extLst>
                </a:gridCol>
                <a:gridCol w="2032000">
                  <a:extLst>
                    <a:ext uri="{9D8B030D-6E8A-4147-A177-3AD203B41FA5}">
                      <a16:colId xmlns:a16="http://schemas.microsoft.com/office/drawing/2014/main" val="1878816124"/>
                    </a:ext>
                  </a:extLst>
                </a:gridCol>
                <a:gridCol w="2032000">
                  <a:extLst>
                    <a:ext uri="{9D8B030D-6E8A-4147-A177-3AD203B41FA5}">
                      <a16:colId xmlns:a16="http://schemas.microsoft.com/office/drawing/2014/main" val="624911461"/>
                    </a:ext>
                  </a:extLst>
                </a:gridCol>
              </a:tblGrid>
              <a:tr h="370840">
                <a:tc>
                  <a:txBody>
                    <a:bodyPr/>
                    <a:lstStyle/>
                    <a:p>
                      <a:r>
                        <a:rPr lang="en-IN" dirty="0" smtClean="0"/>
                        <a:t>FIELD</a:t>
                      </a:r>
                      <a:r>
                        <a:rPr lang="en-IN" baseline="0" dirty="0" smtClean="0"/>
                        <a:t> NAME</a:t>
                      </a:r>
                      <a:endParaRPr lang="en-IN" dirty="0"/>
                    </a:p>
                  </a:txBody>
                  <a:tcPr/>
                </a:tc>
                <a:tc>
                  <a:txBody>
                    <a:bodyPr/>
                    <a:lstStyle/>
                    <a:p>
                      <a:r>
                        <a:rPr lang="en-IN" dirty="0" smtClean="0"/>
                        <a:t>DATA TYPE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DESCRIPTION</a:t>
                      </a:r>
                    </a:p>
                    <a:p>
                      <a:endParaRPr lang="en-IN" dirty="0"/>
                    </a:p>
                  </a:txBody>
                  <a:tcPr/>
                </a:tc>
                <a:extLst>
                  <a:ext uri="{0D108BD9-81ED-4DB2-BD59-A6C34878D82A}">
                    <a16:rowId xmlns:a16="http://schemas.microsoft.com/office/drawing/2014/main" val="3643737028"/>
                  </a:ext>
                </a:extLst>
              </a:tr>
              <a:tr h="370840">
                <a:tc>
                  <a:txBody>
                    <a:bodyPr/>
                    <a:lstStyle/>
                    <a:p>
                      <a:r>
                        <a:rPr lang="en-IN" dirty="0" smtClean="0"/>
                        <a:t>F</a:t>
                      </a:r>
                      <a:r>
                        <a:rPr lang="en-IN" baseline="0" dirty="0" smtClean="0"/>
                        <a:t> </a:t>
                      </a:r>
                      <a:r>
                        <a:rPr lang="en-IN" dirty="0" smtClean="0"/>
                        <a:t>ID</a:t>
                      </a:r>
                      <a:endParaRPr lang="en-IN" dirty="0"/>
                    </a:p>
                  </a:txBody>
                  <a:tcPr/>
                </a:tc>
                <a:tc>
                  <a:txBody>
                    <a:bodyPr/>
                    <a:lstStyle/>
                    <a:p>
                      <a:r>
                        <a:rPr lang="en-IN" dirty="0" smtClean="0"/>
                        <a:t>INT(10)</a:t>
                      </a:r>
                      <a:endParaRPr lang="en-IN" dirty="0"/>
                    </a:p>
                  </a:txBody>
                  <a:tcPr/>
                </a:tc>
                <a:tc>
                  <a:txBody>
                    <a:bodyPr/>
                    <a:lstStyle/>
                    <a:p>
                      <a:r>
                        <a:rPr lang="en-IN" dirty="0" smtClean="0"/>
                        <a:t>PRIMARY KEY</a:t>
                      </a:r>
                      <a:endParaRPr lang="en-IN" dirty="0"/>
                    </a:p>
                  </a:txBody>
                  <a:tcPr/>
                </a:tc>
                <a:tc>
                  <a:txBody>
                    <a:bodyPr/>
                    <a:lstStyle/>
                    <a:p>
                      <a:r>
                        <a:rPr lang="en-US" dirty="0" smtClean="0"/>
                        <a:t>FOOD</a:t>
                      </a:r>
                      <a:r>
                        <a:rPr lang="en-US" baseline="0" dirty="0" smtClean="0"/>
                        <a:t> ID</a:t>
                      </a:r>
                      <a:endParaRPr lang="en-IN" dirty="0" smtClean="0"/>
                    </a:p>
                  </a:txBody>
                  <a:tcPr/>
                </a:tc>
                <a:extLst>
                  <a:ext uri="{0D108BD9-81ED-4DB2-BD59-A6C34878D82A}">
                    <a16:rowId xmlns:a16="http://schemas.microsoft.com/office/drawing/2014/main" val="890270515"/>
                  </a:ext>
                </a:extLst>
              </a:tr>
              <a:tr h="370840">
                <a:tc>
                  <a:txBody>
                    <a:bodyPr/>
                    <a:lstStyle/>
                    <a:p>
                      <a:r>
                        <a:rPr lang="en-US" dirty="0" smtClean="0"/>
                        <a:t>FOOD</a:t>
                      </a:r>
                      <a:r>
                        <a:rPr lang="en-US" baseline="0" dirty="0" smtClean="0"/>
                        <a:t> ITEM</a:t>
                      </a:r>
                      <a:endParaRPr lang="en-IN" dirty="0"/>
                    </a:p>
                  </a:txBody>
                  <a:tcPr/>
                </a:tc>
                <a:tc>
                  <a:txBody>
                    <a:bodyPr/>
                    <a:lstStyle/>
                    <a:p>
                      <a:r>
                        <a:rPr lang="en-IN" dirty="0" smtClean="0"/>
                        <a:t>VARCHAR(10)</a:t>
                      </a:r>
                      <a:endParaRPr lang="en-IN" dirty="0"/>
                    </a:p>
                  </a:txBody>
                  <a:tcPr/>
                </a:tc>
                <a:tc>
                  <a:txBody>
                    <a:bodyPr/>
                    <a:lstStyle/>
                    <a:p>
                      <a:r>
                        <a:rPr lang="en-US" dirty="0" smtClean="0"/>
                        <a:t>NOT</a:t>
                      </a:r>
                      <a:r>
                        <a:rPr lang="en-US" baseline="0" dirty="0" smtClean="0"/>
                        <a:t> NULL</a:t>
                      </a:r>
                      <a:endParaRPr lang="en-IN" dirty="0"/>
                    </a:p>
                  </a:txBody>
                  <a:tcPr/>
                </a:tc>
                <a:tc>
                  <a:txBody>
                    <a:bodyPr/>
                    <a:lstStyle/>
                    <a:p>
                      <a:r>
                        <a:rPr lang="en-US" dirty="0" smtClean="0"/>
                        <a:t>FOOD</a:t>
                      </a:r>
                      <a:r>
                        <a:rPr lang="en-US" baseline="0" dirty="0" smtClean="0"/>
                        <a:t> NAME</a:t>
                      </a:r>
                      <a:endParaRPr lang="en-IN" dirty="0"/>
                    </a:p>
                  </a:txBody>
                  <a:tcPr/>
                </a:tc>
                <a:extLst>
                  <a:ext uri="{0D108BD9-81ED-4DB2-BD59-A6C34878D82A}">
                    <a16:rowId xmlns:a16="http://schemas.microsoft.com/office/drawing/2014/main" val="2469922143"/>
                  </a:ext>
                </a:extLst>
              </a:tr>
              <a:tr h="370840">
                <a:tc>
                  <a:txBody>
                    <a:bodyPr/>
                    <a:lstStyle/>
                    <a:p>
                      <a:r>
                        <a:rPr lang="en-US" dirty="0" smtClean="0"/>
                        <a:t>QUANTITY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VARCHAR(10)</a:t>
                      </a:r>
                      <a:endParaRPr lang="en-IN" dirty="0" smtClean="0"/>
                    </a:p>
                  </a:txBody>
                  <a:tcPr/>
                </a:tc>
                <a:tc>
                  <a:txBody>
                    <a:bodyPr/>
                    <a:lstStyle/>
                    <a:p>
                      <a:r>
                        <a:rPr lang="en-IN" dirty="0" smtClean="0"/>
                        <a:t>NOT NULL</a:t>
                      </a:r>
                      <a:endParaRPr lang="en-IN" dirty="0"/>
                    </a:p>
                  </a:txBody>
                  <a:tcPr/>
                </a:tc>
                <a:tc>
                  <a:txBody>
                    <a:bodyPr/>
                    <a:lstStyle/>
                    <a:p>
                      <a:r>
                        <a:rPr lang="en-US" dirty="0" smtClean="0"/>
                        <a:t>AMOUNT</a:t>
                      </a:r>
                      <a:endParaRPr lang="en-IN" dirty="0"/>
                    </a:p>
                  </a:txBody>
                  <a:tcPr/>
                </a:tc>
                <a:extLst>
                  <a:ext uri="{0D108BD9-81ED-4DB2-BD59-A6C34878D82A}">
                    <a16:rowId xmlns:a16="http://schemas.microsoft.com/office/drawing/2014/main" val="1156754088"/>
                  </a:ext>
                </a:extLst>
              </a:tr>
              <a:tr h="370840">
                <a:tc>
                  <a:txBody>
                    <a:bodyPr/>
                    <a:lstStyle/>
                    <a:p>
                      <a:r>
                        <a:rPr lang="en-US" dirty="0" smtClean="0"/>
                        <a:t>PROTEIN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VARCHAR(20)</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dirty="0" smtClean="0"/>
                        <a:t>PROTEIN</a:t>
                      </a:r>
                      <a:endParaRPr lang="en-IN" dirty="0"/>
                    </a:p>
                  </a:txBody>
                  <a:tcPr/>
                </a:tc>
                <a:extLst>
                  <a:ext uri="{0D108BD9-81ED-4DB2-BD59-A6C34878D82A}">
                    <a16:rowId xmlns:a16="http://schemas.microsoft.com/office/drawing/2014/main" val="2609722555"/>
                  </a:ext>
                </a:extLst>
              </a:tr>
              <a:tr h="370840">
                <a:tc>
                  <a:txBody>
                    <a:bodyPr/>
                    <a:lstStyle/>
                    <a:p>
                      <a:r>
                        <a:rPr lang="en-US" dirty="0" smtClean="0"/>
                        <a:t>CALORIE</a:t>
                      </a:r>
                      <a:endParaRPr lang="en-IN" dirty="0"/>
                    </a:p>
                  </a:txBody>
                  <a:tcPr/>
                </a:tc>
                <a:tc>
                  <a:txBody>
                    <a:bodyPr/>
                    <a:lstStyle/>
                    <a:p>
                      <a:r>
                        <a:rPr lang="en-US" dirty="0" smtClean="0"/>
                        <a:t>VARHAR(15)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baseline="0" dirty="0" smtClean="0"/>
                        <a:t>CALORIE</a:t>
                      </a:r>
                      <a:endParaRPr lang="en-IN" dirty="0"/>
                    </a:p>
                  </a:txBody>
                  <a:tcPr/>
                </a:tc>
                <a:extLst>
                  <a:ext uri="{0D108BD9-81ED-4DB2-BD59-A6C34878D82A}">
                    <a16:rowId xmlns:a16="http://schemas.microsoft.com/office/drawing/2014/main" val="3731753789"/>
                  </a:ext>
                </a:extLst>
              </a:tr>
              <a:tr h="370840">
                <a:tc>
                  <a:txBody>
                    <a:bodyPr/>
                    <a:lstStyle/>
                    <a:p>
                      <a:r>
                        <a:rPr lang="en-US" dirty="0" smtClean="0"/>
                        <a:t>TYPE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VARCHAR(20)</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US" dirty="0" smtClean="0"/>
                        <a:t>TYPE</a:t>
                      </a:r>
                      <a:endParaRPr lang="en-IN" dirty="0"/>
                    </a:p>
                  </a:txBody>
                  <a:tcPr/>
                </a:tc>
                <a:extLst>
                  <a:ext uri="{0D108BD9-81ED-4DB2-BD59-A6C34878D82A}">
                    <a16:rowId xmlns:a16="http://schemas.microsoft.com/office/drawing/2014/main" val="1204510823"/>
                  </a:ext>
                </a:extLst>
              </a:tr>
            </a:tbl>
          </a:graphicData>
        </a:graphic>
      </p:graphicFrame>
    </p:spTree>
    <p:extLst>
      <p:ext uri="{BB962C8B-B14F-4D97-AF65-F5344CB8AC3E}">
        <p14:creationId xmlns:p14="http://schemas.microsoft.com/office/powerpoint/2010/main" val="320759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10452733"/>
              </p:ext>
            </p:extLst>
          </p:nvPr>
        </p:nvGraphicFramePr>
        <p:xfrm>
          <a:off x="1852863" y="201907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06021014"/>
                    </a:ext>
                  </a:extLst>
                </a:gridCol>
                <a:gridCol w="2032000">
                  <a:extLst>
                    <a:ext uri="{9D8B030D-6E8A-4147-A177-3AD203B41FA5}">
                      <a16:colId xmlns:a16="http://schemas.microsoft.com/office/drawing/2014/main" val="3596980229"/>
                    </a:ext>
                  </a:extLst>
                </a:gridCol>
                <a:gridCol w="2032000">
                  <a:extLst>
                    <a:ext uri="{9D8B030D-6E8A-4147-A177-3AD203B41FA5}">
                      <a16:colId xmlns:a16="http://schemas.microsoft.com/office/drawing/2014/main" val="29166070"/>
                    </a:ext>
                  </a:extLst>
                </a:gridCol>
                <a:gridCol w="2032000">
                  <a:extLst>
                    <a:ext uri="{9D8B030D-6E8A-4147-A177-3AD203B41FA5}">
                      <a16:colId xmlns:a16="http://schemas.microsoft.com/office/drawing/2014/main" val="3674264214"/>
                    </a:ext>
                  </a:extLst>
                </a:gridCol>
              </a:tblGrid>
              <a:tr h="370840">
                <a:tc>
                  <a:txBody>
                    <a:bodyPr/>
                    <a:lstStyle/>
                    <a:p>
                      <a:r>
                        <a:rPr lang="en-IN" dirty="0" smtClean="0"/>
                        <a:t>FIELD</a:t>
                      </a:r>
                      <a:r>
                        <a:rPr lang="en-IN" baseline="0" dirty="0" smtClean="0"/>
                        <a:t> NAME</a:t>
                      </a:r>
                      <a:endParaRPr lang="en-IN" dirty="0"/>
                    </a:p>
                  </a:txBody>
                  <a:tcPr/>
                </a:tc>
                <a:tc>
                  <a:txBody>
                    <a:bodyPr/>
                    <a:lstStyle/>
                    <a:p>
                      <a:r>
                        <a:rPr lang="en-IN" dirty="0" smtClean="0"/>
                        <a:t>DATA TYPE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DESCRIPTION</a:t>
                      </a:r>
                    </a:p>
                  </a:txBody>
                  <a:tcPr/>
                </a:tc>
                <a:extLst>
                  <a:ext uri="{0D108BD9-81ED-4DB2-BD59-A6C34878D82A}">
                    <a16:rowId xmlns:a16="http://schemas.microsoft.com/office/drawing/2014/main" val="3478082759"/>
                  </a:ext>
                </a:extLst>
              </a:tr>
              <a:tr h="370840">
                <a:tc>
                  <a:txBody>
                    <a:bodyPr/>
                    <a:lstStyle/>
                    <a:p>
                      <a:r>
                        <a:rPr lang="en-IN" dirty="0" smtClean="0"/>
                        <a:t>P</a:t>
                      </a:r>
                      <a:r>
                        <a:rPr lang="en-IN" baseline="0" dirty="0" smtClean="0"/>
                        <a:t> </a:t>
                      </a:r>
                      <a:r>
                        <a:rPr lang="en-IN" dirty="0" smtClean="0"/>
                        <a:t>ID</a:t>
                      </a:r>
                      <a:endParaRPr lang="en-IN" dirty="0"/>
                    </a:p>
                  </a:txBody>
                  <a:tcPr/>
                </a:tc>
                <a:tc>
                  <a:txBody>
                    <a:bodyPr/>
                    <a:lstStyle/>
                    <a:p>
                      <a:r>
                        <a:rPr lang="en-IN" dirty="0" smtClean="0"/>
                        <a:t>INT(10)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PRIMARY</a:t>
                      </a:r>
                      <a:r>
                        <a:rPr lang="en-IN" baseline="0" dirty="0" smtClean="0"/>
                        <a:t> KEY</a:t>
                      </a:r>
                      <a:endParaRPr lang="en-IN" dirty="0" smtClean="0"/>
                    </a:p>
                  </a:txBody>
                  <a:tcPr/>
                </a:tc>
                <a:tc>
                  <a:txBody>
                    <a:bodyPr/>
                    <a:lstStyle/>
                    <a:p>
                      <a:r>
                        <a:rPr lang="en-IN" dirty="0" smtClean="0"/>
                        <a:t>PAYMENT ID</a:t>
                      </a:r>
                      <a:endParaRPr lang="en-IN" dirty="0"/>
                    </a:p>
                  </a:txBody>
                  <a:tcPr/>
                </a:tc>
                <a:extLst>
                  <a:ext uri="{0D108BD9-81ED-4DB2-BD59-A6C34878D82A}">
                    <a16:rowId xmlns:a16="http://schemas.microsoft.com/office/drawing/2014/main" val="1656639583"/>
                  </a:ext>
                </a:extLst>
              </a:tr>
              <a:tr h="370840">
                <a:tc>
                  <a:txBody>
                    <a:bodyPr/>
                    <a:lstStyle/>
                    <a:p>
                      <a:r>
                        <a:rPr lang="en-IN" dirty="0" smtClean="0"/>
                        <a:t>NAME</a:t>
                      </a:r>
                      <a:endParaRPr lang="en-IN" dirty="0"/>
                    </a:p>
                  </a:txBody>
                  <a:tcPr/>
                </a:tc>
                <a:tc>
                  <a:txBody>
                    <a:bodyPr/>
                    <a:lstStyle/>
                    <a:p>
                      <a:r>
                        <a:rPr lang="en-IN" dirty="0" smtClean="0"/>
                        <a:t>VARCHAR(10)</a:t>
                      </a:r>
                      <a:endParaRPr lang="en-IN" dirty="0"/>
                    </a:p>
                  </a:txBody>
                  <a:tcPr/>
                </a:tc>
                <a:tc>
                  <a:txBody>
                    <a:bodyPr/>
                    <a:lstStyle/>
                    <a:p>
                      <a:r>
                        <a:rPr lang="en-US" dirty="0" smtClean="0"/>
                        <a:t>FORGIEN</a:t>
                      </a:r>
                      <a:r>
                        <a:rPr lang="en-US" baseline="0" dirty="0" smtClean="0"/>
                        <a:t> KEY</a:t>
                      </a:r>
                      <a:endParaRPr lang="en-IN" dirty="0"/>
                    </a:p>
                  </a:txBody>
                  <a:tcPr/>
                </a:tc>
                <a:tc>
                  <a:txBody>
                    <a:bodyPr/>
                    <a:lstStyle/>
                    <a:p>
                      <a:r>
                        <a:rPr lang="en-IN" dirty="0" smtClean="0"/>
                        <a:t>USER NAME</a:t>
                      </a:r>
                      <a:endParaRPr lang="en-IN" dirty="0"/>
                    </a:p>
                  </a:txBody>
                  <a:tcPr/>
                </a:tc>
                <a:extLst>
                  <a:ext uri="{0D108BD9-81ED-4DB2-BD59-A6C34878D82A}">
                    <a16:rowId xmlns:a16="http://schemas.microsoft.com/office/drawing/2014/main" val="4237284755"/>
                  </a:ext>
                </a:extLst>
              </a:tr>
              <a:tr h="370840">
                <a:tc>
                  <a:txBody>
                    <a:bodyPr/>
                    <a:lstStyle/>
                    <a:p>
                      <a:r>
                        <a:rPr lang="en-US" dirty="0" smtClean="0"/>
                        <a:t>AMOUNT</a:t>
                      </a:r>
                      <a:endParaRPr lang="en-IN" dirty="0"/>
                    </a:p>
                  </a:txBody>
                  <a:tcPr/>
                </a:tc>
                <a:tc>
                  <a:txBody>
                    <a:bodyPr/>
                    <a:lstStyle/>
                    <a:p>
                      <a:r>
                        <a:rPr lang="en-IN" dirty="0" smtClean="0"/>
                        <a:t>INT(2)</a:t>
                      </a:r>
                      <a:endParaRPr lang="en-IN" dirty="0"/>
                    </a:p>
                  </a:txBody>
                  <a:tcPr/>
                </a:tc>
                <a:tc>
                  <a:txBody>
                    <a:bodyPr/>
                    <a:lstStyle/>
                    <a:p>
                      <a:r>
                        <a:rPr lang="en-IN" dirty="0" smtClean="0"/>
                        <a:t>NOT</a:t>
                      </a:r>
                      <a:r>
                        <a:rPr lang="en-IN" baseline="0" dirty="0" smtClean="0"/>
                        <a:t> NULL</a:t>
                      </a:r>
                      <a:endParaRPr lang="en-IN" dirty="0"/>
                    </a:p>
                  </a:txBody>
                  <a:tcPr/>
                </a:tc>
                <a:tc>
                  <a:txBody>
                    <a:bodyPr/>
                    <a:lstStyle/>
                    <a:p>
                      <a:r>
                        <a:rPr lang="en-US" dirty="0" smtClean="0"/>
                        <a:t>AMOUNT</a:t>
                      </a:r>
                      <a:endParaRPr lang="en-IN" dirty="0"/>
                    </a:p>
                  </a:txBody>
                  <a:tcPr/>
                </a:tc>
                <a:extLst>
                  <a:ext uri="{0D108BD9-81ED-4DB2-BD59-A6C34878D82A}">
                    <a16:rowId xmlns:a16="http://schemas.microsoft.com/office/drawing/2014/main" val="2185667225"/>
                  </a:ext>
                </a:extLst>
              </a:tr>
              <a:tr h="370840">
                <a:tc>
                  <a:txBody>
                    <a:bodyPr/>
                    <a:lstStyle/>
                    <a:p>
                      <a:r>
                        <a:rPr lang="en-IN" dirty="0" smtClean="0"/>
                        <a:t>EMAIL</a:t>
                      </a:r>
                    </a:p>
                  </a:txBody>
                  <a:tcPr/>
                </a:tc>
                <a:tc>
                  <a:txBody>
                    <a:bodyPr/>
                    <a:lstStyle/>
                    <a:p>
                      <a:r>
                        <a:rPr lang="en-IN" dirty="0" smtClean="0"/>
                        <a:t>VARCHAR(20)</a:t>
                      </a:r>
                      <a:endParaRPr lang="en-IN" dirty="0"/>
                    </a:p>
                  </a:txBody>
                  <a:tcPr/>
                </a:tc>
                <a:tc>
                  <a:txBody>
                    <a:bodyPr/>
                    <a:lstStyle/>
                    <a:p>
                      <a:r>
                        <a:rPr lang="en-IN" dirty="0" smtClean="0"/>
                        <a:t>NOT</a:t>
                      </a:r>
                      <a:r>
                        <a:rPr lang="en-IN" baseline="0" dirty="0" smtClean="0"/>
                        <a:t> NULL</a:t>
                      </a:r>
                      <a:endParaRPr lang="en-IN" dirty="0"/>
                    </a:p>
                  </a:txBody>
                  <a:tcPr/>
                </a:tc>
                <a:tc>
                  <a:txBody>
                    <a:bodyPr/>
                    <a:lstStyle/>
                    <a:p>
                      <a:r>
                        <a:rPr lang="en-IN" dirty="0" smtClean="0"/>
                        <a:t>EMAIL</a:t>
                      </a:r>
                      <a:endParaRPr lang="en-IN" dirty="0"/>
                    </a:p>
                  </a:txBody>
                  <a:tcPr/>
                </a:tc>
                <a:extLst>
                  <a:ext uri="{0D108BD9-81ED-4DB2-BD59-A6C34878D82A}">
                    <a16:rowId xmlns:a16="http://schemas.microsoft.com/office/drawing/2014/main" val="1091746227"/>
                  </a:ext>
                </a:extLst>
              </a:tr>
              <a:tr h="370840">
                <a:tc>
                  <a:txBody>
                    <a:bodyPr/>
                    <a:lstStyle/>
                    <a:p>
                      <a:r>
                        <a:rPr lang="en-US" dirty="0" smtClean="0"/>
                        <a:t>DATE</a:t>
                      </a:r>
                      <a:endParaRPr lang="en-IN" dirty="0" smtClean="0"/>
                    </a:p>
                  </a:txBody>
                  <a:tcPr/>
                </a:tc>
                <a:tc>
                  <a:txBody>
                    <a:bodyPr/>
                    <a:lstStyle/>
                    <a:p>
                      <a:r>
                        <a:rPr lang="en-US" dirty="0" smtClean="0"/>
                        <a:t>DATE</a:t>
                      </a:r>
                      <a:endParaRPr lang="en-IN" dirty="0"/>
                    </a:p>
                  </a:txBody>
                  <a:tcPr/>
                </a:tc>
                <a:tc>
                  <a:txBody>
                    <a:bodyPr/>
                    <a:lstStyle/>
                    <a:p>
                      <a:r>
                        <a:rPr lang="en-IN" dirty="0" smtClean="0"/>
                        <a:t>NOT NULL</a:t>
                      </a:r>
                      <a:endParaRPr lang="en-IN" dirty="0"/>
                    </a:p>
                  </a:txBody>
                  <a:tcPr/>
                </a:tc>
                <a:tc>
                  <a:txBody>
                    <a:bodyPr/>
                    <a:lstStyle/>
                    <a:p>
                      <a:r>
                        <a:rPr lang="en-US" dirty="0" smtClean="0"/>
                        <a:t>DATE</a:t>
                      </a:r>
                      <a:endParaRPr lang="en-IN" dirty="0"/>
                    </a:p>
                  </a:txBody>
                  <a:tcPr/>
                </a:tc>
                <a:extLst>
                  <a:ext uri="{0D108BD9-81ED-4DB2-BD59-A6C34878D82A}">
                    <a16:rowId xmlns:a16="http://schemas.microsoft.com/office/drawing/2014/main" val="2346374384"/>
                  </a:ext>
                </a:extLst>
              </a:tr>
            </a:tbl>
          </a:graphicData>
        </a:graphic>
      </p:graphicFrame>
      <p:sp>
        <p:nvSpPr>
          <p:cNvPr id="4" name="TextBox 3"/>
          <p:cNvSpPr txBox="1"/>
          <p:nvPr/>
        </p:nvSpPr>
        <p:spPr>
          <a:xfrm>
            <a:off x="1446663" y="764275"/>
            <a:ext cx="1173707" cy="369332"/>
          </a:xfrm>
          <a:prstGeom prst="rect">
            <a:avLst/>
          </a:prstGeom>
          <a:noFill/>
        </p:spPr>
        <p:txBody>
          <a:bodyPr wrap="square" rtlCol="0">
            <a:spAutoFit/>
          </a:bodyPr>
          <a:lstStyle/>
          <a:p>
            <a:r>
              <a:rPr lang="en-US" dirty="0"/>
              <a:t>.</a:t>
            </a:r>
            <a:r>
              <a:rPr lang="en-US" dirty="0" smtClean="0"/>
              <a:t>PAYMENT</a:t>
            </a:r>
            <a:endParaRPr lang="en-IN" dirty="0"/>
          </a:p>
        </p:txBody>
      </p:sp>
    </p:spTree>
    <p:extLst>
      <p:ext uri="{BB962C8B-B14F-4D97-AF65-F5344CB8AC3E}">
        <p14:creationId xmlns:p14="http://schemas.microsoft.com/office/powerpoint/2010/main" val="84018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558" y="1094874"/>
            <a:ext cx="2574758" cy="369332"/>
          </a:xfrm>
          <a:prstGeom prst="rect">
            <a:avLst/>
          </a:prstGeom>
          <a:noFill/>
        </p:spPr>
        <p:txBody>
          <a:bodyPr wrap="square" rtlCol="0">
            <a:spAutoFit/>
          </a:bodyPr>
          <a:lstStyle/>
          <a:p>
            <a:r>
              <a:rPr lang="en-IN" dirty="0" smtClean="0"/>
              <a:t>.DIETITIAN TABLE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25450439"/>
              </p:ext>
            </p:extLst>
          </p:nvPr>
        </p:nvGraphicFramePr>
        <p:xfrm>
          <a:off x="1852863" y="201907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06021014"/>
                    </a:ext>
                  </a:extLst>
                </a:gridCol>
                <a:gridCol w="2032000">
                  <a:extLst>
                    <a:ext uri="{9D8B030D-6E8A-4147-A177-3AD203B41FA5}">
                      <a16:colId xmlns:a16="http://schemas.microsoft.com/office/drawing/2014/main" val="3596980229"/>
                    </a:ext>
                  </a:extLst>
                </a:gridCol>
                <a:gridCol w="2032000">
                  <a:extLst>
                    <a:ext uri="{9D8B030D-6E8A-4147-A177-3AD203B41FA5}">
                      <a16:colId xmlns:a16="http://schemas.microsoft.com/office/drawing/2014/main" val="29166070"/>
                    </a:ext>
                  </a:extLst>
                </a:gridCol>
                <a:gridCol w="2032000">
                  <a:extLst>
                    <a:ext uri="{9D8B030D-6E8A-4147-A177-3AD203B41FA5}">
                      <a16:colId xmlns:a16="http://schemas.microsoft.com/office/drawing/2014/main" val="3674264214"/>
                    </a:ext>
                  </a:extLst>
                </a:gridCol>
              </a:tblGrid>
              <a:tr h="370840">
                <a:tc>
                  <a:txBody>
                    <a:bodyPr/>
                    <a:lstStyle/>
                    <a:p>
                      <a:r>
                        <a:rPr lang="en-IN" dirty="0" smtClean="0"/>
                        <a:t>FIELD</a:t>
                      </a:r>
                      <a:r>
                        <a:rPr lang="en-IN" baseline="0" dirty="0" smtClean="0"/>
                        <a:t> NAME</a:t>
                      </a:r>
                      <a:endParaRPr lang="en-IN" dirty="0"/>
                    </a:p>
                  </a:txBody>
                  <a:tcPr/>
                </a:tc>
                <a:tc>
                  <a:txBody>
                    <a:bodyPr/>
                    <a:lstStyle/>
                    <a:p>
                      <a:r>
                        <a:rPr lang="en-IN" dirty="0" smtClean="0"/>
                        <a:t>DATA TYPE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DESCRIPTION</a:t>
                      </a:r>
                    </a:p>
                  </a:txBody>
                  <a:tcPr/>
                </a:tc>
                <a:extLst>
                  <a:ext uri="{0D108BD9-81ED-4DB2-BD59-A6C34878D82A}">
                    <a16:rowId xmlns:a16="http://schemas.microsoft.com/office/drawing/2014/main" val="3478082759"/>
                  </a:ext>
                </a:extLst>
              </a:tr>
              <a:tr h="370840">
                <a:tc>
                  <a:txBody>
                    <a:bodyPr/>
                    <a:lstStyle/>
                    <a:p>
                      <a:r>
                        <a:rPr lang="en-IN" dirty="0" smtClean="0"/>
                        <a:t>D ID</a:t>
                      </a:r>
                      <a:endParaRPr lang="en-IN" dirty="0"/>
                    </a:p>
                  </a:txBody>
                  <a:tcPr/>
                </a:tc>
                <a:tc>
                  <a:txBody>
                    <a:bodyPr/>
                    <a:lstStyle/>
                    <a:p>
                      <a:r>
                        <a:rPr lang="en-IN" dirty="0" smtClean="0"/>
                        <a:t>VARCHAR(10)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PRIMARY</a:t>
                      </a:r>
                      <a:r>
                        <a:rPr lang="en-IN" baseline="0" dirty="0" smtClean="0"/>
                        <a:t> KEY</a:t>
                      </a:r>
                      <a:endParaRPr lang="en-IN" dirty="0" smtClean="0"/>
                    </a:p>
                  </a:txBody>
                  <a:tcPr/>
                </a:tc>
                <a:tc>
                  <a:txBody>
                    <a:bodyPr/>
                    <a:lstStyle/>
                    <a:p>
                      <a:r>
                        <a:rPr lang="en-IN" dirty="0" smtClean="0"/>
                        <a:t>DIETITIAN ID</a:t>
                      </a:r>
                      <a:endParaRPr lang="en-IN" dirty="0"/>
                    </a:p>
                  </a:txBody>
                  <a:tcPr/>
                </a:tc>
                <a:extLst>
                  <a:ext uri="{0D108BD9-81ED-4DB2-BD59-A6C34878D82A}">
                    <a16:rowId xmlns:a16="http://schemas.microsoft.com/office/drawing/2014/main" val="1656639583"/>
                  </a:ext>
                </a:extLst>
              </a:tr>
              <a:tr h="370840">
                <a:tc>
                  <a:txBody>
                    <a:bodyPr/>
                    <a:lstStyle/>
                    <a:p>
                      <a:r>
                        <a:rPr lang="en-IN" dirty="0" smtClean="0"/>
                        <a:t>NAME</a:t>
                      </a:r>
                      <a:endParaRPr lang="en-IN" dirty="0"/>
                    </a:p>
                  </a:txBody>
                  <a:tcPr/>
                </a:tc>
                <a:tc>
                  <a:txBody>
                    <a:bodyPr/>
                    <a:lstStyle/>
                    <a:p>
                      <a:r>
                        <a:rPr lang="en-IN" dirty="0" smtClean="0"/>
                        <a:t>VARCHAR(10)</a:t>
                      </a:r>
                      <a:endParaRPr lang="en-IN" dirty="0"/>
                    </a:p>
                  </a:txBody>
                  <a:tcPr/>
                </a:tc>
                <a:tc>
                  <a:txBody>
                    <a:bodyPr/>
                    <a:lstStyle/>
                    <a:p>
                      <a:r>
                        <a:rPr lang="en-IN" dirty="0" smtClean="0"/>
                        <a:t>NOT</a:t>
                      </a:r>
                      <a:r>
                        <a:rPr lang="en-IN" baseline="0" dirty="0" smtClean="0"/>
                        <a:t> NULL</a:t>
                      </a:r>
                      <a:endParaRPr lang="en-IN" dirty="0"/>
                    </a:p>
                  </a:txBody>
                  <a:tcPr/>
                </a:tc>
                <a:tc>
                  <a:txBody>
                    <a:bodyPr/>
                    <a:lstStyle/>
                    <a:p>
                      <a:r>
                        <a:rPr lang="en-IN" dirty="0" smtClean="0"/>
                        <a:t>DIETITIAN NAME</a:t>
                      </a:r>
                      <a:endParaRPr lang="en-IN" dirty="0"/>
                    </a:p>
                  </a:txBody>
                  <a:tcPr/>
                </a:tc>
                <a:extLst>
                  <a:ext uri="{0D108BD9-81ED-4DB2-BD59-A6C34878D82A}">
                    <a16:rowId xmlns:a16="http://schemas.microsoft.com/office/drawing/2014/main" val="4237284755"/>
                  </a:ext>
                </a:extLst>
              </a:tr>
              <a:tr h="370840">
                <a:tc>
                  <a:txBody>
                    <a:bodyPr/>
                    <a:lstStyle/>
                    <a:p>
                      <a:r>
                        <a:rPr lang="en-IN" dirty="0" smtClean="0"/>
                        <a:t>AGE</a:t>
                      </a:r>
                      <a:endParaRPr lang="en-IN" dirty="0"/>
                    </a:p>
                  </a:txBody>
                  <a:tcPr/>
                </a:tc>
                <a:tc>
                  <a:txBody>
                    <a:bodyPr/>
                    <a:lstStyle/>
                    <a:p>
                      <a:r>
                        <a:rPr lang="en-IN" dirty="0" smtClean="0"/>
                        <a:t>INT(2)</a:t>
                      </a:r>
                      <a:endParaRPr lang="en-IN" dirty="0"/>
                    </a:p>
                  </a:txBody>
                  <a:tcPr/>
                </a:tc>
                <a:tc>
                  <a:txBody>
                    <a:bodyPr/>
                    <a:lstStyle/>
                    <a:p>
                      <a:r>
                        <a:rPr lang="en-IN" dirty="0" smtClean="0"/>
                        <a:t>NOT</a:t>
                      </a:r>
                      <a:r>
                        <a:rPr lang="en-IN" baseline="0" dirty="0" smtClean="0"/>
                        <a:t> NULL</a:t>
                      </a:r>
                      <a:endParaRPr lang="en-IN" dirty="0"/>
                    </a:p>
                  </a:txBody>
                  <a:tcPr/>
                </a:tc>
                <a:tc>
                  <a:txBody>
                    <a:bodyPr/>
                    <a:lstStyle/>
                    <a:p>
                      <a:r>
                        <a:rPr lang="en-IN" dirty="0" smtClean="0"/>
                        <a:t>AGE</a:t>
                      </a:r>
                      <a:endParaRPr lang="en-IN" dirty="0"/>
                    </a:p>
                  </a:txBody>
                  <a:tcPr/>
                </a:tc>
                <a:extLst>
                  <a:ext uri="{0D108BD9-81ED-4DB2-BD59-A6C34878D82A}">
                    <a16:rowId xmlns:a16="http://schemas.microsoft.com/office/drawing/2014/main" val="2185667225"/>
                  </a:ext>
                </a:extLst>
              </a:tr>
              <a:tr h="370840">
                <a:tc>
                  <a:txBody>
                    <a:bodyPr/>
                    <a:lstStyle/>
                    <a:p>
                      <a:r>
                        <a:rPr lang="en-IN" dirty="0" smtClean="0"/>
                        <a:t>EMAIL</a:t>
                      </a:r>
                    </a:p>
                  </a:txBody>
                  <a:tcPr/>
                </a:tc>
                <a:tc>
                  <a:txBody>
                    <a:bodyPr/>
                    <a:lstStyle/>
                    <a:p>
                      <a:r>
                        <a:rPr lang="en-IN" dirty="0" smtClean="0"/>
                        <a:t>VARCHAR(20)</a:t>
                      </a:r>
                      <a:endParaRPr lang="en-IN" dirty="0"/>
                    </a:p>
                  </a:txBody>
                  <a:tcPr/>
                </a:tc>
                <a:tc>
                  <a:txBody>
                    <a:bodyPr/>
                    <a:lstStyle/>
                    <a:p>
                      <a:r>
                        <a:rPr lang="en-IN" dirty="0" smtClean="0"/>
                        <a:t>NOT</a:t>
                      </a:r>
                      <a:r>
                        <a:rPr lang="en-IN" baseline="0" dirty="0" smtClean="0"/>
                        <a:t> NULL</a:t>
                      </a:r>
                      <a:endParaRPr lang="en-IN" dirty="0"/>
                    </a:p>
                  </a:txBody>
                  <a:tcPr/>
                </a:tc>
                <a:tc>
                  <a:txBody>
                    <a:bodyPr/>
                    <a:lstStyle/>
                    <a:p>
                      <a:r>
                        <a:rPr lang="en-IN" dirty="0" smtClean="0"/>
                        <a:t>EMAIL</a:t>
                      </a:r>
                      <a:endParaRPr lang="en-IN" dirty="0"/>
                    </a:p>
                  </a:txBody>
                  <a:tcPr/>
                </a:tc>
                <a:extLst>
                  <a:ext uri="{0D108BD9-81ED-4DB2-BD59-A6C34878D82A}">
                    <a16:rowId xmlns:a16="http://schemas.microsoft.com/office/drawing/2014/main" val="1091746227"/>
                  </a:ext>
                </a:extLst>
              </a:tr>
              <a:tr h="370840">
                <a:tc>
                  <a:txBody>
                    <a:bodyPr/>
                    <a:lstStyle/>
                    <a:p>
                      <a:r>
                        <a:rPr lang="en-IN" dirty="0" smtClean="0"/>
                        <a:t>GENDER</a:t>
                      </a:r>
                    </a:p>
                  </a:txBody>
                  <a:tcPr/>
                </a:tc>
                <a:tc>
                  <a:txBody>
                    <a:bodyPr/>
                    <a:lstStyle/>
                    <a:p>
                      <a:r>
                        <a:rPr lang="en-IN" dirty="0" smtClean="0"/>
                        <a:t>VARCHAR(15)</a:t>
                      </a:r>
                      <a:endParaRPr lang="en-IN" dirty="0"/>
                    </a:p>
                  </a:txBody>
                  <a:tcPr/>
                </a:tc>
                <a:tc>
                  <a:txBody>
                    <a:bodyPr/>
                    <a:lstStyle/>
                    <a:p>
                      <a:r>
                        <a:rPr lang="en-IN" dirty="0" smtClean="0"/>
                        <a:t>NOT NULL</a:t>
                      </a:r>
                      <a:endParaRPr lang="en-IN" dirty="0"/>
                    </a:p>
                  </a:txBody>
                  <a:tcPr/>
                </a:tc>
                <a:tc>
                  <a:txBody>
                    <a:bodyPr/>
                    <a:lstStyle/>
                    <a:p>
                      <a:r>
                        <a:rPr lang="en-IN" dirty="0" smtClean="0"/>
                        <a:t>GENDER</a:t>
                      </a:r>
                      <a:endParaRPr lang="en-IN" dirty="0"/>
                    </a:p>
                  </a:txBody>
                  <a:tcPr/>
                </a:tc>
                <a:extLst>
                  <a:ext uri="{0D108BD9-81ED-4DB2-BD59-A6C34878D82A}">
                    <a16:rowId xmlns:a16="http://schemas.microsoft.com/office/drawing/2014/main" val="2346374384"/>
                  </a:ext>
                </a:extLst>
              </a:tr>
            </a:tbl>
          </a:graphicData>
        </a:graphic>
      </p:graphicFrame>
    </p:spTree>
    <p:extLst>
      <p:ext uri="{BB962C8B-B14F-4D97-AF65-F5344CB8AC3E}">
        <p14:creationId xmlns:p14="http://schemas.microsoft.com/office/powerpoint/2010/main" val="61692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a:t>
            </a:r>
            <a:endParaRPr lang="en-IN" dirty="0"/>
          </a:p>
        </p:txBody>
      </p:sp>
      <p:sp>
        <p:nvSpPr>
          <p:cNvPr id="3" name="Content Placeholder 2"/>
          <p:cNvSpPr>
            <a:spLocks noGrp="1"/>
          </p:cNvSpPr>
          <p:nvPr>
            <p:ph idx="1"/>
          </p:nvPr>
        </p:nvSpPr>
        <p:spPr/>
        <p:txBody>
          <a:bodyPr/>
          <a:lstStyle/>
          <a:p>
            <a:r>
              <a:rPr lang="en-US" dirty="0" smtClean="0"/>
              <a:t>ABSTRACT</a:t>
            </a:r>
          </a:p>
          <a:p>
            <a:r>
              <a:rPr lang="en-US" dirty="0" smtClean="0"/>
              <a:t>MODULE DESCRIPTION</a:t>
            </a:r>
          </a:p>
          <a:p>
            <a:r>
              <a:rPr lang="en-US" dirty="0" smtClean="0"/>
              <a:t>STRUCTURE CHART</a:t>
            </a:r>
          </a:p>
          <a:p>
            <a:r>
              <a:rPr lang="en-US" dirty="0" smtClean="0"/>
              <a:t>TABLES</a:t>
            </a:r>
          </a:p>
          <a:p>
            <a:r>
              <a:rPr lang="en-US" dirty="0" smtClean="0"/>
              <a:t>DATA FLOW DIAGRAM</a:t>
            </a:r>
          </a:p>
          <a:p>
            <a:r>
              <a:rPr lang="en-US" dirty="0" smtClean="0"/>
              <a:t>DESIGN</a:t>
            </a:r>
            <a:endParaRPr lang="en-IN" dirty="0"/>
          </a:p>
        </p:txBody>
      </p:sp>
    </p:spTree>
    <p:extLst>
      <p:ext uri="{BB962C8B-B14F-4D97-AF65-F5344CB8AC3E}">
        <p14:creationId xmlns:p14="http://schemas.microsoft.com/office/powerpoint/2010/main" val="1138435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8463" y="1467853"/>
            <a:ext cx="3128211" cy="369332"/>
          </a:xfrm>
          <a:prstGeom prst="rect">
            <a:avLst/>
          </a:prstGeom>
          <a:noFill/>
        </p:spPr>
        <p:txBody>
          <a:bodyPr wrap="square" rtlCol="0">
            <a:spAutoFit/>
          </a:bodyPr>
          <a:lstStyle/>
          <a:p>
            <a:r>
              <a:rPr lang="en-IN" dirty="0" smtClean="0"/>
              <a:t>.NUTRITION TABLE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56610549"/>
              </p:ext>
            </p:extLst>
          </p:nvPr>
        </p:nvGraphicFramePr>
        <p:xfrm>
          <a:off x="1947779" y="2639906"/>
          <a:ext cx="8128000" cy="3606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94622859"/>
                    </a:ext>
                  </a:extLst>
                </a:gridCol>
                <a:gridCol w="2032000">
                  <a:extLst>
                    <a:ext uri="{9D8B030D-6E8A-4147-A177-3AD203B41FA5}">
                      <a16:colId xmlns:a16="http://schemas.microsoft.com/office/drawing/2014/main" val="336317893"/>
                    </a:ext>
                  </a:extLst>
                </a:gridCol>
                <a:gridCol w="2032000">
                  <a:extLst>
                    <a:ext uri="{9D8B030D-6E8A-4147-A177-3AD203B41FA5}">
                      <a16:colId xmlns:a16="http://schemas.microsoft.com/office/drawing/2014/main" val="4201470343"/>
                    </a:ext>
                  </a:extLst>
                </a:gridCol>
                <a:gridCol w="2032000">
                  <a:extLst>
                    <a:ext uri="{9D8B030D-6E8A-4147-A177-3AD203B41FA5}">
                      <a16:colId xmlns:a16="http://schemas.microsoft.com/office/drawing/2014/main" val="41873204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FIELD</a:t>
                      </a:r>
                      <a:r>
                        <a:rPr lang="en-IN" baseline="0" dirty="0" smtClean="0"/>
                        <a:t> NAME</a:t>
                      </a:r>
                      <a:endParaRPr lang="en-IN" dirty="0" smtClean="0"/>
                    </a:p>
                  </a:txBody>
                  <a:tcPr/>
                </a:tc>
                <a:tc>
                  <a:txBody>
                    <a:bodyPr/>
                    <a:lstStyle/>
                    <a:p>
                      <a:r>
                        <a:rPr lang="en-IN" dirty="0" smtClean="0"/>
                        <a:t>DATA TYPE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txBody>
                  <a:tcPr/>
                </a:tc>
                <a:tc>
                  <a:txBody>
                    <a:bodyPr/>
                    <a:lstStyle/>
                    <a:p>
                      <a:r>
                        <a:rPr lang="en-IN" dirty="0" smtClean="0"/>
                        <a:t>DETAILS</a:t>
                      </a:r>
                      <a:endParaRPr lang="en-IN" dirty="0"/>
                    </a:p>
                  </a:txBody>
                  <a:tcPr/>
                </a:tc>
                <a:extLst>
                  <a:ext uri="{0D108BD9-81ED-4DB2-BD59-A6C34878D82A}">
                    <a16:rowId xmlns:a16="http://schemas.microsoft.com/office/drawing/2014/main" val="3960904994"/>
                  </a:ext>
                </a:extLst>
              </a:tr>
              <a:tr h="370840">
                <a:tc>
                  <a:txBody>
                    <a:bodyPr/>
                    <a:lstStyle/>
                    <a:p>
                      <a:r>
                        <a:rPr lang="en-IN" dirty="0" smtClean="0"/>
                        <a:t>N ID</a:t>
                      </a:r>
                      <a:endParaRPr lang="en-IN" dirty="0"/>
                    </a:p>
                  </a:txBody>
                  <a:tcPr/>
                </a:tc>
                <a:tc>
                  <a:txBody>
                    <a:bodyPr/>
                    <a:lstStyle/>
                    <a:p>
                      <a:r>
                        <a:rPr lang="en-IN" dirty="0" smtClean="0"/>
                        <a:t>VARCHAR(10)</a:t>
                      </a:r>
                      <a:endParaRPr lang="en-IN" dirty="0"/>
                    </a:p>
                  </a:txBody>
                  <a:tcPr/>
                </a:tc>
                <a:tc>
                  <a:txBody>
                    <a:bodyPr/>
                    <a:lstStyle/>
                    <a:p>
                      <a:r>
                        <a:rPr lang="en-IN" dirty="0" smtClean="0"/>
                        <a:t>PRIMARY KEY</a:t>
                      </a:r>
                      <a:endParaRPr lang="en-IN" dirty="0"/>
                    </a:p>
                  </a:txBody>
                  <a:tcPr/>
                </a:tc>
                <a:tc>
                  <a:txBody>
                    <a:bodyPr/>
                    <a:lstStyle/>
                    <a:p>
                      <a:r>
                        <a:rPr lang="en-IN" dirty="0" smtClean="0"/>
                        <a:t>NUTRITION ID</a:t>
                      </a:r>
                      <a:endParaRPr lang="en-IN" dirty="0"/>
                    </a:p>
                  </a:txBody>
                  <a:tcPr/>
                </a:tc>
                <a:extLst>
                  <a:ext uri="{0D108BD9-81ED-4DB2-BD59-A6C34878D82A}">
                    <a16:rowId xmlns:a16="http://schemas.microsoft.com/office/drawing/2014/main" val="1842086985"/>
                  </a:ext>
                </a:extLst>
              </a:tr>
              <a:tr h="370840">
                <a:tc>
                  <a:txBody>
                    <a:bodyPr/>
                    <a:lstStyle/>
                    <a:p>
                      <a:r>
                        <a:rPr lang="en-IN" dirty="0" smtClean="0"/>
                        <a:t>NAME</a:t>
                      </a:r>
                      <a:endParaRPr lang="en-IN" dirty="0"/>
                    </a:p>
                  </a:txBody>
                  <a:tcPr/>
                </a:tc>
                <a:tc>
                  <a:txBody>
                    <a:bodyPr/>
                    <a:lstStyle/>
                    <a:p>
                      <a:r>
                        <a:rPr lang="en-IN" dirty="0" smtClean="0"/>
                        <a:t>VARCHAR</a:t>
                      </a:r>
                      <a:endParaRPr lang="en-IN" dirty="0"/>
                    </a:p>
                  </a:txBody>
                  <a:tcPr/>
                </a:tc>
                <a:tc>
                  <a:txBody>
                    <a:bodyPr/>
                    <a:lstStyle/>
                    <a:p>
                      <a:r>
                        <a:rPr lang="en-IN" dirty="0" smtClean="0"/>
                        <a:t>NOT NULL</a:t>
                      </a:r>
                      <a:endParaRPr lang="en-IN" dirty="0"/>
                    </a:p>
                  </a:txBody>
                  <a:tcPr/>
                </a:tc>
                <a:tc>
                  <a:txBody>
                    <a:bodyPr/>
                    <a:lstStyle/>
                    <a:p>
                      <a:r>
                        <a:rPr lang="en-IN" dirty="0" smtClean="0"/>
                        <a:t>NAME</a:t>
                      </a:r>
                    </a:p>
                  </a:txBody>
                  <a:tcPr/>
                </a:tc>
                <a:extLst>
                  <a:ext uri="{0D108BD9-81ED-4DB2-BD59-A6C34878D82A}">
                    <a16:rowId xmlns:a16="http://schemas.microsoft.com/office/drawing/2014/main" val="2239298027"/>
                  </a:ext>
                </a:extLst>
              </a:tr>
              <a:tr h="370840">
                <a:tc>
                  <a:txBody>
                    <a:bodyPr/>
                    <a:lstStyle/>
                    <a:p>
                      <a:r>
                        <a:rPr lang="en-IN" dirty="0" smtClean="0"/>
                        <a:t>AGE</a:t>
                      </a:r>
                      <a:endParaRPr lang="en-IN" dirty="0"/>
                    </a:p>
                  </a:txBody>
                  <a:tcPr/>
                </a:tc>
                <a:tc>
                  <a:txBody>
                    <a:bodyPr/>
                    <a:lstStyle/>
                    <a:p>
                      <a:r>
                        <a:rPr lang="en-IN" dirty="0" smtClean="0"/>
                        <a:t>INT(3)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AGE</a:t>
                      </a:r>
                      <a:endParaRPr lang="en-IN" dirty="0"/>
                    </a:p>
                  </a:txBody>
                  <a:tcPr/>
                </a:tc>
                <a:extLst>
                  <a:ext uri="{0D108BD9-81ED-4DB2-BD59-A6C34878D82A}">
                    <a16:rowId xmlns:a16="http://schemas.microsoft.com/office/drawing/2014/main" val="1103380306"/>
                  </a:ext>
                </a:extLst>
              </a:tr>
              <a:tr h="370840">
                <a:tc>
                  <a:txBody>
                    <a:bodyPr/>
                    <a:lstStyle/>
                    <a:p>
                      <a:r>
                        <a:rPr lang="en-IN" dirty="0" smtClean="0"/>
                        <a:t>DETAILS</a:t>
                      </a:r>
                      <a:endParaRPr lang="en-IN" dirty="0"/>
                    </a:p>
                  </a:txBody>
                  <a:tcPr/>
                </a:tc>
                <a:tc>
                  <a:txBody>
                    <a:bodyPr/>
                    <a:lstStyle/>
                    <a:p>
                      <a:r>
                        <a:rPr lang="en-IN" dirty="0" smtClean="0"/>
                        <a:t>VARCHAR(30)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DETAILS</a:t>
                      </a:r>
                      <a:endParaRPr lang="en-IN" dirty="0"/>
                    </a:p>
                  </a:txBody>
                  <a:tcPr/>
                </a:tc>
                <a:extLst>
                  <a:ext uri="{0D108BD9-81ED-4DB2-BD59-A6C34878D82A}">
                    <a16:rowId xmlns:a16="http://schemas.microsoft.com/office/drawing/2014/main" val="2025073649"/>
                  </a:ext>
                </a:extLst>
              </a:tr>
              <a:tr h="370840">
                <a:tc>
                  <a:txBody>
                    <a:bodyPr/>
                    <a:lstStyle/>
                    <a:p>
                      <a:r>
                        <a:rPr lang="en-IN" dirty="0" smtClean="0"/>
                        <a:t>FILE</a:t>
                      </a:r>
                      <a:endParaRPr lang="en-IN" dirty="0"/>
                    </a:p>
                  </a:txBody>
                  <a:tcPr/>
                </a:tc>
                <a:tc>
                  <a:txBody>
                    <a:bodyPr/>
                    <a:lstStyle/>
                    <a:p>
                      <a:r>
                        <a:rPr lang="en-IN" dirty="0" smtClean="0"/>
                        <a:t>VARCHAR(30)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FILE UPLOAD</a:t>
                      </a:r>
                      <a:endParaRPr lang="en-IN" dirty="0"/>
                    </a:p>
                  </a:txBody>
                  <a:tcPr/>
                </a:tc>
                <a:extLst>
                  <a:ext uri="{0D108BD9-81ED-4DB2-BD59-A6C34878D82A}">
                    <a16:rowId xmlns:a16="http://schemas.microsoft.com/office/drawing/2014/main" val="2400369662"/>
                  </a:ext>
                </a:extLst>
              </a:tr>
              <a:tr h="370840">
                <a:tc>
                  <a:txBody>
                    <a:bodyPr/>
                    <a:lstStyle/>
                    <a:p>
                      <a:r>
                        <a:rPr lang="en-IN" dirty="0" smtClean="0"/>
                        <a:t>EMAIL</a:t>
                      </a:r>
                      <a:endParaRPr lang="en-IN" dirty="0"/>
                    </a:p>
                  </a:txBody>
                  <a:tcPr/>
                </a:tc>
                <a:tc>
                  <a:txBody>
                    <a:bodyPr/>
                    <a:lstStyle/>
                    <a:p>
                      <a:r>
                        <a:rPr lang="en-IN" dirty="0" smtClean="0"/>
                        <a:t>VARCHAR(30)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EMAIL</a:t>
                      </a:r>
                      <a:endParaRPr lang="en-IN" dirty="0"/>
                    </a:p>
                  </a:txBody>
                  <a:tcPr/>
                </a:tc>
                <a:extLst>
                  <a:ext uri="{0D108BD9-81ED-4DB2-BD59-A6C34878D82A}">
                    <a16:rowId xmlns:a16="http://schemas.microsoft.com/office/drawing/2014/main" val="578913279"/>
                  </a:ext>
                </a:extLst>
              </a:tr>
              <a:tr h="370840">
                <a:tc>
                  <a:txBody>
                    <a:bodyPr/>
                    <a:lstStyle/>
                    <a:p>
                      <a:r>
                        <a:rPr lang="en-IN" dirty="0" smtClean="0"/>
                        <a:t>CONTACT NO</a:t>
                      </a:r>
                      <a:endParaRPr lang="en-IN" dirty="0"/>
                    </a:p>
                  </a:txBody>
                  <a:tcPr/>
                </a:tc>
                <a:tc>
                  <a:txBody>
                    <a:bodyPr/>
                    <a:lstStyle/>
                    <a:p>
                      <a:r>
                        <a:rPr lang="en-IN" dirty="0" smtClean="0"/>
                        <a:t>INT(12)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CONTACT NUMBER</a:t>
                      </a:r>
                      <a:endParaRPr lang="en-IN" dirty="0"/>
                    </a:p>
                  </a:txBody>
                  <a:tcPr/>
                </a:tc>
                <a:extLst>
                  <a:ext uri="{0D108BD9-81ED-4DB2-BD59-A6C34878D82A}">
                    <a16:rowId xmlns:a16="http://schemas.microsoft.com/office/drawing/2014/main" val="3799930683"/>
                  </a:ext>
                </a:extLst>
              </a:tr>
              <a:tr h="370840">
                <a:tc>
                  <a:txBody>
                    <a:bodyPr/>
                    <a:lstStyle/>
                    <a:p>
                      <a:r>
                        <a:rPr lang="en-IN" dirty="0" smtClean="0"/>
                        <a:t>ADDRESS</a:t>
                      </a:r>
                      <a:endParaRPr lang="en-IN" dirty="0"/>
                    </a:p>
                  </a:txBody>
                  <a:tcPr/>
                </a:tc>
                <a:tc>
                  <a:txBody>
                    <a:bodyPr/>
                    <a:lstStyle/>
                    <a:p>
                      <a:r>
                        <a:rPr lang="en-IN" dirty="0" smtClean="0"/>
                        <a:t>VARCHAR(30)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NOT NULL</a:t>
                      </a:r>
                    </a:p>
                  </a:txBody>
                  <a:tcPr/>
                </a:tc>
                <a:tc>
                  <a:txBody>
                    <a:bodyPr/>
                    <a:lstStyle/>
                    <a:p>
                      <a:r>
                        <a:rPr lang="en-IN" dirty="0" smtClean="0"/>
                        <a:t>ADDRESS</a:t>
                      </a:r>
                      <a:endParaRPr lang="en-IN" dirty="0"/>
                    </a:p>
                  </a:txBody>
                  <a:tcPr/>
                </a:tc>
                <a:extLst>
                  <a:ext uri="{0D108BD9-81ED-4DB2-BD59-A6C34878D82A}">
                    <a16:rowId xmlns:a16="http://schemas.microsoft.com/office/drawing/2014/main" val="1378681681"/>
                  </a:ext>
                </a:extLst>
              </a:tr>
            </a:tbl>
          </a:graphicData>
        </a:graphic>
      </p:graphicFrame>
    </p:spTree>
    <p:extLst>
      <p:ext uri="{BB962C8B-B14F-4D97-AF65-F5344CB8AC3E}">
        <p14:creationId xmlns:p14="http://schemas.microsoft.com/office/powerpoint/2010/main" val="3536716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273" y="324852"/>
            <a:ext cx="2839453" cy="369332"/>
          </a:xfrm>
          <a:prstGeom prst="rect">
            <a:avLst/>
          </a:prstGeom>
          <a:noFill/>
        </p:spPr>
        <p:txBody>
          <a:bodyPr wrap="square" rtlCol="0">
            <a:spAutoFit/>
          </a:bodyPr>
          <a:lstStyle/>
          <a:p>
            <a:r>
              <a:rPr lang="en-IN" dirty="0" smtClean="0"/>
              <a:t>. APPOINTMENT TABLE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818206684"/>
              </p:ext>
            </p:extLst>
          </p:nvPr>
        </p:nvGraphicFramePr>
        <p:xfrm>
          <a:off x="1743241" y="694184"/>
          <a:ext cx="8128000" cy="6167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70096196"/>
                    </a:ext>
                  </a:extLst>
                </a:gridCol>
                <a:gridCol w="2032000">
                  <a:extLst>
                    <a:ext uri="{9D8B030D-6E8A-4147-A177-3AD203B41FA5}">
                      <a16:colId xmlns:a16="http://schemas.microsoft.com/office/drawing/2014/main" val="3298445757"/>
                    </a:ext>
                  </a:extLst>
                </a:gridCol>
                <a:gridCol w="2032000">
                  <a:extLst>
                    <a:ext uri="{9D8B030D-6E8A-4147-A177-3AD203B41FA5}">
                      <a16:colId xmlns:a16="http://schemas.microsoft.com/office/drawing/2014/main" val="4235854599"/>
                    </a:ext>
                  </a:extLst>
                </a:gridCol>
                <a:gridCol w="2032000">
                  <a:extLst>
                    <a:ext uri="{9D8B030D-6E8A-4147-A177-3AD203B41FA5}">
                      <a16:colId xmlns:a16="http://schemas.microsoft.com/office/drawing/2014/main" val="18464426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FIELD</a:t>
                      </a:r>
                      <a:r>
                        <a:rPr lang="en-IN" baseline="0" dirty="0" smtClean="0"/>
                        <a:t> NAME</a:t>
                      </a:r>
                      <a:endParaRPr lang="en-IN" dirty="0" smtClean="0"/>
                    </a:p>
                  </a:txBody>
                  <a:tcPr/>
                </a:tc>
                <a:tc>
                  <a:txBody>
                    <a:bodyPr/>
                    <a:lstStyle/>
                    <a:p>
                      <a:r>
                        <a:rPr lang="en-IN" dirty="0" smtClean="0"/>
                        <a:t>DATA TYPE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txBody>
                  <a:tcPr/>
                </a:tc>
                <a:tc>
                  <a:txBody>
                    <a:bodyPr/>
                    <a:lstStyle/>
                    <a:p>
                      <a:r>
                        <a:rPr lang="en-IN" dirty="0" smtClean="0"/>
                        <a:t>DETAILS</a:t>
                      </a:r>
                      <a:endParaRPr lang="en-IN" dirty="0"/>
                    </a:p>
                  </a:txBody>
                  <a:tcPr/>
                </a:tc>
                <a:extLst>
                  <a:ext uri="{0D108BD9-81ED-4DB2-BD59-A6C34878D82A}">
                    <a16:rowId xmlns:a16="http://schemas.microsoft.com/office/drawing/2014/main" val="713574142"/>
                  </a:ext>
                </a:extLst>
              </a:tr>
              <a:tr h="370840">
                <a:tc>
                  <a:txBody>
                    <a:bodyPr/>
                    <a:lstStyle/>
                    <a:p>
                      <a:r>
                        <a:rPr lang="en-IN" dirty="0" smtClean="0"/>
                        <a:t>A ID</a:t>
                      </a:r>
                      <a:endParaRPr lang="en-IN" dirty="0"/>
                    </a:p>
                  </a:txBody>
                  <a:tcPr/>
                </a:tc>
                <a:tc>
                  <a:txBody>
                    <a:bodyPr/>
                    <a:lstStyle/>
                    <a:p>
                      <a:r>
                        <a:rPr lang="en-IN" dirty="0" smtClean="0"/>
                        <a:t>INT(10)</a:t>
                      </a:r>
                      <a:endParaRPr lang="en-IN" dirty="0"/>
                    </a:p>
                  </a:txBody>
                  <a:tcPr/>
                </a:tc>
                <a:tc>
                  <a:txBody>
                    <a:bodyPr/>
                    <a:lstStyle/>
                    <a:p>
                      <a:r>
                        <a:rPr lang="en-IN" dirty="0" smtClean="0"/>
                        <a:t>PRIMARY KEY</a:t>
                      </a:r>
                      <a:endParaRPr lang="en-IN" dirty="0"/>
                    </a:p>
                  </a:txBody>
                  <a:tcPr/>
                </a:tc>
                <a:tc>
                  <a:txBody>
                    <a:bodyPr/>
                    <a:lstStyle/>
                    <a:p>
                      <a:r>
                        <a:rPr lang="en-IN" dirty="0" smtClean="0"/>
                        <a:t>APPOINTMENT ID</a:t>
                      </a:r>
                      <a:endParaRPr lang="en-IN" dirty="0"/>
                    </a:p>
                  </a:txBody>
                  <a:tcPr/>
                </a:tc>
                <a:extLst>
                  <a:ext uri="{0D108BD9-81ED-4DB2-BD59-A6C34878D82A}">
                    <a16:rowId xmlns:a16="http://schemas.microsoft.com/office/drawing/2014/main" val="330899723"/>
                  </a:ext>
                </a:extLst>
              </a:tr>
              <a:tr h="370840">
                <a:tc>
                  <a:txBody>
                    <a:bodyPr/>
                    <a:lstStyle/>
                    <a:p>
                      <a:r>
                        <a:rPr lang="en-IN" dirty="0" smtClean="0"/>
                        <a:t>D ID</a:t>
                      </a:r>
                      <a:endParaRPr lang="en-IN" dirty="0"/>
                    </a:p>
                  </a:txBody>
                  <a:tcPr/>
                </a:tc>
                <a:tc>
                  <a:txBody>
                    <a:bodyPr/>
                    <a:lstStyle/>
                    <a:p>
                      <a:r>
                        <a:rPr lang="en-IN" dirty="0" smtClean="0"/>
                        <a:t>VARCHAR(10)</a:t>
                      </a:r>
                    </a:p>
                  </a:txBody>
                  <a:tcPr/>
                </a:tc>
                <a:tc>
                  <a:txBody>
                    <a:bodyPr/>
                    <a:lstStyle/>
                    <a:p>
                      <a:r>
                        <a:rPr lang="en-IN" dirty="0" smtClean="0"/>
                        <a:t>FOREING</a:t>
                      </a:r>
                      <a:r>
                        <a:rPr lang="en-IN" baseline="0" dirty="0" smtClean="0"/>
                        <a:t> KEY</a:t>
                      </a:r>
                      <a:endParaRPr lang="en-IN" dirty="0"/>
                    </a:p>
                  </a:txBody>
                  <a:tcPr/>
                </a:tc>
                <a:tc>
                  <a:txBody>
                    <a:bodyPr/>
                    <a:lstStyle/>
                    <a:p>
                      <a:r>
                        <a:rPr lang="en-IN" dirty="0" smtClean="0"/>
                        <a:t>DIETITIAN</a:t>
                      </a:r>
                      <a:r>
                        <a:rPr lang="en-IN" baseline="0" dirty="0" smtClean="0"/>
                        <a:t> ID</a:t>
                      </a:r>
                      <a:endParaRPr lang="en-IN" dirty="0"/>
                    </a:p>
                  </a:txBody>
                  <a:tcPr/>
                </a:tc>
                <a:extLst>
                  <a:ext uri="{0D108BD9-81ED-4DB2-BD59-A6C34878D82A}">
                    <a16:rowId xmlns:a16="http://schemas.microsoft.com/office/drawing/2014/main" val="2956688297"/>
                  </a:ext>
                </a:extLst>
              </a:tr>
              <a:tr h="370840">
                <a:tc>
                  <a:txBody>
                    <a:bodyPr/>
                    <a:lstStyle/>
                    <a:p>
                      <a:r>
                        <a:rPr lang="en-IN" dirty="0" smtClean="0"/>
                        <a:t>U 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VARCHAR(10)</a:t>
                      </a:r>
                    </a:p>
                  </a:txBody>
                  <a:tcPr/>
                </a:tc>
                <a:tc>
                  <a:txBody>
                    <a:bodyPr/>
                    <a:lstStyle/>
                    <a:p>
                      <a:r>
                        <a:rPr lang="en-IN" dirty="0" smtClean="0"/>
                        <a:t>FOREING KEY</a:t>
                      </a:r>
                      <a:endParaRPr lang="en-IN" dirty="0"/>
                    </a:p>
                  </a:txBody>
                  <a:tcPr/>
                </a:tc>
                <a:tc>
                  <a:txBody>
                    <a:bodyPr/>
                    <a:lstStyle/>
                    <a:p>
                      <a:r>
                        <a:rPr lang="en-IN" dirty="0" smtClean="0"/>
                        <a:t>USER ID</a:t>
                      </a:r>
                      <a:endParaRPr lang="en-IN" dirty="0"/>
                    </a:p>
                  </a:txBody>
                  <a:tcPr/>
                </a:tc>
                <a:extLst>
                  <a:ext uri="{0D108BD9-81ED-4DB2-BD59-A6C34878D82A}">
                    <a16:rowId xmlns:a16="http://schemas.microsoft.com/office/drawing/2014/main" val="3963467871"/>
                  </a:ext>
                </a:extLst>
              </a:tr>
              <a:tr h="370840">
                <a:tc>
                  <a:txBody>
                    <a:bodyPr/>
                    <a:lstStyle/>
                    <a:p>
                      <a:r>
                        <a:rPr lang="en-IN" dirty="0" smtClean="0"/>
                        <a:t>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VARCHAR(10)</a:t>
                      </a:r>
                    </a:p>
                  </a:txBody>
                  <a:tcPr/>
                </a:tc>
                <a:tc>
                  <a:txBody>
                    <a:bodyPr/>
                    <a:lstStyle/>
                    <a:p>
                      <a:r>
                        <a:rPr lang="en-IN" dirty="0" smtClean="0"/>
                        <a:t>NOT NULL</a:t>
                      </a:r>
                      <a:endParaRPr lang="en-IN" dirty="0"/>
                    </a:p>
                  </a:txBody>
                  <a:tcPr/>
                </a:tc>
                <a:tc>
                  <a:txBody>
                    <a:bodyPr/>
                    <a:lstStyle/>
                    <a:p>
                      <a:r>
                        <a:rPr lang="en-IN" dirty="0" smtClean="0"/>
                        <a:t>USER NAME</a:t>
                      </a:r>
                      <a:endParaRPr lang="en-IN" dirty="0"/>
                    </a:p>
                  </a:txBody>
                  <a:tcPr/>
                </a:tc>
                <a:extLst>
                  <a:ext uri="{0D108BD9-81ED-4DB2-BD59-A6C34878D82A}">
                    <a16:rowId xmlns:a16="http://schemas.microsoft.com/office/drawing/2014/main" val="2627188563"/>
                  </a:ext>
                </a:extLst>
              </a:tr>
              <a:tr h="370840">
                <a:tc>
                  <a:txBody>
                    <a:bodyPr/>
                    <a:lstStyle/>
                    <a:p>
                      <a:r>
                        <a:rPr lang="en-IN" dirty="0" smtClean="0"/>
                        <a:t>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INT(10)</a:t>
                      </a:r>
                    </a:p>
                  </a:txBody>
                  <a:tcPr/>
                </a:tc>
                <a:tc>
                  <a:txBody>
                    <a:bodyPr/>
                    <a:lstStyle/>
                    <a:p>
                      <a:r>
                        <a:rPr lang="en-IN" dirty="0" smtClean="0"/>
                        <a:t>NOT NULL</a:t>
                      </a:r>
                      <a:endParaRPr lang="en-IN" dirty="0"/>
                    </a:p>
                  </a:txBody>
                  <a:tcPr/>
                </a:tc>
                <a:tc>
                  <a:txBody>
                    <a:bodyPr/>
                    <a:lstStyle/>
                    <a:p>
                      <a:r>
                        <a:rPr lang="en-IN" dirty="0" smtClean="0"/>
                        <a:t>TIME FOR</a:t>
                      </a:r>
                      <a:r>
                        <a:rPr lang="en-IN" baseline="0" dirty="0" smtClean="0"/>
                        <a:t> APPOINTMENT</a:t>
                      </a:r>
                      <a:endParaRPr lang="en-IN" dirty="0"/>
                    </a:p>
                  </a:txBody>
                  <a:tcPr/>
                </a:tc>
                <a:extLst>
                  <a:ext uri="{0D108BD9-81ED-4DB2-BD59-A6C34878D82A}">
                    <a16:rowId xmlns:a16="http://schemas.microsoft.com/office/drawing/2014/main" val="3706607299"/>
                  </a:ext>
                </a:extLst>
              </a:tr>
              <a:tr h="370840">
                <a:tc>
                  <a:txBody>
                    <a:bodyPr/>
                    <a:lstStyle/>
                    <a:p>
                      <a:r>
                        <a:rPr lang="en-IN" dirty="0" smtClean="0"/>
                        <a:t>DATE</a:t>
                      </a:r>
                      <a:endParaRPr lang="en-IN" dirty="0"/>
                    </a:p>
                  </a:txBody>
                  <a:tcPr/>
                </a:tc>
                <a:tc>
                  <a:txBody>
                    <a:bodyPr/>
                    <a:lstStyle/>
                    <a:p>
                      <a:r>
                        <a:rPr lang="en-IN" dirty="0" smtClean="0"/>
                        <a:t>DATE(10)</a:t>
                      </a:r>
                    </a:p>
                  </a:txBody>
                  <a:tcPr/>
                </a:tc>
                <a:tc>
                  <a:txBody>
                    <a:bodyPr/>
                    <a:lstStyle/>
                    <a:p>
                      <a:r>
                        <a:rPr lang="en-IN" dirty="0" smtClean="0"/>
                        <a:t>NOT NULL</a:t>
                      </a:r>
                      <a:endParaRPr lang="en-IN" dirty="0"/>
                    </a:p>
                  </a:txBody>
                  <a:tcPr/>
                </a:tc>
                <a:tc>
                  <a:txBody>
                    <a:bodyPr/>
                    <a:lstStyle/>
                    <a:p>
                      <a:r>
                        <a:rPr lang="en-IN" dirty="0" smtClean="0"/>
                        <a:t>DATE FOR APPOINTMENT</a:t>
                      </a:r>
                      <a:endParaRPr lang="en-IN" dirty="0"/>
                    </a:p>
                  </a:txBody>
                  <a:tcPr/>
                </a:tc>
                <a:extLst>
                  <a:ext uri="{0D108BD9-81ED-4DB2-BD59-A6C34878D82A}">
                    <a16:rowId xmlns:a16="http://schemas.microsoft.com/office/drawing/2014/main" val="1961431652"/>
                  </a:ext>
                </a:extLst>
              </a:tr>
              <a:tr h="370840">
                <a:tc>
                  <a:txBody>
                    <a:bodyPr/>
                    <a:lstStyle/>
                    <a:p>
                      <a:r>
                        <a:rPr lang="en-IN" dirty="0" smtClean="0"/>
                        <a:t>D NAME</a:t>
                      </a:r>
                      <a:endParaRPr lang="en-IN" dirty="0"/>
                    </a:p>
                  </a:txBody>
                  <a:tcPr/>
                </a:tc>
                <a:tc>
                  <a:txBody>
                    <a:bodyPr/>
                    <a:lstStyle/>
                    <a:p>
                      <a:r>
                        <a:rPr lang="en-IN" dirty="0" smtClean="0"/>
                        <a:t>VARCHAR(30)</a:t>
                      </a:r>
                    </a:p>
                  </a:txBody>
                  <a:tcPr/>
                </a:tc>
                <a:tc>
                  <a:txBody>
                    <a:bodyPr/>
                    <a:lstStyle/>
                    <a:p>
                      <a:r>
                        <a:rPr lang="en-IN" dirty="0" smtClean="0"/>
                        <a:t>NOT</a:t>
                      </a:r>
                      <a:r>
                        <a:rPr lang="en-IN" baseline="0" dirty="0" smtClean="0"/>
                        <a:t> NULL</a:t>
                      </a:r>
                      <a:endParaRPr lang="en-IN" dirty="0"/>
                    </a:p>
                  </a:txBody>
                  <a:tcPr/>
                </a:tc>
                <a:tc>
                  <a:txBody>
                    <a:bodyPr/>
                    <a:lstStyle/>
                    <a:p>
                      <a:r>
                        <a:rPr lang="en-IN" dirty="0" smtClean="0"/>
                        <a:t>DIETITIAN NAME</a:t>
                      </a:r>
                      <a:endParaRPr lang="en-IN" dirty="0"/>
                    </a:p>
                  </a:txBody>
                  <a:tcPr/>
                </a:tc>
                <a:extLst>
                  <a:ext uri="{0D108BD9-81ED-4DB2-BD59-A6C34878D82A}">
                    <a16:rowId xmlns:a16="http://schemas.microsoft.com/office/drawing/2014/main" val="2006755526"/>
                  </a:ext>
                </a:extLst>
              </a:tr>
              <a:tr h="370840">
                <a:tc>
                  <a:txBody>
                    <a:bodyPr/>
                    <a:lstStyle/>
                    <a:p>
                      <a:r>
                        <a:rPr lang="en-IN" dirty="0" smtClean="0"/>
                        <a:t>DURATION</a:t>
                      </a:r>
                      <a:endParaRPr lang="en-IN" dirty="0"/>
                    </a:p>
                  </a:txBody>
                  <a:tcPr/>
                </a:tc>
                <a:tc>
                  <a:txBody>
                    <a:bodyPr/>
                    <a:lstStyle/>
                    <a:p>
                      <a:r>
                        <a:rPr lang="en-IN" dirty="0" smtClean="0"/>
                        <a:t>VARCHAR(10)</a:t>
                      </a:r>
                    </a:p>
                  </a:txBody>
                  <a:tcPr/>
                </a:tc>
                <a:tc>
                  <a:txBody>
                    <a:bodyPr/>
                    <a:lstStyle/>
                    <a:p>
                      <a:r>
                        <a:rPr lang="en-IN" dirty="0" smtClean="0"/>
                        <a:t>NOT NULL</a:t>
                      </a:r>
                      <a:endParaRPr lang="en-IN" dirty="0"/>
                    </a:p>
                  </a:txBody>
                  <a:tcPr/>
                </a:tc>
                <a:tc>
                  <a:txBody>
                    <a:bodyPr/>
                    <a:lstStyle/>
                    <a:p>
                      <a:r>
                        <a:rPr lang="en-IN" dirty="0" smtClean="0"/>
                        <a:t>DURATION</a:t>
                      </a:r>
                      <a:endParaRPr lang="en-IN" dirty="0"/>
                    </a:p>
                  </a:txBody>
                  <a:tcPr/>
                </a:tc>
                <a:extLst>
                  <a:ext uri="{0D108BD9-81ED-4DB2-BD59-A6C34878D82A}">
                    <a16:rowId xmlns:a16="http://schemas.microsoft.com/office/drawing/2014/main" val="3436642030"/>
                  </a:ext>
                </a:extLst>
              </a:tr>
              <a:tr h="370840">
                <a:tc>
                  <a:txBody>
                    <a:bodyPr/>
                    <a:lstStyle/>
                    <a:p>
                      <a:r>
                        <a:rPr lang="en-IN" dirty="0" smtClean="0"/>
                        <a:t>REASON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VARCHAR(30)</a:t>
                      </a:r>
                    </a:p>
                  </a:txBody>
                  <a:tcPr/>
                </a:tc>
                <a:tc>
                  <a:txBody>
                    <a:bodyPr/>
                    <a:lstStyle/>
                    <a:p>
                      <a:r>
                        <a:rPr lang="en-IN" dirty="0" smtClean="0"/>
                        <a:t>NOT NULL</a:t>
                      </a:r>
                      <a:endParaRPr lang="en-IN" dirty="0"/>
                    </a:p>
                  </a:txBody>
                  <a:tcPr/>
                </a:tc>
                <a:tc>
                  <a:txBody>
                    <a:bodyPr/>
                    <a:lstStyle/>
                    <a:p>
                      <a:r>
                        <a:rPr lang="en-IN" dirty="0" smtClean="0"/>
                        <a:t>REASON FOR APPOINTMENT</a:t>
                      </a:r>
                      <a:endParaRPr lang="en-IN" dirty="0"/>
                    </a:p>
                  </a:txBody>
                  <a:tcPr/>
                </a:tc>
                <a:extLst>
                  <a:ext uri="{0D108BD9-81ED-4DB2-BD59-A6C34878D82A}">
                    <a16:rowId xmlns:a16="http://schemas.microsoft.com/office/drawing/2014/main" val="471753529"/>
                  </a:ext>
                </a:extLst>
              </a:tr>
              <a:tr h="370840">
                <a:tc>
                  <a:txBody>
                    <a:bodyPr/>
                    <a:lstStyle/>
                    <a:p>
                      <a:r>
                        <a:rPr lang="en-IN" dirty="0" smtClean="0"/>
                        <a:t>CONTACT NUMBER</a:t>
                      </a:r>
                      <a:endParaRPr lang="en-IN" dirty="0"/>
                    </a:p>
                  </a:txBody>
                  <a:tcPr/>
                </a:tc>
                <a:tc>
                  <a:txBody>
                    <a:bodyPr/>
                    <a:lstStyle/>
                    <a:p>
                      <a:r>
                        <a:rPr lang="en-IN" dirty="0" smtClean="0"/>
                        <a:t>BIGINT(13)</a:t>
                      </a:r>
                    </a:p>
                  </a:txBody>
                  <a:tcPr/>
                </a:tc>
                <a:tc>
                  <a:txBody>
                    <a:bodyPr/>
                    <a:lstStyle/>
                    <a:p>
                      <a:r>
                        <a:rPr lang="en-IN" dirty="0" smtClean="0"/>
                        <a:t>NOT NULL</a:t>
                      </a:r>
                      <a:endParaRPr lang="en-IN" dirty="0"/>
                    </a:p>
                  </a:txBody>
                  <a:tcPr/>
                </a:tc>
                <a:tc>
                  <a:txBody>
                    <a:bodyPr/>
                    <a:lstStyle/>
                    <a:p>
                      <a:r>
                        <a:rPr lang="en-IN" dirty="0" smtClean="0"/>
                        <a:t>CONTACT</a:t>
                      </a:r>
                      <a:r>
                        <a:rPr lang="en-IN" baseline="0" dirty="0" smtClean="0"/>
                        <a:t> NUMBER</a:t>
                      </a:r>
                      <a:endParaRPr lang="en-IN" dirty="0"/>
                    </a:p>
                  </a:txBody>
                  <a:tcPr/>
                </a:tc>
                <a:extLst>
                  <a:ext uri="{0D108BD9-81ED-4DB2-BD59-A6C34878D82A}">
                    <a16:rowId xmlns:a16="http://schemas.microsoft.com/office/drawing/2014/main" val="2250037807"/>
                  </a:ext>
                </a:extLst>
              </a:tr>
              <a:tr h="370840">
                <a:tc>
                  <a:txBody>
                    <a:bodyPr/>
                    <a:lstStyle/>
                    <a:p>
                      <a:r>
                        <a:rPr lang="en-IN" dirty="0" smtClean="0"/>
                        <a:t>M RECORD</a:t>
                      </a:r>
                      <a:endParaRPr lang="en-IN" dirty="0"/>
                    </a:p>
                  </a:txBody>
                  <a:tcPr/>
                </a:tc>
                <a:tc>
                  <a:txBody>
                    <a:bodyPr/>
                    <a:lstStyle/>
                    <a:p>
                      <a:r>
                        <a:rPr lang="en-IN" dirty="0" smtClean="0"/>
                        <a:t>VARCHAR(30)</a:t>
                      </a:r>
                      <a:endParaRPr lang="en-IN" dirty="0"/>
                    </a:p>
                  </a:txBody>
                  <a:tcPr/>
                </a:tc>
                <a:tc>
                  <a:txBody>
                    <a:bodyPr/>
                    <a:lstStyle/>
                    <a:p>
                      <a:r>
                        <a:rPr lang="en-IN" dirty="0" smtClean="0"/>
                        <a:t>NOT NULL</a:t>
                      </a:r>
                      <a:endParaRPr lang="en-IN" dirty="0"/>
                    </a:p>
                  </a:txBody>
                  <a:tcPr/>
                </a:tc>
                <a:tc>
                  <a:txBody>
                    <a:bodyPr/>
                    <a:lstStyle/>
                    <a:p>
                      <a:r>
                        <a:rPr lang="en-IN" dirty="0" smtClean="0"/>
                        <a:t>MEDICAL RECORD</a:t>
                      </a:r>
                      <a:endParaRPr lang="en-IN" dirty="0"/>
                    </a:p>
                  </a:txBody>
                  <a:tcPr/>
                </a:tc>
                <a:extLst>
                  <a:ext uri="{0D108BD9-81ED-4DB2-BD59-A6C34878D82A}">
                    <a16:rowId xmlns:a16="http://schemas.microsoft.com/office/drawing/2014/main" val="3420141068"/>
                  </a:ext>
                </a:extLst>
              </a:tr>
              <a:tr h="370840">
                <a:tc>
                  <a:txBody>
                    <a:bodyPr/>
                    <a:lstStyle/>
                    <a:p>
                      <a:r>
                        <a:rPr lang="en-IN" dirty="0" smtClean="0"/>
                        <a:t>STATUS</a:t>
                      </a:r>
                      <a:endParaRPr lang="en-IN" dirty="0"/>
                    </a:p>
                  </a:txBody>
                  <a:tcPr/>
                </a:tc>
                <a:tc>
                  <a:txBody>
                    <a:bodyPr/>
                    <a:lstStyle/>
                    <a:p>
                      <a:r>
                        <a:rPr lang="en-IN" dirty="0" smtClean="0"/>
                        <a:t>VARCHAR(20)</a:t>
                      </a:r>
                      <a:endParaRPr lang="en-IN" dirty="0"/>
                    </a:p>
                  </a:txBody>
                  <a:tcPr/>
                </a:tc>
                <a:tc>
                  <a:txBody>
                    <a:bodyPr/>
                    <a:lstStyle/>
                    <a:p>
                      <a:r>
                        <a:rPr lang="en-IN" dirty="0" smtClean="0"/>
                        <a:t>NOT NULL</a:t>
                      </a:r>
                      <a:endParaRPr lang="en-IN" dirty="0"/>
                    </a:p>
                  </a:txBody>
                  <a:tcPr/>
                </a:tc>
                <a:tc>
                  <a:txBody>
                    <a:bodyPr/>
                    <a:lstStyle/>
                    <a:p>
                      <a:r>
                        <a:rPr lang="en-IN" dirty="0" smtClean="0"/>
                        <a:t>APPOINTMENT STATUS</a:t>
                      </a:r>
                      <a:endParaRPr lang="en-IN" dirty="0"/>
                    </a:p>
                  </a:txBody>
                  <a:tcPr/>
                </a:tc>
                <a:extLst>
                  <a:ext uri="{0D108BD9-81ED-4DB2-BD59-A6C34878D82A}">
                    <a16:rowId xmlns:a16="http://schemas.microsoft.com/office/drawing/2014/main" val="791354980"/>
                  </a:ext>
                </a:extLst>
              </a:tr>
            </a:tbl>
          </a:graphicData>
        </a:graphic>
      </p:graphicFrame>
    </p:spTree>
    <p:extLst>
      <p:ext uri="{BB962C8B-B14F-4D97-AF65-F5344CB8AC3E}">
        <p14:creationId xmlns:p14="http://schemas.microsoft.com/office/powerpoint/2010/main" val="760534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11" y="288758"/>
            <a:ext cx="2430378" cy="369332"/>
          </a:xfrm>
          <a:prstGeom prst="rect">
            <a:avLst/>
          </a:prstGeom>
          <a:noFill/>
        </p:spPr>
        <p:txBody>
          <a:bodyPr wrap="square" rtlCol="0">
            <a:spAutoFit/>
          </a:bodyPr>
          <a:lstStyle/>
          <a:p>
            <a:r>
              <a:rPr lang="en-IN" dirty="0" smtClean="0"/>
              <a:t>.FOOD TABLE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10632448"/>
              </p:ext>
            </p:extLst>
          </p:nvPr>
        </p:nvGraphicFramePr>
        <p:xfrm>
          <a:off x="1935748" y="1202266"/>
          <a:ext cx="8128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3325465"/>
                    </a:ext>
                  </a:extLst>
                </a:gridCol>
                <a:gridCol w="2032000">
                  <a:extLst>
                    <a:ext uri="{9D8B030D-6E8A-4147-A177-3AD203B41FA5}">
                      <a16:colId xmlns:a16="http://schemas.microsoft.com/office/drawing/2014/main" val="3886779575"/>
                    </a:ext>
                  </a:extLst>
                </a:gridCol>
                <a:gridCol w="2032000">
                  <a:extLst>
                    <a:ext uri="{9D8B030D-6E8A-4147-A177-3AD203B41FA5}">
                      <a16:colId xmlns:a16="http://schemas.microsoft.com/office/drawing/2014/main" val="4195673059"/>
                    </a:ext>
                  </a:extLst>
                </a:gridCol>
                <a:gridCol w="2032000">
                  <a:extLst>
                    <a:ext uri="{9D8B030D-6E8A-4147-A177-3AD203B41FA5}">
                      <a16:colId xmlns:a16="http://schemas.microsoft.com/office/drawing/2014/main" val="202438682"/>
                    </a:ext>
                  </a:extLst>
                </a:gridCol>
              </a:tblGrid>
              <a:tr h="0">
                <a:tc>
                  <a:txBody>
                    <a:bodyPr/>
                    <a:lstStyle/>
                    <a:p>
                      <a:r>
                        <a:rPr lang="en-IN" dirty="0" smtClean="0"/>
                        <a:t>FIELD NAME</a:t>
                      </a:r>
                      <a:endParaRPr lang="en-IN" dirty="0"/>
                    </a:p>
                  </a:txBody>
                  <a:tcPr/>
                </a:tc>
                <a:tc>
                  <a:txBody>
                    <a:bodyPr/>
                    <a:lstStyle/>
                    <a:p>
                      <a:r>
                        <a:rPr lang="en-IN" dirty="0" smtClean="0"/>
                        <a:t>DATA TYPE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CONSTRAINTS</a:t>
                      </a:r>
                    </a:p>
                  </a:txBody>
                  <a:tcPr/>
                </a:tc>
                <a:tc>
                  <a:txBody>
                    <a:bodyPr/>
                    <a:lstStyle/>
                    <a:p>
                      <a:r>
                        <a:rPr lang="en-IN" dirty="0" smtClean="0"/>
                        <a:t>DETAILS</a:t>
                      </a:r>
                      <a:endParaRPr lang="en-IN" dirty="0"/>
                    </a:p>
                  </a:txBody>
                  <a:tcPr/>
                </a:tc>
                <a:extLst>
                  <a:ext uri="{0D108BD9-81ED-4DB2-BD59-A6C34878D82A}">
                    <a16:rowId xmlns:a16="http://schemas.microsoft.com/office/drawing/2014/main" val="2674863060"/>
                  </a:ext>
                </a:extLst>
              </a:tr>
              <a:tr h="370840">
                <a:tc>
                  <a:txBody>
                    <a:bodyPr/>
                    <a:lstStyle/>
                    <a:p>
                      <a:r>
                        <a:rPr lang="en-IN" dirty="0" smtClean="0"/>
                        <a:t>F ID</a:t>
                      </a:r>
                      <a:endParaRPr lang="en-IN" dirty="0"/>
                    </a:p>
                  </a:txBody>
                  <a:tcPr/>
                </a:tc>
                <a:tc>
                  <a:txBody>
                    <a:bodyPr/>
                    <a:lstStyle/>
                    <a:p>
                      <a:r>
                        <a:rPr lang="en-IN" dirty="0" smtClean="0"/>
                        <a:t>INT(10)</a:t>
                      </a:r>
                      <a:endParaRPr lang="en-IN" dirty="0"/>
                    </a:p>
                  </a:txBody>
                  <a:tcPr/>
                </a:tc>
                <a:tc>
                  <a:txBody>
                    <a:bodyPr/>
                    <a:lstStyle/>
                    <a:p>
                      <a:r>
                        <a:rPr lang="en-IN" dirty="0" smtClean="0"/>
                        <a:t>PRIMARY KEY</a:t>
                      </a:r>
                      <a:endParaRPr lang="en-IN" dirty="0"/>
                    </a:p>
                  </a:txBody>
                  <a:tcPr/>
                </a:tc>
                <a:tc>
                  <a:txBody>
                    <a:bodyPr/>
                    <a:lstStyle/>
                    <a:p>
                      <a:r>
                        <a:rPr lang="en-IN" dirty="0" smtClean="0"/>
                        <a:t>FOOD TABLE ID</a:t>
                      </a:r>
                      <a:endParaRPr lang="en-IN" dirty="0"/>
                    </a:p>
                  </a:txBody>
                  <a:tcPr/>
                </a:tc>
                <a:extLst>
                  <a:ext uri="{0D108BD9-81ED-4DB2-BD59-A6C34878D82A}">
                    <a16:rowId xmlns:a16="http://schemas.microsoft.com/office/drawing/2014/main" val="4022937558"/>
                  </a:ext>
                </a:extLst>
              </a:tr>
              <a:tr h="370840">
                <a:tc>
                  <a:txBody>
                    <a:bodyPr/>
                    <a:lstStyle/>
                    <a:p>
                      <a:r>
                        <a:rPr lang="en-IN" dirty="0" smtClean="0"/>
                        <a:t>U</a:t>
                      </a:r>
                      <a:r>
                        <a:rPr lang="en-IN" baseline="0" dirty="0" smtClean="0"/>
                        <a:t> ID</a:t>
                      </a:r>
                      <a:endParaRPr lang="en-IN" dirty="0"/>
                    </a:p>
                  </a:txBody>
                  <a:tcPr/>
                </a:tc>
                <a:tc>
                  <a:txBody>
                    <a:bodyPr/>
                    <a:lstStyle/>
                    <a:p>
                      <a:r>
                        <a:rPr lang="en-IN" dirty="0" smtClean="0"/>
                        <a:t>VARCHAR(20)</a:t>
                      </a:r>
                      <a:endParaRPr lang="en-IN" dirty="0"/>
                    </a:p>
                  </a:txBody>
                  <a:tcPr/>
                </a:tc>
                <a:tc>
                  <a:txBody>
                    <a:bodyPr/>
                    <a:lstStyle/>
                    <a:p>
                      <a:r>
                        <a:rPr lang="en-IN" dirty="0" smtClean="0"/>
                        <a:t>FOREING KEY</a:t>
                      </a:r>
                      <a:endParaRPr lang="en-IN" dirty="0"/>
                    </a:p>
                  </a:txBody>
                  <a:tcPr/>
                </a:tc>
                <a:tc>
                  <a:txBody>
                    <a:bodyPr/>
                    <a:lstStyle/>
                    <a:p>
                      <a:r>
                        <a:rPr lang="en-IN" dirty="0" smtClean="0"/>
                        <a:t>DIETITIN ID</a:t>
                      </a:r>
                      <a:endParaRPr lang="en-IN" dirty="0"/>
                    </a:p>
                  </a:txBody>
                  <a:tcPr/>
                </a:tc>
                <a:extLst>
                  <a:ext uri="{0D108BD9-81ED-4DB2-BD59-A6C34878D82A}">
                    <a16:rowId xmlns:a16="http://schemas.microsoft.com/office/drawing/2014/main" val="24266368"/>
                  </a:ext>
                </a:extLst>
              </a:tr>
              <a:tr h="370840">
                <a:tc>
                  <a:txBody>
                    <a:bodyPr/>
                    <a:lstStyle/>
                    <a:p>
                      <a:r>
                        <a:rPr lang="en-IN" dirty="0" smtClean="0"/>
                        <a:t>NAME</a:t>
                      </a:r>
                      <a:endParaRPr lang="en-IN" dirty="0"/>
                    </a:p>
                  </a:txBody>
                  <a:tcPr/>
                </a:tc>
                <a:tc>
                  <a:txBody>
                    <a:bodyPr/>
                    <a:lstStyle/>
                    <a:p>
                      <a:r>
                        <a:rPr lang="en-IN" dirty="0" smtClean="0"/>
                        <a:t>VARCHAR(20)</a:t>
                      </a:r>
                      <a:endParaRPr lang="en-IN" dirty="0"/>
                    </a:p>
                  </a:txBody>
                  <a:tcPr/>
                </a:tc>
                <a:tc>
                  <a:txBody>
                    <a:bodyPr/>
                    <a:lstStyle/>
                    <a:p>
                      <a:r>
                        <a:rPr lang="en-IN" dirty="0" smtClean="0"/>
                        <a:t>NOT NULL</a:t>
                      </a:r>
                      <a:endParaRPr lang="en-IN" dirty="0"/>
                    </a:p>
                  </a:txBody>
                  <a:tcPr/>
                </a:tc>
                <a:tc>
                  <a:txBody>
                    <a:bodyPr/>
                    <a:lstStyle/>
                    <a:p>
                      <a:r>
                        <a:rPr lang="en-IN" dirty="0" smtClean="0"/>
                        <a:t>USER NAME</a:t>
                      </a:r>
                      <a:endParaRPr lang="en-IN" dirty="0"/>
                    </a:p>
                  </a:txBody>
                  <a:tcPr/>
                </a:tc>
                <a:extLst>
                  <a:ext uri="{0D108BD9-81ED-4DB2-BD59-A6C34878D82A}">
                    <a16:rowId xmlns:a16="http://schemas.microsoft.com/office/drawing/2014/main" val="3060148704"/>
                  </a:ext>
                </a:extLst>
              </a:tr>
              <a:tr h="370840">
                <a:tc>
                  <a:txBody>
                    <a:bodyPr/>
                    <a:lstStyle/>
                    <a:p>
                      <a:r>
                        <a:rPr lang="en-IN" dirty="0" smtClean="0"/>
                        <a:t>FDETAILS</a:t>
                      </a:r>
                      <a:endParaRPr lang="en-IN" dirty="0"/>
                    </a:p>
                  </a:txBody>
                  <a:tcPr/>
                </a:tc>
                <a:tc>
                  <a:txBody>
                    <a:bodyPr/>
                    <a:lstStyle/>
                    <a:p>
                      <a:r>
                        <a:rPr lang="en-IN" dirty="0" smtClean="0"/>
                        <a:t>VARCHAR(30)</a:t>
                      </a:r>
                      <a:endParaRPr lang="en-IN" dirty="0"/>
                    </a:p>
                  </a:txBody>
                  <a:tcPr/>
                </a:tc>
                <a:tc>
                  <a:txBody>
                    <a:bodyPr/>
                    <a:lstStyle/>
                    <a:p>
                      <a:r>
                        <a:rPr lang="en-IN" dirty="0" smtClean="0"/>
                        <a:t>NOT NULL</a:t>
                      </a:r>
                      <a:endParaRPr lang="en-IN" dirty="0"/>
                    </a:p>
                  </a:txBody>
                  <a:tcPr/>
                </a:tc>
                <a:tc>
                  <a:txBody>
                    <a:bodyPr/>
                    <a:lstStyle/>
                    <a:p>
                      <a:r>
                        <a:rPr lang="en-IN" dirty="0" smtClean="0"/>
                        <a:t>FOOD DETAILS</a:t>
                      </a:r>
                      <a:endParaRPr lang="en-IN" dirty="0"/>
                    </a:p>
                  </a:txBody>
                  <a:tcPr/>
                </a:tc>
                <a:extLst>
                  <a:ext uri="{0D108BD9-81ED-4DB2-BD59-A6C34878D82A}">
                    <a16:rowId xmlns:a16="http://schemas.microsoft.com/office/drawing/2014/main" val="1690878656"/>
                  </a:ext>
                </a:extLst>
              </a:tr>
              <a:tr h="370840">
                <a:tc>
                  <a:txBody>
                    <a:bodyPr/>
                    <a:lstStyle/>
                    <a:p>
                      <a:r>
                        <a:rPr lang="en-IN" dirty="0" smtClean="0"/>
                        <a:t>DIET PLAN</a:t>
                      </a:r>
                      <a:endParaRPr lang="en-IN" dirty="0"/>
                    </a:p>
                  </a:txBody>
                  <a:tcPr/>
                </a:tc>
                <a:tc>
                  <a:txBody>
                    <a:bodyPr/>
                    <a:lstStyle/>
                    <a:p>
                      <a:r>
                        <a:rPr lang="en-IN" dirty="0" smtClean="0"/>
                        <a:t>VARCHAR(30)</a:t>
                      </a:r>
                      <a:endParaRPr lang="en-IN" dirty="0"/>
                    </a:p>
                  </a:txBody>
                  <a:tcPr/>
                </a:tc>
                <a:tc>
                  <a:txBody>
                    <a:bodyPr/>
                    <a:lstStyle/>
                    <a:p>
                      <a:r>
                        <a:rPr lang="en-IN" dirty="0" smtClean="0"/>
                        <a:t>NOT NULL</a:t>
                      </a:r>
                      <a:endParaRPr lang="en-IN" dirty="0"/>
                    </a:p>
                  </a:txBody>
                  <a:tcPr/>
                </a:tc>
                <a:tc>
                  <a:txBody>
                    <a:bodyPr/>
                    <a:lstStyle/>
                    <a:p>
                      <a:r>
                        <a:rPr lang="en-IN" dirty="0" smtClean="0"/>
                        <a:t>DIET PLAN</a:t>
                      </a:r>
                      <a:endParaRPr lang="en-IN" dirty="0"/>
                    </a:p>
                  </a:txBody>
                  <a:tcPr/>
                </a:tc>
                <a:extLst>
                  <a:ext uri="{0D108BD9-81ED-4DB2-BD59-A6C34878D82A}">
                    <a16:rowId xmlns:a16="http://schemas.microsoft.com/office/drawing/2014/main" val="1819355994"/>
                  </a:ext>
                </a:extLst>
              </a:tr>
            </a:tbl>
          </a:graphicData>
        </a:graphic>
      </p:graphicFrame>
    </p:spTree>
    <p:extLst>
      <p:ext uri="{BB962C8B-B14F-4D97-AF65-F5344CB8AC3E}">
        <p14:creationId xmlns:p14="http://schemas.microsoft.com/office/powerpoint/2010/main" val="2157053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IN" dirty="0"/>
          </a:p>
        </p:txBody>
      </p:sp>
      <p:sp>
        <p:nvSpPr>
          <p:cNvPr id="3" name="Content Placeholder 2"/>
          <p:cNvSpPr>
            <a:spLocks noGrp="1"/>
          </p:cNvSpPr>
          <p:nvPr>
            <p:ph idx="1"/>
          </p:nvPr>
        </p:nvSpPr>
        <p:spPr>
          <a:xfrm>
            <a:off x="680321" y="2228589"/>
            <a:ext cx="9613861" cy="3599316"/>
          </a:xfrm>
        </p:spPr>
        <p:txBody>
          <a:bodyPr/>
          <a:lstStyle/>
          <a:p>
            <a:r>
              <a:rPr lang="en-IN" dirty="0" smtClean="0"/>
              <a:t>LEVEL-0</a:t>
            </a:r>
            <a:endParaRPr lang="en-IN" dirty="0"/>
          </a:p>
        </p:txBody>
      </p:sp>
      <p:sp>
        <p:nvSpPr>
          <p:cNvPr id="4" name="Oval 3"/>
          <p:cNvSpPr/>
          <p:nvPr/>
        </p:nvSpPr>
        <p:spPr>
          <a:xfrm>
            <a:off x="3910263" y="3886200"/>
            <a:ext cx="1383632"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BEFIT</a:t>
            </a:r>
            <a:endParaRPr lang="en-IN" dirty="0"/>
          </a:p>
        </p:txBody>
      </p:sp>
      <p:sp>
        <p:nvSpPr>
          <p:cNvPr id="5" name="Rectangle 4"/>
          <p:cNvSpPr/>
          <p:nvPr/>
        </p:nvSpPr>
        <p:spPr>
          <a:xfrm>
            <a:off x="4109634" y="2557881"/>
            <a:ext cx="1377617"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DIETITIAN</a:t>
            </a:r>
            <a:endParaRPr lang="en-IN" dirty="0"/>
          </a:p>
        </p:txBody>
      </p:sp>
      <p:sp>
        <p:nvSpPr>
          <p:cNvPr id="6" name="Rectangle 5"/>
          <p:cNvSpPr/>
          <p:nvPr/>
        </p:nvSpPr>
        <p:spPr>
          <a:xfrm>
            <a:off x="6281402" y="2839452"/>
            <a:ext cx="962527"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sp>
        <p:nvSpPr>
          <p:cNvPr id="7" name="Rectangle 6"/>
          <p:cNvSpPr/>
          <p:nvPr/>
        </p:nvSpPr>
        <p:spPr>
          <a:xfrm>
            <a:off x="4120814" y="5406800"/>
            <a:ext cx="1485902"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NUTRITION</a:t>
            </a:r>
            <a:endParaRPr lang="en-IN" dirty="0"/>
          </a:p>
        </p:txBody>
      </p:sp>
      <p:sp>
        <p:nvSpPr>
          <p:cNvPr id="8" name="Rectangle 7"/>
          <p:cNvSpPr/>
          <p:nvPr/>
        </p:nvSpPr>
        <p:spPr>
          <a:xfrm>
            <a:off x="2035109" y="3958389"/>
            <a:ext cx="962527"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cxnSp>
        <p:nvCxnSpPr>
          <p:cNvPr id="10" name="Straight Arrow Connector 9"/>
          <p:cNvCxnSpPr/>
          <p:nvPr/>
        </p:nvCxnSpPr>
        <p:spPr>
          <a:xfrm>
            <a:off x="4510674" y="3104147"/>
            <a:ext cx="18048" cy="78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863765" y="3085610"/>
            <a:ext cx="0" cy="98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98809" y="3384982"/>
            <a:ext cx="1283878" cy="67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 idx="7"/>
          </p:cNvCxnSpPr>
          <p:nvPr/>
        </p:nvCxnSpPr>
        <p:spPr>
          <a:xfrm flipH="1">
            <a:off x="5091267" y="3368841"/>
            <a:ext cx="1190135" cy="61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758490" y="4573786"/>
            <a:ext cx="0" cy="91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510674" y="4603603"/>
            <a:ext cx="1" cy="85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969485" y="4357350"/>
            <a:ext cx="962527" cy="1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2"/>
            <a:endCxn id="8" idx="3"/>
          </p:cNvCxnSpPr>
          <p:nvPr/>
        </p:nvCxnSpPr>
        <p:spPr>
          <a:xfrm flipH="1">
            <a:off x="2997636" y="4223084"/>
            <a:ext cx="912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969485" y="4055209"/>
            <a:ext cx="962527" cy="1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5251558" y="4310824"/>
            <a:ext cx="1283877" cy="198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77125" y="4478625"/>
            <a:ext cx="1486684" cy="198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63809" y="4295273"/>
            <a:ext cx="962527"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GYM OWNER</a:t>
            </a:r>
            <a:endParaRPr lang="en-IN" dirty="0"/>
          </a:p>
        </p:txBody>
      </p:sp>
    </p:spTree>
    <p:extLst>
      <p:ext uri="{BB962C8B-B14F-4D97-AF65-F5344CB8AC3E}">
        <p14:creationId xmlns:p14="http://schemas.microsoft.com/office/powerpoint/2010/main" val="1826635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695" y="469232"/>
            <a:ext cx="2430379" cy="369332"/>
          </a:xfrm>
          <a:prstGeom prst="rect">
            <a:avLst/>
          </a:prstGeom>
          <a:noFill/>
        </p:spPr>
        <p:txBody>
          <a:bodyPr wrap="square" rtlCol="0">
            <a:spAutoFit/>
          </a:bodyPr>
          <a:lstStyle/>
          <a:p>
            <a:r>
              <a:rPr lang="en-IN" dirty="0" smtClean="0"/>
              <a:t>LEVEL-1</a:t>
            </a:r>
            <a:endParaRPr lang="en-IN" dirty="0"/>
          </a:p>
        </p:txBody>
      </p:sp>
      <p:sp>
        <p:nvSpPr>
          <p:cNvPr id="3" name="Oval 2"/>
          <p:cNvSpPr/>
          <p:nvPr/>
        </p:nvSpPr>
        <p:spPr>
          <a:xfrm>
            <a:off x="1624264" y="3368842"/>
            <a:ext cx="1720515"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DETAILS</a:t>
            </a:r>
            <a:endParaRPr lang="en-IN" dirty="0"/>
          </a:p>
        </p:txBody>
      </p:sp>
      <p:sp>
        <p:nvSpPr>
          <p:cNvPr id="4" name="Oval 3"/>
          <p:cNvSpPr/>
          <p:nvPr/>
        </p:nvSpPr>
        <p:spPr>
          <a:xfrm>
            <a:off x="2063414" y="1435949"/>
            <a:ext cx="2045369"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MEDICAL FORM</a:t>
            </a:r>
            <a:endParaRPr lang="en-IN" dirty="0"/>
          </a:p>
        </p:txBody>
      </p:sp>
      <p:sp>
        <p:nvSpPr>
          <p:cNvPr id="5" name="Oval 4"/>
          <p:cNvSpPr/>
          <p:nvPr/>
        </p:nvSpPr>
        <p:spPr>
          <a:xfrm>
            <a:off x="5221705" y="320022"/>
            <a:ext cx="2526632" cy="667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APPOINTMENT FOR DIETITIAN</a:t>
            </a:r>
            <a:endParaRPr lang="en-IN" dirty="0"/>
          </a:p>
        </p:txBody>
      </p:sp>
      <p:sp>
        <p:nvSpPr>
          <p:cNvPr id="6" name="Oval 5"/>
          <p:cNvSpPr/>
          <p:nvPr/>
        </p:nvSpPr>
        <p:spPr>
          <a:xfrm>
            <a:off x="4223084" y="3526438"/>
            <a:ext cx="2261937"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CALORIE CALCULATOR</a:t>
            </a:r>
            <a:endParaRPr lang="en-IN" dirty="0"/>
          </a:p>
        </p:txBody>
      </p:sp>
      <p:sp>
        <p:nvSpPr>
          <p:cNvPr id="7" name="Oval 6"/>
          <p:cNvSpPr/>
          <p:nvPr/>
        </p:nvSpPr>
        <p:spPr>
          <a:xfrm>
            <a:off x="6328611" y="2204147"/>
            <a:ext cx="1744579"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DIET PLAN</a:t>
            </a:r>
            <a:endParaRPr lang="en-IN" dirty="0"/>
          </a:p>
        </p:txBody>
      </p:sp>
      <p:sp>
        <p:nvSpPr>
          <p:cNvPr id="8" name="Oval 7"/>
          <p:cNvSpPr/>
          <p:nvPr/>
        </p:nvSpPr>
        <p:spPr>
          <a:xfrm>
            <a:off x="5811252" y="5342022"/>
            <a:ext cx="31522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CHAT INTERACTION</a:t>
            </a:r>
            <a:endParaRPr lang="en-IN" dirty="0"/>
          </a:p>
        </p:txBody>
      </p:sp>
      <p:sp>
        <p:nvSpPr>
          <p:cNvPr id="9" name="Oval 8"/>
          <p:cNvSpPr/>
          <p:nvPr/>
        </p:nvSpPr>
        <p:spPr>
          <a:xfrm>
            <a:off x="7838572" y="3603458"/>
            <a:ext cx="2249906"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REPORT TO ADMIN</a:t>
            </a:r>
            <a:endParaRPr lang="en-IN" dirty="0"/>
          </a:p>
        </p:txBody>
      </p:sp>
      <p:sp>
        <p:nvSpPr>
          <p:cNvPr id="10" name="Oval 9"/>
          <p:cNvSpPr/>
          <p:nvPr/>
        </p:nvSpPr>
        <p:spPr>
          <a:xfrm>
            <a:off x="2634915" y="5107406"/>
            <a:ext cx="2105527"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NUTRITION</a:t>
            </a:r>
            <a:endParaRPr lang="en-IN" dirty="0"/>
          </a:p>
        </p:txBody>
      </p:sp>
      <p:sp>
        <p:nvSpPr>
          <p:cNvPr id="12" name="Rectangle 11"/>
          <p:cNvSpPr/>
          <p:nvPr/>
        </p:nvSpPr>
        <p:spPr>
          <a:xfrm>
            <a:off x="156411" y="3368842"/>
            <a:ext cx="938463" cy="62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cxnSp>
        <p:nvCxnSpPr>
          <p:cNvPr id="19" name="Curved Connector 18"/>
          <p:cNvCxnSpPr>
            <a:endCxn id="4" idx="2"/>
          </p:cNvCxnSpPr>
          <p:nvPr/>
        </p:nvCxnSpPr>
        <p:spPr>
          <a:xfrm rot="5400000" flipH="1" flipV="1">
            <a:off x="381090" y="1686518"/>
            <a:ext cx="1698277" cy="166637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457201" y="3995670"/>
            <a:ext cx="2237873" cy="1346352"/>
          </a:xfrm>
          <a:prstGeom prst="curvedConnector3">
            <a:avLst>
              <a:gd name="adj1" fmla="val 279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4" idx="6"/>
          </p:cNvCxnSpPr>
          <p:nvPr/>
        </p:nvCxnSpPr>
        <p:spPr>
          <a:xfrm flipV="1">
            <a:off x="4108783" y="875844"/>
            <a:ext cx="1464846" cy="79472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5400000">
            <a:off x="1690197" y="2300800"/>
            <a:ext cx="1486378" cy="649705"/>
          </a:xfrm>
          <a:prstGeom prst="curvedConnector3">
            <a:avLst>
              <a:gd name="adj1" fmla="val 51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2"/>
            <a:endCxn id="3" idx="6"/>
          </p:cNvCxnSpPr>
          <p:nvPr/>
        </p:nvCxnSpPr>
        <p:spPr>
          <a:xfrm flipH="1" flipV="1">
            <a:off x="3344779" y="3603458"/>
            <a:ext cx="878305" cy="15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endCxn id="7" idx="3"/>
          </p:cNvCxnSpPr>
          <p:nvPr/>
        </p:nvCxnSpPr>
        <p:spPr>
          <a:xfrm flipV="1">
            <a:off x="5078829" y="2604662"/>
            <a:ext cx="1505270" cy="9038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6200000" flipH="1">
            <a:off x="7556463" y="2748343"/>
            <a:ext cx="977808" cy="73242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p:cNvCxnSpPr>
            <a:endCxn id="8" idx="2"/>
          </p:cNvCxnSpPr>
          <p:nvPr/>
        </p:nvCxnSpPr>
        <p:spPr>
          <a:xfrm>
            <a:off x="4621629" y="5437502"/>
            <a:ext cx="1189623" cy="13913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flipV="1">
            <a:off x="3227469" y="1000220"/>
            <a:ext cx="3221641" cy="250830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flipV="1">
            <a:off x="7780669" y="455427"/>
            <a:ext cx="1300919" cy="21811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flipV="1">
            <a:off x="2041798" y="4450180"/>
            <a:ext cx="2287503" cy="445169"/>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urved Connector 70"/>
          <p:cNvCxnSpPr/>
          <p:nvPr/>
        </p:nvCxnSpPr>
        <p:spPr>
          <a:xfrm>
            <a:off x="4256172" y="4462669"/>
            <a:ext cx="2995859" cy="410121"/>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0800000">
            <a:off x="5015662" y="6024814"/>
            <a:ext cx="1469359" cy="477972"/>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urved Connector 84"/>
          <p:cNvCxnSpPr/>
          <p:nvPr/>
        </p:nvCxnSpPr>
        <p:spPr>
          <a:xfrm>
            <a:off x="1768642" y="5626588"/>
            <a:ext cx="3258298" cy="410259"/>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urved Connector 85"/>
          <p:cNvCxnSpPr/>
          <p:nvPr/>
        </p:nvCxnSpPr>
        <p:spPr>
          <a:xfrm rot="10800000">
            <a:off x="264698" y="3980766"/>
            <a:ext cx="1737760" cy="1645823"/>
          </a:xfrm>
          <a:prstGeom prst="curvedConnector3">
            <a:avLst>
              <a:gd name="adj1" fmla="val 880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p:nvPr/>
        </p:nvCxnSpPr>
        <p:spPr>
          <a:xfrm rot="10800000" flipV="1">
            <a:off x="6369215" y="6259429"/>
            <a:ext cx="2822909" cy="242917"/>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urved Connector 99"/>
          <p:cNvCxnSpPr/>
          <p:nvPr/>
        </p:nvCxnSpPr>
        <p:spPr>
          <a:xfrm>
            <a:off x="8748215" y="5437502"/>
            <a:ext cx="1623006" cy="19692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 idx="5"/>
          </p:cNvCxnSpPr>
          <p:nvPr/>
        </p:nvCxnSpPr>
        <p:spPr>
          <a:xfrm rot="10800000">
            <a:off x="8501885" y="5742537"/>
            <a:ext cx="1869338" cy="21435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0371221" y="5651242"/>
            <a:ext cx="1323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0371221" y="5956893"/>
            <a:ext cx="1323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9047747" y="164842"/>
            <a:ext cx="1455821" cy="6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081588" y="469232"/>
            <a:ext cx="14219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590294" y="4060659"/>
            <a:ext cx="1323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590294" y="4349417"/>
            <a:ext cx="1323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517732" y="170859"/>
            <a:ext cx="1323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517732" y="469232"/>
            <a:ext cx="1323474"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856742" y="146206"/>
            <a:ext cx="1991229" cy="369332"/>
          </a:xfrm>
          <a:prstGeom prst="rect">
            <a:avLst/>
          </a:prstGeom>
          <a:noFill/>
        </p:spPr>
        <p:txBody>
          <a:bodyPr wrap="square" rtlCol="0">
            <a:spAutoFit/>
          </a:bodyPr>
          <a:lstStyle/>
          <a:p>
            <a:r>
              <a:rPr lang="en-IN" dirty="0" smtClean="0"/>
              <a:t>APPOINTMENT</a:t>
            </a:r>
            <a:endParaRPr lang="en-IN" dirty="0"/>
          </a:p>
        </p:txBody>
      </p:sp>
      <p:sp>
        <p:nvSpPr>
          <p:cNvPr id="121" name="TextBox 120"/>
          <p:cNvSpPr txBox="1"/>
          <p:nvPr/>
        </p:nvSpPr>
        <p:spPr>
          <a:xfrm>
            <a:off x="3227469" y="170906"/>
            <a:ext cx="1991229" cy="369332"/>
          </a:xfrm>
          <a:prstGeom prst="rect">
            <a:avLst/>
          </a:prstGeom>
          <a:noFill/>
        </p:spPr>
        <p:txBody>
          <a:bodyPr wrap="square" rtlCol="0">
            <a:spAutoFit/>
          </a:bodyPr>
          <a:lstStyle/>
          <a:p>
            <a:r>
              <a:rPr lang="en-IN" dirty="0" smtClean="0"/>
              <a:t>MEDICAL DETAILS</a:t>
            </a:r>
            <a:endParaRPr lang="en-IN" dirty="0"/>
          </a:p>
        </p:txBody>
      </p:sp>
      <p:sp>
        <p:nvSpPr>
          <p:cNvPr id="122" name="TextBox 121"/>
          <p:cNvSpPr txBox="1"/>
          <p:nvPr/>
        </p:nvSpPr>
        <p:spPr>
          <a:xfrm>
            <a:off x="6369215" y="4020962"/>
            <a:ext cx="1991229" cy="369332"/>
          </a:xfrm>
          <a:prstGeom prst="rect">
            <a:avLst/>
          </a:prstGeom>
          <a:noFill/>
        </p:spPr>
        <p:txBody>
          <a:bodyPr wrap="square" rtlCol="0">
            <a:spAutoFit/>
          </a:bodyPr>
          <a:lstStyle/>
          <a:p>
            <a:r>
              <a:rPr lang="en-IN" dirty="0" smtClean="0"/>
              <a:t>FOOD TABLE</a:t>
            </a:r>
            <a:endParaRPr lang="en-IN" dirty="0"/>
          </a:p>
        </p:txBody>
      </p:sp>
      <p:sp>
        <p:nvSpPr>
          <p:cNvPr id="123" name="TextBox 122"/>
          <p:cNvSpPr txBox="1"/>
          <p:nvPr/>
        </p:nvSpPr>
        <p:spPr>
          <a:xfrm>
            <a:off x="10226340" y="5634429"/>
            <a:ext cx="1991229" cy="369332"/>
          </a:xfrm>
          <a:prstGeom prst="rect">
            <a:avLst/>
          </a:prstGeom>
          <a:noFill/>
        </p:spPr>
        <p:txBody>
          <a:bodyPr wrap="square" rtlCol="0">
            <a:spAutoFit/>
          </a:bodyPr>
          <a:lstStyle/>
          <a:p>
            <a:r>
              <a:rPr lang="en-IN" dirty="0" smtClean="0"/>
              <a:t>MESSAGE</a:t>
            </a:r>
            <a:endParaRPr lang="en-IN" dirty="0"/>
          </a:p>
        </p:txBody>
      </p:sp>
      <p:cxnSp>
        <p:nvCxnSpPr>
          <p:cNvPr id="124" name="Curved Connector 123"/>
          <p:cNvCxnSpPr>
            <a:stCxn id="123" idx="2"/>
          </p:cNvCxnSpPr>
          <p:nvPr/>
        </p:nvCxnSpPr>
        <p:spPr>
          <a:xfrm rot="5400000">
            <a:off x="10048432" y="5099330"/>
            <a:ext cx="269092" cy="2077954"/>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urved Connector 130"/>
          <p:cNvCxnSpPr/>
          <p:nvPr/>
        </p:nvCxnSpPr>
        <p:spPr>
          <a:xfrm rot="5400000" flipH="1" flipV="1">
            <a:off x="2811226" y="527269"/>
            <a:ext cx="948292" cy="804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p:nvPr/>
        </p:nvCxnSpPr>
        <p:spPr>
          <a:xfrm rot="5400000">
            <a:off x="3333420" y="699806"/>
            <a:ext cx="977537" cy="532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urved Connector 135"/>
          <p:cNvCxnSpPr>
            <a:endCxn id="9" idx="7"/>
          </p:cNvCxnSpPr>
          <p:nvPr/>
        </p:nvCxnSpPr>
        <p:spPr>
          <a:xfrm rot="16200000" flipH="1">
            <a:off x="7988107" y="1901294"/>
            <a:ext cx="3203497" cy="3382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6" idx="6"/>
          </p:cNvCxnSpPr>
          <p:nvPr/>
        </p:nvCxnSpPr>
        <p:spPr>
          <a:xfrm>
            <a:off x="6485021" y="3761054"/>
            <a:ext cx="440657" cy="259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flipV="1">
            <a:off x="6240256" y="3891172"/>
            <a:ext cx="468103" cy="176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p:nvPr/>
        </p:nvCxnSpPr>
        <p:spPr>
          <a:xfrm flipV="1">
            <a:off x="2501061" y="1670565"/>
            <a:ext cx="4424617" cy="1698052"/>
          </a:xfrm>
          <a:prstGeom prst="curvedConnector3">
            <a:avLst>
              <a:gd name="adj1" fmla="val 3488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Curved Connector 146"/>
          <p:cNvCxnSpPr/>
          <p:nvPr/>
        </p:nvCxnSpPr>
        <p:spPr>
          <a:xfrm>
            <a:off x="6925678" y="1670565"/>
            <a:ext cx="2155910" cy="1931072"/>
          </a:xfrm>
          <a:prstGeom prst="curvedConnector3">
            <a:avLst>
              <a:gd name="adj1" fmla="val 924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urved Connector 160"/>
          <p:cNvCxnSpPr/>
          <p:nvPr/>
        </p:nvCxnSpPr>
        <p:spPr>
          <a:xfrm>
            <a:off x="1054270" y="3826043"/>
            <a:ext cx="2013783" cy="637673"/>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endCxn id="6" idx="3"/>
          </p:cNvCxnSpPr>
          <p:nvPr/>
        </p:nvCxnSpPr>
        <p:spPr>
          <a:xfrm flipV="1">
            <a:off x="2916153" y="3926953"/>
            <a:ext cx="1638184" cy="54254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68614" y="1457371"/>
            <a:ext cx="1796466" cy="646331"/>
          </a:xfrm>
          <a:prstGeom prst="rect">
            <a:avLst/>
          </a:prstGeom>
          <a:noFill/>
        </p:spPr>
        <p:txBody>
          <a:bodyPr wrap="square" rtlCol="0">
            <a:spAutoFit/>
          </a:bodyPr>
          <a:lstStyle/>
          <a:p>
            <a:r>
              <a:rPr lang="en-IN" dirty="0" smtClean="0"/>
              <a:t>AGE,WEIGHT,</a:t>
            </a:r>
          </a:p>
          <a:p>
            <a:r>
              <a:rPr lang="en-IN" dirty="0" smtClean="0"/>
              <a:t>HEIGTH,…</a:t>
            </a:r>
            <a:endParaRPr lang="en-IN" dirty="0"/>
          </a:p>
        </p:txBody>
      </p:sp>
      <p:sp>
        <p:nvSpPr>
          <p:cNvPr id="169" name="TextBox 168"/>
          <p:cNvSpPr txBox="1"/>
          <p:nvPr/>
        </p:nvSpPr>
        <p:spPr>
          <a:xfrm>
            <a:off x="2020743" y="4085885"/>
            <a:ext cx="2310063" cy="369332"/>
          </a:xfrm>
          <a:prstGeom prst="rect">
            <a:avLst/>
          </a:prstGeom>
          <a:noFill/>
        </p:spPr>
        <p:txBody>
          <a:bodyPr wrap="square" rtlCol="0">
            <a:spAutoFit/>
          </a:bodyPr>
          <a:lstStyle/>
          <a:p>
            <a:r>
              <a:rPr lang="en-IN" dirty="0" smtClean="0"/>
              <a:t>AGE,WEIGHT,..</a:t>
            </a:r>
            <a:endParaRPr lang="en-IN" dirty="0"/>
          </a:p>
        </p:txBody>
      </p:sp>
      <p:cxnSp>
        <p:nvCxnSpPr>
          <p:cNvPr id="170" name="Straight Arrow Connector 169"/>
          <p:cNvCxnSpPr>
            <a:endCxn id="3" idx="2"/>
          </p:cNvCxnSpPr>
          <p:nvPr/>
        </p:nvCxnSpPr>
        <p:spPr>
          <a:xfrm flipV="1">
            <a:off x="1097503" y="3603458"/>
            <a:ext cx="526761" cy="1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707255" y="4866298"/>
            <a:ext cx="1605414" cy="369332"/>
          </a:xfrm>
          <a:prstGeom prst="rect">
            <a:avLst/>
          </a:prstGeom>
          <a:noFill/>
        </p:spPr>
        <p:txBody>
          <a:bodyPr wrap="square" rtlCol="0">
            <a:spAutoFit/>
          </a:bodyPr>
          <a:lstStyle/>
          <a:p>
            <a:r>
              <a:rPr lang="en-IN" dirty="0" smtClean="0"/>
              <a:t>USER DETAILS</a:t>
            </a:r>
            <a:endParaRPr lang="en-IN" dirty="0"/>
          </a:p>
        </p:txBody>
      </p:sp>
      <p:sp>
        <p:nvSpPr>
          <p:cNvPr id="173" name="TextBox 172"/>
          <p:cNvSpPr txBox="1"/>
          <p:nvPr/>
        </p:nvSpPr>
        <p:spPr>
          <a:xfrm>
            <a:off x="4006530" y="4551873"/>
            <a:ext cx="1605414" cy="369332"/>
          </a:xfrm>
          <a:prstGeom prst="rect">
            <a:avLst/>
          </a:prstGeom>
          <a:noFill/>
        </p:spPr>
        <p:txBody>
          <a:bodyPr wrap="square" rtlCol="0">
            <a:spAutoFit/>
          </a:bodyPr>
          <a:lstStyle/>
          <a:p>
            <a:r>
              <a:rPr lang="en-IN" dirty="0" smtClean="0"/>
              <a:t>USER DETAILS</a:t>
            </a:r>
            <a:endParaRPr lang="en-IN" dirty="0"/>
          </a:p>
        </p:txBody>
      </p:sp>
      <p:cxnSp>
        <p:nvCxnSpPr>
          <p:cNvPr id="174" name="Curved Connector 173"/>
          <p:cNvCxnSpPr>
            <a:endCxn id="9" idx="4"/>
          </p:cNvCxnSpPr>
          <p:nvPr/>
        </p:nvCxnSpPr>
        <p:spPr>
          <a:xfrm flipV="1">
            <a:off x="7173042" y="4072690"/>
            <a:ext cx="1790483" cy="821157"/>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4011991" y="4526801"/>
            <a:ext cx="1605414" cy="369332"/>
          </a:xfrm>
          <a:prstGeom prst="rect">
            <a:avLst/>
          </a:prstGeom>
          <a:noFill/>
        </p:spPr>
        <p:txBody>
          <a:bodyPr wrap="square" rtlCol="0">
            <a:spAutoFit/>
          </a:bodyPr>
          <a:lstStyle/>
          <a:p>
            <a:r>
              <a:rPr lang="en-IN" dirty="0" smtClean="0"/>
              <a:t>USER DETAILS</a:t>
            </a:r>
            <a:endParaRPr lang="en-IN" dirty="0"/>
          </a:p>
        </p:txBody>
      </p:sp>
      <p:sp>
        <p:nvSpPr>
          <p:cNvPr id="179" name="TextBox 178"/>
          <p:cNvSpPr txBox="1"/>
          <p:nvPr/>
        </p:nvSpPr>
        <p:spPr>
          <a:xfrm>
            <a:off x="8930277" y="5006731"/>
            <a:ext cx="1605414" cy="646331"/>
          </a:xfrm>
          <a:prstGeom prst="rect">
            <a:avLst/>
          </a:prstGeom>
          <a:noFill/>
        </p:spPr>
        <p:txBody>
          <a:bodyPr wrap="square" rtlCol="0">
            <a:spAutoFit/>
          </a:bodyPr>
          <a:lstStyle/>
          <a:p>
            <a:r>
              <a:rPr lang="en-IN" dirty="0" smtClean="0"/>
              <a:t>CHAT MESSAGES</a:t>
            </a:r>
            <a:endParaRPr lang="en-IN" dirty="0"/>
          </a:p>
        </p:txBody>
      </p:sp>
      <p:cxnSp>
        <p:nvCxnSpPr>
          <p:cNvPr id="14" name="Curved Connector 13"/>
          <p:cNvCxnSpPr/>
          <p:nvPr/>
        </p:nvCxnSpPr>
        <p:spPr>
          <a:xfrm rot="10800000">
            <a:off x="794087" y="3980767"/>
            <a:ext cx="1314447" cy="91308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20748" y="917408"/>
            <a:ext cx="1901641" cy="753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E-commerce</a:t>
            </a:r>
            <a:endParaRPr lang="en-IN" dirty="0"/>
          </a:p>
        </p:txBody>
      </p:sp>
      <p:cxnSp>
        <p:nvCxnSpPr>
          <p:cNvPr id="22" name="Curved Connector 21"/>
          <p:cNvCxnSpPr/>
          <p:nvPr/>
        </p:nvCxnSpPr>
        <p:spPr>
          <a:xfrm flipV="1">
            <a:off x="701393" y="1406559"/>
            <a:ext cx="5428883" cy="1923774"/>
          </a:xfrm>
          <a:prstGeom prst="curvedConnector3">
            <a:avLst>
              <a:gd name="adj1" fmla="val 546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flipV="1">
            <a:off x="6109032" y="1127218"/>
            <a:ext cx="1278356" cy="29375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6" idx="5"/>
          </p:cNvCxnSpPr>
          <p:nvPr/>
        </p:nvCxnSpPr>
        <p:spPr>
          <a:xfrm rot="16200000" flipH="1">
            <a:off x="8175539" y="2328628"/>
            <a:ext cx="2041369" cy="504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402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6728" y="2565779"/>
            <a:ext cx="1173708" cy="696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DIETITIAN</a:t>
            </a:r>
            <a:endParaRPr lang="en-IN" dirty="0"/>
          </a:p>
        </p:txBody>
      </p:sp>
      <p:sp>
        <p:nvSpPr>
          <p:cNvPr id="4" name="Oval 3"/>
          <p:cNvSpPr/>
          <p:nvPr/>
        </p:nvSpPr>
        <p:spPr>
          <a:xfrm>
            <a:off x="5254388" y="433316"/>
            <a:ext cx="1733265" cy="51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APPOINTMENT</a:t>
            </a:r>
            <a:endParaRPr lang="en-IN" dirty="0"/>
          </a:p>
        </p:txBody>
      </p:sp>
      <p:sp>
        <p:nvSpPr>
          <p:cNvPr id="5" name="Oval 4"/>
          <p:cNvSpPr/>
          <p:nvPr/>
        </p:nvSpPr>
        <p:spPr>
          <a:xfrm>
            <a:off x="5254389" y="1569491"/>
            <a:ext cx="1733264" cy="51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DIET PLAN</a:t>
            </a:r>
            <a:endParaRPr lang="en-IN" dirty="0"/>
          </a:p>
        </p:txBody>
      </p:sp>
      <p:sp>
        <p:nvSpPr>
          <p:cNvPr id="6" name="Oval 5"/>
          <p:cNvSpPr/>
          <p:nvPr/>
        </p:nvSpPr>
        <p:spPr>
          <a:xfrm>
            <a:off x="5254389" y="2705667"/>
            <a:ext cx="1733264" cy="51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TO ADMIN</a:t>
            </a:r>
            <a:endParaRPr lang="en-IN" dirty="0"/>
          </a:p>
        </p:txBody>
      </p:sp>
      <p:sp>
        <p:nvSpPr>
          <p:cNvPr id="7" name="Oval 6"/>
          <p:cNvSpPr/>
          <p:nvPr/>
        </p:nvSpPr>
        <p:spPr>
          <a:xfrm>
            <a:off x="5254389" y="4155743"/>
            <a:ext cx="1733264" cy="51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FOOD DETAILS</a:t>
            </a:r>
            <a:endParaRPr lang="en-IN" dirty="0"/>
          </a:p>
        </p:txBody>
      </p:sp>
      <p:sp>
        <p:nvSpPr>
          <p:cNvPr id="8" name="Oval 7"/>
          <p:cNvSpPr/>
          <p:nvPr/>
        </p:nvSpPr>
        <p:spPr>
          <a:xfrm>
            <a:off x="2729553" y="2678369"/>
            <a:ext cx="1187356" cy="51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cxnSp>
        <p:nvCxnSpPr>
          <p:cNvPr id="10" name="Straight Connector 9"/>
          <p:cNvCxnSpPr/>
          <p:nvPr/>
        </p:nvCxnSpPr>
        <p:spPr>
          <a:xfrm flipV="1">
            <a:off x="2429301" y="1746913"/>
            <a:ext cx="1023583"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429300" y="2074458"/>
            <a:ext cx="1023583"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15697" y="530024"/>
            <a:ext cx="1023583"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997588" y="993083"/>
            <a:ext cx="1023583"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8277366" y="1860680"/>
            <a:ext cx="1023583"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277365" y="2333767"/>
            <a:ext cx="1023584"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509379" y="3572299"/>
            <a:ext cx="1023583"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509378" y="3858902"/>
            <a:ext cx="1023583" cy="136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29300" y="1760561"/>
            <a:ext cx="1023583" cy="369332"/>
          </a:xfrm>
          <a:prstGeom prst="rect">
            <a:avLst/>
          </a:prstGeom>
          <a:noFill/>
        </p:spPr>
        <p:txBody>
          <a:bodyPr wrap="square" rtlCol="0">
            <a:spAutoFit/>
          </a:bodyPr>
          <a:lstStyle/>
          <a:p>
            <a:r>
              <a:rPr lang="en-US" dirty="0" smtClean="0"/>
              <a:t>LOGIN</a:t>
            </a:r>
            <a:endParaRPr lang="en-IN" dirty="0"/>
          </a:p>
        </p:txBody>
      </p:sp>
      <p:sp>
        <p:nvSpPr>
          <p:cNvPr id="22" name="TextBox 21"/>
          <p:cNvSpPr txBox="1"/>
          <p:nvPr/>
        </p:nvSpPr>
        <p:spPr>
          <a:xfrm>
            <a:off x="7840636" y="616715"/>
            <a:ext cx="1337481" cy="369332"/>
          </a:xfrm>
          <a:prstGeom prst="rect">
            <a:avLst/>
          </a:prstGeom>
          <a:noFill/>
        </p:spPr>
        <p:txBody>
          <a:bodyPr wrap="square" rtlCol="0">
            <a:spAutoFit/>
          </a:bodyPr>
          <a:lstStyle/>
          <a:p>
            <a:r>
              <a:rPr lang="en-US" dirty="0" smtClean="0"/>
              <a:t>APP_TABLE</a:t>
            </a:r>
            <a:endParaRPr lang="en-IN" dirty="0"/>
          </a:p>
        </p:txBody>
      </p:sp>
      <p:sp>
        <p:nvSpPr>
          <p:cNvPr id="23" name="TextBox 22"/>
          <p:cNvSpPr txBox="1"/>
          <p:nvPr/>
        </p:nvSpPr>
        <p:spPr>
          <a:xfrm>
            <a:off x="8321719" y="1828798"/>
            <a:ext cx="1351131" cy="646331"/>
          </a:xfrm>
          <a:prstGeom prst="rect">
            <a:avLst/>
          </a:prstGeom>
          <a:noFill/>
        </p:spPr>
        <p:txBody>
          <a:bodyPr wrap="square" rtlCol="0">
            <a:spAutoFit/>
          </a:bodyPr>
          <a:lstStyle/>
          <a:p>
            <a:r>
              <a:rPr lang="en-US" dirty="0" smtClean="0"/>
              <a:t>TABL_DIETPLAN</a:t>
            </a:r>
            <a:endParaRPr lang="en-IN" dirty="0"/>
          </a:p>
        </p:txBody>
      </p:sp>
      <p:sp>
        <p:nvSpPr>
          <p:cNvPr id="24" name="TextBox 23"/>
          <p:cNvSpPr txBox="1"/>
          <p:nvPr/>
        </p:nvSpPr>
        <p:spPr>
          <a:xfrm>
            <a:off x="8369487" y="3568042"/>
            <a:ext cx="1303363" cy="369332"/>
          </a:xfrm>
          <a:prstGeom prst="rect">
            <a:avLst/>
          </a:prstGeom>
          <a:noFill/>
        </p:spPr>
        <p:txBody>
          <a:bodyPr wrap="square" rtlCol="0">
            <a:spAutoFit/>
          </a:bodyPr>
          <a:lstStyle/>
          <a:p>
            <a:r>
              <a:rPr lang="en-US" dirty="0" smtClean="0"/>
              <a:t>TBL_FOOD</a:t>
            </a:r>
            <a:endParaRPr lang="en-IN" dirty="0"/>
          </a:p>
        </p:txBody>
      </p:sp>
      <p:cxnSp>
        <p:nvCxnSpPr>
          <p:cNvPr id="30" name="Elbow Connector 29"/>
          <p:cNvCxnSpPr/>
          <p:nvPr/>
        </p:nvCxnSpPr>
        <p:spPr>
          <a:xfrm rot="10800000">
            <a:off x="914401" y="3196985"/>
            <a:ext cx="300251" cy="648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1"/>
          </p:cNvCxnSpPr>
          <p:nvPr/>
        </p:nvCxnSpPr>
        <p:spPr>
          <a:xfrm rot="16200000" flipV="1">
            <a:off x="2165002" y="2015882"/>
            <a:ext cx="146341" cy="133053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8" idx="3"/>
          </p:cNvCxnSpPr>
          <p:nvPr/>
        </p:nvCxnSpPr>
        <p:spPr>
          <a:xfrm flipV="1">
            <a:off x="1572904" y="3121035"/>
            <a:ext cx="1330533" cy="854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endCxn id="4" idx="2"/>
          </p:cNvCxnSpPr>
          <p:nvPr/>
        </p:nvCxnSpPr>
        <p:spPr>
          <a:xfrm rot="5400000" flipH="1" flipV="1">
            <a:off x="3413271" y="827773"/>
            <a:ext cx="1976265" cy="170596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5" idx="2"/>
          </p:cNvCxnSpPr>
          <p:nvPr/>
        </p:nvCxnSpPr>
        <p:spPr>
          <a:xfrm flipV="1">
            <a:off x="3736136" y="1828799"/>
            <a:ext cx="1518253" cy="93795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endCxn id="7" idx="2"/>
          </p:cNvCxnSpPr>
          <p:nvPr/>
        </p:nvCxnSpPr>
        <p:spPr>
          <a:xfrm>
            <a:off x="3575650" y="3163750"/>
            <a:ext cx="1678739" cy="12513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6" idx="2"/>
          </p:cNvCxnSpPr>
          <p:nvPr/>
        </p:nvCxnSpPr>
        <p:spPr>
          <a:xfrm rot="10800000" flipV="1">
            <a:off x="3852953" y="2964974"/>
            <a:ext cx="1401437" cy="7583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a:endCxn id="4" idx="7"/>
          </p:cNvCxnSpPr>
          <p:nvPr/>
        </p:nvCxnSpPr>
        <p:spPr>
          <a:xfrm rot="10800000">
            <a:off x="6733823" y="509266"/>
            <a:ext cx="1181877" cy="8801"/>
          </a:xfrm>
          <a:prstGeom prst="curvedConnector4">
            <a:avLst>
              <a:gd name="adj1" fmla="val 38107"/>
              <a:gd name="adj2" fmla="val 26974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4" idx="5"/>
          </p:cNvCxnSpPr>
          <p:nvPr/>
        </p:nvCxnSpPr>
        <p:spPr>
          <a:xfrm rot="16200000" flipH="1">
            <a:off x="7376127" y="233676"/>
            <a:ext cx="163396" cy="14480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rot="10800000" flipV="1">
            <a:off x="6984242" y="2347414"/>
            <a:ext cx="1955038" cy="622309"/>
          </a:xfrm>
          <a:prstGeom prst="curvedConnector3">
            <a:avLst>
              <a:gd name="adj1" fmla="val 5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p:cNvCxnSpPr/>
          <p:nvPr/>
        </p:nvCxnSpPr>
        <p:spPr>
          <a:xfrm>
            <a:off x="6802061" y="1980851"/>
            <a:ext cx="1565362" cy="3467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rot="10800000" flipV="1">
            <a:off x="6851526" y="3907957"/>
            <a:ext cx="1999390" cy="667428"/>
          </a:xfrm>
          <a:prstGeom prst="curvedConnector3">
            <a:avLst>
              <a:gd name="adj1" fmla="val 349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7" idx="7"/>
          </p:cNvCxnSpPr>
          <p:nvPr/>
        </p:nvCxnSpPr>
        <p:spPr>
          <a:xfrm rot="5400000" flipH="1" flipV="1">
            <a:off x="7276993" y="2999309"/>
            <a:ext cx="689213" cy="177555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p:cNvCxnSpPr/>
          <p:nvPr/>
        </p:nvCxnSpPr>
        <p:spPr>
          <a:xfrm rot="16200000" flipV="1">
            <a:off x="2956801" y="2293191"/>
            <a:ext cx="621810" cy="16211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p:cNvCxnSpPr/>
          <p:nvPr/>
        </p:nvCxnSpPr>
        <p:spPr>
          <a:xfrm rot="16200000" flipH="1">
            <a:off x="2546446" y="2251745"/>
            <a:ext cx="656322" cy="35127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0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1951630"/>
            <a:ext cx="1173708" cy="614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NUTRITION</a:t>
            </a:r>
            <a:endParaRPr lang="en-IN" dirty="0"/>
          </a:p>
        </p:txBody>
      </p:sp>
      <p:sp>
        <p:nvSpPr>
          <p:cNvPr id="3" name="Oval 2"/>
          <p:cNvSpPr/>
          <p:nvPr/>
        </p:nvSpPr>
        <p:spPr>
          <a:xfrm>
            <a:off x="5104261" y="818866"/>
            <a:ext cx="1665027"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IN" dirty="0"/>
          </a:p>
        </p:txBody>
      </p:sp>
      <p:sp>
        <p:nvSpPr>
          <p:cNvPr id="4" name="Oval 3"/>
          <p:cNvSpPr/>
          <p:nvPr/>
        </p:nvSpPr>
        <p:spPr>
          <a:xfrm>
            <a:off x="2838733" y="1897039"/>
            <a:ext cx="1665027"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sp>
        <p:nvSpPr>
          <p:cNvPr id="5" name="Oval 4"/>
          <p:cNvSpPr/>
          <p:nvPr/>
        </p:nvSpPr>
        <p:spPr>
          <a:xfrm>
            <a:off x="5254388" y="2565779"/>
            <a:ext cx="1665027"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REPLY MSG</a:t>
            </a:r>
            <a:endParaRPr lang="en-IN" dirty="0"/>
          </a:p>
        </p:txBody>
      </p:sp>
      <p:cxnSp>
        <p:nvCxnSpPr>
          <p:cNvPr id="7" name="Straight Connector 6"/>
          <p:cNvCxnSpPr/>
          <p:nvPr/>
        </p:nvCxnSpPr>
        <p:spPr>
          <a:xfrm>
            <a:off x="2204112" y="928049"/>
            <a:ext cx="12692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45053" y="1385248"/>
            <a:ext cx="12692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59252" y="1487606"/>
            <a:ext cx="12692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00196" y="2033517"/>
            <a:ext cx="1269241"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04112" y="971983"/>
            <a:ext cx="1334075" cy="369332"/>
          </a:xfrm>
          <a:prstGeom prst="rect">
            <a:avLst/>
          </a:prstGeom>
          <a:noFill/>
        </p:spPr>
        <p:txBody>
          <a:bodyPr wrap="square" rtlCol="0">
            <a:spAutoFit/>
          </a:bodyPr>
          <a:lstStyle/>
          <a:p>
            <a:r>
              <a:rPr lang="en-US" dirty="0" smtClean="0"/>
              <a:t>TBL_LOGIN</a:t>
            </a:r>
            <a:endParaRPr lang="en-IN" dirty="0"/>
          </a:p>
        </p:txBody>
      </p:sp>
      <p:sp>
        <p:nvSpPr>
          <p:cNvPr id="13" name="TextBox 12"/>
          <p:cNvSpPr txBox="1"/>
          <p:nvPr/>
        </p:nvSpPr>
        <p:spPr>
          <a:xfrm>
            <a:off x="8335362" y="1582299"/>
            <a:ext cx="1334075" cy="369332"/>
          </a:xfrm>
          <a:prstGeom prst="rect">
            <a:avLst/>
          </a:prstGeom>
          <a:noFill/>
        </p:spPr>
        <p:txBody>
          <a:bodyPr wrap="square" rtlCol="0">
            <a:spAutoFit/>
          </a:bodyPr>
          <a:lstStyle/>
          <a:p>
            <a:r>
              <a:rPr lang="en-US" dirty="0" smtClean="0"/>
              <a:t>TBL_MSG</a:t>
            </a:r>
            <a:endParaRPr lang="en-IN" dirty="0"/>
          </a:p>
        </p:txBody>
      </p:sp>
      <p:cxnSp>
        <p:nvCxnSpPr>
          <p:cNvPr id="15" name="Curved Connector 14"/>
          <p:cNvCxnSpPr/>
          <p:nvPr/>
        </p:nvCxnSpPr>
        <p:spPr>
          <a:xfrm flipV="1">
            <a:off x="1842448" y="2467844"/>
            <a:ext cx="1240123" cy="2401"/>
          </a:xfrm>
          <a:prstGeom prst="curvedConnector4">
            <a:avLst>
              <a:gd name="adj1" fmla="val 40169"/>
              <a:gd name="adj2" fmla="val -94210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a:off x="1720529" y="1954032"/>
            <a:ext cx="1159144" cy="17813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3162080" y="1380469"/>
            <a:ext cx="769382" cy="51657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V="1">
            <a:off x="2606831" y="1550953"/>
            <a:ext cx="628387" cy="32309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 idx="2"/>
            <a:endCxn id="4" idx="7"/>
          </p:cNvCxnSpPr>
          <p:nvPr/>
        </p:nvCxnSpPr>
        <p:spPr>
          <a:xfrm rot="10800000" flipV="1">
            <a:off x="4259923" y="1153236"/>
            <a:ext cx="844339" cy="84173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a:off x="6735172" y="1153236"/>
            <a:ext cx="1821975" cy="3343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endCxn id="5" idx="2"/>
          </p:cNvCxnSpPr>
          <p:nvPr/>
        </p:nvCxnSpPr>
        <p:spPr>
          <a:xfrm>
            <a:off x="4264816" y="2419065"/>
            <a:ext cx="989572" cy="4810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flipV="1">
            <a:off x="6919415" y="2043100"/>
            <a:ext cx="1828800" cy="858754"/>
          </a:xfrm>
          <a:prstGeom prst="curvedConnector3">
            <a:avLst>
              <a:gd name="adj1" fmla="val 910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13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308" y="3098042"/>
            <a:ext cx="1351129" cy="614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IN" dirty="0"/>
          </a:p>
        </p:txBody>
      </p:sp>
      <p:sp>
        <p:nvSpPr>
          <p:cNvPr id="4" name="Oval 3"/>
          <p:cNvSpPr/>
          <p:nvPr/>
        </p:nvSpPr>
        <p:spPr>
          <a:xfrm>
            <a:off x="2511188" y="3111690"/>
            <a:ext cx="1255594"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sp>
        <p:nvSpPr>
          <p:cNvPr id="5" name="Oval 4"/>
          <p:cNvSpPr/>
          <p:nvPr/>
        </p:nvSpPr>
        <p:spPr>
          <a:xfrm>
            <a:off x="5513694" y="532263"/>
            <a:ext cx="2320121"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DIETITIAN</a:t>
            </a:r>
            <a:endParaRPr lang="en-IN" dirty="0"/>
          </a:p>
        </p:txBody>
      </p:sp>
      <p:sp>
        <p:nvSpPr>
          <p:cNvPr id="6" name="Oval 5"/>
          <p:cNvSpPr/>
          <p:nvPr/>
        </p:nvSpPr>
        <p:spPr>
          <a:xfrm>
            <a:off x="5527344" y="1729853"/>
            <a:ext cx="2238232" cy="70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NUTRITIOAN</a:t>
            </a:r>
            <a:endParaRPr lang="en-IN" dirty="0"/>
          </a:p>
        </p:txBody>
      </p:sp>
      <p:sp>
        <p:nvSpPr>
          <p:cNvPr id="7" name="Oval 6"/>
          <p:cNvSpPr/>
          <p:nvPr/>
        </p:nvSpPr>
        <p:spPr>
          <a:xfrm>
            <a:off x="5527343" y="2695433"/>
            <a:ext cx="2238232"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USER</a:t>
            </a:r>
            <a:endParaRPr lang="en-IN" dirty="0"/>
          </a:p>
        </p:txBody>
      </p:sp>
      <p:sp>
        <p:nvSpPr>
          <p:cNvPr id="8" name="Oval 7"/>
          <p:cNvSpPr/>
          <p:nvPr/>
        </p:nvSpPr>
        <p:spPr>
          <a:xfrm>
            <a:off x="5527343" y="3753134"/>
            <a:ext cx="2306472"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MANGE DIET PALN REPORT</a:t>
            </a:r>
            <a:endParaRPr lang="en-IN" dirty="0"/>
          </a:p>
        </p:txBody>
      </p:sp>
      <p:sp>
        <p:nvSpPr>
          <p:cNvPr id="9" name="Oval 8"/>
          <p:cNvSpPr/>
          <p:nvPr/>
        </p:nvSpPr>
        <p:spPr>
          <a:xfrm>
            <a:off x="5513694" y="4885897"/>
            <a:ext cx="2306473"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PAYMNET</a:t>
            </a:r>
            <a:endParaRPr lang="en-IN" dirty="0"/>
          </a:p>
        </p:txBody>
      </p:sp>
      <p:cxnSp>
        <p:nvCxnSpPr>
          <p:cNvPr id="15" name="Curved Connector 14"/>
          <p:cNvCxnSpPr>
            <a:endCxn id="4" idx="1"/>
          </p:cNvCxnSpPr>
          <p:nvPr/>
        </p:nvCxnSpPr>
        <p:spPr>
          <a:xfrm>
            <a:off x="1610437" y="3207224"/>
            <a:ext cx="1084628" cy="2401"/>
          </a:xfrm>
          <a:prstGeom prst="curvedConnector4">
            <a:avLst>
              <a:gd name="adj1" fmla="val 41523"/>
              <a:gd name="adj2" fmla="val -134999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3"/>
          </p:cNvCxnSpPr>
          <p:nvPr/>
        </p:nvCxnSpPr>
        <p:spPr>
          <a:xfrm rot="5400000" flipH="1">
            <a:off x="2136892" y="3124323"/>
            <a:ext cx="31719" cy="1084626"/>
          </a:xfrm>
          <a:prstGeom prst="curvedConnector4">
            <a:avLst>
              <a:gd name="adj1" fmla="val -720704"/>
              <a:gd name="adj2" fmla="val 584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5" idx="2"/>
          </p:cNvCxnSpPr>
          <p:nvPr/>
        </p:nvCxnSpPr>
        <p:spPr>
          <a:xfrm flipV="1">
            <a:off x="3224468" y="866633"/>
            <a:ext cx="2289226" cy="22450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endCxn id="6" idx="2"/>
          </p:cNvCxnSpPr>
          <p:nvPr/>
        </p:nvCxnSpPr>
        <p:spPr>
          <a:xfrm flipV="1">
            <a:off x="3595815" y="2081283"/>
            <a:ext cx="1931529" cy="12078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7" idx="2"/>
          </p:cNvCxnSpPr>
          <p:nvPr/>
        </p:nvCxnSpPr>
        <p:spPr>
          <a:xfrm flipV="1">
            <a:off x="3681298" y="3029803"/>
            <a:ext cx="1846045" cy="4162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4" idx="5"/>
          </p:cNvCxnSpPr>
          <p:nvPr/>
        </p:nvCxnSpPr>
        <p:spPr>
          <a:xfrm rot="16200000" flipH="1">
            <a:off x="4334454" y="2930945"/>
            <a:ext cx="441341" cy="194443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endCxn id="9" idx="2"/>
          </p:cNvCxnSpPr>
          <p:nvPr/>
        </p:nvCxnSpPr>
        <p:spPr>
          <a:xfrm>
            <a:off x="3290909" y="3756451"/>
            <a:ext cx="2222785" cy="1463816"/>
          </a:xfrm>
          <a:prstGeom prst="curvedConnector3">
            <a:avLst>
              <a:gd name="adj1" fmla="val 248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65278" y="1729853"/>
            <a:ext cx="982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65278" y="2081283"/>
            <a:ext cx="982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420669" y="532263"/>
            <a:ext cx="982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20669" y="893929"/>
            <a:ext cx="982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570794" y="1890216"/>
            <a:ext cx="1624883" cy="29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70794" y="2299649"/>
            <a:ext cx="16248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570794" y="2872855"/>
            <a:ext cx="982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570794" y="3237932"/>
            <a:ext cx="982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707271" y="3903164"/>
            <a:ext cx="11911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8707271" y="4244454"/>
            <a:ext cx="1191131" cy="2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720918" y="4885897"/>
            <a:ext cx="1383291" cy="3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720918" y="5363570"/>
            <a:ext cx="1474759" cy="6131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817832" y="1735055"/>
            <a:ext cx="1327608" cy="369332"/>
          </a:xfrm>
          <a:prstGeom prst="rect">
            <a:avLst/>
          </a:prstGeom>
          <a:noFill/>
        </p:spPr>
        <p:txBody>
          <a:bodyPr wrap="none" rtlCol="0">
            <a:spAutoFit/>
          </a:bodyPr>
          <a:lstStyle/>
          <a:p>
            <a:r>
              <a:rPr lang="en-US" dirty="0" smtClean="0"/>
              <a:t>TBL_LOGIN</a:t>
            </a:r>
            <a:endParaRPr lang="en-IN" dirty="0"/>
          </a:p>
        </p:txBody>
      </p:sp>
      <p:sp>
        <p:nvSpPr>
          <p:cNvPr id="50" name="TextBox 49"/>
          <p:cNvSpPr txBox="1"/>
          <p:nvPr/>
        </p:nvSpPr>
        <p:spPr>
          <a:xfrm>
            <a:off x="8248184" y="497301"/>
            <a:ext cx="1151277" cy="369332"/>
          </a:xfrm>
          <a:prstGeom prst="rect">
            <a:avLst/>
          </a:prstGeom>
          <a:noFill/>
        </p:spPr>
        <p:txBody>
          <a:bodyPr wrap="none" rtlCol="0">
            <a:spAutoFit/>
          </a:bodyPr>
          <a:lstStyle/>
          <a:p>
            <a:r>
              <a:rPr lang="en-US" dirty="0" smtClean="0"/>
              <a:t>TBL_DIET</a:t>
            </a:r>
            <a:endParaRPr lang="en-IN" dirty="0"/>
          </a:p>
        </p:txBody>
      </p:sp>
      <p:sp>
        <p:nvSpPr>
          <p:cNvPr id="51" name="TextBox 50"/>
          <p:cNvSpPr txBox="1"/>
          <p:nvPr/>
        </p:nvSpPr>
        <p:spPr>
          <a:xfrm>
            <a:off x="8375948" y="1930317"/>
            <a:ext cx="1819729" cy="369332"/>
          </a:xfrm>
          <a:prstGeom prst="rect">
            <a:avLst/>
          </a:prstGeom>
          <a:noFill/>
        </p:spPr>
        <p:txBody>
          <a:bodyPr wrap="none" rtlCol="0">
            <a:spAutoFit/>
          </a:bodyPr>
          <a:lstStyle/>
          <a:p>
            <a:r>
              <a:rPr lang="en-US" dirty="0" smtClean="0"/>
              <a:t>TBL_NUTRITION</a:t>
            </a:r>
            <a:endParaRPr lang="en-IN" dirty="0"/>
          </a:p>
        </p:txBody>
      </p:sp>
      <p:sp>
        <p:nvSpPr>
          <p:cNvPr id="52" name="TextBox 51"/>
          <p:cNvSpPr txBox="1"/>
          <p:nvPr/>
        </p:nvSpPr>
        <p:spPr>
          <a:xfrm>
            <a:off x="8420669" y="2844668"/>
            <a:ext cx="1205779" cy="369332"/>
          </a:xfrm>
          <a:prstGeom prst="rect">
            <a:avLst/>
          </a:prstGeom>
          <a:noFill/>
        </p:spPr>
        <p:txBody>
          <a:bodyPr wrap="none" rtlCol="0">
            <a:spAutoFit/>
          </a:bodyPr>
          <a:lstStyle/>
          <a:p>
            <a:r>
              <a:rPr lang="en-US" dirty="0" smtClean="0"/>
              <a:t>TBL_USER</a:t>
            </a:r>
            <a:endParaRPr lang="en-IN" dirty="0"/>
          </a:p>
        </p:txBody>
      </p:sp>
      <p:sp>
        <p:nvSpPr>
          <p:cNvPr id="53" name="TextBox 52"/>
          <p:cNvSpPr txBox="1"/>
          <p:nvPr/>
        </p:nvSpPr>
        <p:spPr>
          <a:xfrm>
            <a:off x="8515409" y="3902838"/>
            <a:ext cx="1680268" cy="369332"/>
          </a:xfrm>
          <a:prstGeom prst="rect">
            <a:avLst/>
          </a:prstGeom>
          <a:noFill/>
        </p:spPr>
        <p:txBody>
          <a:bodyPr wrap="none" rtlCol="0">
            <a:spAutoFit/>
          </a:bodyPr>
          <a:lstStyle/>
          <a:p>
            <a:r>
              <a:rPr lang="en-US" dirty="0" smtClean="0"/>
              <a:t>TBL_DIETPLAN</a:t>
            </a:r>
            <a:endParaRPr lang="en-IN" dirty="0"/>
          </a:p>
        </p:txBody>
      </p:sp>
      <p:sp>
        <p:nvSpPr>
          <p:cNvPr id="54" name="TextBox 53"/>
          <p:cNvSpPr txBox="1"/>
          <p:nvPr/>
        </p:nvSpPr>
        <p:spPr>
          <a:xfrm>
            <a:off x="8664945" y="4989109"/>
            <a:ext cx="1602746" cy="369332"/>
          </a:xfrm>
          <a:prstGeom prst="rect">
            <a:avLst/>
          </a:prstGeom>
          <a:noFill/>
        </p:spPr>
        <p:txBody>
          <a:bodyPr wrap="none" rtlCol="0">
            <a:spAutoFit/>
          </a:bodyPr>
          <a:lstStyle/>
          <a:p>
            <a:r>
              <a:rPr lang="en-US" dirty="0" smtClean="0"/>
              <a:t>TBL_PAYMENT</a:t>
            </a:r>
            <a:endParaRPr lang="en-IN" dirty="0"/>
          </a:p>
        </p:txBody>
      </p:sp>
      <p:cxnSp>
        <p:nvCxnSpPr>
          <p:cNvPr id="56" name="Curved Connector 55"/>
          <p:cNvCxnSpPr/>
          <p:nvPr/>
        </p:nvCxnSpPr>
        <p:spPr>
          <a:xfrm flipV="1">
            <a:off x="7735233" y="532263"/>
            <a:ext cx="685436" cy="2047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5" idx="5"/>
          </p:cNvCxnSpPr>
          <p:nvPr/>
        </p:nvCxnSpPr>
        <p:spPr>
          <a:xfrm rot="10800000" flipV="1">
            <a:off x="7494041" y="915894"/>
            <a:ext cx="1000530" cy="187173"/>
          </a:xfrm>
          <a:prstGeom prst="curvedConnector4">
            <a:avLst>
              <a:gd name="adj1" fmla="val 33020"/>
              <a:gd name="adj2" fmla="val 2744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6" idx="7"/>
          </p:cNvCxnSpPr>
          <p:nvPr/>
        </p:nvCxnSpPr>
        <p:spPr>
          <a:xfrm rot="16200000" flipH="1">
            <a:off x="8063183" y="1207396"/>
            <a:ext cx="32346" cy="1283123"/>
          </a:xfrm>
          <a:prstGeom prst="curvedConnector4">
            <a:avLst>
              <a:gd name="adj1" fmla="val -706733"/>
              <a:gd name="adj2" fmla="val 627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6" idx="5"/>
          </p:cNvCxnSpPr>
          <p:nvPr/>
        </p:nvCxnSpPr>
        <p:spPr>
          <a:xfrm rot="10800000">
            <a:off x="7437796" y="2329783"/>
            <a:ext cx="1254305" cy="9149"/>
          </a:xfrm>
          <a:prstGeom prst="curvedConnector4">
            <a:avLst>
              <a:gd name="adj1" fmla="val 36934"/>
              <a:gd name="adj2" fmla="val -352368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a:endCxn id="52" idx="2"/>
          </p:cNvCxnSpPr>
          <p:nvPr/>
        </p:nvCxnSpPr>
        <p:spPr>
          <a:xfrm>
            <a:off x="7756629" y="3105705"/>
            <a:ext cx="1266930" cy="108295"/>
          </a:xfrm>
          <a:prstGeom prst="curvedConnector4">
            <a:avLst>
              <a:gd name="adj1" fmla="val 26207"/>
              <a:gd name="adj2" fmla="val 3110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p:nvPr/>
        </p:nvCxnSpPr>
        <p:spPr>
          <a:xfrm>
            <a:off x="7733009" y="4183831"/>
            <a:ext cx="1266930" cy="108295"/>
          </a:xfrm>
          <a:prstGeom prst="curvedConnector4">
            <a:avLst>
              <a:gd name="adj1" fmla="val 26207"/>
              <a:gd name="adj2" fmla="val 3110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p:nvPr/>
        </p:nvCxnSpPr>
        <p:spPr>
          <a:xfrm>
            <a:off x="7686398" y="5337557"/>
            <a:ext cx="1266930" cy="108295"/>
          </a:xfrm>
          <a:prstGeom prst="curvedConnector4">
            <a:avLst>
              <a:gd name="adj1" fmla="val 26207"/>
              <a:gd name="adj2" fmla="val 3110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44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842" y="2920621"/>
            <a:ext cx="1119116" cy="436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GYM OWNER</a:t>
            </a:r>
            <a:endParaRPr lang="en-IN" dirty="0"/>
          </a:p>
        </p:txBody>
      </p:sp>
      <p:sp>
        <p:nvSpPr>
          <p:cNvPr id="4" name="Oval 3"/>
          <p:cNvSpPr/>
          <p:nvPr/>
        </p:nvSpPr>
        <p:spPr>
          <a:xfrm>
            <a:off x="5117912" y="3493826"/>
            <a:ext cx="2074460" cy="73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IN" dirty="0"/>
          </a:p>
        </p:txBody>
      </p:sp>
      <p:sp>
        <p:nvSpPr>
          <p:cNvPr id="6" name="Oval 5"/>
          <p:cNvSpPr/>
          <p:nvPr/>
        </p:nvSpPr>
        <p:spPr>
          <a:xfrm>
            <a:off x="1978926" y="2756847"/>
            <a:ext cx="2074460" cy="73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cxnSp>
        <p:nvCxnSpPr>
          <p:cNvPr id="8" name="Straight Connector 7"/>
          <p:cNvCxnSpPr/>
          <p:nvPr/>
        </p:nvCxnSpPr>
        <p:spPr>
          <a:xfrm>
            <a:off x="2879679" y="1637731"/>
            <a:ext cx="1173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79678" y="2006220"/>
            <a:ext cx="1173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0"/>
            <a:endCxn id="6" idx="0"/>
          </p:cNvCxnSpPr>
          <p:nvPr/>
        </p:nvCxnSpPr>
        <p:spPr>
          <a:xfrm rot="5400000" flipH="1" flipV="1">
            <a:off x="1883391" y="1787856"/>
            <a:ext cx="163774" cy="2101756"/>
          </a:xfrm>
          <a:prstGeom prst="curvedConnector3">
            <a:avLst>
              <a:gd name="adj1" fmla="val 2395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6200000" flipH="1">
            <a:off x="1897041" y="2374710"/>
            <a:ext cx="136477" cy="2101756"/>
          </a:xfrm>
          <a:prstGeom prst="curvedConnector3">
            <a:avLst>
              <a:gd name="adj1" fmla="val 267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6200000" flipH="1">
            <a:off x="2825089" y="2245059"/>
            <a:ext cx="832515" cy="28660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endCxn id="6" idx="7"/>
          </p:cNvCxnSpPr>
          <p:nvPr/>
        </p:nvCxnSpPr>
        <p:spPr>
          <a:xfrm rot="16200000" flipH="1">
            <a:off x="3216315" y="2331502"/>
            <a:ext cx="858554" cy="20799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00152" y="1619829"/>
            <a:ext cx="1282888" cy="369332"/>
          </a:xfrm>
          <a:prstGeom prst="rect">
            <a:avLst/>
          </a:prstGeom>
          <a:noFill/>
        </p:spPr>
        <p:txBody>
          <a:bodyPr wrap="square" rtlCol="0">
            <a:spAutoFit/>
          </a:bodyPr>
          <a:lstStyle/>
          <a:p>
            <a:r>
              <a:rPr lang="en-US" dirty="0" smtClean="0"/>
              <a:t>LOGIN</a:t>
            </a:r>
            <a:endParaRPr lang="en-IN" dirty="0"/>
          </a:p>
        </p:txBody>
      </p:sp>
      <p:sp>
        <p:nvSpPr>
          <p:cNvPr id="29" name="Oval 28"/>
          <p:cNvSpPr/>
          <p:nvPr/>
        </p:nvSpPr>
        <p:spPr>
          <a:xfrm>
            <a:off x="5117912" y="1585713"/>
            <a:ext cx="2074460" cy="73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REPLY</a:t>
            </a:r>
            <a:endParaRPr lang="en-IN" dirty="0"/>
          </a:p>
        </p:txBody>
      </p:sp>
      <p:cxnSp>
        <p:nvCxnSpPr>
          <p:cNvPr id="30" name="Curved Connector 29"/>
          <p:cNvCxnSpPr>
            <a:stCxn id="6" idx="5"/>
            <a:endCxn id="4" idx="2"/>
          </p:cNvCxnSpPr>
          <p:nvPr/>
        </p:nvCxnSpPr>
        <p:spPr>
          <a:xfrm rot="16200000" flipH="1">
            <a:off x="4195541" y="2939945"/>
            <a:ext cx="476418" cy="136832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15952" y="2483893"/>
            <a:ext cx="1624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29600" y="2864775"/>
            <a:ext cx="1624084"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15952" y="2483893"/>
            <a:ext cx="1719618" cy="369332"/>
          </a:xfrm>
          <a:prstGeom prst="rect">
            <a:avLst/>
          </a:prstGeom>
          <a:noFill/>
        </p:spPr>
        <p:txBody>
          <a:bodyPr wrap="square" rtlCol="0">
            <a:spAutoFit/>
          </a:bodyPr>
          <a:lstStyle/>
          <a:p>
            <a:r>
              <a:rPr lang="en-US" dirty="0" smtClean="0"/>
              <a:t>TBL_MSG</a:t>
            </a:r>
            <a:endParaRPr lang="en-IN" dirty="0"/>
          </a:p>
        </p:txBody>
      </p:sp>
      <p:cxnSp>
        <p:nvCxnSpPr>
          <p:cNvPr id="37" name="Curved Connector 36"/>
          <p:cNvCxnSpPr>
            <a:endCxn id="36" idx="2"/>
          </p:cNvCxnSpPr>
          <p:nvPr/>
        </p:nvCxnSpPr>
        <p:spPr>
          <a:xfrm flipV="1">
            <a:off x="7192372" y="2853225"/>
            <a:ext cx="1883389" cy="100909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36" idx="0"/>
            <a:endCxn id="29" idx="6"/>
          </p:cNvCxnSpPr>
          <p:nvPr/>
        </p:nvCxnSpPr>
        <p:spPr>
          <a:xfrm rot="16200000" flipV="1">
            <a:off x="7869222" y="1277353"/>
            <a:ext cx="529690" cy="188338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29" idx="2"/>
            <a:endCxn id="6" idx="6"/>
          </p:cNvCxnSpPr>
          <p:nvPr/>
        </p:nvCxnSpPr>
        <p:spPr>
          <a:xfrm rot="10800000" flipV="1">
            <a:off x="4053386" y="1954203"/>
            <a:ext cx="1064526" cy="11711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858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DESING</a:t>
            </a:r>
            <a:endParaRPr lang="en-IN" dirty="0"/>
          </a:p>
        </p:txBody>
      </p:sp>
    </p:spTree>
    <p:extLst>
      <p:ext uri="{BB962C8B-B14F-4D97-AF65-F5344CB8AC3E}">
        <p14:creationId xmlns:p14="http://schemas.microsoft.com/office/powerpoint/2010/main" val="18180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IN" dirty="0"/>
          </a:p>
        </p:txBody>
      </p:sp>
      <p:sp>
        <p:nvSpPr>
          <p:cNvPr id="3" name="Content Placeholder 2"/>
          <p:cNvSpPr>
            <a:spLocks noGrp="1"/>
          </p:cNvSpPr>
          <p:nvPr>
            <p:ph idx="1"/>
          </p:nvPr>
        </p:nvSpPr>
        <p:spPr>
          <a:xfrm>
            <a:off x="680321" y="2336873"/>
            <a:ext cx="9763090" cy="3799232"/>
          </a:xfrm>
        </p:spPr>
        <p:txBody>
          <a:bodyPr>
            <a:normAutofit fontScale="92500" lnSpcReduction="20000"/>
          </a:bodyPr>
          <a:lstStyle/>
          <a:p>
            <a:pPr marL="0" indent="0">
              <a:buNone/>
            </a:pPr>
            <a:r>
              <a:rPr lang="en-IN" dirty="0"/>
              <a:t>People are always seeking to have a healthy body fitness and they are need to motivate them to it. So we believe that our website help to solve this </a:t>
            </a:r>
            <a:r>
              <a:rPr lang="en-IN" dirty="0" smtClean="0"/>
              <a:t>problem through </a:t>
            </a:r>
            <a:r>
              <a:rPr lang="en-IN" dirty="0"/>
              <a:t>help user to manage the health life system in health fitness and nutrition .This website displays videos for exercise, and the preparation for healthy eating(diet chart) by selecting food items that are listed in the website, determine the nearest sports clubs , gym and hospitals through google map and calculate the calories either acquired or burned also shows scale for the shape for user body.in this website user can also interact with nutrition and dietitian. User can buy supplements and gym equipment  from this website and user can take appointment in nearest hospital by the help of google map and can also take appointment to see dietitian in our </a:t>
            </a:r>
            <a:r>
              <a:rPr lang="en-IN" dirty="0" err="1" smtClean="0"/>
              <a:t>website.In</a:t>
            </a:r>
            <a:r>
              <a:rPr lang="en-IN" dirty="0" smtClean="0"/>
              <a:t> </a:t>
            </a:r>
            <a:r>
              <a:rPr lang="en-IN" dirty="0"/>
              <a:t>this website nutrition and dietitian can we diet chart of the user they can make changes in the chart of the </a:t>
            </a:r>
            <a:r>
              <a:rPr lang="en-IN" dirty="0" smtClean="0"/>
              <a:t>user. Overall </a:t>
            </a:r>
            <a:r>
              <a:rPr lang="en-IN" dirty="0"/>
              <a:t>this fitness management system is a valuable tool for users</a:t>
            </a:r>
          </a:p>
          <a:p>
            <a:endParaRPr lang="en-IN" dirty="0"/>
          </a:p>
          <a:p>
            <a:pPr marL="0" indent="0">
              <a:buNone/>
            </a:pPr>
            <a:endParaRPr lang="en-IN" dirty="0"/>
          </a:p>
        </p:txBody>
      </p:sp>
    </p:spTree>
    <p:extLst>
      <p:ext uri="{BB962C8B-B14F-4D97-AF65-F5344CB8AC3E}">
        <p14:creationId xmlns:p14="http://schemas.microsoft.com/office/powerpoint/2010/main" val="3216284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21" y="421105"/>
            <a:ext cx="6497053" cy="369332"/>
          </a:xfrm>
          <a:prstGeom prst="rect">
            <a:avLst/>
          </a:prstGeom>
          <a:noFill/>
        </p:spPr>
        <p:txBody>
          <a:bodyPr wrap="square" rtlCol="0">
            <a:spAutoFit/>
          </a:bodyPr>
          <a:lstStyle/>
          <a:p>
            <a:r>
              <a:rPr lang="en-IN" dirty="0" smtClean="0"/>
              <a:t>LOGIN PAGE FOR USER, ADMIN,DIETITIAN,NUTRITION</a:t>
            </a:r>
            <a:endParaRPr lang="en-IN" dirty="0"/>
          </a:p>
        </p:txBody>
      </p:sp>
      <p:sp>
        <p:nvSpPr>
          <p:cNvPr id="3" name="TextBox 2"/>
          <p:cNvSpPr txBox="1"/>
          <p:nvPr/>
        </p:nvSpPr>
        <p:spPr>
          <a:xfrm>
            <a:off x="1058779" y="1359568"/>
            <a:ext cx="9011653" cy="4439653"/>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05" y="1359568"/>
            <a:ext cx="9883942" cy="4774508"/>
          </a:xfrm>
          <a:prstGeom prst="rect">
            <a:avLst/>
          </a:prstGeom>
        </p:spPr>
      </p:pic>
    </p:spTree>
    <p:extLst>
      <p:ext uri="{BB962C8B-B14F-4D97-AF65-F5344CB8AC3E}">
        <p14:creationId xmlns:p14="http://schemas.microsoft.com/office/powerpoint/2010/main" val="1406472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379" y="360947"/>
            <a:ext cx="5666874" cy="369332"/>
          </a:xfrm>
          <a:prstGeom prst="rect">
            <a:avLst/>
          </a:prstGeom>
          <a:noFill/>
        </p:spPr>
        <p:txBody>
          <a:bodyPr wrap="square" rtlCol="0">
            <a:spAutoFit/>
          </a:bodyPr>
          <a:lstStyle/>
          <a:p>
            <a:r>
              <a:rPr lang="en-IN" dirty="0" smtClean="0"/>
              <a:t>Registration page for user</a:t>
            </a:r>
            <a:endParaRPr lang="en-IN" dirty="0"/>
          </a:p>
        </p:txBody>
      </p:sp>
      <p:sp>
        <p:nvSpPr>
          <p:cNvPr id="3" name="TextBox 2"/>
          <p:cNvSpPr txBox="1"/>
          <p:nvPr/>
        </p:nvSpPr>
        <p:spPr>
          <a:xfrm>
            <a:off x="926432" y="1455821"/>
            <a:ext cx="9408694" cy="4896853"/>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7" y="1271225"/>
            <a:ext cx="10058400" cy="4691898"/>
          </a:xfrm>
          <a:prstGeom prst="rect">
            <a:avLst/>
          </a:prstGeom>
        </p:spPr>
      </p:pic>
    </p:spTree>
    <p:extLst>
      <p:ext uri="{BB962C8B-B14F-4D97-AF65-F5344CB8AC3E}">
        <p14:creationId xmlns:p14="http://schemas.microsoft.com/office/powerpoint/2010/main" val="2994588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263" y="589547"/>
            <a:ext cx="3585411" cy="369332"/>
          </a:xfrm>
          <a:prstGeom prst="rect">
            <a:avLst/>
          </a:prstGeom>
          <a:noFill/>
        </p:spPr>
        <p:txBody>
          <a:bodyPr wrap="square" rtlCol="0">
            <a:spAutoFit/>
          </a:bodyPr>
          <a:lstStyle/>
          <a:p>
            <a:r>
              <a:rPr lang="en-IN" dirty="0" smtClean="0"/>
              <a:t>Food table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3" y="1166769"/>
            <a:ext cx="10058400" cy="5360553"/>
          </a:xfrm>
          <a:prstGeom prst="rect">
            <a:avLst/>
          </a:prstGeom>
        </p:spPr>
      </p:pic>
    </p:spTree>
    <p:extLst>
      <p:ext uri="{BB962C8B-B14F-4D97-AF65-F5344CB8AC3E}">
        <p14:creationId xmlns:p14="http://schemas.microsoft.com/office/powerpoint/2010/main" val="1232325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21" y="517358"/>
            <a:ext cx="3260558" cy="369332"/>
          </a:xfrm>
          <a:prstGeom prst="rect">
            <a:avLst/>
          </a:prstGeom>
          <a:noFill/>
        </p:spPr>
        <p:txBody>
          <a:bodyPr wrap="square" rtlCol="0">
            <a:spAutoFit/>
          </a:bodyPr>
          <a:lstStyle/>
          <a:p>
            <a:r>
              <a:rPr lang="en-IN" dirty="0" smtClean="0"/>
              <a:t>Calorie calculator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3" y="1299406"/>
            <a:ext cx="10058400" cy="4616850"/>
          </a:xfrm>
          <a:prstGeom prst="rect">
            <a:avLst/>
          </a:prstGeom>
        </p:spPr>
      </p:pic>
    </p:spTree>
    <p:extLst>
      <p:ext uri="{BB962C8B-B14F-4D97-AF65-F5344CB8AC3E}">
        <p14:creationId xmlns:p14="http://schemas.microsoft.com/office/powerpoint/2010/main" val="3629195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IN" dirty="0"/>
          </a:p>
        </p:txBody>
      </p:sp>
      <p:sp>
        <p:nvSpPr>
          <p:cNvPr id="6" name="TextBox 5"/>
          <p:cNvSpPr txBox="1"/>
          <p:nvPr/>
        </p:nvSpPr>
        <p:spPr>
          <a:xfrm>
            <a:off x="996287" y="2047164"/>
            <a:ext cx="9799092" cy="5078313"/>
          </a:xfrm>
          <a:prstGeom prst="rect">
            <a:avLst/>
          </a:prstGeom>
          <a:noFill/>
        </p:spPr>
        <p:txBody>
          <a:bodyPr wrap="square" rtlCol="0">
            <a:spAutoFit/>
          </a:bodyPr>
          <a:lstStyle/>
          <a:p>
            <a:r>
              <a:rPr lang="en-IN" i="1" dirty="0" err="1"/>
              <a:t>def</a:t>
            </a:r>
            <a:r>
              <a:rPr lang="en-IN" dirty="0"/>
              <a:t> login(</a:t>
            </a:r>
            <a:r>
              <a:rPr lang="en-IN" i="1" dirty="0"/>
              <a:t>request</a:t>
            </a:r>
            <a:r>
              <a:rPr lang="en-IN" dirty="0"/>
              <a:t>):</a:t>
            </a:r>
          </a:p>
          <a:p>
            <a:r>
              <a:rPr lang="en-IN" dirty="0"/>
              <a:t>     return render(request,'login.html')   </a:t>
            </a:r>
          </a:p>
          <a:p>
            <a:r>
              <a:rPr lang="en-IN" dirty="0"/>
              <a:t/>
            </a:r>
            <a:br>
              <a:rPr lang="en-IN" dirty="0"/>
            </a:br>
            <a:r>
              <a:rPr lang="en-IN" i="1" dirty="0" err="1"/>
              <a:t>def</a:t>
            </a:r>
            <a:r>
              <a:rPr lang="en-IN" dirty="0"/>
              <a:t> dietitian(</a:t>
            </a:r>
            <a:r>
              <a:rPr lang="en-IN" i="1" dirty="0"/>
              <a:t>request</a:t>
            </a:r>
            <a:r>
              <a:rPr lang="en-IN" dirty="0"/>
              <a:t>):</a:t>
            </a:r>
          </a:p>
          <a:p>
            <a:r>
              <a:rPr lang="en-IN" dirty="0"/>
              <a:t>     return render(request,'dietitian.html')   </a:t>
            </a:r>
          </a:p>
          <a:p>
            <a:r>
              <a:rPr lang="en-IN" dirty="0"/>
              <a:t/>
            </a:r>
            <a:br>
              <a:rPr lang="en-IN" dirty="0"/>
            </a:br>
            <a:r>
              <a:rPr lang="en-IN" i="1" dirty="0" err="1"/>
              <a:t>def</a:t>
            </a:r>
            <a:r>
              <a:rPr lang="en-IN" dirty="0"/>
              <a:t> </a:t>
            </a:r>
            <a:r>
              <a:rPr lang="en-IN" dirty="0" err="1"/>
              <a:t>healthclub</a:t>
            </a:r>
            <a:r>
              <a:rPr lang="en-IN" dirty="0"/>
              <a:t>(</a:t>
            </a:r>
            <a:r>
              <a:rPr lang="en-IN" i="1" dirty="0"/>
              <a:t>request</a:t>
            </a:r>
            <a:r>
              <a:rPr lang="en-IN" dirty="0"/>
              <a:t>):</a:t>
            </a:r>
          </a:p>
          <a:p>
            <a:r>
              <a:rPr lang="en-IN" dirty="0"/>
              <a:t>     return render(request,'healthclub.html')   </a:t>
            </a:r>
          </a:p>
          <a:p>
            <a:r>
              <a:rPr lang="en-IN" dirty="0"/>
              <a:t/>
            </a:r>
            <a:br>
              <a:rPr lang="en-IN" dirty="0"/>
            </a:br>
            <a:r>
              <a:rPr lang="en-IN" i="1" dirty="0" err="1"/>
              <a:t>def</a:t>
            </a:r>
            <a:r>
              <a:rPr lang="en-IN" dirty="0"/>
              <a:t> medical(</a:t>
            </a:r>
            <a:r>
              <a:rPr lang="en-IN" i="1" dirty="0"/>
              <a:t>request</a:t>
            </a:r>
            <a:r>
              <a:rPr lang="en-IN" dirty="0"/>
              <a:t>):</a:t>
            </a:r>
          </a:p>
          <a:p>
            <a:r>
              <a:rPr lang="en-IN" dirty="0"/>
              <a:t>     return render(request,'medical.html')   </a:t>
            </a:r>
          </a:p>
          <a:p>
            <a:r>
              <a:rPr lang="en-IN" dirty="0"/>
              <a:t/>
            </a:r>
            <a:br>
              <a:rPr lang="en-IN" dirty="0"/>
            </a:br>
            <a:r>
              <a:rPr lang="en-IN" i="1" dirty="0" err="1"/>
              <a:t>def</a:t>
            </a:r>
            <a:r>
              <a:rPr lang="en-IN" dirty="0"/>
              <a:t> nutrition(</a:t>
            </a:r>
            <a:r>
              <a:rPr lang="en-IN" i="1" dirty="0"/>
              <a:t>request</a:t>
            </a:r>
            <a:r>
              <a:rPr lang="en-IN" dirty="0"/>
              <a:t>):</a:t>
            </a:r>
          </a:p>
          <a:p>
            <a:r>
              <a:rPr lang="en-IN" dirty="0"/>
              <a:t>     return render(request,'nutrition.html')   </a:t>
            </a:r>
          </a:p>
          <a:p>
            <a:r>
              <a:rPr lang="en-IN" dirty="0"/>
              <a:t/>
            </a:r>
            <a:br>
              <a:rPr lang="en-IN" dirty="0"/>
            </a:br>
            <a:r>
              <a:rPr lang="en-IN" i="1" dirty="0" err="1"/>
              <a:t>def</a:t>
            </a:r>
            <a:r>
              <a:rPr lang="en-IN" dirty="0"/>
              <a:t> </a:t>
            </a:r>
            <a:r>
              <a:rPr lang="en-IN" dirty="0" err="1"/>
              <a:t>viewdieti</a:t>
            </a:r>
            <a:r>
              <a:rPr lang="en-IN" dirty="0"/>
              <a:t>(</a:t>
            </a:r>
            <a:r>
              <a:rPr lang="en-IN" i="1" dirty="0"/>
              <a:t>request</a:t>
            </a:r>
            <a:r>
              <a:rPr lang="en-IN" dirty="0"/>
              <a:t>):</a:t>
            </a:r>
          </a:p>
          <a:p>
            <a:r>
              <a:rPr lang="en-IN" dirty="0"/>
              <a:t>     return render(request,'viewdieti.html')   </a:t>
            </a:r>
          </a:p>
          <a:p>
            <a:endParaRPr lang="en-IN" dirty="0"/>
          </a:p>
        </p:txBody>
      </p:sp>
    </p:spTree>
    <p:extLst>
      <p:ext uri="{BB962C8B-B14F-4D97-AF65-F5344CB8AC3E}">
        <p14:creationId xmlns:p14="http://schemas.microsoft.com/office/powerpoint/2010/main" val="43774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7571303"/>
          </a:xfrm>
          <a:prstGeom prst="rect">
            <a:avLst/>
          </a:prstGeom>
          <a:noFill/>
        </p:spPr>
        <p:txBody>
          <a:bodyPr wrap="square" rtlCol="0">
            <a:spAutoFit/>
          </a:bodyPr>
          <a:lstStyle/>
          <a:p>
            <a:r>
              <a:rPr lang="en-IN" i="1" dirty="0" err="1"/>
              <a:t>def</a:t>
            </a:r>
            <a:r>
              <a:rPr lang="en-IN" dirty="0"/>
              <a:t> Registration(</a:t>
            </a:r>
            <a:r>
              <a:rPr lang="en-IN" i="1" dirty="0"/>
              <a:t>request</a:t>
            </a:r>
            <a:r>
              <a:rPr lang="en-IN" dirty="0"/>
              <a:t>):</a:t>
            </a:r>
          </a:p>
          <a:p>
            <a:r>
              <a:rPr lang="en-IN" dirty="0"/>
              <a:t>     return render(request,'Registration.html</a:t>
            </a:r>
            <a:r>
              <a:rPr lang="en-IN" dirty="0" smtClean="0"/>
              <a:t>')</a:t>
            </a:r>
          </a:p>
          <a:p>
            <a:r>
              <a:rPr lang="en-US" dirty="0" smtClean="0"/>
              <a:t>/………………………………………………………………………………………………………………………………/</a:t>
            </a:r>
            <a:endParaRPr lang="en-IN" dirty="0"/>
          </a:p>
          <a:p>
            <a:r>
              <a:rPr lang="en-IN" i="1" dirty="0" err="1"/>
              <a:t>def</a:t>
            </a:r>
            <a:r>
              <a:rPr lang="en-IN" dirty="0"/>
              <a:t> </a:t>
            </a:r>
            <a:r>
              <a:rPr lang="en-IN" dirty="0" err="1"/>
              <a:t>Registrationaction</a:t>
            </a:r>
            <a:r>
              <a:rPr lang="en-IN" dirty="0"/>
              <a:t>(</a:t>
            </a:r>
            <a:r>
              <a:rPr lang="en-IN" i="1" dirty="0"/>
              <a:t>request</a:t>
            </a:r>
            <a:r>
              <a:rPr lang="en-IN" dirty="0"/>
              <a:t>):</a:t>
            </a:r>
          </a:p>
          <a:p>
            <a:r>
              <a:rPr lang="en-IN" dirty="0"/>
              <a:t>     cursor=</a:t>
            </a:r>
            <a:r>
              <a:rPr lang="en-IN" dirty="0" err="1"/>
              <a:t>connection.cursor</a:t>
            </a:r>
            <a:r>
              <a:rPr lang="en-IN" dirty="0"/>
              <a:t>()</a:t>
            </a:r>
          </a:p>
          <a:p>
            <a:r>
              <a:rPr lang="en-IN" dirty="0"/>
              <a:t>     un=</a:t>
            </a:r>
            <a:r>
              <a:rPr lang="en-IN" dirty="0" err="1"/>
              <a:t>request.GET</a:t>
            </a:r>
            <a:r>
              <a:rPr lang="en-IN" dirty="0"/>
              <a:t>['username']</a:t>
            </a:r>
          </a:p>
          <a:p>
            <a:r>
              <a:rPr lang="en-IN" dirty="0"/>
              <a:t>     c=</a:t>
            </a:r>
            <a:r>
              <a:rPr lang="en-IN" dirty="0" err="1"/>
              <a:t>request.GET</a:t>
            </a:r>
            <a:r>
              <a:rPr lang="en-IN" dirty="0"/>
              <a:t>['contact']</a:t>
            </a:r>
          </a:p>
          <a:p>
            <a:r>
              <a:rPr lang="en-IN" dirty="0"/>
              <a:t>     e=</a:t>
            </a:r>
            <a:r>
              <a:rPr lang="en-IN" dirty="0" err="1"/>
              <a:t>request.GET</a:t>
            </a:r>
            <a:r>
              <a:rPr lang="en-IN" dirty="0"/>
              <a:t>['email']</a:t>
            </a:r>
          </a:p>
          <a:p>
            <a:r>
              <a:rPr lang="en-IN" dirty="0"/>
              <a:t>     g=</a:t>
            </a:r>
            <a:r>
              <a:rPr lang="en-IN" dirty="0" err="1"/>
              <a:t>request.GET</a:t>
            </a:r>
            <a:r>
              <a:rPr lang="en-IN" dirty="0"/>
              <a:t>['gender']</a:t>
            </a:r>
          </a:p>
          <a:p>
            <a:r>
              <a:rPr lang="en-IN" dirty="0"/>
              <a:t>     p=</a:t>
            </a:r>
            <a:r>
              <a:rPr lang="en-IN" dirty="0" err="1"/>
              <a:t>request.GET</a:t>
            </a:r>
            <a:r>
              <a:rPr lang="en-IN" dirty="0"/>
              <a:t>['password']</a:t>
            </a:r>
          </a:p>
          <a:p>
            <a:r>
              <a:rPr lang="en-IN" dirty="0"/>
              <a:t>     </a:t>
            </a:r>
            <a:r>
              <a:rPr lang="en-IN" dirty="0" err="1"/>
              <a:t>cp</a:t>
            </a:r>
            <a:r>
              <a:rPr lang="en-IN" dirty="0"/>
              <a:t>=</a:t>
            </a:r>
            <a:r>
              <a:rPr lang="en-IN" dirty="0" err="1"/>
              <a:t>request.GET</a:t>
            </a:r>
            <a:r>
              <a:rPr lang="en-IN" dirty="0"/>
              <a:t>['</a:t>
            </a:r>
            <a:r>
              <a:rPr lang="en-IN" dirty="0" err="1"/>
              <a:t>conpass</a:t>
            </a:r>
            <a:r>
              <a:rPr lang="en-IN" dirty="0"/>
              <a:t>']</a:t>
            </a:r>
          </a:p>
          <a:p>
            <a:r>
              <a:rPr lang="en-IN" dirty="0"/>
              <a:t>     </a:t>
            </a:r>
            <a:r>
              <a:rPr lang="en-IN" dirty="0" err="1"/>
              <a:t>sql</a:t>
            </a:r>
            <a:r>
              <a:rPr lang="en-IN" dirty="0"/>
              <a:t>="insert into registration(</a:t>
            </a:r>
            <a:r>
              <a:rPr lang="en-IN" dirty="0" err="1"/>
              <a:t>name,email,contactno,gender,password,conpass</a:t>
            </a:r>
            <a:r>
              <a:rPr lang="en-IN" dirty="0"/>
              <a:t>)values('%</a:t>
            </a:r>
            <a:r>
              <a:rPr lang="en-IN" dirty="0" err="1"/>
              <a:t>s','%s','%s','%s','%s','%s</a:t>
            </a:r>
            <a:r>
              <a:rPr lang="en-IN" dirty="0"/>
              <a:t>')"%(</a:t>
            </a:r>
            <a:r>
              <a:rPr lang="en-IN" dirty="0" err="1"/>
              <a:t>un,e,c,g,p,cp</a:t>
            </a:r>
            <a:r>
              <a:rPr lang="en-IN" dirty="0"/>
              <a:t>)</a:t>
            </a:r>
          </a:p>
          <a:p>
            <a:r>
              <a:rPr lang="en-IN" dirty="0"/>
              <a:t>     </a:t>
            </a:r>
            <a:r>
              <a:rPr lang="en-IN" dirty="0" err="1"/>
              <a:t>cursor.execute</a:t>
            </a:r>
            <a:r>
              <a:rPr lang="en-IN" dirty="0"/>
              <a:t>(</a:t>
            </a:r>
            <a:r>
              <a:rPr lang="en-IN" dirty="0" err="1"/>
              <a:t>sql</a:t>
            </a:r>
            <a:r>
              <a:rPr lang="en-IN" dirty="0"/>
              <a:t>)</a:t>
            </a:r>
          </a:p>
          <a:p>
            <a:r>
              <a:rPr lang="en-IN" dirty="0"/>
              <a:t>     return render(request,'Registration.html</a:t>
            </a:r>
            <a:r>
              <a:rPr lang="en-IN" dirty="0" smtClean="0"/>
              <a:t>')</a:t>
            </a:r>
          </a:p>
          <a:p>
            <a:r>
              <a:rPr lang="en-US" dirty="0" smtClean="0"/>
              <a:t>/…………………………………………………………………………………………………………………………………………./</a:t>
            </a:r>
            <a:endParaRPr lang="en-IN" dirty="0"/>
          </a:p>
          <a:p>
            <a:r>
              <a:rPr lang="en-IN" i="1" dirty="0" err="1"/>
              <a:t>def</a:t>
            </a:r>
            <a:r>
              <a:rPr lang="en-IN" dirty="0"/>
              <a:t> </a:t>
            </a:r>
            <a:r>
              <a:rPr lang="en-IN" dirty="0" err="1"/>
              <a:t>medicalaction</a:t>
            </a:r>
            <a:r>
              <a:rPr lang="en-IN" dirty="0"/>
              <a:t>(</a:t>
            </a:r>
            <a:r>
              <a:rPr lang="en-IN" i="1" dirty="0"/>
              <a:t>request</a:t>
            </a:r>
            <a:r>
              <a:rPr lang="en-IN" dirty="0"/>
              <a:t>):</a:t>
            </a:r>
          </a:p>
          <a:p>
            <a:r>
              <a:rPr lang="en-IN" dirty="0"/>
              <a:t>     cursor=</a:t>
            </a:r>
            <a:r>
              <a:rPr lang="en-IN" dirty="0" err="1"/>
              <a:t>connection.cursor</a:t>
            </a:r>
            <a:r>
              <a:rPr lang="en-IN" dirty="0"/>
              <a:t>()</a:t>
            </a:r>
          </a:p>
          <a:p>
            <a:r>
              <a:rPr lang="en-IN" dirty="0"/>
              <a:t>     a=</a:t>
            </a:r>
            <a:r>
              <a:rPr lang="en-IN" dirty="0" err="1"/>
              <a:t>request.GET</a:t>
            </a:r>
            <a:r>
              <a:rPr lang="en-IN" dirty="0"/>
              <a:t>['age']</a:t>
            </a:r>
          </a:p>
          <a:p>
            <a:r>
              <a:rPr lang="en-IN" dirty="0"/>
              <a:t>     h=</a:t>
            </a:r>
            <a:r>
              <a:rPr lang="en-IN" dirty="0" err="1"/>
              <a:t>request.GET</a:t>
            </a:r>
            <a:r>
              <a:rPr lang="en-IN" dirty="0"/>
              <a:t>['height']</a:t>
            </a:r>
          </a:p>
          <a:p>
            <a:r>
              <a:rPr lang="en-IN" dirty="0"/>
              <a:t>     w=</a:t>
            </a:r>
            <a:r>
              <a:rPr lang="en-IN" dirty="0" err="1"/>
              <a:t>request.GET</a:t>
            </a:r>
            <a:r>
              <a:rPr lang="en-IN" dirty="0"/>
              <a:t>['weight']</a:t>
            </a:r>
          </a:p>
          <a:p>
            <a:r>
              <a:rPr lang="en-IN" dirty="0"/>
              <a:t>     g=</a:t>
            </a:r>
            <a:r>
              <a:rPr lang="en-IN" dirty="0" err="1"/>
              <a:t>request.GET</a:t>
            </a:r>
            <a:r>
              <a:rPr lang="en-IN" dirty="0"/>
              <a:t>['gender']</a:t>
            </a:r>
          </a:p>
          <a:p>
            <a:r>
              <a:rPr lang="en-IN" dirty="0"/>
              <a:t>     op=</a:t>
            </a:r>
            <a:r>
              <a:rPr lang="en-IN" dirty="0" err="1"/>
              <a:t>request.GET</a:t>
            </a:r>
            <a:r>
              <a:rPr lang="en-IN" dirty="0"/>
              <a:t>['yes-no']</a:t>
            </a:r>
          </a:p>
          <a:p>
            <a:r>
              <a:rPr lang="en-IN" dirty="0"/>
              <a:t>     </a:t>
            </a:r>
            <a:r>
              <a:rPr lang="en-IN" dirty="0" err="1"/>
              <a:t>db</a:t>
            </a:r>
            <a:r>
              <a:rPr lang="en-IN" dirty="0"/>
              <a:t>=</a:t>
            </a:r>
            <a:r>
              <a:rPr lang="en-IN" dirty="0" err="1"/>
              <a:t>request.GET</a:t>
            </a:r>
            <a:r>
              <a:rPr lang="en-IN" dirty="0"/>
              <a:t>['</a:t>
            </a:r>
            <a:r>
              <a:rPr lang="en-IN" dirty="0" err="1"/>
              <a:t>deabetic</a:t>
            </a:r>
            <a:r>
              <a:rPr lang="en-IN" dirty="0"/>
              <a:t>']</a:t>
            </a:r>
          </a:p>
          <a:p>
            <a:r>
              <a:rPr lang="en-IN" dirty="0"/>
              <a:t>     </a:t>
            </a:r>
            <a:r>
              <a:rPr lang="en-IN" dirty="0" err="1"/>
              <a:t>bp</a:t>
            </a:r>
            <a:r>
              <a:rPr lang="en-IN" dirty="0"/>
              <a:t>=</a:t>
            </a:r>
            <a:r>
              <a:rPr lang="en-IN" dirty="0" err="1"/>
              <a:t>request.GET</a:t>
            </a:r>
            <a:r>
              <a:rPr lang="en-IN" dirty="0"/>
              <a:t>['</a:t>
            </a:r>
            <a:r>
              <a:rPr lang="en-IN" dirty="0" err="1"/>
              <a:t>bp</a:t>
            </a:r>
            <a:r>
              <a:rPr lang="en-IN" dirty="0"/>
              <a:t>']</a:t>
            </a:r>
          </a:p>
          <a:p>
            <a:r>
              <a:rPr lang="en-IN" dirty="0"/>
              <a:t>  </a:t>
            </a:r>
          </a:p>
          <a:p>
            <a:endParaRPr lang="en-IN" dirty="0"/>
          </a:p>
        </p:txBody>
      </p:sp>
    </p:spTree>
    <p:extLst>
      <p:ext uri="{BB962C8B-B14F-4D97-AF65-F5344CB8AC3E}">
        <p14:creationId xmlns:p14="http://schemas.microsoft.com/office/powerpoint/2010/main" val="3668329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3" y="204716"/>
            <a:ext cx="10017457" cy="6186309"/>
          </a:xfrm>
          <a:prstGeom prst="rect">
            <a:avLst/>
          </a:prstGeom>
          <a:noFill/>
        </p:spPr>
        <p:txBody>
          <a:bodyPr wrap="square" rtlCol="0">
            <a:spAutoFit/>
          </a:bodyPr>
          <a:lstStyle/>
          <a:p>
            <a:r>
              <a:rPr lang="en-IN" dirty="0" err="1"/>
              <a:t>sql</a:t>
            </a:r>
            <a:r>
              <a:rPr lang="en-IN" dirty="0"/>
              <a:t>="insert into medical(</a:t>
            </a:r>
            <a:r>
              <a:rPr lang="en-IN" dirty="0" err="1"/>
              <a:t>age,height,weight,gender,operation,deabetic,bp,medicalcontinous</a:t>
            </a:r>
            <a:r>
              <a:rPr lang="en-IN" dirty="0"/>
              <a:t>)values('%</a:t>
            </a:r>
            <a:r>
              <a:rPr lang="en-IN" dirty="0" err="1"/>
              <a:t>s','%s','%s','%s','%s','%s','%s','%s</a:t>
            </a:r>
            <a:r>
              <a:rPr lang="en-IN" dirty="0"/>
              <a:t>')"%(</a:t>
            </a:r>
            <a:r>
              <a:rPr lang="en-IN" dirty="0" err="1"/>
              <a:t>a,h,w,g,op,db,bp,mc</a:t>
            </a:r>
            <a:r>
              <a:rPr lang="en-IN" dirty="0"/>
              <a:t>)</a:t>
            </a:r>
          </a:p>
          <a:p>
            <a:r>
              <a:rPr lang="en-IN" dirty="0"/>
              <a:t>     </a:t>
            </a:r>
            <a:r>
              <a:rPr lang="en-IN" dirty="0" err="1"/>
              <a:t>cursor.execute</a:t>
            </a:r>
            <a:r>
              <a:rPr lang="en-IN" dirty="0"/>
              <a:t>(</a:t>
            </a:r>
            <a:r>
              <a:rPr lang="en-IN" dirty="0" err="1"/>
              <a:t>sql</a:t>
            </a:r>
            <a:r>
              <a:rPr lang="en-IN" dirty="0"/>
              <a:t>)</a:t>
            </a:r>
          </a:p>
          <a:p>
            <a:r>
              <a:rPr lang="en-IN" dirty="0"/>
              <a:t>     return render(request,'medical.html') </a:t>
            </a:r>
            <a:endParaRPr lang="en-IN" dirty="0" smtClean="0"/>
          </a:p>
          <a:p>
            <a:r>
              <a:rPr lang="en-US" dirty="0" smtClean="0"/>
              <a:t>/…………………………………………………………………………………………………………………………………………/</a:t>
            </a:r>
            <a:endParaRPr lang="en-IN" dirty="0"/>
          </a:p>
          <a:p>
            <a:r>
              <a:rPr lang="en-IN" i="1" dirty="0" err="1"/>
              <a:t>def</a:t>
            </a:r>
            <a:r>
              <a:rPr lang="en-IN" dirty="0"/>
              <a:t> </a:t>
            </a:r>
            <a:r>
              <a:rPr lang="en-IN" dirty="0" err="1"/>
              <a:t>nutritionaction</a:t>
            </a:r>
            <a:r>
              <a:rPr lang="en-IN" dirty="0"/>
              <a:t>(</a:t>
            </a:r>
            <a:r>
              <a:rPr lang="en-IN" i="1" dirty="0"/>
              <a:t>request</a:t>
            </a:r>
            <a:r>
              <a:rPr lang="en-IN" dirty="0"/>
              <a:t>):</a:t>
            </a:r>
          </a:p>
          <a:p>
            <a:r>
              <a:rPr lang="en-IN" dirty="0"/>
              <a:t>     cursor=</a:t>
            </a:r>
            <a:r>
              <a:rPr lang="en-IN" dirty="0" err="1"/>
              <a:t>connection.cursor</a:t>
            </a:r>
            <a:r>
              <a:rPr lang="en-IN" dirty="0"/>
              <a:t>()</a:t>
            </a:r>
          </a:p>
          <a:p>
            <a:r>
              <a:rPr lang="en-IN" dirty="0"/>
              <a:t>     n=</a:t>
            </a:r>
            <a:r>
              <a:rPr lang="en-IN" dirty="0" err="1"/>
              <a:t>request.GET</a:t>
            </a:r>
            <a:r>
              <a:rPr lang="en-IN" dirty="0"/>
              <a:t>['name']</a:t>
            </a:r>
          </a:p>
          <a:p>
            <a:r>
              <a:rPr lang="en-IN" dirty="0"/>
              <a:t>     a=</a:t>
            </a:r>
            <a:r>
              <a:rPr lang="en-IN" dirty="0" err="1"/>
              <a:t>request.GET</a:t>
            </a:r>
            <a:r>
              <a:rPr lang="en-IN" dirty="0"/>
              <a:t>['age']</a:t>
            </a:r>
          </a:p>
          <a:p>
            <a:r>
              <a:rPr lang="en-IN" dirty="0"/>
              <a:t>     d=</a:t>
            </a:r>
            <a:r>
              <a:rPr lang="en-IN" dirty="0" err="1"/>
              <a:t>request.GET</a:t>
            </a:r>
            <a:r>
              <a:rPr lang="en-IN" dirty="0"/>
              <a:t>['details']</a:t>
            </a:r>
          </a:p>
          <a:p>
            <a:r>
              <a:rPr lang="en-IN" dirty="0"/>
              <a:t>     f=</a:t>
            </a:r>
            <a:r>
              <a:rPr lang="en-IN" dirty="0" err="1"/>
              <a:t>request.GET</a:t>
            </a:r>
            <a:r>
              <a:rPr lang="en-IN" dirty="0"/>
              <a:t>['file']</a:t>
            </a:r>
          </a:p>
          <a:p>
            <a:r>
              <a:rPr lang="en-IN" dirty="0"/>
              <a:t>     e=</a:t>
            </a:r>
            <a:r>
              <a:rPr lang="en-IN" dirty="0" err="1"/>
              <a:t>request.GET</a:t>
            </a:r>
            <a:r>
              <a:rPr lang="en-IN" dirty="0"/>
              <a:t>['email']</a:t>
            </a:r>
          </a:p>
          <a:p>
            <a:r>
              <a:rPr lang="en-IN" dirty="0"/>
              <a:t>     c=</a:t>
            </a:r>
            <a:r>
              <a:rPr lang="en-IN" dirty="0" err="1"/>
              <a:t>request.GET</a:t>
            </a:r>
            <a:r>
              <a:rPr lang="en-IN" dirty="0"/>
              <a:t>['contact']</a:t>
            </a:r>
          </a:p>
          <a:p>
            <a:r>
              <a:rPr lang="en-IN" dirty="0"/>
              <a:t>     ad=</a:t>
            </a:r>
            <a:r>
              <a:rPr lang="en-IN" dirty="0" err="1"/>
              <a:t>request.GET</a:t>
            </a:r>
            <a:r>
              <a:rPr lang="en-IN" dirty="0"/>
              <a:t>['address']</a:t>
            </a:r>
          </a:p>
          <a:p>
            <a:r>
              <a:rPr lang="en-IN" dirty="0"/>
              <a:t>     p=</a:t>
            </a:r>
            <a:r>
              <a:rPr lang="en-IN" dirty="0" err="1"/>
              <a:t>request.GET</a:t>
            </a:r>
            <a:r>
              <a:rPr lang="en-IN" dirty="0"/>
              <a:t>['password']  </a:t>
            </a:r>
          </a:p>
          <a:p>
            <a:r>
              <a:rPr lang="en-IN" dirty="0"/>
              <a:t>     </a:t>
            </a:r>
            <a:r>
              <a:rPr lang="en-IN" dirty="0" err="1"/>
              <a:t>sql</a:t>
            </a:r>
            <a:r>
              <a:rPr lang="en-IN" dirty="0"/>
              <a:t>="insert into nutrition(</a:t>
            </a:r>
            <a:r>
              <a:rPr lang="en-IN" dirty="0" err="1"/>
              <a:t>name,age,details,file,email,contactno,address,password</a:t>
            </a:r>
            <a:r>
              <a:rPr lang="en-IN" dirty="0"/>
              <a:t>)values('%</a:t>
            </a:r>
            <a:r>
              <a:rPr lang="en-IN" dirty="0" err="1"/>
              <a:t>s','%s','%s','%s','%s','%s','%s','%s</a:t>
            </a:r>
            <a:r>
              <a:rPr lang="en-IN" dirty="0"/>
              <a:t>')"%(</a:t>
            </a:r>
            <a:r>
              <a:rPr lang="en-IN" dirty="0" err="1"/>
              <a:t>n,a,d,f,e,c,ad,p</a:t>
            </a:r>
            <a:r>
              <a:rPr lang="en-IN" dirty="0"/>
              <a:t>)</a:t>
            </a:r>
          </a:p>
          <a:p>
            <a:r>
              <a:rPr lang="en-IN" dirty="0"/>
              <a:t>     </a:t>
            </a:r>
            <a:r>
              <a:rPr lang="en-IN" dirty="0" err="1"/>
              <a:t>cursor.execute</a:t>
            </a:r>
            <a:r>
              <a:rPr lang="en-IN" dirty="0"/>
              <a:t>(</a:t>
            </a:r>
            <a:r>
              <a:rPr lang="en-IN" dirty="0" err="1"/>
              <a:t>sql</a:t>
            </a:r>
            <a:r>
              <a:rPr lang="en-IN" dirty="0"/>
              <a:t>)</a:t>
            </a:r>
          </a:p>
          <a:p>
            <a:r>
              <a:rPr lang="en-IN" dirty="0"/>
              <a:t>     return render(request,'nutrition.html')</a:t>
            </a:r>
          </a:p>
          <a:p>
            <a:endParaRPr lang="en-IN" dirty="0"/>
          </a:p>
        </p:txBody>
      </p:sp>
    </p:spTree>
    <p:extLst>
      <p:ext uri="{BB962C8B-B14F-4D97-AF65-F5344CB8AC3E}">
        <p14:creationId xmlns:p14="http://schemas.microsoft.com/office/powerpoint/2010/main" val="2782115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5" y="0"/>
            <a:ext cx="12192000" cy="7294305"/>
          </a:xfrm>
          <a:prstGeom prst="rect">
            <a:avLst/>
          </a:prstGeom>
          <a:noFill/>
        </p:spPr>
        <p:txBody>
          <a:bodyPr wrap="square" rtlCol="0">
            <a:spAutoFit/>
          </a:bodyPr>
          <a:lstStyle/>
          <a:p>
            <a:r>
              <a:rPr lang="en-IN" dirty="0"/>
              <a:t>    return render(request,'nutrition.html')</a:t>
            </a:r>
          </a:p>
          <a:p>
            <a:r>
              <a:rPr lang="en-IN" i="1" dirty="0" err="1"/>
              <a:t>def</a:t>
            </a:r>
            <a:r>
              <a:rPr lang="en-IN" dirty="0"/>
              <a:t> </a:t>
            </a:r>
            <a:r>
              <a:rPr lang="en-IN" dirty="0" err="1"/>
              <a:t>dietitianaction</a:t>
            </a:r>
            <a:r>
              <a:rPr lang="en-IN" dirty="0"/>
              <a:t>(</a:t>
            </a:r>
            <a:r>
              <a:rPr lang="en-IN" i="1" dirty="0"/>
              <a:t>request</a:t>
            </a:r>
            <a:r>
              <a:rPr lang="en-IN" dirty="0"/>
              <a:t>):</a:t>
            </a:r>
          </a:p>
          <a:p>
            <a:r>
              <a:rPr lang="en-IN" dirty="0"/>
              <a:t>     cursor=</a:t>
            </a:r>
            <a:r>
              <a:rPr lang="en-IN" dirty="0" err="1"/>
              <a:t>connection.cursor</a:t>
            </a:r>
            <a:r>
              <a:rPr lang="en-IN" dirty="0"/>
              <a:t>()</a:t>
            </a:r>
          </a:p>
          <a:p>
            <a:r>
              <a:rPr lang="en-IN" dirty="0"/>
              <a:t>     e=</a:t>
            </a:r>
            <a:r>
              <a:rPr lang="en-IN" dirty="0" err="1"/>
              <a:t>request.GET</a:t>
            </a:r>
            <a:r>
              <a:rPr lang="en-IN" dirty="0"/>
              <a:t>['email']</a:t>
            </a:r>
          </a:p>
          <a:p>
            <a:r>
              <a:rPr lang="en-IN" dirty="0"/>
              <a:t>     p=</a:t>
            </a:r>
            <a:r>
              <a:rPr lang="en-IN" dirty="0" err="1"/>
              <a:t>request.GET</a:t>
            </a:r>
            <a:r>
              <a:rPr lang="en-IN" dirty="0"/>
              <a:t>['password']</a:t>
            </a:r>
          </a:p>
          <a:p>
            <a:r>
              <a:rPr lang="en-IN" dirty="0"/>
              <a:t>     a=</a:t>
            </a:r>
            <a:r>
              <a:rPr lang="en-IN" dirty="0" err="1"/>
              <a:t>request.GET</a:t>
            </a:r>
            <a:r>
              <a:rPr lang="en-IN" dirty="0"/>
              <a:t>['age']</a:t>
            </a:r>
          </a:p>
          <a:p>
            <a:r>
              <a:rPr lang="en-IN" dirty="0"/>
              <a:t>     g=</a:t>
            </a:r>
            <a:r>
              <a:rPr lang="en-IN" dirty="0" err="1"/>
              <a:t>request.GET</a:t>
            </a:r>
            <a:r>
              <a:rPr lang="en-IN" dirty="0"/>
              <a:t>['gender']</a:t>
            </a:r>
          </a:p>
          <a:p>
            <a:r>
              <a:rPr lang="en-IN" dirty="0"/>
              <a:t>     n=</a:t>
            </a:r>
            <a:r>
              <a:rPr lang="en-IN" dirty="0" err="1"/>
              <a:t>request.GET</a:t>
            </a:r>
            <a:r>
              <a:rPr lang="en-IN" dirty="0"/>
              <a:t>['name']</a:t>
            </a:r>
          </a:p>
          <a:p>
            <a:r>
              <a:rPr lang="en-IN" dirty="0"/>
              <a:t>     </a:t>
            </a:r>
            <a:r>
              <a:rPr lang="en-IN" dirty="0" err="1"/>
              <a:t>sql</a:t>
            </a:r>
            <a:r>
              <a:rPr lang="en-IN" dirty="0"/>
              <a:t>="insert into dietitian(</a:t>
            </a:r>
            <a:r>
              <a:rPr lang="en-IN" dirty="0" err="1"/>
              <a:t>email,password,age,gender,name</a:t>
            </a:r>
            <a:r>
              <a:rPr lang="en-IN" dirty="0"/>
              <a:t>)values('%</a:t>
            </a:r>
            <a:r>
              <a:rPr lang="en-IN" dirty="0" err="1"/>
              <a:t>s','%s','%s','%s','%s</a:t>
            </a:r>
            <a:r>
              <a:rPr lang="en-IN" dirty="0"/>
              <a:t>')"%(</a:t>
            </a:r>
            <a:r>
              <a:rPr lang="en-IN" dirty="0" err="1"/>
              <a:t>e,p,a,g,n</a:t>
            </a:r>
            <a:r>
              <a:rPr lang="en-IN" dirty="0"/>
              <a:t>)</a:t>
            </a:r>
          </a:p>
          <a:p>
            <a:r>
              <a:rPr lang="en-IN" dirty="0"/>
              <a:t>     </a:t>
            </a:r>
            <a:r>
              <a:rPr lang="en-IN" dirty="0" err="1"/>
              <a:t>cursor.execute</a:t>
            </a:r>
            <a:r>
              <a:rPr lang="en-IN" dirty="0"/>
              <a:t>(</a:t>
            </a:r>
            <a:r>
              <a:rPr lang="en-IN" dirty="0" err="1"/>
              <a:t>sql</a:t>
            </a:r>
            <a:r>
              <a:rPr lang="en-IN" dirty="0"/>
              <a:t>)</a:t>
            </a:r>
          </a:p>
          <a:p>
            <a:r>
              <a:rPr lang="en-IN" dirty="0"/>
              <a:t>     return render(request,'dietitian.html')</a:t>
            </a:r>
          </a:p>
          <a:p>
            <a:r>
              <a:rPr lang="en-IN" i="1" dirty="0" err="1"/>
              <a:t>def</a:t>
            </a:r>
            <a:r>
              <a:rPr lang="en-IN" dirty="0"/>
              <a:t> </a:t>
            </a:r>
            <a:r>
              <a:rPr lang="en-IN" dirty="0" err="1"/>
              <a:t>healthclub</a:t>
            </a:r>
            <a:r>
              <a:rPr lang="en-IN" dirty="0"/>
              <a:t>(</a:t>
            </a:r>
            <a:r>
              <a:rPr lang="en-IN" i="1" dirty="0"/>
              <a:t>request</a:t>
            </a:r>
            <a:r>
              <a:rPr lang="en-IN" dirty="0"/>
              <a:t>):</a:t>
            </a:r>
          </a:p>
          <a:p>
            <a:r>
              <a:rPr lang="en-IN" dirty="0"/>
              <a:t>     return render(request,'healthclub.html')</a:t>
            </a:r>
          </a:p>
          <a:p>
            <a:r>
              <a:rPr lang="en-IN" i="1" dirty="0" err="1"/>
              <a:t>def</a:t>
            </a:r>
            <a:r>
              <a:rPr lang="en-IN" dirty="0"/>
              <a:t> </a:t>
            </a:r>
            <a:r>
              <a:rPr lang="en-IN" dirty="0" err="1"/>
              <a:t>healthclubaction</a:t>
            </a:r>
            <a:r>
              <a:rPr lang="en-IN" dirty="0"/>
              <a:t>(</a:t>
            </a:r>
            <a:r>
              <a:rPr lang="en-IN" i="1" dirty="0"/>
              <a:t>request</a:t>
            </a:r>
            <a:r>
              <a:rPr lang="en-IN" dirty="0"/>
              <a:t>):</a:t>
            </a:r>
          </a:p>
          <a:p>
            <a:r>
              <a:rPr lang="en-IN" dirty="0"/>
              <a:t>     cursor=</a:t>
            </a:r>
            <a:r>
              <a:rPr lang="en-IN" dirty="0" err="1"/>
              <a:t>connection.cursor</a:t>
            </a:r>
            <a:r>
              <a:rPr lang="en-IN" dirty="0"/>
              <a:t>()</a:t>
            </a:r>
          </a:p>
          <a:p>
            <a:r>
              <a:rPr lang="en-IN" dirty="0"/>
              <a:t>     </a:t>
            </a:r>
            <a:r>
              <a:rPr lang="en-IN" dirty="0" err="1"/>
              <a:t>cn</a:t>
            </a:r>
            <a:r>
              <a:rPr lang="en-IN" dirty="0"/>
              <a:t>=</a:t>
            </a:r>
            <a:r>
              <a:rPr lang="en-IN" dirty="0" err="1"/>
              <a:t>request.GET</a:t>
            </a:r>
            <a:r>
              <a:rPr lang="en-IN" dirty="0"/>
              <a:t>['name']</a:t>
            </a:r>
          </a:p>
          <a:p>
            <a:r>
              <a:rPr lang="en-IN" dirty="0"/>
              <a:t>     ad=</a:t>
            </a:r>
            <a:r>
              <a:rPr lang="en-IN" dirty="0" err="1"/>
              <a:t>request.GET</a:t>
            </a:r>
            <a:r>
              <a:rPr lang="en-IN" dirty="0"/>
              <a:t>['address']</a:t>
            </a:r>
          </a:p>
          <a:p>
            <a:r>
              <a:rPr lang="en-IN" dirty="0"/>
              <a:t>     </a:t>
            </a:r>
            <a:r>
              <a:rPr lang="en-IN" dirty="0" err="1"/>
              <a:t>pl</a:t>
            </a:r>
            <a:r>
              <a:rPr lang="en-IN" dirty="0"/>
              <a:t>=</a:t>
            </a:r>
            <a:r>
              <a:rPr lang="en-IN" dirty="0" err="1"/>
              <a:t>request.GET</a:t>
            </a:r>
            <a:r>
              <a:rPr lang="en-IN" dirty="0"/>
              <a:t>['place']</a:t>
            </a:r>
          </a:p>
          <a:p>
            <a:r>
              <a:rPr lang="en-IN" dirty="0"/>
              <a:t>     ca=</a:t>
            </a:r>
            <a:r>
              <a:rPr lang="en-IN" dirty="0" err="1"/>
              <a:t>request.GET</a:t>
            </a:r>
            <a:r>
              <a:rPr lang="en-IN" dirty="0"/>
              <a:t>['category']</a:t>
            </a:r>
          </a:p>
          <a:p>
            <a:r>
              <a:rPr lang="en-IN" dirty="0"/>
              <a:t>     </a:t>
            </a:r>
            <a:r>
              <a:rPr lang="en-IN" dirty="0" err="1"/>
              <a:t>cno</a:t>
            </a:r>
            <a:r>
              <a:rPr lang="en-IN" dirty="0"/>
              <a:t>=</a:t>
            </a:r>
            <a:r>
              <a:rPr lang="en-IN" dirty="0" err="1"/>
              <a:t>request.GET</a:t>
            </a:r>
            <a:r>
              <a:rPr lang="en-IN" dirty="0"/>
              <a:t>['contact']</a:t>
            </a:r>
          </a:p>
          <a:p>
            <a:r>
              <a:rPr lang="en-IN" dirty="0"/>
              <a:t>     </a:t>
            </a:r>
            <a:r>
              <a:rPr lang="en-IN" dirty="0" err="1"/>
              <a:t>em</a:t>
            </a:r>
            <a:r>
              <a:rPr lang="en-IN" dirty="0"/>
              <a:t>=</a:t>
            </a:r>
            <a:r>
              <a:rPr lang="en-IN" dirty="0" err="1"/>
              <a:t>request.GET</a:t>
            </a:r>
            <a:r>
              <a:rPr lang="en-IN" dirty="0"/>
              <a:t>['email']</a:t>
            </a:r>
          </a:p>
          <a:p>
            <a:r>
              <a:rPr lang="en-IN" dirty="0"/>
              <a:t>     pas=</a:t>
            </a:r>
            <a:r>
              <a:rPr lang="en-IN" dirty="0" err="1"/>
              <a:t>request.GET</a:t>
            </a:r>
            <a:r>
              <a:rPr lang="en-IN" dirty="0"/>
              <a:t>['password']</a:t>
            </a:r>
          </a:p>
          <a:p>
            <a:r>
              <a:rPr lang="en-IN" dirty="0"/>
              <a:t>     </a:t>
            </a:r>
            <a:r>
              <a:rPr lang="en-IN" dirty="0" err="1"/>
              <a:t>sql</a:t>
            </a:r>
            <a:r>
              <a:rPr lang="en-IN" dirty="0"/>
              <a:t>="insert into club(</a:t>
            </a:r>
            <a:r>
              <a:rPr lang="en-IN" dirty="0" err="1"/>
              <a:t>name,address,place,category,contactno,email,password</a:t>
            </a:r>
            <a:r>
              <a:rPr lang="en-IN" dirty="0"/>
              <a:t>)values('%</a:t>
            </a:r>
            <a:r>
              <a:rPr lang="en-IN" dirty="0" err="1"/>
              <a:t>s','%s','%s','%s','%s','%s','%s</a:t>
            </a:r>
            <a:r>
              <a:rPr lang="en-IN" dirty="0"/>
              <a:t>')"%(</a:t>
            </a:r>
            <a:r>
              <a:rPr lang="en-IN" dirty="0" err="1"/>
              <a:t>cn,ad,pl,ca,cno,em,pas</a:t>
            </a:r>
            <a:r>
              <a:rPr lang="en-IN" dirty="0" smtClean="0"/>
              <a:t>)</a:t>
            </a:r>
            <a:endParaRPr lang="en-IN" dirty="0"/>
          </a:p>
          <a:p>
            <a:endParaRPr lang="en-IN" dirty="0"/>
          </a:p>
        </p:txBody>
      </p:sp>
    </p:spTree>
    <p:extLst>
      <p:ext uri="{BB962C8B-B14F-4D97-AF65-F5344CB8AC3E}">
        <p14:creationId xmlns:p14="http://schemas.microsoft.com/office/powerpoint/2010/main" val="1876648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138" y="286603"/>
            <a:ext cx="11068334" cy="6463308"/>
          </a:xfrm>
          <a:prstGeom prst="rect">
            <a:avLst/>
          </a:prstGeom>
          <a:noFill/>
        </p:spPr>
        <p:txBody>
          <a:bodyPr wrap="square" rtlCol="0">
            <a:spAutoFit/>
          </a:bodyPr>
          <a:lstStyle/>
          <a:p>
            <a:r>
              <a:rPr lang="en-IN" dirty="0"/>
              <a:t> </a:t>
            </a:r>
            <a:r>
              <a:rPr lang="en-IN" dirty="0" err="1"/>
              <a:t>cursor.execute</a:t>
            </a:r>
            <a:r>
              <a:rPr lang="en-IN" dirty="0"/>
              <a:t>(</a:t>
            </a:r>
            <a:r>
              <a:rPr lang="en-IN" dirty="0" err="1"/>
              <a:t>sql</a:t>
            </a:r>
            <a:r>
              <a:rPr lang="en-IN" dirty="0"/>
              <a:t>)</a:t>
            </a:r>
          </a:p>
          <a:p>
            <a:r>
              <a:rPr lang="en-IN" dirty="0"/>
              <a:t>     return render(request,'healthclub.html')</a:t>
            </a:r>
          </a:p>
          <a:p>
            <a:r>
              <a:rPr lang="en-IN" i="1" dirty="0" err="1"/>
              <a:t>def</a:t>
            </a:r>
            <a:r>
              <a:rPr lang="en-IN" dirty="0"/>
              <a:t> </a:t>
            </a:r>
            <a:r>
              <a:rPr lang="en-IN" dirty="0" err="1"/>
              <a:t>viewdiet</a:t>
            </a:r>
            <a:r>
              <a:rPr lang="en-IN" dirty="0"/>
              <a:t>(</a:t>
            </a:r>
            <a:r>
              <a:rPr lang="en-IN" i="1" dirty="0"/>
              <a:t>request</a:t>
            </a:r>
            <a:r>
              <a:rPr lang="en-IN" dirty="0"/>
              <a:t>):</a:t>
            </a:r>
          </a:p>
          <a:p>
            <a:r>
              <a:rPr lang="en-IN" dirty="0"/>
              <a:t>     return render(request,'viewdiet.html</a:t>
            </a:r>
            <a:r>
              <a:rPr lang="en-IN" dirty="0" smtClean="0"/>
              <a:t>')</a:t>
            </a:r>
          </a:p>
          <a:p>
            <a:r>
              <a:rPr lang="en-US" dirty="0" smtClean="0"/>
              <a:t>/……………………………………………………………………………../</a:t>
            </a:r>
            <a:endParaRPr lang="en-IN" dirty="0"/>
          </a:p>
          <a:p>
            <a:r>
              <a:rPr lang="en-IN" i="1" dirty="0" err="1"/>
              <a:t>def</a:t>
            </a:r>
            <a:r>
              <a:rPr lang="en-IN" dirty="0"/>
              <a:t> </a:t>
            </a:r>
            <a:r>
              <a:rPr lang="en-IN" dirty="0" err="1"/>
              <a:t>viewdietaction</a:t>
            </a:r>
            <a:r>
              <a:rPr lang="en-IN" dirty="0"/>
              <a:t>(</a:t>
            </a:r>
            <a:r>
              <a:rPr lang="en-IN" i="1" dirty="0"/>
              <a:t>request</a:t>
            </a:r>
            <a:r>
              <a:rPr lang="en-IN" dirty="0"/>
              <a:t>):</a:t>
            </a:r>
          </a:p>
          <a:p>
            <a:r>
              <a:rPr lang="en-IN" dirty="0"/>
              <a:t>     cursor=</a:t>
            </a:r>
            <a:r>
              <a:rPr lang="en-IN" dirty="0" err="1"/>
              <a:t>connection.cursor</a:t>
            </a:r>
            <a:r>
              <a:rPr lang="en-IN" dirty="0"/>
              <a:t>()</a:t>
            </a:r>
          </a:p>
          <a:p>
            <a:r>
              <a:rPr lang="en-IN" dirty="0"/>
              <a:t>     t=</a:t>
            </a:r>
            <a:r>
              <a:rPr lang="en-IN" dirty="0" err="1"/>
              <a:t>request.GET</a:t>
            </a:r>
            <a:r>
              <a:rPr lang="en-IN" dirty="0"/>
              <a:t>['time']</a:t>
            </a:r>
          </a:p>
          <a:p>
            <a:r>
              <a:rPr lang="en-IN" dirty="0"/>
              <a:t>     d=</a:t>
            </a:r>
            <a:r>
              <a:rPr lang="en-IN" dirty="0" err="1"/>
              <a:t>request.GET</a:t>
            </a:r>
            <a:r>
              <a:rPr lang="en-IN" dirty="0"/>
              <a:t>['date']</a:t>
            </a:r>
          </a:p>
          <a:p>
            <a:r>
              <a:rPr lang="en-IN" dirty="0"/>
              <a:t>     </a:t>
            </a:r>
            <a:r>
              <a:rPr lang="en-IN" dirty="0" err="1"/>
              <a:t>dn</a:t>
            </a:r>
            <a:r>
              <a:rPr lang="en-IN" dirty="0"/>
              <a:t>=</a:t>
            </a:r>
            <a:r>
              <a:rPr lang="en-IN" dirty="0" err="1"/>
              <a:t>request.GET</a:t>
            </a:r>
            <a:r>
              <a:rPr lang="en-IN" dirty="0"/>
              <a:t>['name']</a:t>
            </a:r>
          </a:p>
          <a:p>
            <a:r>
              <a:rPr lang="en-IN" dirty="0"/>
              <a:t>     </a:t>
            </a:r>
            <a:r>
              <a:rPr lang="en-IN" dirty="0" err="1"/>
              <a:t>dur</a:t>
            </a:r>
            <a:r>
              <a:rPr lang="en-IN" dirty="0"/>
              <a:t>=</a:t>
            </a:r>
            <a:r>
              <a:rPr lang="en-IN" dirty="0" err="1"/>
              <a:t>request.GET</a:t>
            </a:r>
            <a:r>
              <a:rPr lang="en-IN" dirty="0"/>
              <a:t>['duration']</a:t>
            </a:r>
          </a:p>
          <a:p>
            <a:r>
              <a:rPr lang="en-IN" dirty="0"/>
              <a:t>     re=</a:t>
            </a:r>
            <a:r>
              <a:rPr lang="en-IN" dirty="0" err="1"/>
              <a:t>request.GET</a:t>
            </a:r>
            <a:r>
              <a:rPr lang="en-IN" dirty="0"/>
              <a:t>['reason']</a:t>
            </a:r>
          </a:p>
          <a:p>
            <a:r>
              <a:rPr lang="en-IN" dirty="0"/>
              <a:t>     c=</a:t>
            </a:r>
            <a:r>
              <a:rPr lang="en-IN" dirty="0" err="1"/>
              <a:t>request.GET</a:t>
            </a:r>
            <a:r>
              <a:rPr lang="en-IN" dirty="0"/>
              <a:t>['contact']</a:t>
            </a:r>
          </a:p>
          <a:p>
            <a:r>
              <a:rPr lang="en-IN" dirty="0"/>
              <a:t>     </a:t>
            </a:r>
            <a:r>
              <a:rPr lang="en-IN" dirty="0" err="1"/>
              <a:t>mr</a:t>
            </a:r>
            <a:r>
              <a:rPr lang="en-IN" dirty="0"/>
              <a:t>=</a:t>
            </a:r>
            <a:r>
              <a:rPr lang="en-IN" dirty="0" err="1"/>
              <a:t>request.GET</a:t>
            </a:r>
            <a:r>
              <a:rPr lang="en-IN" dirty="0"/>
              <a:t>['medical']</a:t>
            </a:r>
          </a:p>
          <a:p>
            <a:r>
              <a:rPr lang="en-IN" dirty="0"/>
              <a:t>     </a:t>
            </a:r>
            <a:r>
              <a:rPr lang="en-IN" dirty="0" err="1"/>
              <a:t>sql</a:t>
            </a:r>
            <a:r>
              <a:rPr lang="en-IN" dirty="0"/>
              <a:t>="insert into </a:t>
            </a:r>
            <a:r>
              <a:rPr lang="en-IN" dirty="0" err="1"/>
              <a:t>viewdietitian</a:t>
            </a:r>
            <a:r>
              <a:rPr lang="en-IN" dirty="0"/>
              <a:t>(</a:t>
            </a:r>
            <a:r>
              <a:rPr lang="en-IN" dirty="0" err="1"/>
              <a:t>time,date,name,duration,reason,contact,medicalrecord</a:t>
            </a:r>
            <a:r>
              <a:rPr lang="en-IN" dirty="0"/>
              <a:t>)values('%</a:t>
            </a:r>
            <a:r>
              <a:rPr lang="en-IN" dirty="0" err="1"/>
              <a:t>s','%s','%s','%s','%s','%s','%s</a:t>
            </a:r>
            <a:r>
              <a:rPr lang="en-IN" dirty="0"/>
              <a:t>')"%(</a:t>
            </a:r>
            <a:r>
              <a:rPr lang="en-IN" dirty="0" err="1"/>
              <a:t>t,d,dn,dur,re,c,mr</a:t>
            </a:r>
            <a:r>
              <a:rPr lang="en-IN" dirty="0"/>
              <a:t>)</a:t>
            </a:r>
          </a:p>
          <a:p>
            <a:r>
              <a:rPr lang="en-IN" dirty="0"/>
              <a:t>     </a:t>
            </a:r>
            <a:r>
              <a:rPr lang="en-IN" dirty="0" err="1"/>
              <a:t>cursor.execute</a:t>
            </a:r>
            <a:r>
              <a:rPr lang="en-IN" dirty="0"/>
              <a:t>(</a:t>
            </a:r>
            <a:r>
              <a:rPr lang="en-IN" dirty="0" err="1"/>
              <a:t>sql</a:t>
            </a:r>
            <a:r>
              <a:rPr lang="en-IN" dirty="0"/>
              <a:t>)</a:t>
            </a:r>
          </a:p>
          <a:p>
            <a:r>
              <a:rPr lang="en-IN" dirty="0"/>
              <a:t>     return render(request,'viewdiet.html')</a:t>
            </a:r>
          </a:p>
          <a:p>
            <a:r>
              <a:rPr lang="en-IN" dirty="0"/>
              <a:t/>
            </a:r>
            <a:br>
              <a:rPr lang="en-IN" dirty="0"/>
            </a:br>
            <a:r>
              <a:rPr lang="en-IN" dirty="0"/>
              <a:t/>
            </a:r>
            <a:br>
              <a:rPr lang="en-IN" dirty="0"/>
            </a:br>
            <a:endParaRPr lang="en-IN" dirty="0"/>
          </a:p>
          <a:p>
            <a:endParaRPr lang="en-IN" dirty="0"/>
          </a:p>
        </p:txBody>
      </p:sp>
    </p:spTree>
    <p:extLst>
      <p:ext uri="{BB962C8B-B14F-4D97-AF65-F5344CB8AC3E}">
        <p14:creationId xmlns:p14="http://schemas.microsoft.com/office/powerpoint/2010/main" val="1056322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9769" y="2394286"/>
            <a:ext cx="5594684" cy="1200329"/>
          </a:xfrm>
          <a:prstGeom prst="rect">
            <a:avLst/>
          </a:prstGeom>
          <a:noFill/>
        </p:spPr>
        <p:txBody>
          <a:bodyPr wrap="square" rtlCol="0">
            <a:spAutoFit/>
          </a:bodyPr>
          <a:lstStyle/>
          <a:p>
            <a:r>
              <a:rPr lang="en-IN" sz="7200" b="1" dirty="0" smtClean="0"/>
              <a:t>THANK YOU</a:t>
            </a:r>
            <a:endParaRPr lang="en-IN" sz="7200" b="1" dirty="0"/>
          </a:p>
        </p:txBody>
      </p:sp>
    </p:spTree>
    <p:extLst>
      <p:ext uri="{BB962C8B-B14F-4D97-AF65-F5344CB8AC3E}">
        <p14:creationId xmlns:p14="http://schemas.microsoft.com/office/powerpoint/2010/main" val="234071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MODULE </a:t>
            </a:r>
            <a:r>
              <a:rPr lang="en-US" dirty="0"/>
              <a:t>DESCRIPTION</a:t>
            </a:r>
            <a:br>
              <a:rPr lang="en-US" dirty="0"/>
            </a:br>
            <a:r>
              <a:rPr lang="en-US" dirty="0" smtClean="0"/>
              <a:t>   </a:t>
            </a:r>
            <a:endParaRPr lang="en-IN" dirty="0"/>
          </a:p>
        </p:txBody>
      </p:sp>
      <p:sp>
        <p:nvSpPr>
          <p:cNvPr id="3" name="Content Placeholder 2"/>
          <p:cNvSpPr>
            <a:spLocks noGrp="1"/>
          </p:cNvSpPr>
          <p:nvPr>
            <p:ph idx="1"/>
          </p:nvPr>
        </p:nvSpPr>
        <p:spPr>
          <a:xfrm>
            <a:off x="168443" y="2009273"/>
            <a:ext cx="10311062" cy="4848727"/>
          </a:xfrm>
        </p:spPr>
        <p:txBody>
          <a:bodyPr>
            <a:normAutofit fontScale="70000" lnSpcReduction="20000"/>
          </a:bodyPr>
          <a:lstStyle/>
          <a:p>
            <a:pPr marL="0" indent="0">
              <a:buNone/>
            </a:pPr>
            <a:r>
              <a:rPr lang="en-IN" dirty="0"/>
              <a:t>1.USER</a:t>
            </a:r>
          </a:p>
          <a:p>
            <a:pPr marL="0" indent="0">
              <a:buNone/>
            </a:pPr>
            <a:r>
              <a:rPr lang="en-IN" dirty="0"/>
              <a:t>		.Login</a:t>
            </a:r>
          </a:p>
          <a:p>
            <a:pPr marL="0" indent="0">
              <a:buNone/>
            </a:pPr>
            <a:r>
              <a:rPr lang="en-IN" dirty="0"/>
              <a:t>		.Registration</a:t>
            </a:r>
          </a:p>
          <a:p>
            <a:pPr marL="0" indent="0">
              <a:buNone/>
            </a:pPr>
            <a:r>
              <a:rPr lang="en-IN" dirty="0"/>
              <a:t>		.Medical form filling</a:t>
            </a:r>
          </a:p>
          <a:p>
            <a:pPr marL="0" indent="0">
              <a:buNone/>
            </a:pPr>
            <a:r>
              <a:rPr lang="en-IN" dirty="0"/>
              <a:t>		.Create diet </a:t>
            </a:r>
            <a:r>
              <a:rPr lang="en-IN" dirty="0" smtClean="0"/>
              <a:t>chart</a:t>
            </a:r>
          </a:p>
          <a:p>
            <a:pPr marL="0" indent="0">
              <a:buNone/>
            </a:pPr>
            <a:r>
              <a:rPr lang="en-US" dirty="0" smtClean="0"/>
              <a:t>                            	.manage diet chart</a:t>
            </a:r>
            <a:endParaRPr lang="en-IN" dirty="0"/>
          </a:p>
          <a:p>
            <a:pPr marL="0" indent="0">
              <a:buNone/>
            </a:pPr>
            <a:r>
              <a:rPr lang="en-IN" dirty="0"/>
              <a:t>		.Interaction with dietitian</a:t>
            </a:r>
          </a:p>
          <a:p>
            <a:pPr marL="0" indent="0">
              <a:buNone/>
            </a:pPr>
            <a:r>
              <a:rPr lang="en-IN" dirty="0"/>
              <a:t>		.Interaction with nutrition</a:t>
            </a:r>
          </a:p>
          <a:p>
            <a:pPr marL="0" indent="0">
              <a:buNone/>
            </a:pPr>
            <a:r>
              <a:rPr lang="en-IN" dirty="0"/>
              <a:t>		.Book appointment</a:t>
            </a:r>
          </a:p>
          <a:p>
            <a:pPr marL="0" indent="0">
              <a:buNone/>
            </a:pPr>
            <a:r>
              <a:rPr lang="en-IN" dirty="0"/>
              <a:t>		.View appointment</a:t>
            </a:r>
          </a:p>
          <a:p>
            <a:pPr marL="0" indent="0">
              <a:buNone/>
            </a:pPr>
            <a:r>
              <a:rPr lang="en-IN" dirty="0"/>
              <a:t>		.Cancel appointment</a:t>
            </a:r>
          </a:p>
          <a:p>
            <a:pPr marL="0" indent="0">
              <a:buNone/>
            </a:pPr>
            <a:r>
              <a:rPr lang="en-IN" dirty="0"/>
              <a:t>		.Buy supplements and gym </a:t>
            </a:r>
            <a:r>
              <a:rPr lang="en-IN" dirty="0" err="1"/>
              <a:t>equipments</a:t>
            </a:r>
            <a:endParaRPr lang="en-IN" dirty="0"/>
          </a:p>
          <a:p>
            <a:pPr marL="0" indent="0">
              <a:buNone/>
            </a:pPr>
            <a:r>
              <a:rPr lang="en-IN" dirty="0"/>
              <a:t>		.View the nearest sports clubs , gym and hospitals</a:t>
            </a:r>
          </a:p>
          <a:p>
            <a:pPr marL="0" indent="0">
              <a:buNone/>
            </a:pPr>
            <a:r>
              <a:rPr lang="en-IN" dirty="0"/>
              <a:t>		.upload medical records</a:t>
            </a:r>
          </a:p>
          <a:p>
            <a:pPr marL="0" indent="0">
              <a:buNone/>
            </a:pPr>
            <a:r>
              <a:rPr lang="en-IN" dirty="0"/>
              <a:t>		</a:t>
            </a:r>
          </a:p>
        </p:txBody>
      </p:sp>
    </p:spTree>
    <p:extLst>
      <p:ext uri="{BB962C8B-B14F-4D97-AF65-F5344CB8AC3E}">
        <p14:creationId xmlns:p14="http://schemas.microsoft.com/office/powerpoint/2010/main" val="38011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1696" y="1160060"/>
            <a:ext cx="8666328" cy="923330"/>
          </a:xfrm>
          <a:prstGeom prst="rect">
            <a:avLst/>
          </a:prstGeom>
          <a:noFill/>
        </p:spPr>
        <p:txBody>
          <a:bodyPr wrap="square" rtlCol="0">
            <a:spAutoFit/>
          </a:bodyPr>
          <a:lstStyle/>
          <a:p>
            <a:r>
              <a:rPr lang="en-US" dirty="0" smtClean="0"/>
              <a:t>.can view exercise video</a:t>
            </a:r>
          </a:p>
          <a:p>
            <a:r>
              <a:rPr lang="en-US" dirty="0" smtClean="0"/>
              <a:t>.make payment</a:t>
            </a:r>
          </a:p>
          <a:p>
            <a:r>
              <a:rPr lang="en-IN" dirty="0"/>
              <a:t>.Submit feedback</a:t>
            </a:r>
          </a:p>
        </p:txBody>
      </p:sp>
    </p:spTree>
    <p:extLst>
      <p:ext uri="{BB962C8B-B14F-4D97-AF65-F5344CB8AC3E}">
        <p14:creationId xmlns:p14="http://schemas.microsoft.com/office/powerpoint/2010/main" val="49869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0" y="2057400"/>
            <a:ext cx="9613861" cy="3902852"/>
          </a:xfrm>
        </p:spPr>
        <p:txBody>
          <a:bodyPr>
            <a:normAutofit/>
          </a:bodyPr>
          <a:lstStyle/>
          <a:p>
            <a:r>
              <a:rPr lang="en-IN" dirty="0" smtClean="0"/>
              <a:t>2.Admin</a:t>
            </a:r>
            <a:endParaRPr lang="en-IN" dirty="0"/>
          </a:p>
          <a:p>
            <a:pPr marL="0" indent="0">
              <a:buNone/>
            </a:pPr>
            <a:r>
              <a:rPr lang="en-IN" dirty="0"/>
              <a:t>		.Login</a:t>
            </a:r>
          </a:p>
          <a:p>
            <a:pPr marL="0" indent="0">
              <a:buNone/>
            </a:pPr>
            <a:r>
              <a:rPr lang="en-IN" dirty="0"/>
              <a:t>		.Manage </a:t>
            </a:r>
            <a:r>
              <a:rPr lang="en-IN" dirty="0" smtClean="0"/>
              <a:t>user</a:t>
            </a:r>
          </a:p>
          <a:p>
            <a:pPr marL="0" indent="0">
              <a:buNone/>
            </a:pPr>
            <a:r>
              <a:rPr lang="en-IN" dirty="0" smtClean="0"/>
              <a:t>		.</a:t>
            </a:r>
            <a:r>
              <a:rPr lang="en-IN" dirty="0"/>
              <a:t>Manage dietitian and </a:t>
            </a:r>
            <a:r>
              <a:rPr lang="en-IN" dirty="0" smtClean="0"/>
              <a:t>nutrition</a:t>
            </a:r>
            <a:endParaRPr lang="en-IN" dirty="0"/>
          </a:p>
          <a:p>
            <a:pPr marL="0" indent="0">
              <a:buNone/>
            </a:pPr>
            <a:r>
              <a:rPr lang="en-IN" dirty="0"/>
              <a:t>		.Manage food items list</a:t>
            </a:r>
          </a:p>
          <a:p>
            <a:pPr marL="0" indent="0">
              <a:buNone/>
            </a:pPr>
            <a:r>
              <a:rPr lang="en-IN" dirty="0"/>
              <a:t>		.Manage supplements and gym </a:t>
            </a:r>
            <a:r>
              <a:rPr lang="en-IN" dirty="0" err="1"/>
              <a:t>equipments</a:t>
            </a:r>
            <a:r>
              <a:rPr lang="en-IN" dirty="0"/>
              <a:t> page</a:t>
            </a:r>
          </a:p>
          <a:p>
            <a:pPr marL="0" indent="0">
              <a:buNone/>
            </a:pPr>
            <a:r>
              <a:rPr lang="en-IN" dirty="0"/>
              <a:t>		.Manage feedback</a:t>
            </a:r>
          </a:p>
          <a:p>
            <a:pPr marL="0" indent="0">
              <a:buNone/>
            </a:pPr>
            <a:r>
              <a:rPr lang="en-IN" dirty="0"/>
              <a:t>		</a:t>
            </a:r>
          </a:p>
        </p:txBody>
      </p:sp>
    </p:spTree>
    <p:extLst>
      <p:ext uri="{BB962C8B-B14F-4D97-AF65-F5344CB8AC3E}">
        <p14:creationId xmlns:p14="http://schemas.microsoft.com/office/powerpoint/2010/main" val="169081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3.Dietitian</a:t>
            </a:r>
          </a:p>
          <a:p>
            <a:pPr marL="0" indent="0">
              <a:buNone/>
            </a:pPr>
            <a:r>
              <a:rPr lang="en-IN" dirty="0"/>
              <a:t>		.Login</a:t>
            </a:r>
          </a:p>
          <a:p>
            <a:pPr marL="0" indent="0">
              <a:buNone/>
            </a:pPr>
            <a:r>
              <a:rPr lang="en-IN" dirty="0"/>
              <a:t>		.View diet chart</a:t>
            </a:r>
          </a:p>
          <a:p>
            <a:pPr marL="0" indent="0">
              <a:buNone/>
            </a:pPr>
            <a:r>
              <a:rPr lang="en-IN" dirty="0"/>
              <a:t>		.Interaction with user</a:t>
            </a:r>
          </a:p>
          <a:p>
            <a:pPr marL="0" indent="0">
              <a:buNone/>
            </a:pPr>
            <a:r>
              <a:rPr lang="en-IN" dirty="0"/>
              <a:t>		.Write prescription</a:t>
            </a:r>
          </a:p>
          <a:p>
            <a:pPr marL="0" indent="0">
              <a:buNone/>
            </a:pPr>
            <a:r>
              <a:rPr lang="en-IN" dirty="0"/>
              <a:t>		.view user medical records</a:t>
            </a:r>
          </a:p>
          <a:p>
            <a:pPr marL="0" indent="0">
              <a:buNone/>
            </a:pPr>
            <a:r>
              <a:rPr lang="en-IN" dirty="0"/>
              <a:t>		.view appointments</a:t>
            </a:r>
          </a:p>
          <a:p>
            <a:endParaRPr lang="en-IN" dirty="0"/>
          </a:p>
        </p:txBody>
      </p:sp>
    </p:spTree>
    <p:extLst>
      <p:ext uri="{BB962C8B-B14F-4D97-AF65-F5344CB8AC3E}">
        <p14:creationId xmlns:p14="http://schemas.microsoft.com/office/powerpoint/2010/main" val="298674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GYM OWNER</a:t>
            </a:r>
            <a:endParaRPr lang="en-IN" dirty="0"/>
          </a:p>
        </p:txBody>
      </p:sp>
      <p:sp>
        <p:nvSpPr>
          <p:cNvPr id="4" name="Text Placeholder 3"/>
          <p:cNvSpPr>
            <a:spLocks noGrp="1"/>
          </p:cNvSpPr>
          <p:nvPr>
            <p:ph type="body" sz="half" idx="2"/>
          </p:nvPr>
        </p:nvSpPr>
        <p:spPr>
          <a:xfrm>
            <a:off x="680322" y="2336872"/>
            <a:ext cx="8136132" cy="3599317"/>
          </a:xfrm>
        </p:spPr>
        <p:txBody>
          <a:bodyPr/>
          <a:lstStyle/>
          <a:p>
            <a:r>
              <a:rPr lang="en-US" dirty="0" smtClean="0"/>
              <a:t>.REGISTRATION </a:t>
            </a:r>
          </a:p>
          <a:p>
            <a:r>
              <a:rPr lang="en-US" dirty="0" smtClean="0"/>
              <a:t>.LOGIN</a:t>
            </a:r>
          </a:p>
          <a:p>
            <a:r>
              <a:rPr lang="en-US" dirty="0" smtClean="0"/>
              <a:t>.VIEW FEEDBACK</a:t>
            </a:r>
          </a:p>
          <a:p>
            <a:r>
              <a:rPr lang="en-US" dirty="0" smtClean="0"/>
              <a:t>.REPLY TO FEEBACK</a:t>
            </a:r>
          </a:p>
        </p:txBody>
      </p:sp>
    </p:spTree>
    <p:extLst>
      <p:ext uri="{BB962C8B-B14F-4D97-AF65-F5344CB8AC3E}">
        <p14:creationId xmlns:p14="http://schemas.microsoft.com/office/powerpoint/2010/main" val="283549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4.Nutrition</a:t>
            </a:r>
          </a:p>
          <a:p>
            <a:pPr marL="0" indent="0">
              <a:buNone/>
            </a:pPr>
            <a:r>
              <a:rPr lang="en-IN" dirty="0"/>
              <a:t>		.Login</a:t>
            </a:r>
          </a:p>
          <a:p>
            <a:pPr marL="0" indent="0">
              <a:buNone/>
            </a:pPr>
            <a:r>
              <a:rPr lang="en-IN" dirty="0"/>
              <a:t>		.registration</a:t>
            </a:r>
          </a:p>
          <a:p>
            <a:pPr marL="0" indent="0">
              <a:buNone/>
            </a:pPr>
            <a:r>
              <a:rPr lang="en-IN" dirty="0"/>
              <a:t>		.View diet chart</a:t>
            </a:r>
          </a:p>
          <a:p>
            <a:pPr marL="0" indent="0">
              <a:buNone/>
            </a:pPr>
            <a:r>
              <a:rPr lang="en-IN" dirty="0"/>
              <a:t>		.Interaction with user</a:t>
            </a:r>
          </a:p>
          <a:p>
            <a:pPr marL="0" indent="0">
              <a:buNone/>
            </a:pPr>
            <a:r>
              <a:rPr lang="en-IN" dirty="0"/>
              <a:t>		.Manage Diet chart</a:t>
            </a:r>
          </a:p>
          <a:p>
            <a:endParaRPr lang="en-IN" dirty="0"/>
          </a:p>
        </p:txBody>
      </p:sp>
    </p:spTree>
    <p:extLst>
      <p:ext uri="{BB962C8B-B14F-4D97-AF65-F5344CB8AC3E}">
        <p14:creationId xmlns:p14="http://schemas.microsoft.com/office/powerpoint/2010/main" val="1127758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752</TotalTime>
  <Words>2039</Words>
  <Application>Microsoft Office PowerPoint</Application>
  <PresentationFormat>Widescreen</PresentationFormat>
  <Paragraphs>618</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Trebuchet MS</vt:lpstr>
      <vt:lpstr>Berlin</vt:lpstr>
      <vt:lpstr>FITNESS MANAGEMENT SYSTEM</vt:lpstr>
      <vt:lpstr>                          CONTENT</vt:lpstr>
      <vt:lpstr>                          ABSTRACT</vt:lpstr>
      <vt:lpstr>                MODULE DESCRIPTION    </vt:lpstr>
      <vt:lpstr>PowerPoint Presentation</vt:lpstr>
      <vt:lpstr>PowerPoint Presentation</vt:lpstr>
      <vt:lpstr>PowerPoint Presentation</vt:lpstr>
      <vt:lpstr>GYM OWNER</vt:lpstr>
      <vt:lpstr>PowerPoint Presentation</vt:lpstr>
      <vt:lpstr>STRUCTURE CHART</vt:lpstr>
      <vt:lpstr>PowerPoint Presentation</vt:lpstr>
      <vt:lpstr>PowerPoint Presentation</vt:lpstr>
      <vt:lpstr>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vt:lpstr>
      <vt:lpstr>PowerPoint Presentation</vt:lpstr>
      <vt:lpstr>PowerPoint Presentation</vt:lpstr>
      <vt:lpstr>PowerPoint Presentation</vt:lpstr>
      <vt:lpstr>PowerPoint Presentation</vt:lpstr>
      <vt:lpstr>PowerPoint Presentation</vt:lpstr>
      <vt:lpstr>DESING</vt:lpstr>
      <vt:lpstr>PowerPoint Presentation</vt:lpstr>
      <vt:lpstr>PowerPoint Presentation</vt:lpstr>
      <vt:lpstr>PowerPoint Presentation</vt:lpstr>
      <vt:lpstr>PowerPoint Presentation</vt:lpstr>
      <vt:lpstr>CODING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MANAGEMENT SYSTEM</dc:title>
  <dc:creator>B</dc:creator>
  <cp:lastModifiedBy>B</cp:lastModifiedBy>
  <cp:revision>60</cp:revision>
  <dcterms:created xsi:type="dcterms:W3CDTF">2023-03-16T12:09:48Z</dcterms:created>
  <dcterms:modified xsi:type="dcterms:W3CDTF">2023-04-05T05:57:49Z</dcterms:modified>
</cp:coreProperties>
</file>