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530" r:id="rId5"/>
    <p:sldId id="533" r:id="rId6"/>
    <p:sldId id="531" r:id="rId7"/>
    <p:sldId id="548" r:id="rId8"/>
    <p:sldId id="535" r:id="rId9"/>
    <p:sldId id="538" r:id="rId10"/>
    <p:sldId id="539" r:id="rId11"/>
    <p:sldId id="546" r:id="rId12"/>
    <p:sldId id="545" r:id="rId13"/>
    <p:sldId id="543" r:id="rId14"/>
    <p:sldId id="5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8822EE"/>
    <a:srgbClr val="F01688"/>
    <a:srgbClr val="2F21F3"/>
    <a:srgbClr val="FEB52B"/>
    <a:srgbClr val="F01689"/>
    <a:srgbClr val="6F22E3"/>
    <a:srgbClr val="E218A3"/>
    <a:srgbClr val="BA20DB"/>
    <a:srgbClr val="6A2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22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304288"/>
            <a:ext cx="9921240" cy="1481328"/>
          </a:xfrm>
        </p:spPr>
        <p:txBody>
          <a:bodyPr/>
          <a:lstStyle/>
          <a:p>
            <a:r>
              <a:rPr lang="en-US" sz="4400" cap="none" dirty="0"/>
              <a:t>IMDb:</a:t>
            </a:r>
            <a:br>
              <a:rPr lang="en-US" sz="4400" cap="none" dirty="0"/>
            </a:br>
            <a:r>
              <a:rPr lang="en-US" sz="4400" cap="none" dirty="0"/>
              <a:t>TOP 25 </a:t>
            </a:r>
            <a:r>
              <a:rPr lang="en-US" sz="4400" cap="none" dirty="0">
                <a:latin typeface="Tw Cen MT" panose="020B0602020104020603" pitchFamily="34" charset="0"/>
              </a:rPr>
              <a:t>WEB</a:t>
            </a:r>
            <a:r>
              <a:rPr lang="en-US" sz="4400" cap="none" dirty="0"/>
              <a:t>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045950"/>
            <a:ext cx="7068312" cy="758952"/>
          </a:xfrm>
        </p:spPr>
        <p:txBody>
          <a:bodyPr/>
          <a:lstStyle/>
          <a:p>
            <a:r>
              <a:rPr lang="en-US" dirty="0"/>
              <a:t>Sabin Binoy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92-868A-26B2-CBC0-C9D94E65F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653194"/>
            <a:ext cx="7735824" cy="708750"/>
          </a:xfrm>
        </p:spPr>
        <p:txBody>
          <a:bodyPr/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SUMMARY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C1627-7A56-025E-482D-E2AB014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406" y="3778625"/>
            <a:ext cx="7735824" cy="2258568"/>
          </a:xfrm>
        </p:spPr>
        <p:txBody>
          <a:bodyPr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EEF0FF"/>
                </a:solidFill>
                <a:effectLst/>
              </a:rPr>
              <a:t>In conclusion, the analysis of the IMDb web series</a:t>
            </a:r>
            <a:r>
              <a:rPr lang="en-US" sz="1400" dirty="0">
                <a:solidFill>
                  <a:srgbClr val="EEF0FF"/>
                </a:solidFill>
              </a:rPr>
              <a:t> </a:t>
            </a:r>
            <a:r>
              <a:rPr lang="en-US" sz="1400" b="0" i="0" dirty="0">
                <a:solidFill>
                  <a:srgbClr val="EEF0FF"/>
                </a:solidFill>
                <a:effectLst/>
              </a:rPr>
              <a:t>dataset  reveals valuable insights into viewer preferences and factors influencing popularity. While IMDb ratings offer a useful gauge of public perception, it's crucial to remember that they represent a subjective metric. 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sz="1400" b="0" i="0" dirty="0">
                <a:solidFill>
                  <a:srgbClr val="EEF0FF"/>
                </a:solidFill>
                <a:effectLst/>
              </a:rPr>
              <a:t>This data-driven approach can inform content creation, marketing strategies, and ultimately, help predict and enhance the success of future web series. </a:t>
            </a:r>
            <a:endParaRPr lang="en-US" sz="1400" dirty="0"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5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905000"/>
            <a:ext cx="4718304" cy="1069848"/>
          </a:xfrm>
        </p:spPr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Sabin Binoy</a:t>
            </a:r>
          </a:p>
          <a:p>
            <a:pPr algn="l"/>
            <a:r>
              <a:rPr lang="en-US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sabinbinoy421@gmail.com </a:t>
            </a:r>
            <a:endParaRPr lang="en-US" sz="1400" dirty="0">
              <a:latin typeface="Segoe UI Light" panose="020B0502040204020203" pitchFamily="34" charset="0"/>
              <a:ea typeface="Calibri"/>
              <a:cs typeface="Segoe UI Light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575844"/>
            <a:ext cx="7735824" cy="2249603"/>
          </a:xfrm>
        </p:spPr>
        <p:txBody>
          <a:bodyPr/>
          <a:lstStyle/>
          <a:p>
            <a:r>
              <a:rPr lang="en-US" b="0" i="0" dirty="0">
                <a:solidFill>
                  <a:srgbClr val="EEF0FF"/>
                </a:solidFill>
                <a:effectLst/>
              </a:rPr>
              <a:t>This presentation will explore the world of web series through the lens of IMDb data analysis. We will delve into a dataset of top </a:t>
            </a:r>
            <a:r>
              <a:rPr lang="en-US" dirty="0">
                <a:solidFill>
                  <a:srgbClr val="EEF0FF"/>
                </a:solidFill>
              </a:rPr>
              <a:t>25</a:t>
            </a:r>
            <a:r>
              <a:rPr lang="en-US" b="0" i="0" dirty="0">
                <a:solidFill>
                  <a:srgbClr val="EEF0FF"/>
                </a:solidFill>
                <a:effectLst/>
              </a:rPr>
              <a:t> web series and their corresponding IMDb ratings.</a:t>
            </a:r>
            <a:endParaRPr lang="en-US" dirty="0"/>
          </a:p>
          <a:p>
            <a:r>
              <a:rPr lang="en-US" dirty="0"/>
              <a:t>To understand the user preferences about web series by analyzing some key facts about the dataset using MySQL queries.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0" y="842091"/>
            <a:ext cx="2892373" cy="619999"/>
          </a:xfrm>
        </p:spPr>
        <p:txBody>
          <a:bodyPr>
            <a:normAutofit/>
          </a:bodyPr>
          <a:lstStyle/>
          <a:p>
            <a:r>
              <a:rPr lang="en-US" sz="2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Tools used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26" y="3330922"/>
            <a:ext cx="6422136" cy="2528406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Collection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Cleaning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analysis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Database management &amp; Querying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182EA-DDDD-F53D-FCD1-F3EA321F3241}"/>
              </a:ext>
            </a:extLst>
          </p:cNvPr>
          <p:cNvSpPr txBox="1"/>
          <p:nvPr/>
        </p:nvSpPr>
        <p:spPr>
          <a:xfrm>
            <a:off x="1394603" y="2576770"/>
            <a:ext cx="3175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METHODOLGY</a:t>
            </a:r>
            <a:endParaRPr lang="en-IN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03A29C-0A94-1475-FD61-C057C6A7C0C9}"/>
              </a:ext>
            </a:extLst>
          </p:cNvPr>
          <p:cNvSpPr txBox="1">
            <a:spLocks/>
          </p:cNvSpPr>
          <p:nvPr/>
        </p:nvSpPr>
        <p:spPr>
          <a:xfrm>
            <a:off x="1632204" y="1514272"/>
            <a:ext cx="2506891" cy="831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417C5BE-249B-A981-7E90-FDBA782CE819}"/>
              </a:ext>
            </a:extLst>
          </p:cNvPr>
          <p:cNvSpPr/>
          <p:nvPr/>
        </p:nvSpPr>
        <p:spPr>
          <a:xfrm>
            <a:off x="6773750" y="3603693"/>
            <a:ext cx="3050832" cy="2161076"/>
          </a:xfrm>
          <a:prstGeom prst="roundRect">
            <a:avLst/>
          </a:prstGeom>
          <a:solidFill>
            <a:schemeClr val="bg2">
              <a:lumMod val="7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D033DE-90FC-E3E3-7105-94BA72EEC73E}"/>
              </a:ext>
            </a:extLst>
          </p:cNvPr>
          <p:cNvSpPr/>
          <p:nvPr/>
        </p:nvSpPr>
        <p:spPr>
          <a:xfrm>
            <a:off x="2736858" y="3603693"/>
            <a:ext cx="2945603" cy="2161076"/>
          </a:xfrm>
          <a:prstGeom prst="roundRect">
            <a:avLst/>
          </a:prstGeom>
          <a:solidFill>
            <a:schemeClr val="bg2">
              <a:lumMod val="75000"/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7C152C26-8E70-D56D-748A-EAA0DD15FF0D}"/>
              </a:ext>
            </a:extLst>
          </p:cNvPr>
          <p:cNvSpPr/>
          <p:nvPr/>
        </p:nvSpPr>
        <p:spPr>
          <a:xfrm>
            <a:off x="5199196" y="1097283"/>
            <a:ext cx="2133584" cy="1983550"/>
          </a:xfrm>
          <a:prstGeom prst="can">
            <a:avLst/>
          </a:prstGeom>
          <a:solidFill>
            <a:schemeClr val="bg2">
              <a:lumMod val="75000"/>
              <a:alpha val="21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798B2-6279-A0DE-9EE7-656D6A4D08B0}"/>
              </a:ext>
            </a:extLst>
          </p:cNvPr>
          <p:cNvSpPr txBox="1"/>
          <p:nvPr/>
        </p:nvSpPr>
        <p:spPr>
          <a:xfrm>
            <a:off x="5466103" y="1953310"/>
            <a:ext cx="1569660" cy="707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500" b="1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Webseries_db</a:t>
            </a:r>
            <a:endParaRPr lang="en-IN" sz="1500" b="1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(Database)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564DF98-A57F-9C04-68D9-7E2A1BAE496B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7332780" y="2089058"/>
            <a:ext cx="1119967" cy="151463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6E5449B-2BA7-4FC2-A4E9-3B3D05EF5C96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rot="10800000" flipV="1">
            <a:off x="4209660" y="2089057"/>
            <a:ext cx="989536" cy="1514635"/>
          </a:xfrm>
          <a:prstGeom prst="bentConnector2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CBCB3B-A87C-D6A0-9978-A2557F288521}"/>
              </a:ext>
            </a:extLst>
          </p:cNvPr>
          <p:cNvCxnSpPr>
            <a:cxnSpLocks/>
          </p:cNvCxnSpPr>
          <p:nvPr/>
        </p:nvCxnSpPr>
        <p:spPr>
          <a:xfrm>
            <a:off x="2736859" y="4061236"/>
            <a:ext cx="268604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BAB8C3D-3B48-303F-6394-963DA11C48E4}"/>
              </a:ext>
            </a:extLst>
          </p:cNvPr>
          <p:cNvSpPr txBox="1"/>
          <p:nvPr/>
        </p:nvSpPr>
        <p:spPr>
          <a:xfrm>
            <a:off x="3117384" y="3666416"/>
            <a:ext cx="2305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Shows</a:t>
            </a:r>
            <a:r>
              <a:rPr lang="en-IN" sz="15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IN" sz="13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25 records</a:t>
            </a:r>
            <a:r>
              <a:rPr lang="en-IN" sz="15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1C35E8-E295-AF6C-DBA8-AFB3F7BC7ABB}"/>
              </a:ext>
            </a:extLst>
          </p:cNvPr>
          <p:cNvSpPr txBox="1"/>
          <p:nvPr/>
        </p:nvSpPr>
        <p:spPr>
          <a:xfrm>
            <a:off x="7221579" y="3666417"/>
            <a:ext cx="2390616" cy="326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platform</a:t>
            </a:r>
            <a:r>
              <a:rPr lang="en-IN" sz="15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IN" sz="13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8 records</a:t>
            </a:r>
            <a:r>
              <a:rPr lang="en-IN" sz="15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57B8BA-E2E8-4BB8-18E5-405062885EF0}"/>
              </a:ext>
            </a:extLst>
          </p:cNvPr>
          <p:cNvCxnSpPr>
            <a:cxnSpLocks/>
          </p:cNvCxnSpPr>
          <p:nvPr/>
        </p:nvCxnSpPr>
        <p:spPr>
          <a:xfrm>
            <a:off x="6926153" y="4075206"/>
            <a:ext cx="2686042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52A0ED6-11E1-2F66-29DD-EA93A0987849}"/>
              </a:ext>
            </a:extLst>
          </p:cNvPr>
          <p:cNvSpPr txBox="1"/>
          <p:nvPr/>
        </p:nvSpPr>
        <p:spPr>
          <a:xfrm>
            <a:off x="2844873" y="4117060"/>
            <a:ext cx="262123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show_id</a:t>
            </a:r>
            <a:r>
              <a:rPr lang="en-IN" sz="13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(primary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genre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Imdb_rating</a:t>
            </a:r>
            <a:endParaRPr lang="en-IN" sz="13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release_year</a:t>
            </a:r>
            <a:endParaRPr lang="en-IN" sz="13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platform_id</a:t>
            </a:r>
            <a:endParaRPr lang="en-IN" sz="1300" dirty="0">
              <a:solidFill>
                <a:schemeClr val="bg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4BF051-9E7F-F594-7CA5-D84DDAB6FA31}"/>
              </a:ext>
            </a:extLst>
          </p:cNvPr>
          <p:cNvSpPr txBox="1"/>
          <p:nvPr/>
        </p:nvSpPr>
        <p:spPr>
          <a:xfrm>
            <a:off x="6840950" y="4100118"/>
            <a:ext cx="3050835" cy="660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300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platform_id</a:t>
            </a:r>
            <a:r>
              <a:rPr lang="en-IN" sz="13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(primary key)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300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platform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49E88B-D096-F5DA-6EB4-4D15D2FD53DC}"/>
              </a:ext>
            </a:extLst>
          </p:cNvPr>
          <p:cNvSpPr txBox="1"/>
          <p:nvPr/>
        </p:nvSpPr>
        <p:spPr>
          <a:xfrm>
            <a:off x="1163393" y="426721"/>
            <a:ext cx="336296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+mj-lt"/>
              </a:rPr>
              <a:t>Database Overview</a:t>
            </a:r>
            <a:endParaRPr lang="en-IN" sz="25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0669093-1079-39FC-ADA7-D41400DF6A30}"/>
              </a:ext>
            </a:extLst>
          </p:cNvPr>
          <p:cNvCxnSpPr/>
          <p:nvPr/>
        </p:nvCxnSpPr>
        <p:spPr>
          <a:xfrm>
            <a:off x="1229360" y="913938"/>
            <a:ext cx="2682240" cy="0"/>
          </a:xfrm>
          <a:prstGeom prst="line">
            <a:avLst/>
          </a:prstGeom>
          <a:ln w="254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5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2FE8-2F9C-9C12-4EB3-9742EA91D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6" y="193772"/>
            <a:ext cx="8746505" cy="746312"/>
          </a:xfrm>
        </p:spPr>
        <p:txBody>
          <a:bodyPr/>
          <a:lstStyle/>
          <a:p>
            <a:r>
              <a:rPr lang="en-US" sz="3400" b="1" spc="600" dirty="0" err="1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Q&amp;a</a:t>
            </a:r>
            <a:r>
              <a:rPr lang="en-US" sz="34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 about the dataset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C03581-3DB7-AF59-1C27-7875486F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531530"/>
            <a:ext cx="10332720" cy="530352"/>
          </a:xfrm>
        </p:spPr>
        <p:txBody>
          <a:bodyPr/>
          <a:lstStyle/>
          <a:p>
            <a:r>
              <a:rPr lang="en-IN" sz="2400" dirty="0"/>
              <a:t>Which are the documentary shows in the database?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D6F5D-16CE-E656-0D6E-D889A6FB3F0C}"/>
              </a:ext>
            </a:extLst>
          </p:cNvPr>
          <p:cNvSpPr txBox="1"/>
          <p:nvPr/>
        </p:nvSpPr>
        <p:spPr>
          <a:xfrm>
            <a:off x="1290916" y="2292961"/>
            <a:ext cx="7040710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z="19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*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z="19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shows </a:t>
            </a:r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z="19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genre=</a:t>
            </a:r>
            <a:r>
              <a:rPr lang="en-US" sz="1900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'Documentary’</a:t>
            </a:r>
            <a:r>
              <a:rPr lang="en-US" sz="1900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BAD9BDF-EA59-499A-72FE-21D356CBC6CD}"/>
              </a:ext>
            </a:extLst>
          </p:cNvPr>
          <p:cNvSpPr txBox="1">
            <a:spLocks/>
          </p:cNvSpPr>
          <p:nvPr/>
        </p:nvSpPr>
        <p:spPr>
          <a:xfrm>
            <a:off x="1255110" y="3147427"/>
            <a:ext cx="9398599" cy="530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query fetches the details of all series in the documentary genre.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1C7BF-883F-B72F-195D-47232C1EA741}"/>
              </a:ext>
            </a:extLst>
          </p:cNvPr>
          <p:cNvSpPr txBox="1"/>
          <p:nvPr/>
        </p:nvSpPr>
        <p:spPr>
          <a:xfrm>
            <a:off x="1290916" y="390677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Output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6D6CC-B16F-3442-A713-7E391106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260" y="4276107"/>
            <a:ext cx="8269060" cy="136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80AC0FB3-6E92-92E4-263B-0D49078ADC4F}"/>
              </a:ext>
            </a:extLst>
          </p:cNvPr>
          <p:cNvSpPr txBox="1"/>
          <p:nvPr/>
        </p:nvSpPr>
        <p:spPr>
          <a:xfrm>
            <a:off x="1290916" y="1803563"/>
            <a:ext cx="8594019" cy="87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(*)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as </a:t>
            </a:r>
            <a:r>
              <a:rPr lang="en-US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b="1" dirty="0" err="1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No.of</a:t>
            </a:r>
            <a:r>
              <a:rPr lang="en-US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shows released in 2016'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from 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shows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 </a:t>
            </a:r>
            <a:r>
              <a:rPr lang="en-US" b="1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release_year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2016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1D9F3FA-C2E5-9BA1-F98E-2BD0CBD3A96E}"/>
              </a:ext>
            </a:extLst>
          </p:cNvPr>
          <p:cNvSpPr txBox="1">
            <a:spLocks/>
          </p:cNvSpPr>
          <p:nvPr/>
        </p:nvSpPr>
        <p:spPr>
          <a:xfrm>
            <a:off x="1290916" y="3196921"/>
            <a:ext cx="9398599" cy="866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This query fetches the number of shows released in 2016 and alias it as </a:t>
            </a:r>
          </a:p>
          <a:p>
            <a:pPr marL="0" indent="0">
              <a:buNone/>
            </a:pPr>
            <a:r>
              <a:rPr lang="en-US" sz="2200" dirty="0"/>
              <a:t>“No. of shows released in 2016”.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177B45-5BAC-BEBD-5719-8225658B0114}"/>
              </a:ext>
            </a:extLst>
          </p:cNvPr>
          <p:cNvSpPr txBox="1"/>
          <p:nvPr/>
        </p:nvSpPr>
        <p:spPr>
          <a:xfrm>
            <a:off x="1290916" y="423847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Output :-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FC8145-5C33-EE23-174A-47D79868FA7E}"/>
              </a:ext>
            </a:extLst>
          </p:cNvPr>
          <p:cNvSpPr txBox="1">
            <a:spLocks/>
          </p:cNvSpPr>
          <p:nvPr/>
        </p:nvSpPr>
        <p:spPr>
          <a:xfrm>
            <a:off x="1199766" y="910457"/>
            <a:ext cx="9272516" cy="831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many series were released in 2016 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0F8F6-8AB5-31A9-764A-C1FE1D4A7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719" y="4587721"/>
            <a:ext cx="5257182" cy="170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2AF7B6B-060C-1B1F-E72C-E47D2F3C18D2}"/>
              </a:ext>
            </a:extLst>
          </p:cNvPr>
          <p:cNvSpPr txBox="1">
            <a:spLocks/>
          </p:cNvSpPr>
          <p:nvPr/>
        </p:nvSpPr>
        <p:spPr>
          <a:xfrm>
            <a:off x="1137013" y="722376"/>
            <a:ext cx="9272516" cy="831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series has the highest IMDb rating 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D3A607-37E4-DDE8-6663-9340154D2012}"/>
              </a:ext>
            </a:extLst>
          </p:cNvPr>
          <p:cNvSpPr txBox="1"/>
          <p:nvPr/>
        </p:nvSpPr>
        <p:spPr>
          <a:xfrm>
            <a:off x="1235498" y="1875399"/>
            <a:ext cx="7766870" cy="87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title,imdb_rating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shows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imdb_rating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max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b="1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imdb_rating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shows);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8C924FD-6DBA-C99A-A92F-5292743B4E1E}"/>
              </a:ext>
            </a:extLst>
          </p:cNvPr>
          <p:cNvSpPr txBox="1">
            <a:spLocks/>
          </p:cNvSpPr>
          <p:nvPr/>
        </p:nvSpPr>
        <p:spPr>
          <a:xfrm>
            <a:off x="1255110" y="3147426"/>
            <a:ext cx="9398599" cy="87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This query fetches the title and IMDb rating of the series which has the highest rating value.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3E34A4-7418-4B44-27C6-14BF8843950E}"/>
              </a:ext>
            </a:extLst>
          </p:cNvPr>
          <p:cNvSpPr txBox="1"/>
          <p:nvPr/>
        </p:nvSpPr>
        <p:spPr>
          <a:xfrm>
            <a:off x="1290916" y="423847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Output 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A09C26-A8B3-4C46-2182-CC766CB4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06" y="4681478"/>
            <a:ext cx="4052004" cy="145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FC8145-5C33-EE23-174A-47D79868FA7E}"/>
              </a:ext>
            </a:extLst>
          </p:cNvPr>
          <p:cNvSpPr txBox="1">
            <a:spLocks/>
          </p:cNvSpPr>
          <p:nvPr/>
        </p:nvSpPr>
        <p:spPr>
          <a:xfrm>
            <a:off x="1199766" y="910457"/>
            <a:ext cx="9272516" cy="831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Which web series has the highest no. of episodes?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D03147-3EA4-F68E-A83F-C2F72DD13B00}"/>
              </a:ext>
            </a:extLst>
          </p:cNvPr>
          <p:cNvSpPr txBox="1"/>
          <p:nvPr/>
        </p:nvSpPr>
        <p:spPr>
          <a:xfrm>
            <a:off x="1290916" y="1940057"/>
            <a:ext cx="6939720" cy="87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title,episodes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shows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episodes=(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max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(episodes)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shows);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4D597-B0C4-CEED-89B1-AC7FC59D7401}"/>
              </a:ext>
            </a:extLst>
          </p:cNvPr>
          <p:cNvSpPr txBox="1">
            <a:spLocks/>
          </p:cNvSpPr>
          <p:nvPr/>
        </p:nvSpPr>
        <p:spPr>
          <a:xfrm>
            <a:off x="1255110" y="3196061"/>
            <a:ext cx="9398599" cy="831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This query fetches the titles and </a:t>
            </a:r>
            <a:r>
              <a:rPr lang="en-US" sz="2200" dirty="0" err="1"/>
              <a:t>no.of</a:t>
            </a:r>
            <a:r>
              <a:rPr lang="en-US" sz="2200" dirty="0"/>
              <a:t> episodes of the series which has the highest no. of episodes.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2363B-D8E1-B014-0832-D17AF47F7586}"/>
              </a:ext>
            </a:extLst>
          </p:cNvPr>
          <p:cNvSpPr txBox="1"/>
          <p:nvPr/>
        </p:nvSpPr>
        <p:spPr>
          <a:xfrm>
            <a:off x="1255110" y="422437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Output 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51F3F-47AF-0605-0419-28F377C27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670" y="4593704"/>
            <a:ext cx="4043084" cy="163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07D0CEC-7A31-A8DA-6FCE-FDA05D3736D7}"/>
              </a:ext>
            </a:extLst>
          </p:cNvPr>
          <p:cNvSpPr txBox="1">
            <a:spLocks/>
          </p:cNvSpPr>
          <p:nvPr/>
        </p:nvSpPr>
        <p:spPr>
          <a:xfrm>
            <a:off x="930825" y="403496"/>
            <a:ext cx="9272516" cy="831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7472" indent="-347472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the details of all shows streamed on Netflix?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1F4AA-E58B-E88D-A5AE-FF0B28CF2D92}"/>
              </a:ext>
            </a:extLst>
          </p:cNvPr>
          <p:cNvSpPr txBox="1"/>
          <p:nvPr/>
        </p:nvSpPr>
        <p:spPr>
          <a:xfrm>
            <a:off x="1290916" y="1235062"/>
            <a:ext cx="8731878" cy="879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title,platform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shows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inner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join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platform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on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S.platform_id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b="1" dirty="0" err="1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P.platform_id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platform=</a:t>
            </a:r>
            <a:r>
              <a:rPr lang="en-US" b="1" dirty="0">
                <a:solidFill>
                  <a:srgbClr val="FFC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'Netflix'</a:t>
            </a:r>
            <a:r>
              <a:rPr lang="en-US" b="1" dirty="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CAB6C21-0801-D9CE-A85D-C98AED9EB7B1}"/>
              </a:ext>
            </a:extLst>
          </p:cNvPr>
          <p:cNvSpPr txBox="1">
            <a:spLocks/>
          </p:cNvSpPr>
          <p:nvPr/>
        </p:nvSpPr>
        <p:spPr>
          <a:xfrm>
            <a:off x="1290916" y="2365365"/>
            <a:ext cx="9398599" cy="1207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This query fetches the titles and streaming platform by combining shows table and platform table using inner join. It uses the ‘</a:t>
            </a:r>
            <a:r>
              <a:rPr lang="en-US" sz="1800" dirty="0" err="1"/>
              <a:t>platform_id</a:t>
            </a:r>
            <a:r>
              <a:rPr lang="en-US" sz="1800" dirty="0"/>
              <a:t>’ to connect with the secondary table because it is the common field in both the tables.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8D4F3-EDA0-DAEA-D351-F92963677FA8}"/>
              </a:ext>
            </a:extLst>
          </p:cNvPr>
          <p:cNvSpPr txBox="1"/>
          <p:nvPr/>
        </p:nvSpPr>
        <p:spPr>
          <a:xfrm>
            <a:off x="1290916" y="384848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Output 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A1E9C6-BB31-4420-F66E-E48F6973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8" y="4267392"/>
            <a:ext cx="2743583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6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644</TotalTime>
  <Words>484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Segoe UI Light</vt:lpstr>
      <vt:lpstr>Source Code Pro</vt:lpstr>
      <vt:lpstr>Tw Cen MT</vt:lpstr>
      <vt:lpstr>Office Theme</vt:lpstr>
      <vt:lpstr>IMDb: TOP 25 WEB SERIES</vt:lpstr>
      <vt:lpstr>objective</vt:lpstr>
      <vt:lpstr>Tools used</vt:lpstr>
      <vt:lpstr>PowerPoint Presentation</vt:lpstr>
      <vt:lpstr>Q&amp;a about the dataset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Sabin Binoy</dc:creator>
  <cp:lastModifiedBy>Sabin Binoy</cp:lastModifiedBy>
  <cp:revision>48</cp:revision>
  <dcterms:created xsi:type="dcterms:W3CDTF">2025-06-20T07:19:45Z</dcterms:created>
  <dcterms:modified xsi:type="dcterms:W3CDTF">2025-06-23T14:30:15Z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