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Montserrat"/>
      <p:regular r:id="rId43"/>
      <p:bold r:id="rId44"/>
      <p:italic r:id="rId45"/>
      <p:boldItalic r:id="rId46"/>
    </p:embeddedFont>
    <p:embeddedFont>
      <p:font typeface="Lato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Montserrat-bold.fntdata"/><Relationship Id="rId43" Type="http://schemas.openxmlformats.org/officeDocument/2006/relationships/font" Target="fonts/Montserrat-regular.fntdata"/><Relationship Id="rId46" Type="http://schemas.openxmlformats.org/officeDocument/2006/relationships/font" Target="fonts/Montserrat-boldItalic.fntdata"/><Relationship Id="rId45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Lato-bold.fntdata"/><Relationship Id="rId47" Type="http://schemas.openxmlformats.org/officeDocument/2006/relationships/font" Target="fonts/Lato-regular.fntdata"/><Relationship Id="rId49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d6166440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d6166440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d6166440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d6166440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d6166440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d6166440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d616644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d616644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d6166440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d6166440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d6166440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d6166440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d6166440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6d6166440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d6166440f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d6166440f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d6166440f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6d6166440f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d6166440f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6d6166440f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ceb5c8ae5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ceb5c8ae5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d6166440f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6d6166440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d30389c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6d30389c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6d30389c7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6d30389c7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6d6166440f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6d6166440f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d30389c7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d30389c7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selecția subsetului și costul omisiunii se evaluează pe datele de testare; selecția modelelor se face cu cross-validare; analiza se face după învățarea modelelor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d30389c7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6d30389c7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Fig. 19.7 reprezintă RMSE al celei mai bune submulțimi conținând între  1 și 25 de trăsături pt modele liniare (selectare prin căutare exhaustivă) 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ales modelul cu 7 trăsături pt ca e primul pentru care dimensiunea următoare nu cauzează o descreștere mare în RMSE (pt 8, caracteristicile sunt mai corelate)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În fig 19.8 sunt reprezentare costurile de omisiune ale celor 7 caracteristici din model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Observații pe baza figurilor: caract structurale sunt cele mai importante : 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Densitatea muchie BG? măsoară constrângerea problemei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Coef cluster arată cât de locale sunt constrângerile; norma l1 a vectorului slack; câteva sunt legate de gradele nodurilor în BG sau BGG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d30389c7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6d30389c7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Au fost luate în considerare modele de ordinul 2, cu 350 de features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nu se poate folosi căutarea exhaustivă, s-au folosit 3 metode greedy (forward, backward selection, înlocuire secvențială)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În Fig 19.9 se pot vedea cele mai bune subseturi care conțin între 1-60 features (suficiente,am folosit greedy deci nu sunt rmse-minimizing)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 observă cum, fiind permise intercțiunile între features s-a îmbunătățit acuratețea (5-feature quadratic vs 25-feature linear model)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În Fig 19.10, ca și în cazul modelului liniar, se observă că features structurale sunt cele mai importante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Normal l1 devine mai importantă când i se permite să interacționeze cu alte features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6d30389c7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6d30389c7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Cu ajutorul caracteristicilor putem înțelege cum funcționează modelele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Norma este mai aproape de 0 pentru problemele care pot fi rezolvate aproape în totalitate, deci nu necesită multă căutare și mai mare pt probleme mai dificile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ar fi de așteptat ca problemele cu multe constrângeri să fie mai ușoare, însă rezultatele experimentale arată că durează mult utilizând CPLEX ( fie din cauza costului crescut al calculului LP pentru fiecare nod sau descreșterii relaxării LP).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BG edge density descrie constrângerea generală a problemei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Clustering coefficient: de asemenea indicator al vitezei cu care se restrânge spațiul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Explicațiile anterioare arată ca problemele sunt ușoare pentru CPLEX atunci când una dintre valori este mică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Grade noduri: descriu max, min, media și deviația standard al numărului de constrângeri, în care sunt implicate toate variabilele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6d6166440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6d6166440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Acest lucru poate fi parțial explicat prin faptul că eliminarea licitărilor predominante le elimină pe cele care deviază cel mai mult de la preț 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400"/>
              <a:t>(pentru că nu sunt corelate)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d6166440f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d6166440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Problema alegerii algoritmului, determinată de variația timpului de rulare 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Ce tehnici generale se pot aplica pentru selecția algoritmului per-instanță? 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dar metoda neglijează algoritmii care oferă rezultate excelente pe cazuri particulare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d6166440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d6166440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6d6166440f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6d6166440f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Pentru a crea portofoliul, este nevoie de mai mulți algoritmi pentru rezolvarea WDP: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chiar dacă elimină GL (care este rareori ales deoarece nu contribuie mult în plus față de CPLEX)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6d6166440f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6d6166440f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S-a folosit regresia liniară pt învățarea modelelor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În figura 19.11 se observă media timpilor de rulare pentru cei 3 algoritmi comparată cu portofoliul (scalare)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Cplex = winner-take-all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Optimal este portofoliul ideal unde selecția se face perfect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Secțiunea mai deschisă - timpul de a calcula trăsăturile, iar cealaltă, timpul de rulare a algoritmului selectat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 observă frecvența cu care este selectat fiecare algoritm în portofoliul ideal și cel propus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Greșeli din cauza timpilor de rulare similari pt ambii algoritmi cass și gl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6d6166440f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6d6166440f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Trebuie creați noi algoritmi care să completeze portofoliul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 alege distributia D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 (dar din moment ce hf depinde de instanță…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6d6166440f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6d6166440f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6d6166440f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6d6166440f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6d6166440f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6d6166440f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6d6166440f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6d6166440f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În figura 19.14 se pot vedea instanțele complexe generate cu ajutorul distribuției D și acurateții modelului hf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Pentru a demonstra că tehnica funcționează și în situații mai complicate, s-a ales o distribuție cu variație mică la rulare din CATS - matching și scheduling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S-au generat instanțe de 100 sau 50 de ori mai complexe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6d6166440f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6d6166440f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d6166440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d6166440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d6166440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d6166440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d6166440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d6166440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d6166440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d6166440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d6166440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d6166440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d6166440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d6166440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436350"/>
            <a:ext cx="5017500" cy="24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Empirical Hardness Models for Combinatorial Auctions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1297500" y="385300"/>
            <a:ext cx="7038900" cy="6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Trăsături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1297500" y="1226100"/>
            <a:ext cx="7038900" cy="32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❖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Bid graph (BG)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9925" y="1281113"/>
            <a:ext cx="2857500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1297500" y="385300"/>
            <a:ext cx="7038900" cy="6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Trăsături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1297500" y="1226100"/>
            <a:ext cx="7038900" cy="32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❖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Programare liniară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➢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aseline="-25000"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mulțimea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bunuri 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în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licitarea i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➢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prețul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corespunzător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➢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 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dacă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 numai 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dacă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licitarea i face parte dintr-o alocare 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optimă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➢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calculeaza un vector 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în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care fiecare componenta  x</a:t>
            </a:r>
            <a:r>
              <a:rPr baseline="-25000"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 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înlocuită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cu |0.5 - x</a:t>
            </a:r>
            <a:r>
              <a:rPr baseline="-25000"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|, 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obținându-se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 baza lor 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câteva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trăsături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❖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Prețul bunurilor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700" y="272913"/>
            <a:ext cx="8058849" cy="459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1297500" y="393750"/>
            <a:ext cx="7038900" cy="6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Rezultate experimentale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1297500" y="1302800"/>
            <a:ext cx="7038900" cy="30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❖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Primul set de date contine 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rulări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 4500 instante (cu 500 instante pe distributie), fiecare 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instanță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avand 1000 licitari si 256 bunuri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❖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 doilea set de date are 2080 instante, fiecare cu 1000 licitari si 144 bunuri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❖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 treilea set de date 1964 instante, fiecare cu 2000 licitari si 64 bunuri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❖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Variații de timp de la 0.01 secunde la 22 ore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❖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ani pentru un singur procesor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1297500" y="393750"/>
            <a:ext cx="7038900" cy="6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Modele de învățare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26"/>
          <p:cNvSpPr txBox="1"/>
          <p:nvPr>
            <p:ph idx="1" type="body"/>
          </p:nvPr>
        </p:nvSpPr>
        <p:spPr>
          <a:xfrm>
            <a:off x="1297500" y="1302800"/>
            <a:ext cx="7038900" cy="30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❖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Regresie statistică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➢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Variabila de răspuns = log(timp rulare CPLEX)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➢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eroare de 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predicție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100 de secunde ar fi penalizată egal 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în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cazul unei instanțe care a fost rulată în 0.01 secunde și a unei instante rulată în 10,000 secunde 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❖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80% date de antrenament folosite pentru regresie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1297500" y="393750"/>
            <a:ext cx="7038900" cy="6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Regresie liniară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1297500" y="1302800"/>
            <a:ext cx="7038900" cy="30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❖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Găsirea unui hiperplan în 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spațiul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trăsăturilor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care să minimizeze o rată de eroare (RMSE) egală cu rădăcina 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pătrată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mediei diferenței pătratice dintre valoarea prezisă și valoarea 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adevărată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variabilei de răspuns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❖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Motive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➢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Perspectivele obținute de la un model liniar sunt utile și atunci când alte modele mai precise sunt găsite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➢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Acest model liniar 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servește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 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bază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referință pentru compararea mai multor tehnici de regresie complexe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type="title"/>
          </p:nvPr>
        </p:nvSpPr>
        <p:spPr>
          <a:xfrm>
            <a:off x="1297500" y="393750"/>
            <a:ext cx="7038900" cy="7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Regresie liniară - rezultate</a:t>
            </a:r>
            <a:endParaRPr/>
          </a:p>
        </p:txBody>
      </p:sp>
      <p:sp>
        <p:nvSpPr>
          <p:cNvPr id="230" name="Google Shape;230;p28"/>
          <p:cNvSpPr txBox="1"/>
          <p:nvPr>
            <p:ph idx="1" type="body"/>
          </p:nvPr>
        </p:nvSpPr>
        <p:spPr>
          <a:xfrm>
            <a:off x="1297500" y="1293775"/>
            <a:ext cx="7038900" cy="31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❖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Eroarea absolută medie 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❖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RMSE (root mean squared error) - dorim să o minimizăm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❖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Adjusted R</a:t>
            </a:r>
            <a:r>
              <a:rPr baseline="30000"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măsură care descrie 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variația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variabilei de 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răspuns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cu penalizarea 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descrisă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anterior (special adăugată pentru modelele complexe)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1" name="Google Shape;23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225" y="2914025"/>
            <a:ext cx="5173250" cy="10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>
            <p:ph type="title"/>
          </p:nvPr>
        </p:nvSpPr>
        <p:spPr>
          <a:xfrm>
            <a:off x="1297500" y="393750"/>
            <a:ext cx="7038900" cy="5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Regresie liniară - rezultate</a:t>
            </a:r>
            <a:endParaRPr/>
          </a:p>
        </p:txBody>
      </p:sp>
      <p:sp>
        <p:nvSpPr>
          <p:cNvPr id="237" name="Google Shape;237;p29"/>
          <p:cNvSpPr txBox="1"/>
          <p:nvPr>
            <p:ph idx="1" type="body"/>
          </p:nvPr>
        </p:nvSpPr>
        <p:spPr>
          <a:xfrm>
            <a:off x="1297500" y="1014450"/>
            <a:ext cx="7038900" cy="38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Scatterplot cu timpul de rulare prezis și timpul de rulare efectiv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8" name="Google Shape;23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9800" y="1588575"/>
            <a:ext cx="4788049" cy="32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/>
          <p:nvPr>
            <p:ph type="title"/>
          </p:nvPr>
        </p:nvSpPr>
        <p:spPr>
          <a:xfrm>
            <a:off x="1297500" y="393750"/>
            <a:ext cx="7038900" cy="5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Regresie neliniară </a:t>
            </a:r>
            <a:endParaRPr/>
          </a:p>
        </p:txBody>
      </p:sp>
      <p:sp>
        <p:nvSpPr>
          <p:cNvPr id="244" name="Google Shape;244;p30"/>
          <p:cNvSpPr txBox="1"/>
          <p:nvPr>
            <p:ph idx="1" type="body"/>
          </p:nvPr>
        </p:nvSpPr>
        <p:spPr>
          <a:xfrm>
            <a:off x="1297500" y="1014450"/>
            <a:ext cx="7038900" cy="38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➢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Idee: calculăm noi 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trăsături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bazate pe 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interacțiunile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neliniare dintre trăsăturile originale, urmând a aplica regresia liniară pe reuniunea celor 2 mulțimi de trăsături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➢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350 trăsături, ceea ce înseamnă că au ales modelul din spațiul polinoamelor de grad 2 în spațiul de 25 trăsături luate în considerare în locul spațiului tuturor hiperplanurilor descrise anterior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/>
          <p:nvPr>
            <p:ph type="title"/>
          </p:nvPr>
        </p:nvSpPr>
        <p:spPr>
          <a:xfrm>
            <a:off x="1297500" y="39375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Regresie neliniară - rezultate</a:t>
            </a:r>
            <a:endParaRPr/>
          </a:p>
        </p:txBody>
      </p:sp>
      <p:sp>
        <p:nvSpPr>
          <p:cNvPr id="250" name="Google Shape;250;p31"/>
          <p:cNvSpPr txBox="1"/>
          <p:nvPr>
            <p:ph idx="1" type="body"/>
          </p:nvPr>
        </p:nvSpPr>
        <p:spPr>
          <a:xfrm>
            <a:off x="1297500" y="1293775"/>
            <a:ext cx="7038900" cy="31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1" name="Google Shape;25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225" y="1450500"/>
            <a:ext cx="534522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2225" y="2935650"/>
            <a:ext cx="5438775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6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Introducere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226100"/>
            <a:ext cx="7038900" cy="32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❖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Complexitatea algoritmului WDP (Winner determination problem)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➢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Identificarea caracteristicilor nespecifice de distribuție a instanțelor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➢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Utilizarea tehnicilor de regresie statistica pentru a învăța, evalua și interpreta o funcție definită de la acele caracteristici la  complexitatea prevăzută a unei instanțe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❖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Timpul de rulare al algoritmilor WDP variază mult în cazul problemelor de aceeași dimensiune sau chiar a instanțelor din aceeași distribuție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/>
          <p:nvPr>
            <p:ph type="title"/>
          </p:nvPr>
        </p:nvSpPr>
        <p:spPr>
          <a:xfrm>
            <a:off x="1297500" y="393750"/>
            <a:ext cx="7038900" cy="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Regresie neliniară - rezultate</a:t>
            </a:r>
            <a:endParaRPr/>
          </a:p>
        </p:txBody>
      </p:sp>
      <p:sp>
        <p:nvSpPr>
          <p:cNvPr id="258" name="Google Shape;258;p32"/>
          <p:cNvSpPr txBox="1"/>
          <p:nvPr>
            <p:ph idx="1" type="body"/>
          </p:nvPr>
        </p:nvSpPr>
        <p:spPr>
          <a:xfrm>
            <a:off x="1297500" y="1293775"/>
            <a:ext cx="7038900" cy="31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9" name="Google Shape;25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625" y="1157125"/>
            <a:ext cx="4139175" cy="280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4625" y="1149587"/>
            <a:ext cx="4177629" cy="284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Analiza modelelor de complexitate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Rezultatele demonstrează că este posibilă învățarea unui model al trăsăturilor care prezice cu acuratețe log(timp de rulare CPLEX) pe instanțe WDP noi.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În unele cazuri interesează doar predicția exactă, în altele ne interesează să înțelegem ce anume determină complexitatea empirică a unei instanțe.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Interpretarea modelelor - metode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Google Shape;272;p34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omparând coeficienții asociați trăsăturilor: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Toate trăsăturile au aceeași medie și deviație standard =&gt; trăsăturile mai importante sunt cele care au coeficienți mai mari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Ignoră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efectele corelației dintre trăsături: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într-un model liniar, 2 trăsături perfect corelate dar neimportante pot avea coeficienți mari de semne opuse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Soluție: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forțează modelul să aibă coeficienți mai mici (=&gt; se reduc interacțiunile dintre variabilele corelate) și/sau să conțină mai puține variabile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2 tehnici - ridge și lasso regression nu aduc îmbunătățiri semnificative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Interpretarea modelelor - metode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 startAt="2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Fără a lua în considerare magnitudinea coeficienților: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Presupune alegerea unor submulțimi de un număr dat ca parametru de trăsături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O submulțime mică, optimală tinde să conțină mai puține trăsături corelate și modelul este mai ușor de interpretat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Dacă nr. de trăsături este mic, submulțimea optimă se poate determina prin enumerare exhaustivă a submulțimilor de dimensiunea aleasă și evaluarea calității modelului corespunzător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Alegerea dimensiunii submulțimii de analizat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3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Se alege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dimensiunea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(cea mai mică valoare pt. care următoarea nu aduce îmbunătățiri),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comparându-se cu RMSE-ul celui mai bun model pentru dimensiunea respectivă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Costul omisiunii pentru fiecare variabilă = RMSE-ul modelului pe submulțimea originală - RMSE-ul modelului care omite variabila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Tehnica identifică setul de caracteristici suficiente (nu necesare) pentru a atinge un anumit nivel de acuratețe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Rezultate experimentale - regresie liniară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3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500" y="1200653"/>
            <a:ext cx="3093749" cy="3488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9844" y="1200650"/>
            <a:ext cx="3152862" cy="348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Rezultate experimentale - regresie neliniară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p3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209359"/>
            <a:ext cx="3257450" cy="3529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4172" y="1209350"/>
            <a:ext cx="3149655" cy="352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Trăsături - observații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6" name="Google Shape;306;p3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Norma l1 -  cele mai ușoare probleme pot fi rezolvate în totalitate de LP, obținând l1 = 0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BG edge density - descrie constrângerea generală a problemei; mai multe constrângeri determină un timp mai mare de rulare utilizând CPLEX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Node degrees - arată viteza cu care se restrânge spațiul de căutare pe baza valorilor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Clustering coefficient features - arată măsura în care variabilele care intră în conflict cu o variabilă sunt în conflict reciproc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Trăsături - observații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Google Shape;312;p4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BG edge density * norma l1 - cea mai importantă trăsătură în modelul neliniar, prezice complexitatea unei instanțe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Trăsături excluse prin selecția submulțimilor: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De preț - importante în modele first, second-order doar ca parte din relaxarea LP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Path length: graph radius, diameter, average minimum path length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Statisticile derivate din relații între vecini în grafuri de constrângeri sunt mai importante decât cele derivate din noțiuni de proximitate sau conectivitate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onstruirea portofoliilor cu algoritmi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p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Metoda „winner-take-all” (per-distribuție)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- măsoară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rezultatele date de diferiți algoritmi și selectează algoritmul având cea mai mică medie a timpului de rulare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Metoda simplă propusă (per-instanță):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Antrenează modelul pentru fiecare algoritm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Pentru o instanță dată: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lphaLcPeriod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Calculează valorile trăsăturilor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lphaLcPeriod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Prezice timpul de rulare cu ajutorul modelelor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lphaLcPeriod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Rulează algoritmul cel mai rapid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6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Soluții actuale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226100"/>
            <a:ext cx="7038900" cy="32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❖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aleg instanțe individuale dintr-o distribuție și se găsesc de cele mai multe ori relații matematice simple între trăsăturile unei instanțe și complexitatea problemei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➢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Probleme de decizie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➢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Probleme de optimizare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■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Abordări experimentale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■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Abordări teoretice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■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Abordări analitice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■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Reducerea la probleme de decizie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Construirea portofoliilor cu algoritmi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p4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lgoritmi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branch-and-bound folosiți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GL (Gonen-Lehmann) - folosește ca euristică LP solver-ul CPLEX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CASS - cu euristică non-LP (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dă rezultate mai bune în cazul problemelor cu nr. mare de constrângeri)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Un portofoliu alternativ: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face schimb de task-uri între algoritmii constituenți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ia mai mult timp decât portofoliul propus (nr. de algoritmi din portofoliu * timpul de rulare portofoliu optim)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Rezultate experimentale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0" name="Google Shape;330;p4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1" name="Google Shape;33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6825" y="2421125"/>
            <a:ext cx="4091900" cy="211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350" y="1567550"/>
            <a:ext cx="4188101" cy="217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eterminarea distribuțiilor complexe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p4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D - distribuție care reflectă problemele întâlnite în practică (instanțe)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lang="en" sz="140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- model de portofoliu al timpilor de rulare bazat pe trăsături de instanță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lang="en" sz="1400">
                <a:latin typeface="Times New Roman"/>
                <a:ea typeface="Times New Roman"/>
                <a:cs typeface="Times New Roman"/>
                <a:sym typeface="Times New Roman"/>
              </a:rPr>
              <a:t>f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- funcția de densitate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Trebuie generate instanțe din produsul D * h</a:t>
            </a:r>
            <a:r>
              <a:rPr baseline="-25000" lang="en" sz="140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Rejection sampling - se generează probleme din D și se păstrează cu o probabilitate proporțională cu h</a:t>
            </a:r>
            <a:r>
              <a:rPr baseline="-25000" lang="en" sz="140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Determinarea distribuțiilor complexe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4" name="Google Shape;344;p4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Generarea instanțelor din D * h</a:t>
            </a:r>
            <a:r>
              <a:rPr baseline="-25000" lang="en" sz="140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Creează un model H</a:t>
            </a:r>
            <a:r>
              <a:rPr baseline="-25000" lang="en" sz="140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cu trăsături p</a:t>
            </a:r>
            <a:r>
              <a:rPr baseline="30000" lang="en" sz="1400">
                <a:latin typeface="Times New Roman"/>
                <a:ea typeface="Times New Roman"/>
                <a:cs typeface="Times New Roman"/>
                <a:sym typeface="Times New Roman"/>
              </a:rPr>
              <a:t>→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și normalizat pentru a crea h</a:t>
            </a:r>
            <a:r>
              <a:rPr baseline="-25000" lang="en" sz="140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 baseline="-25000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Generează un nr. de instanțe din D * h</a:t>
            </a:r>
            <a:r>
              <a:rPr baseline="-25000" lang="en" sz="140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 baseline="-25000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Construiește o distribuție peste instanțe atribuind fiecărei instanțe s o probabilitate proporțională cu H</a:t>
            </a:r>
            <a:r>
              <a:rPr baseline="-25000" lang="en" sz="140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(s) / h</a:t>
            </a:r>
            <a:r>
              <a:rPr baseline="-25000" lang="en" sz="140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(s) și selectează o instanță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Determinarea distribuțiilor complexe - caz particular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0" name="Google Shape;350;p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D = D</a:t>
            </a:r>
            <a:r>
              <a:rPr baseline="-25000" lang="en" sz="1400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x D</a:t>
            </a:r>
            <a:r>
              <a:rPr baseline="-25000" lang="en" sz="1400">
                <a:latin typeface="Times New Roman"/>
                <a:ea typeface="Times New Roman"/>
                <a:cs typeface="Times New Roman"/>
                <a:sym typeface="Times New Roman"/>
              </a:rPr>
              <a:t>pi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, h</a:t>
            </a:r>
            <a:r>
              <a:rPr baseline="-25000" lang="en" sz="140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= h</a:t>
            </a:r>
            <a:r>
              <a:rPr baseline="-25000" lang="en" sz="1400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x h</a:t>
            </a:r>
            <a:r>
              <a:rPr baseline="-25000" lang="en" sz="1400">
                <a:latin typeface="Times New Roman"/>
                <a:ea typeface="Times New Roman"/>
                <a:cs typeface="Times New Roman"/>
                <a:sym typeface="Times New Roman"/>
              </a:rPr>
              <a:t>pi</a:t>
            </a:r>
            <a:endParaRPr baseline="-25000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aseline="-25000" lang="en" sz="1400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= distribuție uniformă peste distribuția CATS și generatoare de instanțe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aseline="-25000" lang="en" sz="1400">
                <a:latin typeface="Times New Roman"/>
                <a:ea typeface="Times New Roman"/>
                <a:cs typeface="Times New Roman"/>
                <a:sym typeface="Times New Roman"/>
              </a:rPr>
              <a:t>pi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= distribuție peste parametrii generatorului i de instanțe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lang="en" sz="1400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= model al complexității folosind doar alegerea generatorului de instanțe ca trăsătură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lang="en" sz="1400">
                <a:latin typeface="Times New Roman"/>
                <a:ea typeface="Times New Roman"/>
                <a:cs typeface="Times New Roman"/>
                <a:sym typeface="Times New Roman"/>
              </a:rPr>
              <a:t>pi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= model al complexității în spațiul de parametri ai lui i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Pot fi antrenate modele separate (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lang="en" sz="1400">
                <a:latin typeface="Times New Roman"/>
                <a:ea typeface="Times New Roman"/>
                <a:cs typeface="Times New Roman"/>
                <a:sym typeface="Times New Roman"/>
              </a:rPr>
              <a:t>f,i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pt. fiecare generator i și normalizate la h</a:t>
            </a:r>
            <a:r>
              <a:rPr baseline="-25000" lang="en" sz="1400">
                <a:latin typeface="Times New Roman"/>
                <a:ea typeface="Times New Roman"/>
                <a:cs typeface="Times New Roman"/>
                <a:sym typeface="Times New Roman"/>
              </a:rPr>
              <a:t>f,i</a:t>
            </a:r>
            <a:endParaRPr baseline="-25000"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Determinarea distribuțiilor complexe - caz particular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6" name="Google Shape;356;p47"/>
          <p:cNvSpPr txBox="1"/>
          <p:nvPr>
            <p:ph idx="1" type="body"/>
          </p:nvPr>
        </p:nvSpPr>
        <p:spPr>
          <a:xfrm>
            <a:off x="1297500" y="11981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Generarea instanțelor din D</a:t>
            </a:r>
            <a:r>
              <a:rPr baseline="-25000" lang="en" sz="1400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* D</a:t>
            </a:r>
            <a:r>
              <a:rPr baseline="-25000" lang="en" sz="1400">
                <a:latin typeface="Times New Roman"/>
                <a:ea typeface="Times New Roman"/>
                <a:cs typeface="Times New Roman"/>
                <a:sym typeface="Times New Roman"/>
              </a:rPr>
              <a:t>pi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* h</a:t>
            </a:r>
            <a:r>
              <a:rPr baseline="-25000" lang="en" sz="1400">
                <a:latin typeface="Times New Roman"/>
                <a:ea typeface="Times New Roman"/>
                <a:cs typeface="Times New Roman"/>
                <a:sym typeface="Times New Roman"/>
              </a:rPr>
              <a:t>f,i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: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Pentru  fiecare generator de instanțe i, creează un model H</a:t>
            </a:r>
            <a:r>
              <a:rPr baseline="-25000" lang="en" sz="1400">
                <a:latin typeface="Times New Roman"/>
                <a:ea typeface="Times New Roman"/>
                <a:cs typeface="Times New Roman"/>
                <a:sym typeface="Times New Roman"/>
              </a:rPr>
              <a:t>pi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cu trăsături p</a:t>
            </a:r>
            <a:r>
              <a:rPr baseline="-25000" lang="en" sz="14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și normalizat să creeze h</a:t>
            </a:r>
            <a:r>
              <a:rPr baseline="-25000" lang="en" sz="1400">
                <a:latin typeface="Times New Roman"/>
                <a:ea typeface="Times New Roman"/>
                <a:cs typeface="Times New Roman"/>
                <a:sym typeface="Times New Roman"/>
              </a:rPr>
              <a:t>pi</a:t>
            </a:r>
            <a:endParaRPr baseline="-25000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Construiește o distribuție h</a:t>
            </a:r>
            <a:r>
              <a:rPr baseline="-25000" lang="en" sz="1400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, unde probabilitatea fiecărui generator i este proporțională cu media complexității instanțelor generate de i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Generează un nr. mare de instanțe din (D</a:t>
            </a:r>
            <a:r>
              <a:rPr baseline="-25000" lang="en" sz="1400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* h</a:t>
            </a:r>
            <a:r>
              <a:rPr baseline="-25000" lang="en" sz="1400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) * (D</a:t>
            </a:r>
            <a:r>
              <a:rPr baseline="-25000" lang="en" sz="1400">
                <a:latin typeface="Times New Roman"/>
                <a:ea typeface="Times New Roman"/>
                <a:cs typeface="Times New Roman"/>
                <a:sym typeface="Times New Roman"/>
              </a:rPr>
              <a:t>pi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* h</a:t>
            </a:r>
            <a:r>
              <a:rPr baseline="-25000" lang="en" sz="1400">
                <a:latin typeface="Times New Roman"/>
                <a:ea typeface="Times New Roman"/>
                <a:cs typeface="Times New Roman"/>
                <a:sym typeface="Times New Roman"/>
              </a:rPr>
              <a:t>pi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lphaLcPeriod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Selectează generatorul i din D</a:t>
            </a:r>
            <a:r>
              <a:rPr baseline="-25000" lang="en" sz="1200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* h</a:t>
            </a:r>
            <a:r>
              <a:rPr baseline="-25000" lang="en" sz="1200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 baseline="-25000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lphaLcPeriod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Selectează parametri pt. generator din D</a:t>
            </a:r>
            <a:r>
              <a:rPr baseline="-25000" lang="en" sz="1200">
                <a:latin typeface="Times New Roman"/>
                <a:ea typeface="Times New Roman"/>
                <a:cs typeface="Times New Roman"/>
                <a:sym typeface="Times New Roman"/>
              </a:rPr>
              <a:t>pi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* h</a:t>
            </a:r>
            <a:r>
              <a:rPr baseline="-25000" lang="en" sz="1200">
                <a:latin typeface="Times New Roman"/>
                <a:ea typeface="Times New Roman"/>
                <a:cs typeface="Times New Roman"/>
                <a:sym typeface="Times New Roman"/>
              </a:rPr>
              <a:t>pi</a:t>
            </a:r>
            <a:endParaRPr baseline="-25000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lphaLcPeriod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Rulează i cu parametrii aleși pt. a genera o instanță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Construiește o distribuție peste instanțe atribuind fiecărei instanțe s din i o probabilitate proporțională cu H</a:t>
            </a:r>
            <a:r>
              <a:rPr baseline="-25000" lang="en" sz="1400">
                <a:latin typeface="Times New Roman"/>
                <a:ea typeface="Times New Roman"/>
                <a:cs typeface="Times New Roman"/>
                <a:sym typeface="Times New Roman"/>
              </a:rPr>
              <a:t>f,i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(s) / h</a:t>
            </a:r>
            <a:r>
              <a:rPr baseline="-25000" lang="en" sz="1400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(s) * h</a:t>
            </a:r>
            <a:r>
              <a:rPr baseline="-25000" lang="en" sz="1400">
                <a:latin typeface="Times New Roman"/>
                <a:ea typeface="Times New Roman"/>
                <a:cs typeface="Times New Roman"/>
                <a:sym typeface="Times New Roman"/>
              </a:rPr>
              <a:t>pi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(s) și selectează o instanță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Rezultate experimentale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2" name="Google Shape;362;p4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63" name="Google Shape;36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8475" y="1000550"/>
            <a:ext cx="4132300" cy="38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Rezumat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9" name="Google Shape;369;p4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Construirea de modele ale complexității WDP și aplicații ale acestora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Identificarea trăsăturilor structurale și independente de distribuție ale instanțelor WDP și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Demonstrarea faptului că trăsăturile conțin destule informații pentru a prezice cu acuratețe timpul de rulare CPLEX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Obținerea informațiilor despre complexitate prin analiza modelelor învățate, construirea portofoliilor cu algoritmi și ajustarea distribuțiilor pentru complexitate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6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Metodologie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226100"/>
            <a:ext cx="7038900" cy="32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❖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aleg 1 sau mai 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mulți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algoritmi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❖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alege o 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distribuție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din care se generează o 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mulțime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instanțe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❖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definește dimensiunea problemei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❖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alege o 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mulțime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trăsături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ce pot fi calculate 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ușor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și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sunt independente de 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distribuție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❖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măsoară pentru fiecare instanță timpul de rulare al fiecărui algoritm și se calculează funcția ce redă gradul de complexitate pe toate 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trăsăturile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selectate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❖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elimină 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trăsăturile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redundante sau neinformative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❖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antrenează funcția 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trăsăturilor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pentru a putea prezice corect timpul de rulare pentru fiecare algoritm și se 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analizează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rata de eroare pentru fiecare algoritm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6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Aplicații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226100"/>
            <a:ext cx="7038900" cy="32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❖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Prezicerea timpului necesar unei 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licitații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pentru a se 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încheia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❖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Optimizarea 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distribuțiilor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referință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pentru calculul complexității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❖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Construirea portofoliilor cu algoritmi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❖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Conceperea unui set de reguli de ofertare cu scopul de a 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micșora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probabilitatea ca o 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licitație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să dureze foarte mult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❖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Programarea eficientă a timpilor de finalizare a 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licitațiilor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❖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Îmbunătățirea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conceperii de algoritmi WDP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6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Conceperea modelelor pentru problema WDP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226100"/>
            <a:ext cx="7038900" cy="12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❖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Branch and bound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❖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Relaxare a programării liniare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❖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CPLEX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18"/>
          <p:cNvSpPr txBox="1"/>
          <p:nvPr>
            <p:ph type="title"/>
          </p:nvPr>
        </p:nvSpPr>
        <p:spPr>
          <a:xfrm>
            <a:off x="1441425" y="2627225"/>
            <a:ext cx="7038900" cy="6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Dimensiunea problemei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441425" y="3422050"/>
            <a:ext cx="7038900" cy="12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❖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Constantă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❖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Perechea (număr bunuri, număr licitări)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6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Distribuția instanțelor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226100"/>
            <a:ext cx="7038900" cy="32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❖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Uniform (L3)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❖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Constant (L4)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❖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Exponential (L6)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❖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Binomial (L7)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❖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Regions (CATS)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❖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Arbitrary (CATS)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❖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Matching (CATS)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❖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Scheduling (CATS)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85300"/>
            <a:ext cx="7038900" cy="6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Trăsături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226100"/>
            <a:ext cx="7038900" cy="32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❖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Criterii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➢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Pot fi generate din orice 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instanță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problemei 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fără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cunoaște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modul de construire a 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instanței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respective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➢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Pot fi calculate în timp polinomial 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❖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 de 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trăsături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ne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redundante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provenite din patru categorii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85300"/>
            <a:ext cx="7038900" cy="6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Trăsături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1297500" y="1226100"/>
            <a:ext cx="7038900" cy="32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❖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Bid-good graph (BGG)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9175" y="1345225"/>
            <a:ext cx="2905125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