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74" r:id="rId14"/>
    <p:sldId id="268" r:id="rId15"/>
    <p:sldId id="269" r:id="rId16"/>
    <p:sldId id="270" r:id="rId17"/>
    <p:sldId id="271" r:id="rId18"/>
    <p:sldId id="272" r:id="rId19"/>
    <p:sldId id="273" r:id="rId20"/>
    <p:sldId id="275" r:id="rId21"/>
    <p:sldId id="276" r:id="rId22"/>
    <p:sldId id="277" r:id="rId23"/>
    <p:sldId id="278" r:id="rId24"/>
    <p:sldId id="280" r:id="rId25"/>
    <p:sldId id="282" r:id="rId26"/>
    <p:sldId id="283" r:id="rId27"/>
    <p:sldId id="281" r:id="rId28"/>
    <p:sldId id="284" r:id="rId29"/>
    <p:sldId id="285" r:id="rId30"/>
    <p:sldId id="286" r:id="rId31"/>
    <p:sldId id="288" r:id="rId32"/>
    <p:sldId id="279" r:id="rId33"/>
    <p:sldId id="28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hnu Bohara" userId="c1e395e2eb0fb699" providerId="LiveId" clId="{B99D140D-977C-4630-9797-69D22F8F4F50}"/>
    <pc:docChg chg="undo custSel addSld delSld modSld">
      <pc:chgData name="Bishnu Bohara" userId="c1e395e2eb0fb699" providerId="LiveId" clId="{B99D140D-977C-4630-9797-69D22F8F4F50}" dt="2023-04-15T05:36:51.342" v="449" actId="113"/>
      <pc:docMkLst>
        <pc:docMk/>
      </pc:docMkLst>
      <pc:sldChg chg="modSp mod">
        <pc:chgData name="Bishnu Bohara" userId="c1e395e2eb0fb699" providerId="LiveId" clId="{B99D140D-977C-4630-9797-69D22F8F4F50}" dt="2023-04-15T05:36:51.342" v="449" actId="113"/>
        <pc:sldMkLst>
          <pc:docMk/>
          <pc:sldMk cId="3556084207" sldId="257"/>
        </pc:sldMkLst>
        <pc:spChg chg="mod">
          <ac:chgData name="Bishnu Bohara" userId="c1e395e2eb0fb699" providerId="LiveId" clId="{B99D140D-977C-4630-9797-69D22F8F4F50}" dt="2023-04-15T05:36:51.342" v="449" actId="113"/>
          <ac:spMkLst>
            <pc:docMk/>
            <pc:sldMk cId="3556084207" sldId="257"/>
            <ac:spMk id="2" creationId="{78F0A39E-F46A-C6B9-7853-E96C0DFB1F96}"/>
          </ac:spMkLst>
        </pc:spChg>
      </pc:sldChg>
      <pc:sldChg chg="addSp delSp modSp mod">
        <pc:chgData name="Bishnu Bohara" userId="c1e395e2eb0fb699" providerId="LiveId" clId="{B99D140D-977C-4630-9797-69D22F8F4F50}" dt="2023-04-13T13:53:03.472" v="329" actId="1076"/>
        <pc:sldMkLst>
          <pc:docMk/>
          <pc:sldMk cId="143143500" sldId="263"/>
        </pc:sldMkLst>
        <pc:spChg chg="del">
          <ac:chgData name="Bishnu Bohara" userId="c1e395e2eb0fb699" providerId="LiveId" clId="{B99D140D-977C-4630-9797-69D22F8F4F50}" dt="2023-04-13T13:52:47.700" v="325" actId="931"/>
          <ac:spMkLst>
            <pc:docMk/>
            <pc:sldMk cId="143143500" sldId="263"/>
            <ac:spMk id="3" creationId="{458D96A7-1A40-25B1-3B51-C37658AF11DD}"/>
          </ac:spMkLst>
        </pc:spChg>
        <pc:spChg chg="mod">
          <ac:chgData name="Bishnu Bohara" userId="c1e395e2eb0fb699" providerId="LiveId" clId="{B99D140D-977C-4630-9797-69D22F8F4F50}" dt="2023-04-13T13:52:55.592" v="327" actId="1076"/>
          <ac:spMkLst>
            <pc:docMk/>
            <pc:sldMk cId="143143500" sldId="263"/>
            <ac:spMk id="6" creationId="{EBB8AE0C-BE34-3FB3-8C3C-3161D37416C1}"/>
          </ac:spMkLst>
        </pc:spChg>
        <pc:picChg chg="add mod">
          <ac:chgData name="Bishnu Bohara" userId="c1e395e2eb0fb699" providerId="LiveId" clId="{B99D140D-977C-4630-9797-69D22F8F4F50}" dt="2023-04-13T13:53:03.472" v="329" actId="1076"/>
          <ac:picMkLst>
            <pc:docMk/>
            <pc:sldMk cId="143143500" sldId="263"/>
            <ac:picMk id="8" creationId="{BC86D032-D240-8434-ED53-E054E8B8AA4D}"/>
          </ac:picMkLst>
        </pc:picChg>
      </pc:sldChg>
      <pc:sldChg chg="modSp mod">
        <pc:chgData name="Bishnu Bohara" userId="c1e395e2eb0fb699" providerId="LiveId" clId="{B99D140D-977C-4630-9797-69D22F8F4F50}" dt="2023-04-13T13:42:44.399" v="210" actId="20577"/>
        <pc:sldMkLst>
          <pc:docMk/>
          <pc:sldMk cId="2987989022" sldId="271"/>
        </pc:sldMkLst>
        <pc:spChg chg="mod">
          <ac:chgData name="Bishnu Bohara" userId="c1e395e2eb0fb699" providerId="LiveId" clId="{B99D140D-977C-4630-9797-69D22F8F4F50}" dt="2023-04-13T13:39:19.304" v="18" actId="14100"/>
          <ac:spMkLst>
            <pc:docMk/>
            <pc:sldMk cId="2987989022" sldId="271"/>
            <ac:spMk id="2" creationId="{8F1DFB22-EC65-1F63-A5F2-E7F2A71A7B49}"/>
          </ac:spMkLst>
        </pc:spChg>
        <pc:spChg chg="mod">
          <ac:chgData name="Bishnu Bohara" userId="c1e395e2eb0fb699" providerId="LiveId" clId="{B99D140D-977C-4630-9797-69D22F8F4F50}" dt="2023-04-13T13:42:44.399" v="210" actId="20577"/>
          <ac:spMkLst>
            <pc:docMk/>
            <pc:sldMk cId="2987989022" sldId="271"/>
            <ac:spMk id="3" creationId="{37E7135B-9C7C-EC6C-DC25-713CE1E52D47}"/>
          </ac:spMkLst>
        </pc:spChg>
      </pc:sldChg>
      <pc:sldChg chg="modSp new mod">
        <pc:chgData name="Bishnu Bohara" userId="c1e395e2eb0fb699" providerId="LiveId" clId="{B99D140D-977C-4630-9797-69D22F8F4F50}" dt="2023-04-13T13:51:02.746" v="280" actId="20577"/>
        <pc:sldMkLst>
          <pc:docMk/>
          <pc:sldMk cId="1885785492" sldId="272"/>
        </pc:sldMkLst>
        <pc:spChg chg="mod">
          <ac:chgData name="Bishnu Bohara" userId="c1e395e2eb0fb699" providerId="LiveId" clId="{B99D140D-977C-4630-9797-69D22F8F4F50}" dt="2023-04-13T13:43:55.792" v="241" actId="1076"/>
          <ac:spMkLst>
            <pc:docMk/>
            <pc:sldMk cId="1885785492" sldId="272"/>
            <ac:spMk id="2" creationId="{5A5814BC-23CA-3CED-246B-CBF9B97E5180}"/>
          </ac:spMkLst>
        </pc:spChg>
        <pc:spChg chg="mod">
          <ac:chgData name="Bishnu Bohara" userId="c1e395e2eb0fb699" providerId="LiveId" clId="{B99D140D-977C-4630-9797-69D22F8F4F50}" dt="2023-04-13T13:51:02.746" v="280" actId="20577"/>
          <ac:spMkLst>
            <pc:docMk/>
            <pc:sldMk cId="1885785492" sldId="272"/>
            <ac:spMk id="3" creationId="{161058F7-2BA9-9D10-C74C-7E6C317AA879}"/>
          </ac:spMkLst>
        </pc:spChg>
      </pc:sldChg>
      <pc:sldChg chg="addSp delSp modSp new mod">
        <pc:chgData name="Bishnu Bohara" userId="c1e395e2eb0fb699" providerId="LiveId" clId="{B99D140D-977C-4630-9797-69D22F8F4F50}" dt="2023-04-13T13:52:14.468" v="324" actId="732"/>
        <pc:sldMkLst>
          <pc:docMk/>
          <pc:sldMk cId="969348325" sldId="273"/>
        </pc:sldMkLst>
        <pc:spChg chg="mod">
          <ac:chgData name="Bishnu Bohara" userId="c1e395e2eb0fb699" providerId="LiveId" clId="{B99D140D-977C-4630-9797-69D22F8F4F50}" dt="2023-04-13T13:51:23.087" v="319" actId="122"/>
          <ac:spMkLst>
            <pc:docMk/>
            <pc:sldMk cId="969348325" sldId="273"/>
            <ac:spMk id="2" creationId="{DD4C2B6B-3048-8DBD-4049-F5F5A6777EEB}"/>
          </ac:spMkLst>
        </pc:spChg>
        <pc:spChg chg="del">
          <ac:chgData name="Bishnu Bohara" userId="c1e395e2eb0fb699" providerId="LiveId" clId="{B99D140D-977C-4630-9797-69D22F8F4F50}" dt="2023-04-13T13:52:02.453" v="320" actId="931"/>
          <ac:spMkLst>
            <pc:docMk/>
            <pc:sldMk cId="969348325" sldId="273"/>
            <ac:spMk id="3" creationId="{9C73DDE6-3F6E-7E9A-A82B-5E30AAF79A99}"/>
          </ac:spMkLst>
        </pc:spChg>
        <pc:picChg chg="add mod modCrop">
          <ac:chgData name="Bishnu Bohara" userId="c1e395e2eb0fb699" providerId="LiveId" clId="{B99D140D-977C-4630-9797-69D22F8F4F50}" dt="2023-04-13T13:52:14.468" v="324" actId="732"/>
          <ac:picMkLst>
            <pc:docMk/>
            <pc:sldMk cId="969348325" sldId="273"/>
            <ac:picMk id="7" creationId="{B019128A-9349-8864-3EB3-4D80D4A84C13}"/>
          </ac:picMkLst>
        </pc:picChg>
      </pc:sldChg>
      <pc:sldChg chg="addSp delSp modSp new mod">
        <pc:chgData name="Bishnu Bohara" userId="c1e395e2eb0fb699" providerId="LiveId" clId="{B99D140D-977C-4630-9797-69D22F8F4F50}" dt="2023-04-13T13:53:33.950" v="333" actId="931"/>
        <pc:sldMkLst>
          <pc:docMk/>
          <pc:sldMk cId="3996564418" sldId="274"/>
        </pc:sldMkLst>
        <pc:spChg chg="del">
          <ac:chgData name="Bishnu Bohara" userId="c1e395e2eb0fb699" providerId="LiveId" clId="{B99D140D-977C-4630-9797-69D22F8F4F50}" dt="2023-04-13T13:53:21.471" v="331" actId="478"/>
          <ac:spMkLst>
            <pc:docMk/>
            <pc:sldMk cId="3996564418" sldId="274"/>
            <ac:spMk id="2" creationId="{42C3ABA1-C3E4-0892-17AE-58C62E31F049}"/>
          </ac:spMkLst>
        </pc:spChg>
        <pc:spChg chg="del mod">
          <ac:chgData name="Bishnu Bohara" userId="c1e395e2eb0fb699" providerId="LiveId" clId="{B99D140D-977C-4630-9797-69D22F8F4F50}" dt="2023-04-13T13:53:33.950" v="333" actId="931"/>
          <ac:spMkLst>
            <pc:docMk/>
            <pc:sldMk cId="3996564418" sldId="274"/>
            <ac:spMk id="3" creationId="{2E0F13E6-2B5C-4D56-5F8D-82A65D0DB614}"/>
          </ac:spMkLst>
        </pc:spChg>
        <pc:picChg chg="add mod">
          <ac:chgData name="Bishnu Bohara" userId="c1e395e2eb0fb699" providerId="LiveId" clId="{B99D140D-977C-4630-9797-69D22F8F4F50}" dt="2023-04-13T13:53:33.950" v="333" actId="931"/>
          <ac:picMkLst>
            <pc:docMk/>
            <pc:sldMk cId="3996564418" sldId="274"/>
            <ac:picMk id="7" creationId="{16B81543-F447-4801-8FE6-5D6E2BFD750A}"/>
          </ac:picMkLst>
        </pc:picChg>
      </pc:sldChg>
      <pc:sldChg chg="addSp delSp modSp new mod">
        <pc:chgData name="Bishnu Bohara" userId="c1e395e2eb0fb699" providerId="LiveId" clId="{B99D140D-977C-4630-9797-69D22F8F4F50}" dt="2023-04-13T13:55:04.342" v="407" actId="1076"/>
        <pc:sldMkLst>
          <pc:docMk/>
          <pc:sldMk cId="1362521835" sldId="275"/>
        </pc:sldMkLst>
        <pc:spChg chg="mod">
          <ac:chgData name="Bishnu Bohara" userId="c1e395e2eb0fb699" providerId="LiveId" clId="{B99D140D-977C-4630-9797-69D22F8F4F50}" dt="2023-04-13T13:54:54.188" v="402" actId="1076"/>
          <ac:spMkLst>
            <pc:docMk/>
            <pc:sldMk cId="1362521835" sldId="275"/>
            <ac:spMk id="2" creationId="{7DA82687-3296-9520-E02D-8B87E18B99D2}"/>
          </ac:spMkLst>
        </pc:spChg>
        <pc:spChg chg="del">
          <ac:chgData name="Bishnu Bohara" userId="c1e395e2eb0fb699" providerId="LiveId" clId="{B99D140D-977C-4630-9797-69D22F8F4F50}" dt="2023-04-13T13:54:49.463" v="400" actId="931"/>
          <ac:spMkLst>
            <pc:docMk/>
            <pc:sldMk cId="1362521835" sldId="275"/>
            <ac:spMk id="3" creationId="{BC9F27E1-54FB-8E94-D0F7-C4149235AA74}"/>
          </ac:spMkLst>
        </pc:spChg>
        <pc:picChg chg="add mod">
          <ac:chgData name="Bishnu Bohara" userId="c1e395e2eb0fb699" providerId="LiveId" clId="{B99D140D-977C-4630-9797-69D22F8F4F50}" dt="2023-04-13T13:55:04.342" v="407" actId="1076"/>
          <ac:picMkLst>
            <pc:docMk/>
            <pc:sldMk cId="1362521835" sldId="275"/>
            <ac:picMk id="7" creationId="{1983F72F-A4FE-1CEC-DEC4-7D6D63CDE0BC}"/>
          </ac:picMkLst>
        </pc:picChg>
      </pc:sldChg>
      <pc:sldChg chg="modSp new mod">
        <pc:chgData name="Bishnu Bohara" userId="c1e395e2eb0fb699" providerId="LiveId" clId="{B99D140D-977C-4630-9797-69D22F8F4F50}" dt="2023-04-13T13:56:10.932" v="448" actId="14100"/>
        <pc:sldMkLst>
          <pc:docMk/>
          <pc:sldMk cId="1807893823" sldId="276"/>
        </pc:sldMkLst>
        <pc:spChg chg="mod">
          <ac:chgData name="Bishnu Bohara" userId="c1e395e2eb0fb699" providerId="LiveId" clId="{B99D140D-977C-4630-9797-69D22F8F4F50}" dt="2023-04-13T13:56:08.962" v="447" actId="1076"/>
          <ac:spMkLst>
            <pc:docMk/>
            <pc:sldMk cId="1807893823" sldId="276"/>
            <ac:spMk id="2" creationId="{70678557-A54E-79EC-3474-E4B18215033F}"/>
          </ac:spMkLst>
        </pc:spChg>
        <pc:spChg chg="mod">
          <ac:chgData name="Bishnu Bohara" userId="c1e395e2eb0fb699" providerId="LiveId" clId="{B99D140D-977C-4630-9797-69D22F8F4F50}" dt="2023-04-13T13:56:10.932" v="448" actId="14100"/>
          <ac:spMkLst>
            <pc:docMk/>
            <pc:sldMk cId="1807893823" sldId="276"/>
            <ac:spMk id="3" creationId="{07A8C679-4216-9E23-49A4-7175E7C1E381}"/>
          </ac:spMkLst>
        </pc:spChg>
      </pc:sldChg>
      <pc:sldChg chg="new del">
        <pc:chgData name="Bishnu Bohara" userId="c1e395e2eb0fb699" providerId="LiveId" clId="{B99D140D-977C-4630-9797-69D22F8F4F50}" dt="2023-04-13T13:55:44.132" v="439" actId="47"/>
        <pc:sldMkLst>
          <pc:docMk/>
          <pc:sldMk cId="441844705" sldId="2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5DBE5-496B-6D8D-4908-4C77ABE781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FC412D-68D2-2232-DB00-52E696E3AF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653528-754B-43EA-97A5-F7B32FFD6BA8}" type="datetimeFigureOut">
              <a:rPr lang="en-US" smtClean="0"/>
              <a:t>4/15/2023</a:t>
            </a:fld>
            <a:endParaRPr lang="en-US"/>
          </a:p>
        </p:txBody>
      </p:sp>
      <p:sp>
        <p:nvSpPr>
          <p:cNvPr id="4" name="Footer Placeholder 3">
            <a:extLst>
              <a:ext uri="{FF2B5EF4-FFF2-40B4-BE49-F238E27FC236}">
                <a16:creationId xmlns:a16="http://schemas.microsoft.com/office/drawing/2014/main" id="{14EF85CF-6FED-5DA3-602A-7762325758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5" name="Slide Number Placeholder 4">
            <a:extLst>
              <a:ext uri="{FF2B5EF4-FFF2-40B4-BE49-F238E27FC236}">
                <a16:creationId xmlns:a16="http://schemas.microsoft.com/office/drawing/2014/main" id="{CBE67072-7260-58CC-BFC5-6366DE595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314D3-CFD0-44C1-8BFD-75572052AB00}" type="slidenum">
              <a:rPr lang="en-US" smtClean="0"/>
              <a:t>‹#›</a:t>
            </a:fld>
            <a:endParaRPr lang="en-US"/>
          </a:p>
        </p:txBody>
      </p:sp>
    </p:spTree>
    <p:extLst>
      <p:ext uri="{BB962C8B-B14F-4D97-AF65-F5344CB8AC3E}">
        <p14:creationId xmlns:p14="http://schemas.microsoft.com/office/powerpoint/2010/main" val="14736548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11E71-896A-42AE-80BC-931BF0CE28EC}"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84199-92F8-4708-BEEA-BE81842D5D06}" type="slidenum">
              <a:rPr lang="en-US" smtClean="0"/>
              <a:t>‹#›</a:t>
            </a:fld>
            <a:endParaRPr lang="en-US"/>
          </a:p>
        </p:txBody>
      </p:sp>
    </p:spTree>
    <p:extLst>
      <p:ext uri="{BB962C8B-B14F-4D97-AF65-F5344CB8AC3E}">
        <p14:creationId xmlns:p14="http://schemas.microsoft.com/office/powerpoint/2010/main" val="1710376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B34-6486-11B5-8CA2-7A26DB289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8091E-36D0-F78A-CC9B-58DE0E57F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A5DAA-BF06-F798-0AC6-9D8BD83357AD}"/>
              </a:ext>
            </a:extLst>
          </p:cNvPr>
          <p:cNvSpPr>
            <a:spLocks noGrp="1"/>
          </p:cNvSpPr>
          <p:nvPr>
            <p:ph type="dt" sz="half" idx="10"/>
          </p:nvPr>
        </p:nvSpPr>
        <p:spPr/>
        <p:txBody>
          <a:bodyPr/>
          <a:lstStyle/>
          <a:p>
            <a:fld id="{7D78FB23-9176-47C4-9A35-19089391B29D}" type="datetime1">
              <a:rPr lang="en-US" smtClean="0"/>
              <a:t>4/15/2023</a:t>
            </a:fld>
            <a:endParaRPr lang="en-US"/>
          </a:p>
        </p:txBody>
      </p:sp>
      <p:sp>
        <p:nvSpPr>
          <p:cNvPr id="5" name="Footer Placeholder 4">
            <a:extLst>
              <a:ext uri="{FF2B5EF4-FFF2-40B4-BE49-F238E27FC236}">
                <a16:creationId xmlns:a16="http://schemas.microsoft.com/office/drawing/2014/main" id="{8731CDB9-91F8-2F41-9688-3BA3A54F2C03}"/>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EEB278DF-6629-1813-762C-ABDDC002ADC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9314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A2F2-3F44-C214-CA45-E332C132E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C4D5C-A6A9-A144-AB4C-A76E695F6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55961-01F5-81D2-26E9-E9C0769B6155}"/>
              </a:ext>
            </a:extLst>
          </p:cNvPr>
          <p:cNvSpPr>
            <a:spLocks noGrp="1"/>
          </p:cNvSpPr>
          <p:nvPr>
            <p:ph type="dt" sz="half" idx="10"/>
          </p:nvPr>
        </p:nvSpPr>
        <p:spPr/>
        <p:txBody>
          <a:bodyPr/>
          <a:lstStyle/>
          <a:p>
            <a:fld id="{3CE513DF-957B-4EC5-A352-2DE47DC38791}" type="datetime1">
              <a:rPr lang="en-US" smtClean="0"/>
              <a:t>4/15/2023</a:t>
            </a:fld>
            <a:endParaRPr lang="en-US"/>
          </a:p>
        </p:txBody>
      </p:sp>
      <p:sp>
        <p:nvSpPr>
          <p:cNvPr id="5" name="Footer Placeholder 4">
            <a:extLst>
              <a:ext uri="{FF2B5EF4-FFF2-40B4-BE49-F238E27FC236}">
                <a16:creationId xmlns:a16="http://schemas.microsoft.com/office/drawing/2014/main" id="{0356E471-C7A4-40FC-D593-20D5F142E732}"/>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374B7E43-1167-BE39-E696-879F1DCA205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20975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1A505-4881-1270-2194-B5549EE473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7880F-0C8A-B782-6642-FB4F086279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20656-E1F9-C0BF-944D-5F2B1BDC56AC}"/>
              </a:ext>
            </a:extLst>
          </p:cNvPr>
          <p:cNvSpPr>
            <a:spLocks noGrp="1"/>
          </p:cNvSpPr>
          <p:nvPr>
            <p:ph type="dt" sz="half" idx="10"/>
          </p:nvPr>
        </p:nvSpPr>
        <p:spPr/>
        <p:txBody>
          <a:bodyPr/>
          <a:lstStyle/>
          <a:p>
            <a:fld id="{0380A17F-5A07-4B7A-AD70-0E8414169CA1}" type="datetime1">
              <a:rPr lang="en-US" smtClean="0"/>
              <a:t>4/15/2023</a:t>
            </a:fld>
            <a:endParaRPr lang="en-US"/>
          </a:p>
        </p:txBody>
      </p:sp>
      <p:sp>
        <p:nvSpPr>
          <p:cNvPr id="5" name="Footer Placeholder 4">
            <a:extLst>
              <a:ext uri="{FF2B5EF4-FFF2-40B4-BE49-F238E27FC236}">
                <a16:creationId xmlns:a16="http://schemas.microsoft.com/office/drawing/2014/main" id="{B0D8E4AE-43B4-D5DD-8096-F0336EF4A15D}"/>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1E034BE6-5468-0859-DDA9-4EB26AAA527E}"/>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1655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F6FE-4C3A-308C-42EC-2D0823D3A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B50B7-0FF6-D0D0-C7FA-BC1FA694F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0E543-B6BE-55A7-CAFE-AFFE049566E8}"/>
              </a:ext>
            </a:extLst>
          </p:cNvPr>
          <p:cNvSpPr>
            <a:spLocks noGrp="1"/>
          </p:cNvSpPr>
          <p:nvPr>
            <p:ph type="dt" sz="half" idx="10"/>
          </p:nvPr>
        </p:nvSpPr>
        <p:spPr/>
        <p:txBody>
          <a:bodyPr/>
          <a:lstStyle/>
          <a:p>
            <a:fld id="{D06F1313-85EF-4FBE-A704-1F0E09A47723}" type="datetime1">
              <a:rPr lang="en-US" smtClean="0"/>
              <a:t>4/15/2023</a:t>
            </a:fld>
            <a:endParaRPr lang="en-US"/>
          </a:p>
        </p:txBody>
      </p:sp>
      <p:sp>
        <p:nvSpPr>
          <p:cNvPr id="5" name="Footer Placeholder 4">
            <a:extLst>
              <a:ext uri="{FF2B5EF4-FFF2-40B4-BE49-F238E27FC236}">
                <a16:creationId xmlns:a16="http://schemas.microsoft.com/office/drawing/2014/main" id="{937BBCCD-18B6-134B-37F1-1C27FBC0432F}"/>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3573510-DA90-A0B8-23E8-0E965761A4C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25194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C4A3-65E9-0EC9-2457-7E082072C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D19B5-9E11-9807-A952-2BADBDE68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B2011-24DA-6A53-25D0-14F5E0C6FBD1}"/>
              </a:ext>
            </a:extLst>
          </p:cNvPr>
          <p:cNvSpPr>
            <a:spLocks noGrp="1"/>
          </p:cNvSpPr>
          <p:nvPr>
            <p:ph type="dt" sz="half" idx="10"/>
          </p:nvPr>
        </p:nvSpPr>
        <p:spPr/>
        <p:txBody>
          <a:bodyPr/>
          <a:lstStyle/>
          <a:p>
            <a:fld id="{FAA851BE-E4EB-4476-B1E5-2B3217BE5C98}" type="datetime1">
              <a:rPr lang="en-US" smtClean="0"/>
              <a:t>4/15/2023</a:t>
            </a:fld>
            <a:endParaRPr lang="en-US"/>
          </a:p>
        </p:txBody>
      </p:sp>
      <p:sp>
        <p:nvSpPr>
          <p:cNvPr id="5" name="Footer Placeholder 4">
            <a:extLst>
              <a:ext uri="{FF2B5EF4-FFF2-40B4-BE49-F238E27FC236}">
                <a16:creationId xmlns:a16="http://schemas.microsoft.com/office/drawing/2014/main" id="{EAF291B8-5DA8-9235-DEE9-7FE1B5F29FE7}"/>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82C3C21-81D7-BE56-1239-1559D808A28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53021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8701-0169-26FA-E567-E34188167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EB91F-A27C-7387-021E-4835A14AA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546BA-FB38-5C75-E7BE-9D1AE337B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B310C4-82B2-9D6C-C51B-37C678331BD1}"/>
              </a:ext>
            </a:extLst>
          </p:cNvPr>
          <p:cNvSpPr>
            <a:spLocks noGrp="1"/>
          </p:cNvSpPr>
          <p:nvPr>
            <p:ph type="dt" sz="half" idx="10"/>
          </p:nvPr>
        </p:nvSpPr>
        <p:spPr/>
        <p:txBody>
          <a:bodyPr/>
          <a:lstStyle/>
          <a:p>
            <a:fld id="{97DD494A-91A6-4E5C-B194-FC6B60848580}" type="datetime1">
              <a:rPr lang="en-US" smtClean="0"/>
              <a:t>4/15/2023</a:t>
            </a:fld>
            <a:endParaRPr lang="en-US"/>
          </a:p>
        </p:txBody>
      </p:sp>
      <p:sp>
        <p:nvSpPr>
          <p:cNvPr id="6" name="Footer Placeholder 5">
            <a:extLst>
              <a:ext uri="{FF2B5EF4-FFF2-40B4-BE49-F238E27FC236}">
                <a16:creationId xmlns:a16="http://schemas.microsoft.com/office/drawing/2014/main" id="{34B4AA6C-0C7B-5BEA-C83D-D9891FD92F6B}"/>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82AA6660-3887-E4C3-6051-27BF4012A3E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0523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574-2666-49A5-072E-ABD3B272E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3D8D6-4B0D-AF10-C26E-326BAF03B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D1AD9-B801-D01A-091D-99C6CD497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63567-3B2B-2CA7-724B-D608C161B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A516F1-5AAC-00A5-3935-7F62E3271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7B32A-F493-315F-FC75-B0940874B615}"/>
              </a:ext>
            </a:extLst>
          </p:cNvPr>
          <p:cNvSpPr>
            <a:spLocks noGrp="1"/>
          </p:cNvSpPr>
          <p:nvPr>
            <p:ph type="dt" sz="half" idx="10"/>
          </p:nvPr>
        </p:nvSpPr>
        <p:spPr/>
        <p:txBody>
          <a:bodyPr/>
          <a:lstStyle/>
          <a:p>
            <a:fld id="{5B94FDCE-81BF-4F6F-B123-B3ED46448E8F}" type="datetime1">
              <a:rPr lang="en-US" smtClean="0"/>
              <a:t>4/15/2023</a:t>
            </a:fld>
            <a:endParaRPr lang="en-US"/>
          </a:p>
        </p:txBody>
      </p:sp>
      <p:sp>
        <p:nvSpPr>
          <p:cNvPr id="8" name="Footer Placeholder 7">
            <a:extLst>
              <a:ext uri="{FF2B5EF4-FFF2-40B4-BE49-F238E27FC236}">
                <a16:creationId xmlns:a16="http://schemas.microsoft.com/office/drawing/2014/main" id="{F7C0C3A8-58AE-152C-C4E2-426953689B39}"/>
              </a:ext>
            </a:extLst>
          </p:cNvPr>
          <p:cNvSpPr>
            <a:spLocks noGrp="1"/>
          </p:cNvSpPr>
          <p:nvPr>
            <p:ph type="ftr" sz="quarter" idx="11"/>
          </p:nvPr>
        </p:nvSpPr>
        <p:spPr/>
        <p:txBody>
          <a:bodyPr/>
          <a:lstStyle/>
          <a:p>
            <a:r>
              <a:rPr lang="en-US"/>
              <a:t>Operation Management</a:t>
            </a:r>
          </a:p>
        </p:txBody>
      </p:sp>
      <p:sp>
        <p:nvSpPr>
          <p:cNvPr id="9" name="Slide Number Placeholder 8">
            <a:extLst>
              <a:ext uri="{FF2B5EF4-FFF2-40B4-BE49-F238E27FC236}">
                <a16:creationId xmlns:a16="http://schemas.microsoft.com/office/drawing/2014/main" id="{BB45F3BA-930E-5FFF-B92E-7527D979CAB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73705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5B4A-EAE4-E299-2A57-4FE0EC77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D8B82-8544-A76F-CE14-97345E094917}"/>
              </a:ext>
            </a:extLst>
          </p:cNvPr>
          <p:cNvSpPr>
            <a:spLocks noGrp="1"/>
          </p:cNvSpPr>
          <p:nvPr>
            <p:ph type="dt" sz="half" idx="10"/>
          </p:nvPr>
        </p:nvSpPr>
        <p:spPr/>
        <p:txBody>
          <a:bodyPr/>
          <a:lstStyle/>
          <a:p>
            <a:fld id="{2B6AEA93-6463-4B8F-8E8D-BC3BF6B1826C}" type="datetime1">
              <a:rPr lang="en-US" smtClean="0"/>
              <a:t>4/15/2023</a:t>
            </a:fld>
            <a:endParaRPr lang="en-US"/>
          </a:p>
        </p:txBody>
      </p:sp>
      <p:sp>
        <p:nvSpPr>
          <p:cNvPr id="4" name="Footer Placeholder 3">
            <a:extLst>
              <a:ext uri="{FF2B5EF4-FFF2-40B4-BE49-F238E27FC236}">
                <a16:creationId xmlns:a16="http://schemas.microsoft.com/office/drawing/2014/main" id="{9A4E446B-9EAE-66E6-2A2C-5B60A7DD8E14}"/>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34CEF51-BB39-00E6-E271-21DF8FD6892D}"/>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5994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A92B9-9E79-94F0-3CE8-B72AAC880D90}"/>
              </a:ext>
            </a:extLst>
          </p:cNvPr>
          <p:cNvSpPr>
            <a:spLocks noGrp="1"/>
          </p:cNvSpPr>
          <p:nvPr>
            <p:ph type="dt" sz="half" idx="10"/>
          </p:nvPr>
        </p:nvSpPr>
        <p:spPr/>
        <p:txBody>
          <a:bodyPr/>
          <a:lstStyle/>
          <a:p>
            <a:fld id="{3D5E6A1C-9815-41CD-953D-39096B4FE90F}" type="datetime1">
              <a:rPr lang="en-US" smtClean="0"/>
              <a:t>4/15/2023</a:t>
            </a:fld>
            <a:endParaRPr lang="en-US"/>
          </a:p>
        </p:txBody>
      </p:sp>
      <p:sp>
        <p:nvSpPr>
          <p:cNvPr id="3" name="Footer Placeholder 2">
            <a:extLst>
              <a:ext uri="{FF2B5EF4-FFF2-40B4-BE49-F238E27FC236}">
                <a16:creationId xmlns:a16="http://schemas.microsoft.com/office/drawing/2014/main" id="{8058EDA5-D1D8-989B-6416-0C05251EE505}"/>
              </a:ext>
            </a:extLst>
          </p:cNvPr>
          <p:cNvSpPr>
            <a:spLocks noGrp="1"/>
          </p:cNvSpPr>
          <p:nvPr>
            <p:ph type="ftr" sz="quarter" idx="11"/>
          </p:nvPr>
        </p:nvSpPr>
        <p:spPr/>
        <p:txBody>
          <a:bodyPr/>
          <a:lstStyle/>
          <a:p>
            <a:r>
              <a:rPr lang="en-US"/>
              <a:t>Operation Management</a:t>
            </a:r>
          </a:p>
        </p:txBody>
      </p:sp>
      <p:sp>
        <p:nvSpPr>
          <p:cNvPr id="4" name="Slide Number Placeholder 3">
            <a:extLst>
              <a:ext uri="{FF2B5EF4-FFF2-40B4-BE49-F238E27FC236}">
                <a16:creationId xmlns:a16="http://schemas.microsoft.com/office/drawing/2014/main" id="{BC231F93-F4E4-5690-DDAD-A14DA118F9F8}"/>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0018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FBF8-A755-4C2B-4018-E83B12664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8D63F4-570F-F648-6A24-3B43747A6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131BF-3A1B-9D92-1CB2-8407A2964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46AF2-A4A1-541E-5714-479E574F1652}"/>
              </a:ext>
            </a:extLst>
          </p:cNvPr>
          <p:cNvSpPr>
            <a:spLocks noGrp="1"/>
          </p:cNvSpPr>
          <p:nvPr>
            <p:ph type="dt" sz="half" idx="10"/>
          </p:nvPr>
        </p:nvSpPr>
        <p:spPr/>
        <p:txBody>
          <a:bodyPr/>
          <a:lstStyle/>
          <a:p>
            <a:fld id="{A461410D-8557-4E04-A71C-A9ECCE901926}" type="datetime1">
              <a:rPr lang="en-US" smtClean="0"/>
              <a:t>4/15/2023</a:t>
            </a:fld>
            <a:endParaRPr lang="en-US"/>
          </a:p>
        </p:txBody>
      </p:sp>
      <p:sp>
        <p:nvSpPr>
          <p:cNvPr id="6" name="Footer Placeholder 5">
            <a:extLst>
              <a:ext uri="{FF2B5EF4-FFF2-40B4-BE49-F238E27FC236}">
                <a16:creationId xmlns:a16="http://schemas.microsoft.com/office/drawing/2014/main" id="{A2FAB9D9-C98F-5AB9-C3C2-3A47D1925E1A}"/>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6935288F-DA61-7BB6-E4E5-A6B62503577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0910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4AB-D172-BDA8-BED9-3402ACBCD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8A6BD-AF96-9B2F-6232-388EA3678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1F246-F9E0-D11A-74AE-9E30886F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E0818-765E-7E9B-DD27-ED878D7430BF}"/>
              </a:ext>
            </a:extLst>
          </p:cNvPr>
          <p:cNvSpPr>
            <a:spLocks noGrp="1"/>
          </p:cNvSpPr>
          <p:nvPr>
            <p:ph type="dt" sz="half" idx="10"/>
          </p:nvPr>
        </p:nvSpPr>
        <p:spPr/>
        <p:txBody>
          <a:bodyPr/>
          <a:lstStyle/>
          <a:p>
            <a:fld id="{9C5F52A8-FF92-4CD5-ACEC-E4E40AF4F7A5}" type="datetime1">
              <a:rPr lang="en-US" smtClean="0"/>
              <a:t>4/15/2023</a:t>
            </a:fld>
            <a:endParaRPr lang="en-US"/>
          </a:p>
        </p:txBody>
      </p:sp>
      <p:sp>
        <p:nvSpPr>
          <p:cNvPr id="6" name="Footer Placeholder 5">
            <a:extLst>
              <a:ext uri="{FF2B5EF4-FFF2-40B4-BE49-F238E27FC236}">
                <a16:creationId xmlns:a16="http://schemas.microsoft.com/office/drawing/2014/main" id="{FBAFA8F1-6A44-EF51-3C54-43033FA11DE2}"/>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3D88E6AD-620C-64EB-B8B3-FA11D7735E9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2795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96B2-B985-73F6-FF01-3E7B6F818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022AB-3B9D-79BE-0D76-93B0B8BAC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31FD8-BF09-F997-07A6-39682ADA2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7CC7E-7E55-4B2C-8C0D-DB46DB3F39CD}" type="datetime1">
              <a:rPr lang="en-US" smtClean="0"/>
              <a:t>4/15/2023</a:t>
            </a:fld>
            <a:endParaRPr lang="en-US"/>
          </a:p>
        </p:txBody>
      </p:sp>
      <p:sp>
        <p:nvSpPr>
          <p:cNvPr id="5" name="Footer Placeholder 4">
            <a:extLst>
              <a:ext uri="{FF2B5EF4-FFF2-40B4-BE49-F238E27FC236}">
                <a16:creationId xmlns:a16="http://schemas.microsoft.com/office/drawing/2014/main" id="{77E55E96-074E-67FD-EEF4-795AF4779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Operation Management</a:t>
            </a:r>
          </a:p>
        </p:txBody>
      </p:sp>
      <p:sp>
        <p:nvSpPr>
          <p:cNvPr id="6" name="Slide Number Placeholder 5">
            <a:extLst>
              <a:ext uri="{FF2B5EF4-FFF2-40B4-BE49-F238E27FC236}">
                <a16:creationId xmlns:a16="http://schemas.microsoft.com/office/drawing/2014/main" id="{71FFB958-4889-92F9-3932-269AB048F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BD38-35AC-4FA6-8D1E-90B8DCA78A73}" type="slidenum">
              <a:rPr lang="en-US" smtClean="0"/>
              <a:t>‹#›</a:t>
            </a:fld>
            <a:endParaRPr lang="en-US"/>
          </a:p>
        </p:txBody>
      </p:sp>
    </p:spTree>
    <p:extLst>
      <p:ext uri="{BB962C8B-B14F-4D97-AF65-F5344CB8AC3E}">
        <p14:creationId xmlns:p14="http://schemas.microsoft.com/office/powerpoint/2010/main" val="34331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lstStyle/>
          <a:p>
            <a:r>
              <a:rPr lang="en-US" dirty="0"/>
              <a:t>Chapter One:</a:t>
            </a:r>
            <a:br>
              <a:rPr lang="en-US" dirty="0"/>
            </a:br>
            <a:r>
              <a:rPr lang="en-US" dirty="0"/>
              <a:t>Introduction</a:t>
            </a:r>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lnSpcReduction="10000"/>
          </a:bodyPr>
          <a:lstStyle/>
          <a:p>
            <a:endParaRPr lang="en-US" dirty="0"/>
          </a:p>
          <a:p>
            <a:pPr algn="r"/>
            <a:endParaRPr lang="en-US" dirty="0"/>
          </a:p>
          <a:p>
            <a:pPr algn="r"/>
            <a:endParaRPr lang="en-US" dirty="0"/>
          </a:p>
          <a:p>
            <a:pPr algn="r"/>
            <a:r>
              <a:rPr lang="en-US" dirty="0"/>
              <a:t>BBA/BIM/BBM/BBA-F</a:t>
            </a:r>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1</a:t>
            </a:fld>
            <a:endParaRPr lang="en-US"/>
          </a:p>
        </p:txBody>
      </p:sp>
    </p:spTree>
    <p:extLst>
      <p:ext uri="{BB962C8B-B14F-4D97-AF65-F5344CB8AC3E}">
        <p14:creationId xmlns:p14="http://schemas.microsoft.com/office/powerpoint/2010/main" val="387636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18D-FE43-9EB2-9ED7-49897D9DC705}"/>
              </a:ext>
            </a:extLst>
          </p:cNvPr>
          <p:cNvSpPr>
            <a:spLocks noGrp="1"/>
          </p:cNvSpPr>
          <p:nvPr>
            <p:ph type="title"/>
          </p:nvPr>
        </p:nvSpPr>
        <p:spPr>
          <a:xfrm>
            <a:off x="838200" y="122103"/>
            <a:ext cx="10515600" cy="908207"/>
          </a:xfrm>
        </p:spPr>
        <p:txBody>
          <a:bodyPr>
            <a:normAutofit/>
          </a:bodyPr>
          <a:lstStyle/>
          <a:p>
            <a:pPr algn="ctr"/>
            <a:r>
              <a:rPr lang="en-US" sz="3200" b="1" dirty="0"/>
              <a:t>4. Scope of Operations Management</a:t>
            </a:r>
          </a:p>
        </p:txBody>
      </p:sp>
      <p:sp>
        <p:nvSpPr>
          <p:cNvPr id="3" name="Content Placeholder 2">
            <a:extLst>
              <a:ext uri="{FF2B5EF4-FFF2-40B4-BE49-F238E27FC236}">
                <a16:creationId xmlns:a16="http://schemas.microsoft.com/office/drawing/2014/main" id="{6AC634F6-149A-0A19-AEE1-689C252A6CFB}"/>
              </a:ext>
            </a:extLst>
          </p:cNvPr>
          <p:cNvSpPr>
            <a:spLocks noGrp="1"/>
          </p:cNvSpPr>
          <p:nvPr>
            <p:ph idx="1"/>
          </p:nvPr>
        </p:nvSpPr>
        <p:spPr>
          <a:xfrm>
            <a:off x="838200" y="1030310"/>
            <a:ext cx="10515600" cy="5146653"/>
          </a:xfrm>
        </p:spPr>
        <p:txBody>
          <a:bodyPr>
            <a:normAutofit lnSpcReduction="10000"/>
          </a:bodyPr>
          <a:lstStyle/>
          <a:p>
            <a:pPr marL="0" indent="0" algn="just">
              <a:buNone/>
            </a:pPr>
            <a:r>
              <a:rPr lang="en-US" dirty="0"/>
              <a:t>The scope of operations management encompasses all aspects of an organization's operations, including the conversion of inputs into outputs. Under operations management functions, the following activities are listed:</a:t>
            </a:r>
          </a:p>
          <a:p>
            <a:pPr lvl="1" algn="just"/>
            <a:r>
              <a:rPr lang="en-US" sz="2800" dirty="0"/>
              <a:t>Location of facilities</a:t>
            </a:r>
          </a:p>
          <a:p>
            <a:pPr lvl="1" algn="just"/>
            <a:r>
              <a:rPr lang="en-US" sz="2800" dirty="0"/>
              <a:t>Plant Layouts</a:t>
            </a:r>
          </a:p>
          <a:p>
            <a:pPr lvl="1" algn="just"/>
            <a:r>
              <a:rPr lang="en-US" sz="2800" dirty="0"/>
              <a:t>Material Handling</a:t>
            </a:r>
          </a:p>
          <a:p>
            <a:pPr lvl="1" algn="just"/>
            <a:r>
              <a:rPr lang="en-US" sz="2800" dirty="0"/>
              <a:t>Product Design</a:t>
            </a:r>
          </a:p>
          <a:p>
            <a:pPr lvl="1" algn="just"/>
            <a:r>
              <a:rPr lang="en-US" sz="2800" dirty="0"/>
              <a:t>Process Design</a:t>
            </a:r>
          </a:p>
          <a:p>
            <a:pPr lvl="1" algn="just"/>
            <a:r>
              <a:rPr lang="en-US" sz="2800" dirty="0"/>
              <a:t>Production Planning and Control</a:t>
            </a:r>
          </a:p>
          <a:p>
            <a:pPr lvl="1" algn="just"/>
            <a:r>
              <a:rPr lang="en-US" sz="2800" dirty="0"/>
              <a:t>Quality Control</a:t>
            </a:r>
          </a:p>
          <a:p>
            <a:pPr lvl="1" algn="just"/>
            <a:r>
              <a:rPr lang="en-US" sz="2800" dirty="0"/>
              <a:t>Maintenance Management</a:t>
            </a:r>
          </a:p>
        </p:txBody>
      </p:sp>
      <p:sp>
        <p:nvSpPr>
          <p:cNvPr id="4" name="Footer Placeholder 3">
            <a:extLst>
              <a:ext uri="{FF2B5EF4-FFF2-40B4-BE49-F238E27FC236}">
                <a16:creationId xmlns:a16="http://schemas.microsoft.com/office/drawing/2014/main" id="{F243F75B-326D-89D3-E04F-FDCA84474EC3}"/>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BAC403B-04AC-B35F-E067-DC2B77FBC46F}"/>
              </a:ext>
            </a:extLst>
          </p:cNvPr>
          <p:cNvSpPr>
            <a:spLocks noGrp="1"/>
          </p:cNvSpPr>
          <p:nvPr>
            <p:ph type="sldNum" sz="quarter" idx="12"/>
          </p:nvPr>
        </p:nvSpPr>
        <p:spPr/>
        <p:txBody>
          <a:bodyPr/>
          <a:lstStyle/>
          <a:p>
            <a:fld id="{F21DBD38-35AC-4FA6-8D1E-90B8DCA78A73}" type="slidenum">
              <a:rPr lang="en-US" smtClean="0"/>
              <a:t>10</a:t>
            </a:fld>
            <a:endParaRPr lang="en-US"/>
          </a:p>
        </p:txBody>
      </p:sp>
    </p:spTree>
    <p:extLst>
      <p:ext uri="{BB962C8B-B14F-4D97-AF65-F5344CB8AC3E}">
        <p14:creationId xmlns:p14="http://schemas.microsoft.com/office/powerpoint/2010/main" val="3438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056C-DB8C-D653-63D8-8A6A6B709630}"/>
              </a:ext>
            </a:extLst>
          </p:cNvPr>
          <p:cNvSpPr>
            <a:spLocks noGrp="1"/>
          </p:cNvSpPr>
          <p:nvPr>
            <p:ph type="title"/>
          </p:nvPr>
        </p:nvSpPr>
        <p:spPr>
          <a:xfrm>
            <a:off x="838200" y="176211"/>
            <a:ext cx="10515600" cy="1009651"/>
          </a:xfrm>
        </p:spPr>
        <p:txBody>
          <a:bodyPr>
            <a:normAutofit/>
          </a:bodyPr>
          <a:lstStyle/>
          <a:p>
            <a:pPr algn="ctr"/>
            <a:r>
              <a:rPr lang="en-US" sz="3200" b="1" dirty="0"/>
              <a:t>5. Operations and Supporting Functions</a:t>
            </a:r>
          </a:p>
        </p:txBody>
      </p:sp>
      <p:sp>
        <p:nvSpPr>
          <p:cNvPr id="3" name="Content Placeholder 2">
            <a:extLst>
              <a:ext uri="{FF2B5EF4-FFF2-40B4-BE49-F238E27FC236}">
                <a16:creationId xmlns:a16="http://schemas.microsoft.com/office/drawing/2014/main" id="{4CBD2446-BDA4-E673-9627-974B257C6139}"/>
              </a:ext>
            </a:extLst>
          </p:cNvPr>
          <p:cNvSpPr>
            <a:spLocks noGrp="1"/>
          </p:cNvSpPr>
          <p:nvPr>
            <p:ph idx="1"/>
          </p:nvPr>
        </p:nvSpPr>
        <p:spPr>
          <a:xfrm>
            <a:off x="838200" y="1030310"/>
            <a:ext cx="10515600" cy="5146653"/>
          </a:xfrm>
        </p:spPr>
        <p:txBody>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 arrangement of resources that are devoted to the production and delivery of products and resources is known as operation function or operation system. </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Operation function (system) of an organization is responsible to manage people, equipment, technology, materials and information for producing products and delivering services.</a:t>
            </a:r>
          </a:p>
          <a:p>
            <a:pPr marL="0" marR="0" algn="just">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Operating functions (system) converts inputs in order to provide outputs which are required by a customer. </a:t>
            </a:r>
            <a:r>
              <a:rPr lang="en-US" sz="2000" dirty="0">
                <a:latin typeface="Calibri" panose="020F0502020204030204" pitchFamily="34" charset="0"/>
                <a:ea typeface="Calibri" panose="020F0502020204030204" pitchFamily="34" charset="0"/>
                <a:cs typeface="Times New Roman" panose="02020603050405020304" pitchFamily="18" charset="0"/>
              </a:rPr>
              <a:t>Majority of companies’ function can be split into two categories: Core(operations) and Supporting Functions</a:t>
            </a:r>
          </a:p>
          <a:p>
            <a:pPr marL="571500" lvl="1" indent="-342900" algn="just">
              <a:lnSpc>
                <a:spcPct val="107000"/>
              </a:lnSpc>
              <a:spcBef>
                <a:spcPts val="0"/>
              </a:spcBef>
              <a:spcAft>
                <a:spcPts val="800"/>
              </a:spcAft>
              <a:buFont typeface="+mj-lt"/>
              <a:buAutoNum type="alphaL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Core F</a:t>
            </a:r>
            <a:r>
              <a:rPr lang="en-US" sz="2000" dirty="0">
                <a:latin typeface="Calibri" panose="020F0502020204030204" pitchFamily="34" charset="0"/>
                <a:ea typeface="Calibri" panose="020F0502020204030204" pitchFamily="34" charset="0"/>
                <a:cs typeface="Times New Roman" panose="02020603050405020304" pitchFamily="18" charset="0"/>
              </a:rPr>
              <a:t>unctions</a:t>
            </a:r>
          </a:p>
          <a:p>
            <a:pPr marL="1028700" lvl="2" indent="-342900" algn="just">
              <a:lnSpc>
                <a:spcPct val="107000"/>
              </a:lnSpc>
              <a:spcBef>
                <a:spcPts val="0"/>
              </a:spcBef>
              <a:spcAft>
                <a:spcPts val="800"/>
              </a:spcAft>
              <a:buFont typeface="+mj-lt"/>
              <a:buAutoNum type="romanLcPeriod"/>
            </a:pPr>
            <a:r>
              <a:rPr lang="en-US" dirty="0">
                <a:effectLst/>
                <a:latin typeface="Calibri" panose="020F0502020204030204" pitchFamily="34" charset="0"/>
                <a:ea typeface="Calibri" panose="020F0502020204030204" pitchFamily="34" charset="0"/>
                <a:cs typeface="Times New Roman" panose="02020603050405020304" pitchFamily="18" charset="0"/>
              </a:rPr>
              <a:t>Marketin</a:t>
            </a:r>
            <a:r>
              <a:rPr lang="en-US" dirty="0">
                <a:latin typeface="Calibri" panose="020F0502020204030204" pitchFamily="34" charset="0"/>
                <a:ea typeface="Calibri" panose="020F0502020204030204" pitchFamily="34" charset="0"/>
                <a:cs typeface="Times New Roman" panose="02020603050405020304" pitchFamily="18" charset="0"/>
              </a:rPr>
              <a:t>g and sales function</a:t>
            </a:r>
          </a:p>
          <a:p>
            <a:pPr marL="1028700" lvl="2" indent="-342900" algn="just">
              <a:lnSpc>
                <a:spcPct val="107000"/>
              </a:lnSpc>
              <a:spcBef>
                <a:spcPts val="0"/>
              </a:spcBef>
              <a:spcAft>
                <a:spcPts val="800"/>
              </a:spcAft>
              <a:buFont typeface="+mj-lt"/>
              <a:buAutoNum type="romanLcPeriod"/>
            </a:pPr>
            <a:r>
              <a:rPr lang="en-US" dirty="0">
                <a:effectLst/>
                <a:latin typeface="Calibri" panose="020F0502020204030204" pitchFamily="34" charset="0"/>
                <a:ea typeface="Calibri" panose="020F0502020204030204" pitchFamily="34" charset="0"/>
                <a:cs typeface="Times New Roman" panose="02020603050405020304" pitchFamily="18" charset="0"/>
              </a:rPr>
              <a:t>Product</a:t>
            </a:r>
            <a:r>
              <a:rPr lang="en-US" dirty="0">
                <a:latin typeface="Calibri" panose="020F0502020204030204" pitchFamily="34" charset="0"/>
                <a:ea typeface="Calibri" panose="020F0502020204030204" pitchFamily="34" charset="0"/>
                <a:cs typeface="Times New Roman" panose="02020603050405020304" pitchFamily="18" charset="0"/>
              </a:rPr>
              <a:t>/Service Development</a:t>
            </a:r>
          </a:p>
          <a:p>
            <a:pPr marL="1028700" lvl="2" indent="-342900" algn="just">
              <a:lnSpc>
                <a:spcPct val="107000"/>
              </a:lnSpc>
              <a:spcBef>
                <a:spcPts val="0"/>
              </a:spcBef>
              <a:spcAft>
                <a:spcPts val="800"/>
              </a:spcAft>
              <a:buFont typeface="+mj-lt"/>
              <a:buAutoNum type="romanLcPeriod"/>
            </a:pPr>
            <a:r>
              <a:rPr lang="en-US" dirty="0">
                <a:effectLst/>
                <a:latin typeface="Calibri" panose="020F0502020204030204" pitchFamily="34" charset="0"/>
                <a:ea typeface="Calibri" panose="020F0502020204030204" pitchFamily="34" charset="0"/>
                <a:cs typeface="Times New Roman" panose="02020603050405020304" pitchFamily="18" charset="0"/>
              </a:rPr>
              <a:t>Operations </a:t>
            </a:r>
            <a:r>
              <a:rPr lang="en-US" dirty="0" err="1">
                <a:effectLst/>
                <a:latin typeface="Calibri" panose="020F0502020204030204" pitchFamily="34" charset="0"/>
                <a:ea typeface="Calibri" panose="020F0502020204030204" pitchFamily="34" charset="0"/>
                <a:cs typeface="Times New Roman" panose="02020603050405020304" pitchFamily="18" charset="0"/>
              </a:rPr>
              <a:t>Fucntions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932A4852-F3B3-30FD-6A6D-A4195613EC07}"/>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F98BBC0B-1E4D-EEB2-0364-8EF24E010F11}"/>
              </a:ext>
            </a:extLst>
          </p:cNvPr>
          <p:cNvSpPr>
            <a:spLocks noGrp="1"/>
          </p:cNvSpPr>
          <p:nvPr>
            <p:ph type="sldNum" sz="quarter" idx="12"/>
          </p:nvPr>
        </p:nvSpPr>
        <p:spPr/>
        <p:txBody>
          <a:bodyPr/>
          <a:lstStyle/>
          <a:p>
            <a:fld id="{F21DBD38-35AC-4FA6-8D1E-90B8DCA78A73}" type="slidenum">
              <a:rPr lang="en-US" smtClean="0"/>
              <a:t>11</a:t>
            </a:fld>
            <a:endParaRPr lang="en-US"/>
          </a:p>
        </p:txBody>
      </p:sp>
    </p:spTree>
    <p:extLst>
      <p:ext uri="{BB962C8B-B14F-4D97-AF65-F5344CB8AC3E}">
        <p14:creationId xmlns:p14="http://schemas.microsoft.com/office/powerpoint/2010/main" val="3360427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BF01-A664-0018-82B0-3D053CF53BA4}"/>
              </a:ext>
            </a:extLst>
          </p:cNvPr>
          <p:cNvSpPr>
            <a:spLocks noGrp="1"/>
          </p:cNvSpPr>
          <p:nvPr>
            <p:ph type="title"/>
          </p:nvPr>
        </p:nvSpPr>
        <p:spPr>
          <a:xfrm>
            <a:off x="838200" y="365125"/>
            <a:ext cx="10515600" cy="575033"/>
          </a:xfrm>
        </p:spPr>
        <p:txBody>
          <a:bodyPr>
            <a:normAutofit fontScale="90000"/>
          </a:bodyPr>
          <a:lstStyle/>
          <a:p>
            <a:pPr algn="r"/>
            <a:r>
              <a:rPr lang="en-US" dirty="0"/>
              <a:t>Contd.</a:t>
            </a:r>
          </a:p>
        </p:txBody>
      </p:sp>
      <p:sp>
        <p:nvSpPr>
          <p:cNvPr id="3" name="Content Placeholder 2">
            <a:extLst>
              <a:ext uri="{FF2B5EF4-FFF2-40B4-BE49-F238E27FC236}">
                <a16:creationId xmlns:a16="http://schemas.microsoft.com/office/drawing/2014/main" id="{2A18DAED-7555-BAF2-F5A2-ED9583D164B7}"/>
              </a:ext>
            </a:extLst>
          </p:cNvPr>
          <p:cNvSpPr>
            <a:spLocks noGrp="1"/>
          </p:cNvSpPr>
          <p:nvPr>
            <p:ph idx="1"/>
          </p:nvPr>
        </p:nvSpPr>
        <p:spPr>
          <a:xfrm>
            <a:off x="838200" y="798490"/>
            <a:ext cx="10515600" cy="5378473"/>
          </a:xfrm>
        </p:spPr>
        <p:txBody>
          <a:bodyPr/>
          <a:lstStyle/>
          <a:p>
            <a:pPr marL="0" indent="0">
              <a:buNone/>
            </a:pPr>
            <a:r>
              <a:rPr lang="en-US" dirty="0"/>
              <a:t>b. Supporting Functions</a:t>
            </a:r>
          </a:p>
          <a:p>
            <a:pPr marL="971550" lvl="1" indent="-514350">
              <a:buFont typeface="+mj-lt"/>
              <a:buAutoNum type="arabicPeriod"/>
            </a:pPr>
            <a:r>
              <a:rPr lang="en-US" dirty="0"/>
              <a:t>Accounting and Finance function</a:t>
            </a:r>
          </a:p>
          <a:p>
            <a:pPr marL="971550" lvl="1" indent="-514350">
              <a:buFont typeface="+mj-lt"/>
              <a:buAutoNum type="arabicPeriod"/>
            </a:pPr>
            <a:r>
              <a:rPr lang="en-US" dirty="0"/>
              <a:t>Human Resource function</a:t>
            </a:r>
          </a:p>
          <a:p>
            <a:pPr marL="971550" lvl="1" indent="-514350">
              <a:buFont typeface="+mj-lt"/>
              <a:buAutoNum type="arabicPeriod"/>
            </a:pPr>
            <a:r>
              <a:rPr lang="en-US" dirty="0"/>
              <a:t>Information technology function</a:t>
            </a:r>
          </a:p>
          <a:p>
            <a:pPr marL="971550" lvl="1" indent="-514350">
              <a:buFont typeface="+mj-lt"/>
              <a:buAutoNum type="arabicPeriod"/>
            </a:pPr>
            <a:r>
              <a:rPr lang="en-US" dirty="0"/>
              <a:t>Engineering function</a:t>
            </a:r>
          </a:p>
          <a:p>
            <a:pPr marL="971550" lvl="1" indent="-514350">
              <a:buFont typeface="+mj-lt"/>
              <a:buAutoNum type="arabicPeriod"/>
            </a:pPr>
            <a:r>
              <a:rPr lang="en-US" dirty="0"/>
              <a:t>Forecasting</a:t>
            </a:r>
          </a:p>
          <a:p>
            <a:pPr marL="971550" lvl="1" indent="-514350">
              <a:buFont typeface="+mj-lt"/>
              <a:buAutoNum type="arabicPeriod"/>
            </a:pPr>
            <a:r>
              <a:rPr lang="en-US" dirty="0"/>
              <a:t>Assuring quality</a:t>
            </a:r>
          </a:p>
        </p:txBody>
      </p:sp>
      <p:sp>
        <p:nvSpPr>
          <p:cNvPr id="4" name="Footer Placeholder 3">
            <a:extLst>
              <a:ext uri="{FF2B5EF4-FFF2-40B4-BE49-F238E27FC236}">
                <a16:creationId xmlns:a16="http://schemas.microsoft.com/office/drawing/2014/main" id="{23C6B88C-59E9-6110-1412-06C0CB515EC7}"/>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4968883-C404-C1D2-88AA-F3AC514A9661}"/>
              </a:ext>
            </a:extLst>
          </p:cNvPr>
          <p:cNvSpPr>
            <a:spLocks noGrp="1"/>
          </p:cNvSpPr>
          <p:nvPr>
            <p:ph type="sldNum" sz="quarter" idx="12"/>
          </p:nvPr>
        </p:nvSpPr>
        <p:spPr/>
        <p:txBody>
          <a:bodyPr/>
          <a:lstStyle/>
          <a:p>
            <a:fld id="{F21DBD38-35AC-4FA6-8D1E-90B8DCA78A73}" type="slidenum">
              <a:rPr lang="en-US" smtClean="0"/>
              <a:t>12</a:t>
            </a:fld>
            <a:endParaRPr lang="en-US"/>
          </a:p>
        </p:txBody>
      </p:sp>
    </p:spTree>
    <p:extLst>
      <p:ext uri="{BB962C8B-B14F-4D97-AF65-F5344CB8AC3E}">
        <p14:creationId xmlns:p14="http://schemas.microsoft.com/office/powerpoint/2010/main" val="338252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6B81543-F447-4801-8FE6-5D6E2BFD75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9348"/>
            <a:ext cx="10515600" cy="6098266"/>
          </a:xfrm>
        </p:spPr>
      </p:pic>
      <p:sp>
        <p:nvSpPr>
          <p:cNvPr id="4" name="Footer Placeholder 3">
            <a:extLst>
              <a:ext uri="{FF2B5EF4-FFF2-40B4-BE49-F238E27FC236}">
                <a16:creationId xmlns:a16="http://schemas.microsoft.com/office/drawing/2014/main" id="{9FBB379E-8EC1-EC56-FBC4-9F0D26525F4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FBF292D-56CC-984D-6619-059DBDE34CC4}"/>
              </a:ext>
            </a:extLst>
          </p:cNvPr>
          <p:cNvSpPr>
            <a:spLocks noGrp="1"/>
          </p:cNvSpPr>
          <p:nvPr>
            <p:ph type="sldNum" sz="quarter" idx="12"/>
          </p:nvPr>
        </p:nvSpPr>
        <p:spPr/>
        <p:txBody>
          <a:bodyPr/>
          <a:lstStyle/>
          <a:p>
            <a:fld id="{F21DBD38-35AC-4FA6-8D1E-90B8DCA78A73}" type="slidenum">
              <a:rPr lang="en-US" smtClean="0"/>
              <a:t>13</a:t>
            </a:fld>
            <a:endParaRPr lang="en-US"/>
          </a:p>
        </p:txBody>
      </p:sp>
    </p:spTree>
    <p:extLst>
      <p:ext uri="{BB962C8B-B14F-4D97-AF65-F5344CB8AC3E}">
        <p14:creationId xmlns:p14="http://schemas.microsoft.com/office/powerpoint/2010/main" val="3996564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12B1-34B6-D07E-F24F-E41E1F9E71D4}"/>
              </a:ext>
            </a:extLst>
          </p:cNvPr>
          <p:cNvSpPr>
            <a:spLocks noGrp="1"/>
          </p:cNvSpPr>
          <p:nvPr>
            <p:ph type="title"/>
          </p:nvPr>
        </p:nvSpPr>
        <p:spPr>
          <a:xfrm>
            <a:off x="838200" y="365125"/>
            <a:ext cx="10515600" cy="703821"/>
          </a:xfrm>
        </p:spPr>
        <p:txBody>
          <a:bodyPr>
            <a:normAutofit/>
          </a:bodyPr>
          <a:lstStyle/>
          <a:p>
            <a:pPr algn="ctr"/>
            <a:r>
              <a:rPr lang="en-US" sz="3200" b="1" dirty="0"/>
              <a:t>6. Role of Operations Manager</a:t>
            </a:r>
          </a:p>
        </p:txBody>
      </p:sp>
      <p:sp>
        <p:nvSpPr>
          <p:cNvPr id="3" name="Content Placeholder 2">
            <a:extLst>
              <a:ext uri="{FF2B5EF4-FFF2-40B4-BE49-F238E27FC236}">
                <a16:creationId xmlns:a16="http://schemas.microsoft.com/office/drawing/2014/main" id="{A9217DBB-4644-8943-2992-0CEF325C51A6}"/>
              </a:ext>
            </a:extLst>
          </p:cNvPr>
          <p:cNvSpPr>
            <a:spLocks noGrp="1"/>
          </p:cNvSpPr>
          <p:nvPr>
            <p:ph idx="1"/>
          </p:nvPr>
        </p:nvSpPr>
        <p:spPr>
          <a:xfrm>
            <a:off x="838200" y="862886"/>
            <a:ext cx="10515600" cy="5314078"/>
          </a:xfrm>
        </p:spPr>
        <p:txBody>
          <a:bodyPr/>
          <a:lstStyle/>
          <a:p>
            <a:r>
              <a:rPr lang="en-US" dirty="0"/>
              <a:t>Operation Manager oversees operational activities at every level of an organization</a:t>
            </a:r>
          </a:p>
          <a:p>
            <a:r>
              <a:rPr lang="en-US" dirty="0"/>
              <a:t>Their duties include hiring, training employees, managing quality assurance programs</a:t>
            </a:r>
          </a:p>
          <a:p>
            <a:r>
              <a:rPr lang="en-US" dirty="0"/>
              <a:t>They are ultimately responsible for maintaining and increasing the efficiency of a business</a:t>
            </a:r>
          </a:p>
          <a:p>
            <a:r>
              <a:rPr lang="en-US" dirty="0"/>
              <a:t>The responsibilities of operations managers in the effective and efficient production of goods and services can be divided into :</a:t>
            </a:r>
          </a:p>
          <a:p>
            <a:pPr marL="514350" indent="-514350">
              <a:buAutoNum type="alphaLcPeriod"/>
            </a:pPr>
            <a:r>
              <a:rPr lang="en-US" dirty="0"/>
              <a:t>Direct roles   </a:t>
            </a:r>
          </a:p>
          <a:p>
            <a:pPr marL="514350" indent="-514350">
              <a:buAutoNum type="alphaLcPeriod"/>
            </a:pPr>
            <a:r>
              <a:rPr lang="en-US" dirty="0"/>
              <a:t>Indirect roles </a:t>
            </a:r>
          </a:p>
          <a:p>
            <a:pPr marL="514350" indent="-514350">
              <a:buAutoNum type="alphaLcPeriod"/>
            </a:pPr>
            <a:r>
              <a:rPr lang="en-US" dirty="0"/>
              <a:t>Broad roles</a:t>
            </a:r>
          </a:p>
        </p:txBody>
      </p:sp>
      <p:sp>
        <p:nvSpPr>
          <p:cNvPr id="4" name="Footer Placeholder 3">
            <a:extLst>
              <a:ext uri="{FF2B5EF4-FFF2-40B4-BE49-F238E27FC236}">
                <a16:creationId xmlns:a16="http://schemas.microsoft.com/office/drawing/2014/main" id="{D861CFB0-8BED-A76E-BB1D-3DB0DB13DF9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4CE6EAD-AC73-712A-E89B-C2A8BCFA1ECE}"/>
              </a:ext>
            </a:extLst>
          </p:cNvPr>
          <p:cNvSpPr>
            <a:spLocks noGrp="1"/>
          </p:cNvSpPr>
          <p:nvPr>
            <p:ph type="sldNum" sz="quarter" idx="12"/>
          </p:nvPr>
        </p:nvSpPr>
        <p:spPr/>
        <p:txBody>
          <a:bodyPr/>
          <a:lstStyle/>
          <a:p>
            <a:fld id="{F21DBD38-35AC-4FA6-8D1E-90B8DCA78A73}" type="slidenum">
              <a:rPr lang="en-US" smtClean="0"/>
              <a:t>14</a:t>
            </a:fld>
            <a:endParaRPr lang="en-US"/>
          </a:p>
        </p:txBody>
      </p:sp>
    </p:spTree>
    <p:extLst>
      <p:ext uri="{BB962C8B-B14F-4D97-AF65-F5344CB8AC3E}">
        <p14:creationId xmlns:p14="http://schemas.microsoft.com/office/powerpoint/2010/main" val="239476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F70E-6161-D532-677D-25EC9CFAC2D3}"/>
              </a:ext>
            </a:extLst>
          </p:cNvPr>
          <p:cNvSpPr>
            <a:spLocks noGrp="1"/>
          </p:cNvSpPr>
          <p:nvPr>
            <p:ph type="title"/>
          </p:nvPr>
        </p:nvSpPr>
        <p:spPr>
          <a:xfrm>
            <a:off x="838200" y="365126"/>
            <a:ext cx="10515600" cy="497760"/>
          </a:xfrm>
        </p:spPr>
        <p:txBody>
          <a:bodyPr>
            <a:normAutofit fontScale="90000"/>
          </a:bodyPr>
          <a:lstStyle/>
          <a:p>
            <a:pPr algn="r"/>
            <a:r>
              <a:rPr lang="en-US" dirty="0"/>
              <a:t>Contd.</a:t>
            </a:r>
          </a:p>
        </p:txBody>
      </p:sp>
      <p:sp>
        <p:nvSpPr>
          <p:cNvPr id="3" name="Content Placeholder 2">
            <a:extLst>
              <a:ext uri="{FF2B5EF4-FFF2-40B4-BE49-F238E27FC236}">
                <a16:creationId xmlns:a16="http://schemas.microsoft.com/office/drawing/2014/main" id="{A6F3A125-26D2-B679-87FB-7CA5388E5714}"/>
              </a:ext>
            </a:extLst>
          </p:cNvPr>
          <p:cNvSpPr>
            <a:spLocks noGrp="1"/>
          </p:cNvSpPr>
          <p:nvPr>
            <p:ph idx="1"/>
          </p:nvPr>
        </p:nvSpPr>
        <p:spPr>
          <a:xfrm>
            <a:off x="838200" y="862886"/>
            <a:ext cx="10515600" cy="5314077"/>
          </a:xfrm>
        </p:spPr>
        <p:txBody>
          <a:bodyPr/>
          <a:lstStyle/>
          <a:p>
            <a:pPr marL="514350" indent="-514350">
              <a:buFont typeface="+mj-lt"/>
              <a:buAutoNum type="alphaLcPeriod"/>
            </a:pPr>
            <a:r>
              <a:rPr lang="en-US" dirty="0"/>
              <a:t>Direct Roles</a:t>
            </a:r>
          </a:p>
          <a:p>
            <a:pPr lvl="1"/>
            <a:r>
              <a:rPr lang="en-US" dirty="0"/>
              <a:t>Understanding the operation’s strategic objective</a:t>
            </a:r>
          </a:p>
          <a:p>
            <a:pPr lvl="1"/>
            <a:r>
              <a:rPr lang="en-US" dirty="0"/>
              <a:t>Developing an operations strategy for the organization</a:t>
            </a:r>
          </a:p>
          <a:p>
            <a:pPr lvl="1"/>
            <a:r>
              <a:rPr lang="en-US" dirty="0"/>
              <a:t>Designing the operation’s products, services and processes for the organization</a:t>
            </a:r>
          </a:p>
          <a:p>
            <a:pPr lvl="1"/>
            <a:r>
              <a:rPr lang="en-US" dirty="0"/>
              <a:t>Planning, Controlling and sequencing the operation</a:t>
            </a:r>
          </a:p>
          <a:p>
            <a:pPr lvl="1"/>
            <a:r>
              <a:rPr lang="en-US" dirty="0"/>
              <a:t>Improving the performance of the operation</a:t>
            </a:r>
          </a:p>
          <a:p>
            <a:pPr marL="0" indent="0">
              <a:buNone/>
            </a:pPr>
            <a:r>
              <a:rPr lang="en-US" dirty="0"/>
              <a:t>b. Indirect Roles</a:t>
            </a:r>
          </a:p>
          <a:p>
            <a:pPr lvl="1"/>
            <a:r>
              <a:rPr lang="en-US" dirty="0"/>
              <a:t>Understanding process technology needs</a:t>
            </a:r>
          </a:p>
          <a:p>
            <a:pPr lvl="1"/>
            <a:r>
              <a:rPr lang="en-US" dirty="0"/>
              <a:t>Understanding capabilities and constraints of operations processes</a:t>
            </a:r>
          </a:p>
          <a:p>
            <a:pPr lvl="1"/>
            <a:r>
              <a:rPr lang="en-US" dirty="0"/>
              <a:t>Understanding HR needs </a:t>
            </a:r>
          </a:p>
          <a:p>
            <a:pPr lvl="1"/>
            <a:r>
              <a:rPr lang="en-US" dirty="0"/>
              <a:t>Provision of relevant information to other departments </a:t>
            </a:r>
            <a:r>
              <a:rPr lang="en-US" dirty="0" err="1"/>
              <a:t>eg.</a:t>
            </a:r>
            <a:r>
              <a:rPr lang="en-US" dirty="0"/>
              <a:t> Accounts and Finance</a:t>
            </a:r>
          </a:p>
        </p:txBody>
      </p:sp>
      <p:sp>
        <p:nvSpPr>
          <p:cNvPr id="4" name="Footer Placeholder 3">
            <a:extLst>
              <a:ext uri="{FF2B5EF4-FFF2-40B4-BE49-F238E27FC236}">
                <a16:creationId xmlns:a16="http://schemas.microsoft.com/office/drawing/2014/main" id="{37175D42-4C44-4616-90F8-FF38BDD927E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1CAAA31-E3F6-FF32-6B31-BC0BB237DCFE}"/>
              </a:ext>
            </a:extLst>
          </p:cNvPr>
          <p:cNvSpPr>
            <a:spLocks noGrp="1"/>
          </p:cNvSpPr>
          <p:nvPr>
            <p:ph type="sldNum" sz="quarter" idx="12"/>
          </p:nvPr>
        </p:nvSpPr>
        <p:spPr/>
        <p:txBody>
          <a:bodyPr/>
          <a:lstStyle/>
          <a:p>
            <a:fld id="{F21DBD38-35AC-4FA6-8D1E-90B8DCA78A73}" type="slidenum">
              <a:rPr lang="en-US" smtClean="0"/>
              <a:t>15</a:t>
            </a:fld>
            <a:endParaRPr lang="en-US"/>
          </a:p>
        </p:txBody>
      </p:sp>
    </p:spTree>
    <p:extLst>
      <p:ext uri="{BB962C8B-B14F-4D97-AF65-F5344CB8AC3E}">
        <p14:creationId xmlns:p14="http://schemas.microsoft.com/office/powerpoint/2010/main" val="277295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F70E-6161-D532-677D-25EC9CFAC2D3}"/>
              </a:ext>
            </a:extLst>
          </p:cNvPr>
          <p:cNvSpPr>
            <a:spLocks noGrp="1"/>
          </p:cNvSpPr>
          <p:nvPr>
            <p:ph type="title"/>
          </p:nvPr>
        </p:nvSpPr>
        <p:spPr>
          <a:xfrm>
            <a:off x="838200" y="365126"/>
            <a:ext cx="10515600" cy="497760"/>
          </a:xfrm>
        </p:spPr>
        <p:txBody>
          <a:bodyPr>
            <a:normAutofit fontScale="90000"/>
          </a:bodyPr>
          <a:lstStyle/>
          <a:p>
            <a:pPr algn="r"/>
            <a:r>
              <a:rPr lang="en-US" dirty="0"/>
              <a:t>Contd.</a:t>
            </a:r>
          </a:p>
        </p:txBody>
      </p:sp>
      <p:sp>
        <p:nvSpPr>
          <p:cNvPr id="3" name="Content Placeholder 2">
            <a:extLst>
              <a:ext uri="{FF2B5EF4-FFF2-40B4-BE49-F238E27FC236}">
                <a16:creationId xmlns:a16="http://schemas.microsoft.com/office/drawing/2014/main" id="{A6F3A125-26D2-B679-87FB-7CA5388E5714}"/>
              </a:ext>
            </a:extLst>
          </p:cNvPr>
          <p:cNvSpPr>
            <a:spLocks noGrp="1"/>
          </p:cNvSpPr>
          <p:nvPr>
            <p:ph idx="1"/>
          </p:nvPr>
        </p:nvSpPr>
        <p:spPr>
          <a:xfrm>
            <a:off x="838200" y="862886"/>
            <a:ext cx="10515600" cy="5314077"/>
          </a:xfrm>
        </p:spPr>
        <p:txBody>
          <a:bodyPr/>
          <a:lstStyle/>
          <a:p>
            <a:pPr marL="0" indent="0">
              <a:buNone/>
            </a:pPr>
            <a:r>
              <a:rPr lang="en-US" dirty="0"/>
              <a:t>c. Broad Roles</a:t>
            </a:r>
          </a:p>
          <a:p>
            <a:pPr marL="0" indent="0">
              <a:buNone/>
            </a:pPr>
            <a:r>
              <a:rPr lang="en-US" dirty="0"/>
              <a:t>The broad responsibilities of operations managers include understanding of: </a:t>
            </a:r>
          </a:p>
          <a:p>
            <a:pPr lvl="1"/>
            <a:r>
              <a:rPr lang="en-US" dirty="0"/>
              <a:t>Globalization issues</a:t>
            </a:r>
          </a:p>
          <a:p>
            <a:pPr lvl="1"/>
            <a:r>
              <a:rPr lang="en-US" dirty="0"/>
              <a:t>Environmental protection</a:t>
            </a:r>
          </a:p>
          <a:p>
            <a:pPr lvl="1"/>
            <a:r>
              <a:rPr lang="en-US" dirty="0"/>
              <a:t>Social responsibility</a:t>
            </a:r>
          </a:p>
          <a:p>
            <a:pPr lvl="1"/>
            <a:r>
              <a:rPr lang="en-US" dirty="0"/>
              <a:t>Technology awareness</a:t>
            </a:r>
          </a:p>
          <a:p>
            <a:pPr lvl="1"/>
            <a:r>
              <a:rPr lang="en-US" dirty="0"/>
              <a:t>Knowledge management</a:t>
            </a:r>
          </a:p>
        </p:txBody>
      </p:sp>
      <p:sp>
        <p:nvSpPr>
          <p:cNvPr id="4" name="Footer Placeholder 3">
            <a:extLst>
              <a:ext uri="{FF2B5EF4-FFF2-40B4-BE49-F238E27FC236}">
                <a16:creationId xmlns:a16="http://schemas.microsoft.com/office/drawing/2014/main" id="{37175D42-4C44-4616-90F8-FF38BDD927E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1CAAA31-E3F6-FF32-6B31-BC0BB237DCFE}"/>
              </a:ext>
            </a:extLst>
          </p:cNvPr>
          <p:cNvSpPr>
            <a:spLocks noGrp="1"/>
          </p:cNvSpPr>
          <p:nvPr>
            <p:ph type="sldNum" sz="quarter" idx="12"/>
          </p:nvPr>
        </p:nvSpPr>
        <p:spPr/>
        <p:txBody>
          <a:bodyPr/>
          <a:lstStyle/>
          <a:p>
            <a:fld id="{F21DBD38-35AC-4FA6-8D1E-90B8DCA78A73}" type="slidenum">
              <a:rPr lang="en-US" smtClean="0"/>
              <a:t>16</a:t>
            </a:fld>
            <a:endParaRPr lang="en-US"/>
          </a:p>
        </p:txBody>
      </p:sp>
    </p:spTree>
    <p:extLst>
      <p:ext uri="{BB962C8B-B14F-4D97-AF65-F5344CB8AC3E}">
        <p14:creationId xmlns:p14="http://schemas.microsoft.com/office/powerpoint/2010/main" val="121410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FB22-EC65-1F63-A5F2-E7F2A71A7B49}"/>
              </a:ext>
            </a:extLst>
          </p:cNvPr>
          <p:cNvSpPr>
            <a:spLocks noGrp="1"/>
          </p:cNvSpPr>
          <p:nvPr>
            <p:ph type="title"/>
          </p:nvPr>
        </p:nvSpPr>
        <p:spPr>
          <a:xfrm>
            <a:off x="838200" y="365126"/>
            <a:ext cx="10515600" cy="832610"/>
          </a:xfrm>
        </p:spPr>
        <p:txBody>
          <a:bodyPr>
            <a:normAutofit/>
          </a:bodyPr>
          <a:lstStyle/>
          <a:p>
            <a:pPr algn="ctr"/>
            <a:r>
              <a:rPr lang="en-US" sz="3200" b="1" dirty="0"/>
              <a:t>7. Key issues for Operations Manager</a:t>
            </a:r>
          </a:p>
        </p:txBody>
      </p:sp>
      <p:sp>
        <p:nvSpPr>
          <p:cNvPr id="3" name="Content Placeholder 2">
            <a:extLst>
              <a:ext uri="{FF2B5EF4-FFF2-40B4-BE49-F238E27FC236}">
                <a16:creationId xmlns:a16="http://schemas.microsoft.com/office/drawing/2014/main" id="{37E7135B-9C7C-EC6C-DC25-713CE1E52D47}"/>
              </a:ext>
            </a:extLst>
          </p:cNvPr>
          <p:cNvSpPr>
            <a:spLocks noGrp="1"/>
          </p:cNvSpPr>
          <p:nvPr>
            <p:ph idx="1"/>
          </p:nvPr>
        </p:nvSpPr>
        <p:spPr>
          <a:xfrm>
            <a:off x="838200" y="1197736"/>
            <a:ext cx="10515600" cy="4979227"/>
          </a:xfrm>
        </p:spPr>
        <p:txBody>
          <a:bodyPr>
            <a:normAutofit lnSpcReduction="10000"/>
          </a:bodyPr>
          <a:lstStyle/>
          <a:p>
            <a:pPr marL="0" indent="0" algn="just">
              <a:buNone/>
            </a:pPr>
            <a:r>
              <a:rPr lang="en-US" dirty="0">
                <a:effectLst/>
                <a:latin typeface="Calibri" panose="020F0502020204030204" pitchFamily="34" charset="0"/>
                <a:ea typeface="Calibri" panose="020F0502020204030204" pitchFamily="34" charset="0"/>
                <a:cs typeface="Times New Roman" panose="02020603050405020304" pitchFamily="18" charset="0"/>
              </a:rPr>
              <a:t>Operations managers are in responsibility of all key administrative departments, including human resources, finance, marketing and communication, IT and logistics  as well as troubleshooting and operations management. The key issues/challenges for operations managers are as follows:</a:t>
            </a:r>
          </a:p>
          <a:p>
            <a:r>
              <a:rPr lang="en-US" dirty="0">
                <a:effectLst/>
                <a:latin typeface="Calibri" panose="020F0502020204030204" pitchFamily="34" charset="0"/>
                <a:ea typeface="Calibri" panose="020F0502020204030204" pitchFamily="34" charset="0"/>
                <a:cs typeface="Times New Roman" panose="02020603050405020304" pitchFamily="18" charset="0"/>
              </a:rPr>
              <a:t>Coordinating the relationships between mutually supportive but separate organizations </a:t>
            </a:r>
          </a:p>
          <a:p>
            <a:r>
              <a:rPr lang="en-US" dirty="0">
                <a:effectLst/>
                <a:latin typeface="Calibri" panose="020F0502020204030204" pitchFamily="34" charset="0"/>
                <a:ea typeface="Calibri" panose="020F0502020204030204" pitchFamily="34" charset="0"/>
                <a:cs typeface="Times New Roman" panose="02020603050405020304" pitchFamily="18" charset="0"/>
              </a:rPr>
              <a:t>Optimizing global supplier, production, and distribution networks </a:t>
            </a:r>
          </a:p>
          <a:p>
            <a:r>
              <a:rPr lang="en-US" dirty="0">
                <a:effectLst/>
                <a:latin typeface="Calibri" panose="020F0502020204030204" pitchFamily="34" charset="0"/>
                <a:ea typeface="Calibri" panose="020F0502020204030204" pitchFamily="34" charset="0"/>
                <a:cs typeface="Times New Roman" panose="02020603050405020304" pitchFamily="18" charset="0"/>
              </a:rPr>
              <a:t>Increased co-production of goods and services</a:t>
            </a:r>
          </a:p>
          <a:p>
            <a:r>
              <a:rPr lang="en-US" dirty="0">
                <a:latin typeface="Calibri" panose="020F0502020204030204" pitchFamily="34" charset="0"/>
                <a:ea typeface="Calibri" panose="020F0502020204030204" pitchFamily="34" charset="0"/>
                <a:cs typeface="Times New Roman" panose="02020603050405020304" pitchFamily="18" charset="0"/>
              </a:rPr>
              <a:t>Managing customer touch points </a:t>
            </a:r>
          </a:p>
          <a:p>
            <a:r>
              <a:rPr lang="en-US" dirty="0">
                <a:effectLst/>
                <a:latin typeface="Calibri" panose="020F0502020204030204" pitchFamily="34" charset="0"/>
                <a:ea typeface="Calibri" panose="020F0502020204030204" pitchFamily="34" charset="0"/>
                <a:cs typeface="Times New Roman" panose="02020603050405020304" pitchFamily="18" charset="0"/>
              </a:rPr>
              <a:t>Raising senior management awareness of operations as a significant competitive weapon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99969BB7-18A2-61D8-163B-49A73A95079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843315A4-7303-62F6-D9B2-536F4B2E2DD5}"/>
              </a:ext>
            </a:extLst>
          </p:cNvPr>
          <p:cNvSpPr>
            <a:spLocks noGrp="1"/>
          </p:cNvSpPr>
          <p:nvPr>
            <p:ph type="sldNum" sz="quarter" idx="12"/>
          </p:nvPr>
        </p:nvSpPr>
        <p:spPr/>
        <p:txBody>
          <a:bodyPr/>
          <a:lstStyle/>
          <a:p>
            <a:fld id="{F21DBD38-35AC-4FA6-8D1E-90B8DCA78A73}" type="slidenum">
              <a:rPr lang="en-US" smtClean="0"/>
              <a:t>17</a:t>
            </a:fld>
            <a:endParaRPr lang="en-US"/>
          </a:p>
        </p:txBody>
      </p:sp>
    </p:spTree>
    <p:extLst>
      <p:ext uri="{BB962C8B-B14F-4D97-AF65-F5344CB8AC3E}">
        <p14:creationId xmlns:p14="http://schemas.microsoft.com/office/powerpoint/2010/main" val="2987989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14BC-23CA-3CED-246B-CBF9B97E5180}"/>
              </a:ext>
            </a:extLst>
          </p:cNvPr>
          <p:cNvSpPr>
            <a:spLocks noGrp="1"/>
          </p:cNvSpPr>
          <p:nvPr>
            <p:ph type="title"/>
          </p:nvPr>
        </p:nvSpPr>
        <p:spPr>
          <a:xfrm>
            <a:off x="838200" y="136525"/>
            <a:ext cx="10515600" cy="716700"/>
          </a:xfrm>
        </p:spPr>
        <p:txBody>
          <a:bodyPr>
            <a:normAutofit/>
          </a:bodyPr>
          <a:lstStyle/>
          <a:p>
            <a:pPr algn="ctr"/>
            <a:r>
              <a:rPr lang="en-US" sz="3200" b="1" dirty="0"/>
              <a:t>8.Production System</a:t>
            </a:r>
          </a:p>
        </p:txBody>
      </p:sp>
      <p:sp>
        <p:nvSpPr>
          <p:cNvPr id="3" name="Content Placeholder 2">
            <a:extLst>
              <a:ext uri="{FF2B5EF4-FFF2-40B4-BE49-F238E27FC236}">
                <a16:creationId xmlns:a16="http://schemas.microsoft.com/office/drawing/2014/main" id="{161058F7-2BA9-9D10-C74C-7E6C317AA879}"/>
              </a:ext>
            </a:extLst>
          </p:cNvPr>
          <p:cNvSpPr>
            <a:spLocks noGrp="1"/>
          </p:cNvSpPr>
          <p:nvPr>
            <p:ph idx="1"/>
          </p:nvPr>
        </p:nvSpPr>
        <p:spPr>
          <a:xfrm>
            <a:off x="838200" y="853225"/>
            <a:ext cx="10515600" cy="5323738"/>
          </a:xfrm>
        </p:spPr>
        <p:txBody>
          <a:bodyPr>
            <a:normAutofit/>
          </a:bodyPr>
          <a:lstStyle/>
          <a:p>
            <a:pPr algn="just"/>
            <a:r>
              <a:rPr lang="en-US" dirty="0"/>
              <a:t>The production system is that part of an organization, which produces products of an organization. </a:t>
            </a:r>
          </a:p>
          <a:p>
            <a:pPr algn="just"/>
            <a:r>
              <a:rPr lang="en-US" dirty="0"/>
              <a:t>It is that activity whereby resources, flowing within a defined system, are combined and transformed in a controlled manner to add value in accordance with the policies communicated by management.</a:t>
            </a:r>
          </a:p>
          <a:p>
            <a:pPr algn="just"/>
            <a:r>
              <a:rPr lang="en-US" dirty="0"/>
              <a:t>The production system has the following characteristics: </a:t>
            </a:r>
          </a:p>
          <a:p>
            <a:pPr lvl="1" algn="just">
              <a:buFont typeface="Wingdings" panose="05000000000000000000" pitchFamily="2" charset="2"/>
              <a:buChar char="Ø"/>
            </a:pPr>
            <a:r>
              <a:rPr lang="en-US" dirty="0"/>
              <a:t>Production is an organized activity, so every production system has an objective.</a:t>
            </a:r>
          </a:p>
          <a:p>
            <a:pPr lvl="1" algn="just">
              <a:buFont typeface="Wingdings" panose="05000000000000000000" pitchFamily="2" charset="2"/>
              <a:buChar char="Ø"/>
            </a:pPr>
            <a:r>
              <a:rPr lang="en-US" dirty="0"/>
              <a:t>The system transforms the various inputs to useful outputs</a:t>
            </a:r>
          </a:p>
          <a:p>
            <a:pPr lvl="1" algn="just">
              <a:buFont typeface="Wingdings" panose="05000000000000000000" pitchFamily="2" charset="2"/>
              <a:buChar char="Ø"/>
            </a:pPr>
            <a:r>
              <a:rPr lang="en-US" dirty="0"/>
              <a:t>It does not operate in isolation from the other organization system.</a:t>
            </a:r>
          </a:p>
          <a:p>
            <a:pPr lvl="1" algn="just">
              <a:buFont typeface="Wingdings" panose="05000000000000000000" pitchFamily="2" charset="2"/>
              <a:buChar char="Ø"/>
            </a:pPr>
            <a:r>
              <a:rPr lang="en-US" dirty="0"/>
              <a:t>There exists a feedback about the activities, which is essential to control and improve system performance.</a:t>
            </a:r>
          </a:p>
        </p:txBody>
      </p:sp>
      <p:sp>
        <p:nvSpPr>
          <p:cNvPr id="4" name="Footer Placeholder 3">
            <a:extLst>
              <a:ext uri="{FF2B5EF4-FFF2-40B4-BE49-F238E27FC236}">
                <a16:creationId xmlns:a16="http://schemas.microsoft.com/office/drawing/2014/main" id="{4F6DD5EC-8542-772C-5074-B811F226906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435E56A-54CF-0824-4C6F-A3F9CC98A920}"/>
              </a:ext>
            </a:extLst>
          </p:cNvPr>
          <p:cNvSpPr>
            <a:spLocks noGrp="1"/>
          </p:cNvSpPr>
          <p:nvPr>
            <p:ph type="sldNum" sz="quarter" idx="12"/>
          </p:nvPr>
        </p:nvSpPr>
        <p:spPr/>
        <p:txBody>
          <a:bodyPr/>
          <a:lstStyle/>
          <a:p>
            <a:fld id="{F21DBD38-35AC-4FA6-8D1E-90B8DCA78A73}" type="slidenum">
              <a:rPr lang="en-US" smtClean="0"/>
              <a:t>18</a:t>
            </a:fld>
            <a:endParaRPr lang="en-US"/>
          </a:p>
        </p:txBody>
      </p:sp>
    </p:spTree>
    <p:extLst>
      <p:ext uri="{BB962C8B-B14F-4D97-AF65-F5344CB8AC3E}">
        <p14:creationId xmlns:p14="http://schemas.microsoft.com/office/powerpoint/2010/main" val="188578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2B6B-3048-8DBD-4049-F5F5A6777EEB}"/>
              </a:ext>
            </a:extLst>
          </p:cNvPr>
          <p:cNvSpPr>
            <a:spLocks noGrp="1"/>
          </p:cNvSpPr>
          <p:nvPr>
            <p:ph type="title"/>
          </p:nvPr>
        </p:nvSpPr>
        <p:spPr/>
        <p:txBody>
          <a:bodyPr>
            <a:normAutofit/>
          </a:bodyPr>
          <a:lstStyle/>
          <a:p>
            <a:pPr algn="ctr"/>
            <a:r>
              <a:rPr lang="en-US" sz="3200" b="1" dirty="0"/>
              <a:t>Types of Production Systems</a:t>
            </a:r>
          </a:p>
        </p:txBody>
      </p:sp>
      <p:pic>
        <p:nvPicPr>
          <p:cNvPr id="7" name="Content Placeholder 6">
            <a:extLst>
              <a:ext uri="{FF2B5EF4-FFF2-40B4-BE49-F238E27FC236}">
                <a16:creationId xmlns:a16="http://schemas.microsoft.com/office/drawing/2014/main" id="{B019128A-9349-8864-3EB3-4D80D4A84C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91" t="2139"/>
          <a:stretch/>
        </p:blipFill>
        <p:spPr>
          <a:xfrm>
            <a:off x="1468192" y="1790163"/>
            <a:ext cx="9885608" cy="3350914"/>
          </a:xfrm>
        </p:spPr>
      </p:pic>
      <p:sp>
        <p:nvSpPr>
          <p:cNvPr id="4" name="Footer Placeholder 3">
            <a:extLst>
              <a:ext uri="{FF2B5EF4-FFF2-40B4-BE49-F238E27FC236}">
                <a16:creationId xmlns:a16="http://schemas.microsoft.com/office/drawing/2014/main" id="{CB98967E-A5BD-BEB8-BC49-DAC6AC198A6A}"/>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D62B3553-1302-8B43-C634-3B150D21DCE1}"/>
              </a:ext>
            </a:extLst>
          </p:cNvPr>
          <p:cNvSpPr>
            <a:spLocks noGrp="1"/>
          </p:cNvSpPr>
          <p:nvPr>
            <p:ph type="sldNum" sz="quarter" idx="12"/>
          </p:nvPr>
        </p:nvSpPr>
        <p:spPr/>
        <p:txBody>
          <a:bodyPr/>
          <a:lstStyle/>
          <a:p>
            <a:fld id="{F21DBD38-35AC-4FA6-8D1E-90B8DCA78A73}" type="slidenum">
              <a:rPr lang="en-US" smtClean="0"/>
              <a:t>19</a:t>
            </a:fld>
            <a:endParaRPr lang="en-US"/>
          </a:p>
        </p:txBody>
      </p:sp>
    </p:spTree>
    <p:extLst>
      <p:ext uri="{BB962C8B-B14F-4D97-AF65-F5344CB8AC3E}">
        <p14:creationId xmlns:p14="http://schemas.microsoft.com/office/powerpoint/2010/main" val="969348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A39E-F46A-C6B9-7853-E96C0DFB1F96}"/>
              </a:ext>
            </a:extLst>
          </p:cNvPr>
          <p:cNvSpPr>
            <a:spLocks noGrp="1"/>
          </p:cNvSpPr>
          <p:nvPr>
            <p:ph type="title"/>
          </p:nvPr>
        </p:nvSpPr>
        <p:spPr>
          <a:xfrm>
            <a:off x="606380" y="136525"/>
            <a:ext cx="10515600" cy="562154"/>
          </a:xfrm>
        </p:spPr>
        <p:txBody>
          <a:bodyPr>
            <a:normAutofit fontScale="90000"/>
          </a:bodyPr>
          <a:lstStyle/>
          <a:p>
            <a:r>
              <a:rPr lang="en-US" b="1" dirty="0"/>
              <a:t>Topics to be covered:						   LH6</a:t>
            </a:r>
          </a:p>
        </p:txBody>
      </p:sp>
      <p:sp>
        <p:nvSpPr>
          <p:cNvPr id="3" name="Content Placeholder 2">
            <a:extLst>
              <a:ext uri="{FF2B5EF4-FFF2-40B4-BE49-F238E27FC236}">
                <a16:creationId xmlns:a16="http://schemas.microsoft.com/office/drawing/2014/main" id="{A02935BD-D53F-04B0-A8B2-5794D93BB04C}"/>
              </a:ext>
            </a:extLst>
          </p:cNvPr>
          <p:cNvSpPr>
            <a:spLocks noGrp="1"/>
          </p:cNvSpPr>
          <p:nvPr>
            <p:ph idx="1"/>
          </p:nvPr>
        </p:nvSpPr>
        <p:spPr>
          <a:xfrm>
            <a:off x="838200" y="698679"/>
            <a:ext cx="10515600" cy="5478284"/>
          </a:xfrm>
        </p:spPr>
        <p:txBody>
          <a:bodyPr>
            <a:normAutofit fontScale="92500" lnSpcReduction="20000"/>
          </a:bodyPr>
          <a:lstStyle/>
          <a:p>
            <a:r>
              <a:rPr lang="en-US" dirty="0"/>
              <a:t>Meaning, definition and objectives</a:t>
            </a:r>
          </a:p>
          <a:p>
            <a:r>
              <a:rPr lang="en-US" dirty="0"/>
              <a:t>The transformation process</a:t>
            </a:r>
          </a:p>
          <a:p>
            <a:r>
              <a:rPr lang="en-US" dirty="0"/>
              <a:t>Differences Between production and services operations</a:t>
            </a:r>
          </a:p>
          <a:p>
            <a:r>
              <a:rPr lang="en-US" dirty="0"/>
              <a:t>Scope of operations management</a:t>
            </a:r>
          </a:p>
          <a:p>
            <a:r>
              <a:rPr lang="en-US" dirty="0"/>
              <a:t>Operations and supporting functions</a:t>
            </a:r>
          </a:p>
          <a:p>
            <a:r>
              <a:rPr lang="en-US" dirty="0"/>
              <a:t>Role of the operations manager</a:t>
            </a:r>
          </a:p>
          <a:p>
            <a:r>
              <a:rPr lang="en-US" dirty="0"/>
              <a:t>Key issues operations managers</a:t>
            </a:r>
          </a:p>
          <a:p>
            <a:r>
              <a:rPr lang="en-US" dirty="0"/>
              <a:t>Production system: Intermittent and continuous </a:t>
            </a:r>
          </a:p>
          <a:p>
            <a:r>
              <a:rPr lang="en-US" dirty="0"/>
              <a:t>Historical evolution of operations management</a:t>
            </a:r>
          </a:p>
          <a:p>
            <a:r>
              <a:rPr lang="en-US" dirty="0"/>
              <a:t>Productivity: concepts, types, productivity measurement, factors affecting productivity</a:t>
            </a:r>
          </a:p>
          <a:p>
            <a:r>
              <a:rPr lang="en-US" dirty="0"/>
              <a:t>Concept on green productivity</a:t>
            </a:r>
          </a:p>
          <a:p>
            <a:r>
              <a:rPr lang="en-US" dirty="0"/>
              <a:t>Supply chain management (concept only) </a:t>
            </a:r>
          </a:p>
          <a:p>
            <a:endParaRPr lang="en-US" dirty="0"/>
          </a:p>
          <a:p>
            <a:endParaRPr lang="en-US" dirty="0"/>
          </a:p>
        </p:txBody>
      </p:sp>
      <p:sp>
        <p:nvSpPr>
          <p:cNvPr id="4" name="Footer Placeholder 3">
            <a:extLst>
              <a:ext uri="{FF2B5EF4-FFF2-40B4-BE49-F238E27FC236}">
                <a16:creationId xmlns:a16="http://schemas.microsoft.com/office/drawing/2014/main" id="{9978EF8D-F778-2768-A753-8EAECF2120A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699382E-1F3A-F176-04F1-BD7A3BD0611E}"/>
              </a:ext>
            </a:extLst>
          </p:cNvPr>
          <p:cNvSpPr>
            <a:spLocks noGrp="1"/>
          </p:cNvSpPr>
          <p:nvPr>
            <p:ph type="sldNum" sz="quarter" idx="12"/>
          </p:nvPr>
        </p:nvSpPr>
        <p:spPr/>
        <p:txBody>
          <a:bodyPr/>
          <a:lstStyle/>
          <a:p>
            <a:fld id="{F21DBD38-35AC-4FA6-8D1E-90B8DCA78A73}" type="slidenum">
              <a:rPr lang="en-US" smtClean="0"/>
              <a:t>2</a:t>
            </a:fld>
            <a:endParaRPr lang="en-US"/>
          </a:p>
        </p:txBody>
      </p:sp>
    </p:spTree>
    <p:extLst>
      <p:ext uri="{BB962C8B-B14F-4D97-AF65-F5344CB8AC3E}">
        <p14:creationId xmlns:p14="http://schemas.microsoft.com/office/powerpoint/2010/main" val="355608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2687-3296-9520-E02D-8B87E18B99D2}"/>
              </a:ext>
            </a:extLst>
          </p:cNvPr>
          <p:cNvSpPr>
            <a:spLocks noGrp="1"/>
          </p:cNvSpPr>
          <p:nvPr>
            <p:ph type="title"/>
          </p:nvPr>
        </p:nvSpPr>
        <p:spPr>
          <a:xfrm>
            <a:off x="838200" y="0"/>
            <a:ext cx="10515600" cy="750530"/>
          </a:xfrm>
        </p:spPr>
        <p:txBody>
          <a:bodyPr>
            <a:normAutofit/>
          </a:bodyPr>
          <a:lstStyle/>
          <a:p>
            <a:pPr algn="ctr"/>
            <a:r>
              <a:rPr lang="en-US" sz="3200" b="1" dirty="0"/>
              <a:t>9. Historical Evolution of Operations Management</a:t>
            </a:r>
          </a:p>
        </p:txBody>
      </p:sp>
      <p:pic>
        <p:nvPicPr>
          <p:cNvPr id="7" name="Content Placeholder 6">
            <a:extLst>
              <a:ext uri="{FF2B5EF4-FFF2-40B4-BE49-F238E27FC236}">
                <a16:creationId xmlns:a16="http://schemas.microsoft.com/office/drawing/2014/main" id="{1983F72F-A4FE-1CEC-DEC4-7D6D63CDE0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893" y="618186"/>
            <a:ext cx="9360213" cy="5903325"/>
          </a:xfrm>
        </p:spPr>
      </p:pic>
      <p:sp>
        <p:nvSpPr>
          <p:cNvPr id="4" name="Footer Placeholder 3">
            <a:extLst>
              <a:ext uri="{FF2B5EF4-FFF2-40B4-BE49-F238E27FC236}">
                <a16:creationId xmlns:a16="http://schemas.microsoft.com/office/drawing/2014/main" id="{EC44DA5D-E445-FF0A-7A3A-A3767E6D81D5}"/>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16E75F69-EBCD-E359-13EC-7378AC31521C}"/>
              </a:ext>
            </a:extLst>
          </p:cNvPr>
          <p:cNvSpPr>
            <a:spLocks noGrp="1"/>
          </p:cNvSpPr>
          <p:nvPr>
            <p:ph type="sldNum" sz="quarter" idx="12"/>
          </p:nvPr>
        </p:nvSpPr>
        <p:spPr/>
        <p:txBody>
          <a:bodyPr/>
          <a:lstStyle/>
          <a:p>
            <a:fld id="{F21DBD38-35AC-4FA6-8D1E-90B8DCA78A73}" type="slidenum">
              <a:rPr lang="en-US" smtClean="0"/>
              <a:t>20</a:t>
            </a:fld>
            <a:endParaRPr lang="en-US"/>
          </a:p>
        </p:txBody>
      </p:sp>
    </p:spTree>
    <p:extLst>
      <p:ext uri="{BB962C8B-B14F-4D97-AF65-F5344CB8AC3E}">
        <p14:creationId xmlns:p14="http://schemas.microsoft.com/office/powerpoint/2010/main" val="136252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8557-A54E-79EC-3474-E4B18215033F}"/>
              </a:ext>
            </a:extLst>
          </p:cNvPr>
          <p:cNvSpPr>
            <a:spLocks noGrp="1"/>
          </p:cNvSpPr>
          <p:nvPr>
            <p:ph type="title"/>
          </p:nvPr>
        </p:nvSpPr>
        <p:spPr>
          <a:xfrm>
            <a:off x="838200" y="227705"/>
            <a:ext cx="10515600" cy="906664"/>
          </a:xfrm>
        </p:spPr>
        <p:txBody>
          <a:bodyPr>
            <a:noAutofit/>
          </a:bodyPr>
          <a:lstStyle/>
          <a:p>
            <a:pPr algn="ctr"/>
            <a:r>
              <a:rPr lang="en-US" sz="3200" b="1" dirty="0"/>
              <a:t>10. Productivity: concepts, types, productivity measurement, factors affecting productivity</a:t>
            </a:r>
            <a:br>
              <a:rPr lang="en-US" sz="3200" b="1" dirty="0"/>
            </a:br>
            <a:endParaRPr lang="en-US" sz="32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A8C679-4216-9E23-49A4-7175E7C1E381}"/>
                  </a:ext>
                </a:extLst>
              </p:cNvPr>
              <p:cNvSpPr>
                <a:spLocks noGrp="1"/>
              </p:cNvSpPr>
              <p:nvPr>
                <p:ph idx="1"/>
              </p:nvPr>
            </p:nvSpPr>
            <p:spPr>
              <a:xfrm>
                <a:off x="838200" y="1043189"/>
                <a:ext cx="10515600" cy="5133774"/>
              </a:xfrm>
            </p:spPr>
            <p:txBody>
              <a:bodyPr>
                <a:normAutofit/>
              </a:bodyPr>
              <a:lstStyle/>
              <a:p>
                <a:pPr algn="just"/>
                <a:r>
                  <a:rPr lang="en-US" sz="2400" dirty="0"/>
                  <a:t>Productivity is defined in terms of efficient utilization of resources, like materials labor, capital, land, energy and information in the production of various goods and services.</a:t>
                </a:r>
              </a:p>
              <a:p>
                <a:pPr algn="just"/>
                <a:r>
                  <a:rPr lang="en-US" sz="2400" dirty="0"/>
                  <a:t>Higher production means accomplishing more with the same amount of resources or achieving higher output in terms of volume and quality from the same input.</a:t>
                </a:r>
              </a:p>
              <a:p>
                <a:pPr algn="just"/>
                <a:r>
                  <a:rPr lang="en-US" sz="2400" dirty="0"/>
                  <a:t>Productivity is a major of the efficiency of a person, machine, factory, system, etc. in converting input into useful output. </a:t>
                </a:r>
              </a:p>
              <a:p>
                <a:pPr algn="just"/>
                <a:r>
                  <a:rPr lang="en-US" sz="2400" dirty="0"/>
                  <a:t>In simple terms, productivity is the ratio of output to input. It is expressed as under:</a:t>
                </a:r>
              </a:p>
              <a:p>
                <a:pPr marL="0" indent="0" algn="just">
                  <a:buNone/>
                </a:pPr>
                <a:r>
                  <a:rPr lang="en-US" sz="3200" b="1" dirty="0"/>
                  <a:t>P= </a:t>
                </a:r>
                <a14:m>
                  <m:oMath xmlns:m="http://schemas.openxmlformats.org/officeDocument/2006/math">
                    <m:f>
                      <m:fPr>
                        <m:ctrlPr>
                          <a:rPr lang="en-US" sz="3200" b="1" i="1">
                            <a:latin typeface="Cambria Math" panose="02040503050406030204" pitchFamily="18" charset="0"/>
                          </a:rPr>
                        </m:ctrlPr>
                      </m:fPr>
                      <m:num>
                        <m:r>
                          <a:rPr lang="en-US" sz="3200" b="1" i="0" smtClean="0">
                            <a:latin typeface="Cambria Math" panose="02040503050406030204" pitchFamily="18" charset="0"/>
                          </a:rPr>
                          <m:t> </m:t>
                        </m:r>
                        <m:r>
                          <a:rPr lang="en-US" sz="3200" b="1" i="1">
                            <a:latin typeface="Cambria Math" panose="02040503050406030204" pitchFamily="18" charset="0"/>
                          </a:rPr>
                          <m:t>𝑶</m:t>
                        </m:r>
                      </m:num>
                      <m:den>
                        <m:r>
                          <a:rPr lang="en-US" sz="3200" b="1" i="1">
                            <a:latin typeface="Cambria Math" panose="02040503050406030204" pitchFamily="18" charset="0"/>
                          </a:rPr>
                          <m:t>𝑰</m:t>
                        </m:r>
                      </m:den>
                    </m:f>
                  </m:oMath>
                </a14:m>
                <a:endParaRPr lang="en-US" sz="3200" b="1" dirty="0"/>
              </a:p>
              <a:p>
                <a:pPr marL="0" indent="0" algn="just">
                  <a:buNone/>
                </a:pPr>
                <a:r>
                  <a:rPr lang="en-US" sz="2400" dirty="0"/>
                  <a:t>where P = Productivity, O = Output, I = Input</a:t>
                </a:r>
              </a:p>
            </p:txBody>
          </p:sp>
        </mc:Choice>
        <mc:Fallback xmlns="">
          <p:sp>
            <p:nvSpPr>
              <p:cNvPr id="3" name="Content Placeholder 2">
                <a:extLst>
                  <a:ext uri="{FF2B5EF4-FFF2-40B4-BE49-F238E27FC236}">
                    <a16:creationId xmlns:a16="http://schemas.microsoft.com/office/drawing/2014/main" id="{07A8C679-4216-9E23-49A4-7175E7C1E381}"/>
                  </a:ext>
                </a:extLst>
              </p:cNvPr>
              <p:cNvSpPr>
                <a:spLocks noGrp="1" noRot="1" noChangeAspect="1" noMove="1" noResize="1" noEditPoints="1" noAdjustHandles="1" noChangeArrowheads="1" noChangeShapeType="1" noTextEdit="1"/>
              </p:cNvSpPr>
              <p:nvPr>
                <p:ph idx="1"/>
              </p:nvPr>
            </p:nvSpPr>
            <p:spPr>
              <a:xfrm>
                <a:off x="838200" y="1043189"/>
                <a:ext cx="10515600" cy="5133774"/>
              </a:xfrm>
              <a:blipFill>
                <a:blip r:embed="rId2"/>
                <a:stretch>
                  <a:fillRect l="-1507" t="-1663" r="-8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9FB5C5C-7140-AA23-5000-8AE282E66A2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BD88D9E-C616-F9E1-BC14-0FA9B4438F79}"/>
              </a:ext>
            </a:extLst>
          </p:cNvPr>
          <p:cNvSpPr>
            <a:spLocks noGrp="1"/>
          </p:cNvSpPr>
          <p:nvPr>
            <p:ph type="sldNum" sz="quarter" idx="12"/>
          </p:nvPr>
        </p:nvSpPr>
        <p:spPr/>
        <p:txBody>
          <a:bodyPr/>
          <a:lstStyle/>
          <a:p>
            <a:fld id="{F21DBD38-35AC-4FA6-8D1E-90B8DCA78A73}" type="slidenum">
              <a:rPr lang="en-US" smtClean="0"/>
              <a:t>21</a:t>
            </a:fld>
            <a:endParaRPr lang="en-US"/>
          </a:p>
        </p:txBody>
      </p:sp>
    </p:spTree>
    <p:extLst>
      <p:ext uri="{BB962C8B-B14F-4D97-AF65-F5344CB8AC3E}">
        <p14:creationId xmlns:p14="http://schemas.microsoft.com/office/powerpoint/2010/main" val="180789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2D226-4EB4-9AB9-E49F-8A46A7B7A4FF}"/>
              </a:ext>
            </a:extLst>
          </p:cNvPr>
          <p:cNvSpPr>
            <a:spLocks noGrp="1"/>
          </p:cNvSpPr>
          <p:nvPr>
            <p:ph type="title"/>
          </p:nvPr>
        </p:nvSpPr>
        <p:spPr>
          <a:xfrm>
            <a:off x="838200" y="80247"/>
            <a:ext cx="10515600" cy="600790"/>
          </a:xfrm>
        </p:spPr>
        <p:txBody>
          <a:bodyPr>
            <a:normAutofit/>
          </a:bodyPr>
          <a:lstStyle/>
          <a:p>
            <a:pPr algn="ctr"/>
            <a:r>
              <a:rPr lang="en-US" sz="3200" b="1" dirty="0"/>
              <a:t>Types of Productivity</a:t>
            </a:r>
          </a:p>
        </p:txBody>
      </p:sp>
      <p:sp>
        <p:nvSpPr>
          <p:cNvPr id="3" name="Content Placeholder 2">
            <a:extLst>
              <a:ext uri="{FF2B5EF4-FFF2-40B4-BE49-F238E27FC236}">
                <a16:creationId xmlns:a16="http://schemas.microsoft.com/office/drawing/2014/main" id="{627FE3B2-363E-4F87-D356-7428C2070885}"/>
              </a:ext>
            </a:extLst>
          </p:cNvPr>
          <p:cNvSpPr>
            <a:spLocks noGrp="1"/>
          </p:cNvSpPr>
          <p:nvPr>
            <p:ph idx="1"/>
          </p:nvPr>
        </p:nvSpPr>
        <p:spPr>
          <a:xfrm>
            <a:off x="838200" y="681037"/>
            <a:ext cx="10515600" cy="4522028"/>
          </a:xfrm>
        </p:spPr>
        <p:txBody>
          <a:bodyPr/>
          <a:lstStyle/>
          <a:p>
            <a:r>
              <a:rPr lang="en-US" dirty="0"/>
              <a:t>The productivity is expressed in terms of ratio between output ad input, and it is measured in terms of the output per unit of input. There exists a well-defined relationship between output (O) and the input (I) in a particular industry. </a:t>
            </a:r>
          </a:p>
          <a:p>
            <a:r>
              <a:rPr lang="en-US" dirty="0"/>
              <a:t>In fact, the output is a function of the input and so mathematically it can be expressed as O=f (I). </a:t>
            </a:r>
          </a:p>
          <a:p>
            <a:r>
              <a:rPr lang="en-US" dirty="0"/>
              <a:t>The output is nothing but the "value added" in various types of inputs such as labor, capital etc. </a:t>
            </a:r>
          </a:p>
          <a:p>
            <a:r>
              <a:rPr lang="en-US" dirty="0"/>
              <a:t>As productivity measures the output per unit of input, it can broadly be classified as under.</a:t>
            </a:r>
          </a:p>
        </p:txBody>
      </p:sp>
      <p:sp>
        <p:nvSpPr>
          <p:cNvPr id="4" name="Footer Placeholder 3">
            <a:extLst>
              <a:ext uri="{FF2B5EF4-FFF2-40B4-BE49-F238E27FC236}">
                <a16:creationId xmlns:a16="http://schemas.microsoft.com/office/drawing/2014/main" id="{2659F177-C54E-CCD0-15CB-A630D1E0A8C0}"/>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728F330-CC3B-E3E2-546E-A1BAB6A3BB85}"/>
              </a:ext>
            </a:extLst>
          </p:cNvPr>
          <p:cNvSpPr>
            <a:spLocks noGrp="1"/>
          </p:cNvSpPr>
          <p:nvPr>
            <p:ph type="sldNum" sz="quarter" idx="12"/>
          </p:nvPr>
        </p:nvSpPr>
        <p:spPr/>
        <p:txBody>
          <a:bodyPr/>
          <a:lstStyle/>
          <a:p>
            <a:fld id="{F21DBD38-35AC-4FA6-8D1E-90B8DCA78A73}" type="slidenum">
              <a:rPr lang="en-US" smtClean="0"/>
              <a:t>22</a:t>
            </a:fld>
            <a:endParaRPr lang="en-US"/>
          </a:p>
        </p:txBody>
      </p:sp>
    </p:spTree>
    <p:extLst>
      <p:ext uri="{BB962C8B-B14F-4D97-AF65-F5344CB8AC3E}">
        <p14:creationId xmlns:p14="http://schemas.microsoft.com/office/powerpoint/2010/main" val="228106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02B2-0891-69B8-A33B-F145E9AC36B6}"/>
              </a:ext>
            </a:extLst>
          </p:cNvPr>
          <p:cNvSpPr>
            <a:spLocks noGrp="1"/>
          </p:cNvSpPr>
          <p:nvPr>
            <p:ph type="title"/>
          </p:nvPr>
        </p:nvSpPr>
        <p:spPr>
          <a:xfrm>
            <a:off x="838200" y="136525"/>
            <a:ext cx="10515600" cy="446244"/>
          </a:xfrm>
        </p:spPr>
        <p:txBody>
          <a:bodyPr>
            <a:normAutofit fontScale="90000"/>
          </a:bodyPr>
          <a:lstStyle/>
          <a:p>
            <a:pPr algn="r"/>
            <a:r>
              <a:rPr lang="en-US" dirty="0"/>
              <a:t>Contd.</a:t>
            </a:r>
          </a:p>
        </p:txBody>
      </p:sp>
      <p:pic>
        <p:nvPicPr>
          <p:cNvPr id="7" name="Content Placeholder 6">
            <a:extLst>
              <a:ext uri="{FF2B5EF4-FFF2-40B4-BE49-F238E27FC236}">
                <a16:creationId xmlns:a16="http://schemas.microsoft.com/office/drawing/2014/main" id="{130E3AEC-8EAC-0443-CA76-2D425F3DC903}"/>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t="1373"/>
          <a:stretch/>
        </p:blipFill>
        <p:spPr>
          <a:xfrm>
            <a:off x="838200" y="2150772"/>
            <a:ext cx="10515600" cy="2698790"/>
          </a:xfrm>
        </p:spPr>
      </p:pic>
      <p:sp>
        <p:nvSpPr>
          <p:cNvPr id="4" name="Footer Placeholder 3">
            <a:extLst>
              <a:ext uri="{FF2B5EF4-FFF2-40B4-BE49-F238E27FC236}">
                <a16:creationId xmlns:a16="http://schemas.microsoft.com/office/drawing/2014/main" id="{BF8D3FD9-F630-AAB5-5E74-58257D97C88D}"/>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199EAFFE-E514-280B-7CA1-7D55CCF27240}"/>
              </a:ext>
            </a:extLst>
          </p:cNvPr>
          <p:cNvSpPr>
            <a:spLocks noGrp="1"/>
          </p:cNvSpPr>
          <p:nvPr>
            <p:ph type="sldNum" sz="quarter" idx="12"/>
          </p:nvPr>
        </p:nvSpPr>
        <p:spPr/>
        <p:txBody>
          <a:bodyPr/>
          <a:lstStyle/>
          <a:p>
            <a:fld id="{F21DBD38-35AC-4FA6-8D1E-90B8DCA78A73}" type="slidenum">
              <a:rPr lang="en-US" smtClean="0"/>
              <a:t>23</a:t>
            </a:fld>
            <a:endParaRPr lang="en-US"/>
          </a:p>
        </p:txBody>
      </p:sp>
    </p:spTree>
    <p:extLst>
      <p:ext uri="{BB962C8B-B14F-4D97-AF65-F5344CB8AC3E}">
        <p14:creationId xmlns:p14="http://schemas.microsoft.com/office/powerpoint/2010/main" val="3067852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7A48-6E6E-549D-A6B9-6DFF7197DEB7}"/>
              </a:ext>
            </a:extLst>
          </p:cNvPr>
          <p:cNvSpPr>
            <a:spLocks noGrp="1"/>
          </p:cNvSpPr>
          <p:nvPr>
            <p:ph type="title"/>
          </p:nvPr>
        </p:nvSpPr>
        <p:spPr>
          <a:xfrm>
            <a:off x="838200" y="136525"/>
            <a:ext cx="10515600" cy="510638"/>
          </a:xfrm>
        </p:spPr>
        <p:txBody>
          <a:bodyPr>
            <a:noAutofit/>
          </a:bodyPr>
          <a:lstStyle/>
          <a:p>
            <a:pPr algn="r"/>
            <a:r>
              <a:rPr lang="en-US" dirty="0"/>
              <a:t>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C0E65-FEA8-AFB8-F101-443EA2FCA268}"/>
                  </a:ext>
                </a:extLst>
              </p:cNvPr>
              <p:cNvSpPr>
                <a:spLocks noGrp="1"/>
              </p:cNvSpPr>
              <p:nvPr>
                <p:ph idx="1"/>
              </p:nvPr>
            </p:nvSpPr>
            <p:spPr>
              <a:xfrm>
                <a:off x="838200" y="647162"/>
                <a:ext cx="10515600" cy="5709187"/>
              </a:xfrm>
            </p:spPr>
            <p:txBody>
              <a:bodyPr/>
              <a:lstStyle/>
              <a:p>
                <a:pPr marL="0" indent="0">
                  <a:buNone/>
                </a:pPr>
                <a:r>
                  <a:rPr lang="en-US" b="1" u="sng" dirty="0"/>
                  <a:t>a. Single Factor Productivity(Partial Factor Productivity)</a:t>
                </a:r>
              </a:p>
              <a:p>
                <a:r>
                  <a:rPr lang="en-US" dirty="0"/>
                  <a:t>Ratio of output to partial input</a:t>
                </a:r>
              </a:p>
              <a:p>
                <a:r>
                  <a:rPr lang="en-US" dirty="0"/>
                  <a:t>Resources of productivity when measures separately</a:t>
                </a:r>
              </a:p>
              <a:p>
                <a:pPr marL="0" indent="0">
                  <a:buNone/>
                </a:pPr>
                <a:r>
                  <a:rPr lang="en-US" b="1" dirty="0"/>
                  <a:t>PP</a:t>
                </a:r>
                <a:r>
                  <a:rPr lang="en-US" sz="2000" b="1" dirty="0"/>
                  <a:t>=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1">
                            <a:latin typeface="Cambria Math" panose="02040503050406030204" pitchFamily="18" charset="0"/>
                          </a:rPr>
                          <m:t>𝐎</m:t>
                        </m:r>
                      </m:num>
                      <m:den>
                        <m:r>
                          <a:rPr lang="en-US" sz="2800" b="1" i="0" smtClean="0">
                            <a:latin typeface="Cambria Math" panose="02040503050406030204" pitchFamily="18" charset="0"/>
                          </a:rPr>
                          <m:t>𝐏</m:t>
                        </m:r>
                        <m:r>
                          <a:rPr lang="en-US" sz="2800" b="1" i="1">
                            <a:latin typeface="Cambria Math" panose="02040503050406030204" pitchFamily="18" charset="0"/>
                          </a:rPr>
                          <m:t>𝐈</m:t>
                        </m:r>
                      </m:den>
                    </m:f>
                  </m:oMath>
                </a14:m>
                <a:endParaRPr lang="en-US" sz="2800" b="1" dirty="0"/>
              </a:p>
              <a:p>
                <a:pPr marL="0" indent="0">
                  <a:buNone/>
                </a:pPr>
                <a:r>
                  <a:rPr lang="en-US" dirty="0"/>
                  <a:t>Where, </a:t>
                </a:r>
              </a:p>
              <a:p>
                <a:pPr marL="0" indent="0">
                  <a:buNone/>
                </a:pPr>
                <a:r>
                  <a:rPr lang="en-US" dirty="0"/>
                  <a:t>PP= Partial Productivity or single factor productivity</a:t>
                </a:r>
              </a:p>
              <a:p>
                <a:pPr marL="0" indent="0">
                  <a:buNone/>
                </a:pPr>
                <a:r>
                  <a:rPr lang="en-US" dirty="0"/>
                  <a:t>O= Total Output</a:t>
                </a:r>
              </a:p>
              <a:p>
                <a:pPr marL="0" indent="0">
                  <a:buNone/>
                </a:pPr>
                <a:r>
                  <a:rPr lang="en-US" dirty="0"/>
                  <a:t>I= Input	</a:t>
                </a:r>
              </a:p>
              <a:p>
                <a:pPr marL="0" indent="0">
                  <a:buNone/>
                </a:pPr>
                <a:r>
                  <a:rPr lang="en-US" dirty="0"/>
                  <a:t>Labour Productivity(LP)=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𝐋𝐚𝐛𝐨𝐮𝐫</m:t>
                        </m:r>
                        <m:r>
                          <a:rPr lang="en-US" sz="2800" b="1" i="0" smtClean="0">
                            <a:latin typeface="Cambria Math" panose="02040503050406030204" pitchFamily="18" charset="0"/>
                          </a:rPr>
                          <m:t> </m:t>
                        </m:r>
                        <m:r>
                          <a:rPr lang="en-US" sz="2800" b="1" i="0" smtClean="0">
                            <a:latin typeface="Cambria Math" panose="02040503050406030204" pitchFamily="18" charset="0"/>
                          </a:rPr>
                          <m:t>𝐈𝐧𝐩𝐮𝐭</m:t>
                        </m:r>
                        <m:r>
                          <a:rPr lang="en-US" sz="2800" b="1" i="0" smtClean="0">
                            <a:latin typeface="Cambria Math" panose="02040503050406030204" pitchFamily="18" charset="0"/>
                          </a:rPr>
                          <m:t>(</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dirty="0"/>
              </a:p>
            </p:txBody>
          </p:sp>
        </mc:Choice>
        <mc:Fallback xmlns="">
          <p:sp>
            <p:nvSpPr>
              <p:cNvPr id="3" name="Content Placeholder 2">
                <a:extLst>
                  <a:ext uri="{FF2B5EF4-FFF2-40B4-BE49-F238E27FC236}">
                    <a16:creationId xmlns:a16="http://schemas.microsoft.com/office/drawing/2014/main" id="{CF3C0E65-FEA8-AFB8-F101-443EA2FCA268}"/>
                  </a:ext>
                </a:extLst>
              </p:cNvPr>
              <p:cNvSpPr>
                <a:spLocks noGrp="1" noRot="1" noChangeAspect="1" noMove="1" noResize="1" noEditPoints="1" noAdjustHandles="1" noChangeArrowheads="1" noChangeShapeType="1" noTextEdit="1"/>
              </p:cNvSpPr>
              <p:nvPr>
                <p:ph idx="1"/>
              </p:nvPr>
            </p:nvSpPr>
            <p:spPr>
              <a:xfrm>
                <a:off x="838200" y="647162"/>
                <a:ext cx="10515600" cy="5709187"/>
              </a:xfrm>
              <a:blipFill>
                <a:blip r:embed="rId2"/>
                <a:stretch>
                  <a:fillRect l="-1217" t="-170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8AD81A-9C7C-DCFA-3660-13FCF3AAE49A}"/>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5BCD439-82AD-EF1A-A4FF-E0ECF13C1FDE}"/>
              </a:ext>
            </a:extLst>
          </p:cNvPr>
          <p:cNvSpPr>
            <a:spLocks noGrp="1"/>
          </p:cNvSpPr>
          <p:nvPr>
            <p:ph type="sldNum" sz="quarter" idx="12"/>
          </p:nvPr>
        </p:nvSpPr>
        <p:spPr/>
        <p:txBody>
          <a:bodyPr/>
          <a:lstStyle/>
          <a:p>
            <a:fld id="{F21DBD38-35AC-4FA6-8D1E-90B8DCA78A73}" type="slidenum">
              <a:rPr lang="en-US" smtClean="0"/>
              <a:t>24</a:t>
            </a:fld>
            <a:endParaRPr lang="en-US"/>
          </a:p>
        </p:txBody>
      </p:sp>
    </p:spTree>
    <p:extLst>
      <p:ext uri="{BB962C8B-B14F-4D97-AF65-F5344CB8AC3E}">
        <p14:creationId xmlns:p14="http://schemas.microsoft.com/office/powerpoint/2010/main" val="170211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7A48-6E6E-549D-A6B9-6DFF7197DEB7}"/>
              </a:ext>
            </a:extLst>
          </p:cNvPr>
          <p:cNvSpPr>
            <a:spLocks noGrp="1"/>
          </p:cNvSpPr>
          <p:nvPr>
            <p:ph type="title"/>
          </p:nvPr>
        </p:nvSpPr>
        <p:spPr>
          <a:xfrm>
            <a:off x="838200" y="136525"/>
            <a:ext cx="10515600" cy="510638"/>
          </a:xfrm>
        </p:spPr>
        <p:txBody>
          <a:bodyPr>
            <a:noAutofit/>
          </a:bodyPr>
          <a:lstStyle/>
          <a:p>
            <a:pPr algn="r"/>
            <a:r>
              <a:rPr lang="en-US" dirty="0"/>
              <a:t>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C0E65-FEA8-AFB8-F101-443EA2FCA268}"/>
                  </a:ext>
                </a:extLst>
              </p:cNvPr>
              <p:cNvSpPr>
                <a:spLocks noGrp="1"/>
              </p:cNvSpPr>
              <p:nvPr>
                <p:ph idx="1"/>
              </p:nvPr>
            </p:nvSpPr>
            <p:spPr>
              <a:xfrm>
                <a:off x="838200" y="647162"/>
                <a:ext cx="10515600" cy="5709187"/>
              </a:xfrm>
            </p:spPr>
            <p:txBody>
              <a:bodyPr/>
              <a:lstStyle/>
              <a:p>
                <a:pPr marL="0" indent="0">
                  <a:buNone/>
                </a:pPr>
                <a:r>
                  <a:rPr lang="en-US" dirty="0"/>
                  <a:t>Capital Productivity(CP)=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𝐂𝐚𝐩𝐢𝐭𝐚𝐥</m:t>
                        </m:r>
                        <m:r>
                          <a:rPr lang="en-US" sz="2800" b="1" i="0" smtClean="0">
                            <a:latin typeface="Cambria Math" panose="02040503050406030204" pitchFamily="18" charset="0"/>
                          </a:rPr>
                          <m:t> </m:t>
                        </m:r>
                        <m:r>
                          <a:rPr lang="en-US" sz="2800" b="1" i="0" smtClean="0">
                            <a:latin typeface="Cambria Math" panose="02040503050406030204" pitchFamily="18" charset="0"/>
                          </a:rPr>
                          <m:t>𝐈𝐧𝐩𝐮𝐭</m:t>
                        </m:r>
                        <m:r>
                          <a:rPr lang="en-US" sz="2800" b="1" i="0" smtClean="0">
                            <a:latin typeface="Cambria Math" panose="02040503050406030204" pitchFamily="18" charset="0"/>
                          </a:rPr>
                          <m:t>(</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dirty="0"/>
              </a:p>
              <a:p>
                <a:pPr marL="0" indent="0">
                  <a:buNone/>
                </a:pPr>
                <a:r>
                  <a:rPr lang="en-US" dirty="0"/>
                  <a:t>Material Productivity =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𝐌𝐚𝐭𝐞𝐫𝐢𝐚𝐥</m:t>
                        </m:r>
                        <m:r>
                          <a:rPr lang="en-US" sz="2800" b="1" i="0" smtClean="0">
                            <a:latin typeface="Cambria Math" panose="02040503050406030204" pitchFamily="18" charset="0"/>
                          </a:rPr>
                          <m:t> </m:t>
                        </m:r>
                        <m:r>
                          <a:rPr lang="en-US" sz="2800" b="1" i="0" smtClean="0">
                            <a:latin typeface="Cambria Math" panose="02040503050406030204" pitchFamily="18" charset="0"/>
                          </a:rPr>
                          <m:t>𝐈𝐧𝐩𝐮𝐭</m:t>
                        </m:r>
                        <m:r>
                          <a:rPr lang="en-US" sz="2800" b="1" i="0" smtClean="0">
                            <a:latin typeface="Cambria Math" panose="02040503050406030204" pitchFamily="18" charset="0"/>
                          </a:rPr>
                          <m:t>(</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dirty="0"/>
              </a:p>
              <a:p>
                <a:pPr marL="0" indent="0">
                  <a:buNone/>
                </a:pPr>
                <a:r>
                  <a:rPr lang="en-US" dirty="0"/>
                  <a:t>Machinery Productivity(LP)=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𝐌𝐚𝐜𝐡𝐢𝐧𝐞𝐫𝐲</m:t>
                        </m:r>
                        <m:r>
                          <a:rPr lang="en-US" sz="2800" b="1" i="0" smtClean="0">
                            <a:latin typeface="Cambria Math" panose="02040503050406030204" pitchFamily="18" charset="0"/>
                          </a:rPr>
                          <m:t> </m:t>
                        </m:r>
                        <m:r>
                          <a:rPr lang="en-US" sz="2800" b="1" i="0" smtClean="0">
                            <a:latin typeface="Cambria Math" panose="02040503050406030204" pitchFamily="18" charset="0"/>
                          </a:rPr>
                          <m:t>𝐈𝐧𝐩𝐮𝐭</m:t>
                        </m:r>
                        <m:r>
                          <a:rPr lang="en-US" sz="2800" b="1" i="0" smtClean="0">
                            <a:latin typeface="Cambria Math" panose="02040503050406030204" pitchFamily="18" charset="0"/>
                          </a:rPr>
                          <m:t>(</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F3C0E65-FEA8-AFB8-F101-443EA2FCA268}"/>
                  </a:ext>
                </a:extLst>
              </p:cNvPr>
              <p:cNvSpPr>
                <a:spLocks noGrp="1" noRot="1" noChangeAspect="1" noMove="1" noResize="1" noEditPoints="1" noAdjustHandles="1" noChangeArrowheads="1" noChangeShapeType="1" noTextEdit="1"/>
              </p:cNvSpPr>
              <p:nvPr>
                <p:ph idx="1"/>
              </p:nvPr>
            </p:nvSpPr>
            <p:spPr>
              <a:xfrm>
                <a:off x="838200" y="647162"/>
                <a:ext cx="10515600" cy="5709187"/>
              </a:xfrm>
              <a:blipFill>
                <a:blip r:embed="rId2"/>
                <a:stretch>
                  <a:fillRect l="-12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8AD81A-9C7C-DCFA-3660-13FCF3AAE49A}"/>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5BCD439-82AD-EF1A-A4FF-E0ECF13C1FDE}"/>
              </a:ext>
            </a:extLst>
          </p:cNvPr>
          <p:cNvSpPr>
            <a:spLocks noGrp="1"/>
          </p:cNvSpPr>
          <p:nvPr>
            <p:ph type="sldNum" sz="quarter" idx="12"/>
          </p:nvPr>
        </p:nvSpPr>
        <p:spPr/>
        <p:txBody>
          <a:bodyPr/>
          <a:lstStyle/>
          <a:p>
            <a:fld id="{F21DBD38-35AC-4FA6-8D1E-90B8DCA78A73}" type="slidenum">
              <a:rPr lang="en-US" smtClean="0"/>
              <a:t>25</a:t>
            </a:fld>
            <a:endParaRPr lang="en-US"/>
          </a:p>
        </p:txBody>
      </p:sp>
    </p:spTree>
    <p:extLst>
      <p:ext uri="{BB962C8B-B14F-4D97-AF65-F5344CB8AC3E}">
        <p14:creationId xmlns:p14="http://schemas.microsoft.com/office/powerpoint/2010/main" val="25864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7A48-6E6E-549D-A6B9-6DFF7197DEB7}"/>
              </a:ext>
            </a:extLst>
          </p:cNvPr>
          <p:cNvSpPr>
            <a:spLocks noGrp="1"/>
          </p:cNvSpPr>
          <p:nvPr>
            <p:ph type="title"/>
          </p:nvPr>
        </p:nvSpPr>
        <p:spPr>
          <a:xfrm>
            <a:off x="838200" y="136525"/>
            <a:ext cx="10515600" cy="510638"/>
          </a:xfrm>
        </p:spPr>
        <p:txBody>
          <a:bodyPr>
            <a:noAutofit/>
          </a:bodyPr>
          <a:lstStyle/>
          <a:p>
            <a:pPr algn="r"/>
            <a:r>
              <a:rPr lang="en-US" dirty="0"/>
              <a:t>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3C0E65-FEA8-AFB8-F101-443EA2FCA268}"/>
                  </a:ext>
                </a:extLst>
              </p:cNvPr>
              <p:cNvSpPr>
                <a:spLocks noGrp="1"/>
              </p:cNvSpPr>
              <p:nvPr>
                <p:ph idx="1"/>
              </p:nvPr>
            </p:nvSpPr>
            <p:spPr>
              <a:xfrm>
                <a:off x="838200" y="647162"/>
                <a:ext cx="10515600" cy="5709187"/>
              </a:xfrm>
            </p:spPr>
            <p:txBody>
              <a:bodyPr>
                <a:normAutofit lnSpcReduction="10000"/>
              </a:bodyPr>
              <a:lstStyle/>
              <a:p>
                <a:pPr marL="0" indent="0">
                  <a:buNone/>
                </a:pPr>
                <a:r>
                  <a:rPr lang="en-US" b="1" u="sng" dirty="0"/>
                  <a:t>b. Two Factor Productivity</a:t>
                </a:r>
              </a:p>
              <a:p>
                <a:r>
                  <a:rPr lang="en-US" dirty="0"/>
                  <a:t>Use of two resources (Labour and Capital)input to measure productivity</a:t>
                </a:r>
              </a:p>
              <a:p>
                <a:pPr marL="0" indent="0">
                  <a:buNone/>
                </a:pPr>
                <a:r>
                  <a:rPr lang="en-US" dirty="0"/>
                  <a:t>Two Factor Productivity(TWFP)=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𝐍𝐞𝐭</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𝐋𝐚𝐛𝐨𝐮𝐫</m:t>
                        </m:r>
                        <m:r>
                          <a:rPr lang="en-US" sz="2800" b="1" i="0" smtClean="0">
                            <a:latin typeface="Cambria Math" panose="02040503050406030204" pitchFamily="18" charset="0"/>
                          </a:rPr>
                          <m:t> </m:t>
                        </m:r>
                        <m:r>
                          <a:rPr lang="en-US" sz="2800" b="1" i="0" smtClean="0">
                            <a:latin typeface="Cambria Math" panose="02040503050406030204" pitchFamily="18" charset="0"/>
                          </a:rPr>
                          <m:t>𝐚𝐧𝐝</m:t>
                        </m:r>
                        <m:r>
                          <a:rPr lang="en-US" sz="2800" b="1" i="0" smtClean="0">
                            <a:latin typeface="Cambria Math" panose="02040503050406030204" pitchFamily="18" charset="0"/>
                          </a:rPr>
                          <m:t> </m:t>
                        </m:r>
                        <m:r>
                          <a:rPr lang="en-US" sz="2800" b="1" i="0" smtClean="0">
                            <a:latin typeface="Cambria Math" panose="02040503050406030204" pitchFamily="18" charset="0"/>
                          </a:rPr>
                          <m:t>𝐂𝐚𝐩𝐢𝐭𝐚𝐥</m:t>
                        </m:r>
                        <m:r>
                          <a:rPr lang="en-US" sz="2800" b="1" i="0" smtClean="0">
                            <a:latin typeface="Cambria Math" panose="02040503050406030204" pitchFamily="18" charset="0"/>
                          </a:rPr>
                          <m:t> </m:t>
                        </m:r>
                        <m:r>
                          <a:rPr lang="en-US" sz="2800" b="1" i="0" smtClean="0">
                            <a:latin typeface="Cambria Math" panose="02040503050406030204" pitchFamily="18" charset="0"/>
                          </a:rPr>
                          <m:t>𝐈𝐧𝐩𝐮𝐭𝐬</m:t>
                        </m:r>
                        <m:r>
                          <a:rPr lang="en-US" sz="2800" b="1" i="0" smtClean="0">
                            <a:latin typeface="Cambria Math" panose="02040503050406030204" pitchFamily="18" charset="0"/>
                          </a:rPr>
                          <m:t>(</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dirty="0"/>
              </a:p>
              <a:p>
                <a:pPr marL="0" indent="0">
                  <a:buNone/>
                </a:pPr>
                <a:endParaRPr lang="en-US" dirty="0"/>
              </a:p>
              <a:p>
                <a:pPr marL="0" indent="0">
                  <a:buNone/>
                </a:pPr>
                <a:r>
                  <a:rPr lang="en-US" b="1" dirty="0"/>
                  <a:t>TWFP</a:t>
                </a:r>
                <a:r>
                  <a:rPr lang="en-US" sz="2000" b="1" dirty="0"/>
                  <a:t>=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a:latin typeface="Cambria Math" panose="02040503050406030204" pitchFamily="18" charset="0"/>
                          </a:rPr>
                          <m:t>𝐎</m:t>
                        </m:r>
                      </m:num>
                      <m:den>
                        <m:r>
                          <a:rPr lang="en-US" sz="2800" b="1" i="0" smtClean="0">
                            <a:latin typeface="Cambria Math" panose="02040503050406030204" pitchFamily="18" charset="0"/>
                          </a:rPr>
                          <m:t>𝐋</m:t>
                        </m:r>
                        <m:r>
                          <a:rPr lang="en-US" sz="2800" b="1" i="0" smtClean="0">
                            <a:latin typeface="Cambria Math" panose="02040503050406030204" pitchFamily="18" charset="0"/>
                          </a:rPr>
                          <m:t>+</m:t>
                        </m:r>
                        <m:r>
                          <a:rPr lang="en-US" sz="2800" b="1" i="0" smtClean="0">
                            <a:latin typeface="Cambria Math" panose="02040503050406030204" pitchFamily="18" charset="0"/>
                          </a:rPr>
                          <m:t>𝐂</m:t>
                        </m:r>
                      </m:den>
                    </m:f>
                  </m:oMath>
                </a14:m>
                <a:endParaRPr lang="en-US" sz="2800" b="1" dirty="0"/>
              </a:p>
              <a:p>
                <a:pPr marL="0" indent="0">
                  <a:buNone/>
                </a:pPr>
                <a:r>
                  <a:rPr lang="en-US" dirty="0"/>
                  <a:t>Where, </a:t>
                </a:r>
              </a:p>
              <a:p>
                <a:pPr marL="0" indent="0">
                  <a:buNone/>
                </a:pPr>
                <a:r>
                  <a:rPr lang="en-US" dirty="0"/>
                  <a:t>TWFP= Two factor Productivity</a:t>
                </a:r>
              </a:p>
              <a:p>
                <a:pPr marL="0" indent="0">
                  <a:buNone/>
                </a:pPr>
                <a:r>
                  <a:rPr lang="en-US" dirty="0"/>
                  <a:t>Net Output=Total Output-Materials and Services Purchased</a:t>
                </a:r>
              </a:p>
              <a:p>
                <a:pPr marL="0" indent="0">
                  <a:buNone/>
                </a:pPr>
                <a:r>
                  <a:rPr lang="en-US" dirty="0"/>
                  <a:t>O= Total Output</a:t>
                </a:r>
              </a:p>
              <a:p>
                <a:pPr marL="0" indent="0">
                  <a:buNone/>
                </a:pPr>
                <a:r>
                  <a:rPr lang="en-US" dirty="0"/>
                  <a:t>L= Labour input, C=Capital input	</a:t>
                </a:r>
              </a:p>
            </p:txBody>
          </p:sp>
        </mc:Choice>
        <mc:Fallback xmlns="">
          <p:sp>
            <p:nvSpPr>
              <p:cNvPr id="3" name="Content Placeholder 2">
                <a:extLst>
                  <a:ext uri="{FF2B5EF4-FFF2-40B4-BE49-F238E27FC236}">
                    <a16:creationId xmlns:a16="http://schemas.microsoft.com/office/drawing/2014/main" id="{CF3C0E65-FEA8-AFB8-F101-443EA2FCA268}"/>
                  </a:ext>
                </a:extLst>
              </p:cNvPr>
              <p:cNvSpPr>
                <a:spLocks noGrp="1" noRot="1" noChangeAspect="1" noMove="1" noResize="1" noEditPoints="1" noAdjustHandles="1" noChangeArrowheads="1" noChangeShapeType="1" noTextEdit="1"/>
              </p:cNvSpPr>
              <p:nvPr>
                <p:ph idx="1"/>
              </p:nvPr>
            </p:nvSpPr>
            <p:spPr>
              <a:xfrm>
                <a:off x="838200" y="647162"/>
                <a:ext cx="10515600" cy="5709187"/>
              </a:xfrm>
              <a:blipFill>
                <a:blip r:embed="rId2"/>
                <a:stretch>
                  <a:fillRect l="-1217" t="-234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8AD81A-9C7C-DCFA-3660-13FCF3AAE49A}"/>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E5BCD439-82AD-EF1A-A4FF-E0ECF13C1FDE}"/>
              </a:ext>
            </a:extLst>
          </p:cNvPr>
          <p:cNvSpPr>
            <a:spLocks noGrp="1"/>
          </p:cNvSpPr>
          <p:nvPr>
            <p:ph type="sldNum" sz="quarter" idx="12"/>
          </p:nvPr>
        </p:nvSpPr>
        <p:spPr/>
        <p:txBody>
          <a:bodyPr/>
          <a:lstStyle/>
          <a:p>
            <a:fld id="{F21DBD38-35AC-4FA6-8D1E-90B8DCA78A73}" type="slidenum">
              <a:rPr lang="en-US" smtClean="0"/>
              <a:t>26</a:t>
            </a:fld>
            <a:endParaRPr lang="en-US"/>
          </a:p>
        </p:txBody>
      </p:sp>
    </p:spTree>
    <p:extLst>
      <p:ext uri="{BB962C8B-B14F-4D97-AF65-F5344CB8AC3E}">
        <p14:creationId xmlns:p14="http://schemas.microsoft.com/office/powerpoint/2010/main" val="73496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7480-5BDC-D74E-EE9C-8B75EE01F826}"/>
              </a:ext>
            </a:extLst>
          </p:cNvPr>
          <p:cNvSpPr>
            <a:spLocks noGrp="1"/>
          </p:cNvSpPr>
          <p:nvPr>
            <p:ph type="title"/>
          </p:nvPr>
        </p:nvSpPr>
        <p:spPr>
          <a:xfrm>
            <a:off x="838200" y="136525"/>
            <a:ext cx="10515600" cy="315912"/>
          </a:xfrm>
        </p:spPr>
        <p:txBody>
          <a:bodyPr>
            <a:normAutofit fontScale="90000"/>
          </a:bodyPr>
          <a:lstStyle/>
          <a:p>
            <a:pPr algn="r"/>
            <a:r>
              <a:rPr lang="en-US" dirty="0"/>
              <a:t>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8B5B3A-05AA-449B-4476-1661B1E6C4E7}"/>
                  </a:ext>
                </a:extLst>
              </p:cNvPr>
              <p:cNvSpPr>
                <a:spLocks noGrp="1"/>
              </p:cNvSpPr>
              <p:nvPr>
                <p:ph idx="1"/>
              </p:nvPr>
            </p:nvSpPr>
            <p:spPr>
              <a:xfrm>
                <a:off x="838200" y="592428"/>
                <a:ext cx="10515600" cy="5584535"/>
              </a:xfrm>
            </p:spPr>
            <p:txBody>
              <a:bodyPr>
                <a:normAutofit/>
              </a:bodyPr>
              <a:lstStyle/>
              <a:p>
                <a:pPr marL="0" indent="0">
                  <a:buNone/>
                </a:pPr>
                <a:r>
                  <a:rPr lang="en-US" b="1" u="sng" dirty="0"/>
                  <a:t>c. Multifactor Productivity(Total factor Productivity)</a:t>
                </a:r>
              </a:p>
              <a:p>
                <a:r>
                  <a:rPr lang="en-US" dirty="0"/>
                  <a:t>When all the outputs and inputs are included in the productivity measure</a:t>
                </a:r>
              </a:p>
              <a:p>
                <a:r>
                  <a:rPr lang="en-US" dirty="0"/>
                  <a:t>Also known as total factor productivity </a:t>
                </a:r>
              </a:p>
              <a:p>
                <a:pPr marL="0" indent="0">
                  <a:buNone/>
                </a:pPr>
                <a:endParaRPr lang="en-US" dirty="0"/>
              </a:p>
              <a:p>
                <a:pPr marL="0" indent="0">
                  <a:buNone/>
                </a:pPr>
                <a:r>
                  <a:rPr lang="en-US" dirty="0"/>
                  <a:t>Total Factor Productivity(TFP)=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𝐓𝐡𝐞</m:t>
                        </m:r>
                        <m:r>
                          <a:rPr lang="en-US" sz="2800" b="1" i="0" smtClean="0">
                            <a:latin typeface="Cambria Math" panose="02040503050406030204" pitchFamily="18" charset="0"/>
                          </a:rPr>
                          <m:t> </m:t>
                        </m:r>
                        <m:r>
                          <a:rPr lang="en-US" sz="2800" b="1" i="0" smtClean="0">
                            <a:latin typeface="Cambria Math" panose="02040503050406030204" pitchFamily="18" charset="0"/>
                          </a:rPr>
                          <m:t>𝐬𝐮𝐦</m:t>
                        </m:r>
                        <m:r>
                          <a:rPr lang="en-US" sz="2800" b="1" i="0" smtClean="0">
                            <a:latin typeface="Cambria Math" panose="02040503050406030204" pitchFamily="18" charset="0"/>
                          </a:rPr>
                          <m:t> </m:t>
                        </m:r>
                        <m:r>
                          <a:rPr lang="en-US" sz="2800" b="1" i="0" smtClean="0">
                            <a:latin typeface="Cambria Math" panose="02040503050406030204" pitchFamily="18" charset="0"/>
                          </a:rPr>
                          <m:t>𝐨𝐟</m:t>
                        </m:r>
                        <m:r>
                          <a:rPr lang="en-US" sz="2800" b="1" i="0" smtClean="0">
                            <a:latin typeface="Cambria Math" panose="02040503050406030204" pitchFamily="18" charset="0"/>
                          </a:rPr>
                          <m:t> </m:t>
                        </m:r>
                        <m:r>
                          <a:rPr lang="en-US" sz="2800" b="1" i="0" smtClean="0">
                            <a:latin typeface="Cambria Math" panose="02040503050406030204" pitchFamily="18" charset="0"/>
                          </a:rPr>
                          <m:t>𝐚𝐥𝐥</m:t>
                        </m:r>
                        <m:r>
                          <a:rPr lang="en-US" sz="2800" b="1" i="0" smtClean="0">
                            <a:latin typeface="Cambria Math" panose="02040503050406030204" pitchFamily="18" charset="0"/>
                          </a:rPr>
                          <m:t> </m:t>
                        </m:r>
                        <m:r>
                          <a:rPr lang="en-US" sz="2800" b="1" i="0" smtClean="0">
                            <a:latin typeface="Cambria Math" panose="02040503050406030204" pitchFamily="18" charset="0"/>
                          </a:rPr>
                          <m:t>𝐢𝐧𝐩𝐮𝐭𝐬</m:t>
                        </m:r>
                        <m:r>
                          <a:rPr lang="en-US" sz="2800" b="1" i="0" smtClean="0">
                            <a:latin typeface="Cambria Math" panose="02040503050406030204" pitchFamily="18" charset="0"/>
                          </a:rPr>
                          <m:t> (</m:t>
                        </m:r>
                        <m:r>
                          <a:rPr lang="en-US" sz="2800" b="1" i="0" smtClean="0">
                            <a:latin typeface="Cambria Math" panose="02040503050406030204" pitchFamily="18" charset="0"/>
                          </a:rPr>
                          <m:t>𝐈</m:t>
                        </m:r>
                        <m:r>
                          <a:rPr lang="en-US" sz="2800" b="1" i="0" smtClean="0">
                            <a:latin typeface="Cambria Math" panose="02040503050406030204" pitchFamily="18" charset="0"/>
                          </a:rPr>
                          <m:t>)</m:t>
                        </m:r>
                      </m:den>
                    </m:f>
                  </m:oMath>
                </a14:m>
                <a:endParaRPr lang="en-US" sz="2800" b="1" dirty="0"/>
              </a:p>
              <a:p>
                <a:pPr marL="0" indent="0">
                  <a:buNone/>
                </a:pPr>
                <a:r>
                  <a:rPr lang="en-US" dirty="0"/>
                  <a:t>			=</a:t>
                </a:r>
                <a:r>
                  <a:rPr lang="en-US" sz="2800" b="1" dirty="0"/>
                  <a:t> </a:t>
                </a:r>
                <a14:m>
                  <m:oMath xmlns:m="http://schemas.openxmlformats.org/officeDocument/2006/math">
                    <m:f>
                      <m:fPr>
                        <m:ctrlPr>
                          <a:rPr lang="en-US" sz="2800" b="1" i="1">
                            <a:latin typeface="Cambria Math" panose="02040503050406030204" pitchFamily="18" charset="0"/>
                          </a:rPr>
                        </m:ctrlPr>
                      </m:fPr>
                      <m:num>
                        <m:r>
                          <a:rPr lang="en-US" sz="2800" b="1" i="0" smtClean="0">
                            <a:latin typeface="Cambria Math" panose="02040503050406030204" pitchFamily="18" charset="0"/>
                          </a:rPr>
                          <m:t> </m:t>
                        </m:r>
                        <m:r>
                          <a:rPr lang="en-US" sz="2800" b="1" i="0" smtClean="0">
                            <a:latin typeface="Cambria Math" panose="02040503050406030204" pitchFamily="18" charset="0"/>
                          </a:rPr>
                          <m:t>𝐓𝐨𝐭𝐚𝐥</m:t>
                        </m:r>
                        <m:r>
                          <a:rPr lang="en-US" sz="2800" b="1" i="0" smtClean="0">
                            <a:latin typeface="Cambria Math" panose="02040503050406030204" pitchFamily="18" charset="0"/>
                          </a:rPr>
                          <m:t> </m:t>
                        </m:r>
                        <m:r>
                          <a:rPr lang="en-US" sz="2800" b="1" i="0" smtClean="0">
                            <a:latin typeface="Cambria Math" panose="02040503050406030204" pitchFamily="18" charset="0"/>
                          </a:rPr>
                          <m:t>𝐎𝐮𝐭𝐩𝐮𝐭</m:t>
                        </m:r>
                        <m:r>
                          <a:rPr lang="en-US" sz="2800" b="1" i="0" smtClean="0">
                            <a:latin typeface="Cambria Math" panose="02040503050406030204" pitchFamily="18" charset="0"/>
                          </a:rPr>
                          <m:t>(</m:t>
                        </m:r>
                        <m:r>
                          <a:rPr lang="en-US" sz="2800" b="1" i="0" smtClean="0">
                            <a:latin typeface="Cambria Math" panose="02040503050406030204" pitchFamily="18" charset="0"/>
                          </a:rPr>
                          <m:t>𝐎</m:t>
                        </m:r>
                        <m:r>
                          <a:rPr lang="en-US" sz="2800" b="1" i="0" smtClean="0">
                            <a:latin typeface="Cambria Math" panose="02040503050406030204" pitchFamily="18" charset="0"/>
                          </a:rPr>
                          <m:t>)</m:t>
                        </m:r>
                      </m:num>
                      <m:den>
                        <m:r>
                          <a:rPr lang="en-US" sz="2800" b="1" i="0" smtClean="0">
                            <a:latin typeface="Cambria Math" panose="02040503050406030204" pitchFamily="18" charset="0"/>
                          </a:rPr>
                          <m:t> </m:t>
                        </m:r>
                        <m:r>
                          <a:rPr lang="en-US" sz="2800" b="1" i="0" smtClean="0">
                            <a:latin typeface="Cambria Math" panose="02040503050406030204" pitchFamily="18" charset="0"/>
                          </a:rPr>
                          <m:t>𝐋𝐚𝐛𝐨𝐮𝐫</m:t>
                        </m:r>
                        <m:r>
                          <a:rPr lang="en-US" sz="2800" b="1" i="0" smtClean="0">
                            <a:latin typeface="Cambria Math" panose="02040503050406030204" pitchFamily="18" charset="0"/>
                          </a:rPr>
                          <m:t>+</m:t>
                        </m:r>
                        <m:r>
                          <a:rPr lang="en-US" sz="2800" b="1" i="0" smtClean="0">
                            <a:latin typeface="Cambria Math" panose="02040503050406030204" pitchFamily="18" charset="0"/>
                          </a:rPr>
                          <m:t>𝐂𝐚𝐩𝐢𝐭𝐚𝐥</m:t>
                        </m:r>
                        <m:r>
                          <a:rPr lang="en-US" sz="2800" b="1" i="0" smtClean="0">
                            <a:latin typeface="Cambria Math" panose="02040503050406030204" pitchFamily="18" charset="0"/>
                          </a:rPr>
                          <m:t>+</m:t>
                        </m:r>
                        <m:r>
                          <a:rPr lang="en-US" sz="2800" b="1" i="0" smtClean="0">
                            <a:latin typeface="Cambria Math" panose="02040503050406030204" pitchFamily="18" charset="0"/>
                          </a:rPr>
                          <m:t>𝐌𝐚𝐭𝐞𝐫𝐢𝐚𝐥</m:t>
                        </m:r>
                        <m:r>
                          <a:rPr lang="en-US" sz="2800" b="1" i="0" smtClean="0">
                            <a:latin typeface="Cambria Math" panose="02040503050406030204" pitchFamily="18" charset="0"/>
                          </a:rPr>
                          <m:t>+</m:t>
                        </m:r>
                        <m:r>
                          <a:rPr lang="en-US" sz="2800" b="1" i="0" smtClean="0">
                            <a:latin typeface="Cambria Math" panose="02040503050406030204" pitchFamily="18" charset="0"/>
                          </a:rPr>
                          <m:t>𝐄𝐧𝐞𝐫𝐠𝐲</m:t>
                        </m:r>
                        <m:r>
                          <a:rPr lang="en-US" sz="2800" b="1" i="0" smtClean="0">
                            <a:latin typeface="Cambria Math" panose="02040503050406030204" pitchFamily="18" charset="0"/>
                          </a:rPr>
                          <m:t>+</m:t>
                        </m:r>
                        <m:r>
                          <a:rPr lang="en-US" sz="2800" b="1" i="0" smtClean="0">
                            <a:latin typeface="Cambria Math" panose="02040503050406030204" pitchFamily="18" charset="0"/>
                          </a:rPr>
                          <m:t>𝐌𝐢𝐬𝐜𝐞𝐥𝐥𝐚𝐧𝐞𝐨𝐮𝐬</m:t>
                        </m:r>
                      </m:den>
                    </m:f>
                  </m:oMath>
                </a14:m>
                <a:endParaRPr lang="en-US" dirty="0"/>
              </a:p>
            </p:txBody>
          </p:sp>
        </mc:Choice>
        <mc:Fallback xmlns="">
          <p:sp>
            <p:nvSpPr>
              <p:cNvPr id="3" name="Content Placeholder 2">
                <a:extLst>
                  <a:ext uri="{FF2B5EF4-FFF2-40B4-BE49-F238E27FC236}">
                    <a16:creationId xmlns:a16="http://schemas.microsoft.com/office/drawing/2014/main" id="{668B5B3A-05AA-449B-4476-1661B1E6C4E7}"/>
                  </a:ext>
                </a:extLst>
              </p:cNvPr>
              <p:cNvSpPr>
                <a:spLocks noGrp="1" noRot="1" noChangeAspect="1" noMove="1" noResize="1" noEditPoints="1" noAdjustHandles="1" noChangeArrowheads="1" noChangeShapeType="1" noTextEdit="1"/>
              </p:cNvSpPr>
              <p:nvPr>
                <p:ph idx="1"/>
              </p:nvPr>
            </p:nvSpPr>
            <p:spPr>
              <a:xfrm>
                <a:off x="838200" y="592428"/>
                <a:ext cx="10515600" cy="5584535"/>
              </a:xfrm>
              <a:blipFill>
                <a:blip r:embed="rId2"/>
                <a:stretch>
                  <a:fillRect l="-1217" t="-17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9562048-65D2-6EB2-BD8E-7CB73C951247}"/>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8351BD6F-3D9E-DFD7-CE9D-902B3CFF1655}"/>
              </a:ext>
            </a:extLst>
          </p:cNvPr>
          <p:cNvSpPr>
            <a:spLocks noGrp="1"/>
          </p:cNvSpPr>
          <p:nvPr>
            <p:ph type="sldNum" sz="quarter" idx="12"/>
          </p:nvPr>
        </p:nvSpPr>
        <p:spPr/>
        <p:txBody>
          <a:bodyPr/>
          <a:lstStyle/>
          <a:p>
            <a:fld id="{F21DBD38-35AC-4FA6-8D1E-90B8DCA78A73}" type="slidenum">
              <a:rPr lang="en-US" smtClean="0"/>
              <a:t>27</a:t>
            </a:fld>
            <a:endParaRPr lang="en-US"/>
          </a:p>
        </p:txBody>
      </p:sp>
    </p:spTree>
    <p:extLst>
      <p:ext uri="{BB962C8B-B14F-4D97-AF65-F5344CB8AC3E}">
        <p14:creationId xmlns:p14="http://schemas.microsoft.com/office/powerpoint/2010/main" val="2434526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267C-B1F4-DB13-0AA6-C7FD3BC62E04}"/>
              </a:ext>
            </a:extLst>
          </p:cNvPr>
          <p:cNvSpPr>
            <a:spLocks noGrp="1"/>
          </p:cNvSpPr>
          <p:nvPr>
            <p:ph type="title"/>
          </p:nvPr>
        </p:nvSpPr>
        <p:spPr>
          <a:xfrm>
            <a:off x="838200" y="365126"/>
            <a:ext cx="10515600" cy="652306"/>
          </a:xfrm>
        </p:spPr>
        <p:txBody>
          <a:bodyPr>
            <a:normAutofit/>
          </a:bodyPr>
          <a:lstStyle/>
          <a:p>
            <a:pPr algn="ctr"/>
            <a:r>
              <a:rPr lang="en-US" sz="3200" b="1" dirty="0"/>
              <a:t>Factors affecting Productivity</a:t>
            </a:r>
          </a:p>
        </p:txBody>
      </p:sp>
      <p:sp>
        <p:nvSpPr>
          <p:cNvPr id="3" name="Content Placeholder 2">
            <a:extLst>
              <a:ext uri="{FF2B5EF4-FFF2-40B4-BE49-F238E27FC236}">
                <a16:creationId xmlns:a16="http://schemas.microsoft.com/office/drawing/2014/main" id="{81FE4547-818F-AE26-4B49-C326FF9BA1A0}"/>
              </a:ext>
            </a:extLst>
          </p:cNvPr>
          <p:cNvSpPr>
            <a:spLocks noGrp="1"/>
          </p:cNvSpPr>
          <p:nvPr>
            <p:ph idx="1"/>
          </p:nvPr>
        </p:nvSpPr>
        <p:spPr>
          <a:xfrm>
            <a:off x="838200" y="1017432"/>
            <a:ext cx="10515600" cy="5159531"/>
          </a:xfrm>
        </p:spPr>
        <p:txBody>
          <a:bodyPr>
            <a:normAutofit/>
          </a:bodyPr>
          <a:lstStyle/>
          <a:p>
            <a:pPr marL="514350" indent="-514350">
              <a:buFont typeface="+mj-lt"/>
              <a:buAutoNum type="arabicPeriod"/>
            </a:pPr>
            <a:r>
              <a:rPr lang="en-US" sz="3200" dirty="0"/>
              <a:t>Internal Factors (Controllable Factors)</a:t>
            </a:r>
          </a:p>
          <a:p>
            <a:pPr marL="971550" lvl="1" indent="-514350">
              <a:buFont typeface="+mj-lt"/>
              <a:buAutoNum type="romanLcPeriod"/>
            </a:pPr>
            <a:r>
              <a:rPr lang="en-US" sz="2800" dirty="0"/>
              <a:t>Hard Factors</a:t>
            </a:r>
          </a:p>
          <a:p>
            <a:pPr lvl="2"/>
            <a:r>
              <a:rPr lang="en-US" sz="2400" dirty="0"/>
              <a:t>Products</a:t>
            </a:r>
          </a:p>
          <a:p>
            <a:pPr lvl="2"/>
            <a:r>
              <a:rPr lang="en-US" sz="2400" dirty="0"/>
              <a:t>Plant and Equipment</a:t>
            </a:r>
          </a:p>
          <a:p>
            <a:pPr lvl="2"/>
            <a:r>
              <a:rPr lang="en-US" sz="2400" dirty="0"/>
              <a:t>Technological Innovations</a:t>
            </a:r>
          </a:p>
          <a:p>
            <a:pPr lvl="2"/>
            <a:r>
              <a:rPr lang="en-US" sz="2400" dirty="0"/>
              <a:t>Material and Energy</a:t>
            </a:r>
          </a:p>
          <a:p>
            <a:pPr marL="971550" lvl="1" indent="-514350">
              <a:buFont typeface="+mj-lt"/>
              <a:buAutoNum type="romanLcPeriod"/>
            </a:pPr>
            <a:r>
              <a:rPr lang="en-US" sz="2800" dirty="0"/>
              <a:t>Soft Factors</a:t>
            </a:r>
          </a:p>
          <a:p>
            <a:pPr lvl="2"/>
            <a:r>
              <a:rPr lang="en-US" sz="2400" dirty="0"/>
              <a:t>Manpower(Human Resource)</a:t>
            </a:r>
          </a:p>
          <a:p>
            <a:pPr lvl="2"/>
            <a:r>
              <a:rPr lang="en-US" sz="2400" dirty="0"/>
              <a:t>Organization and Systems</a:t>
            </a:r>
          </a:p>
          <a:p>
            <a:pPr lvl="2"/>
            <a:r>
              <a:rPr lang="en-US" sz="2400" dirty="0"/>
              <a:t>Work Methods</a:t>
            </a:r>
          </a:p>
          <a:p>
            <a:pPr lvl="2"/>
            <a:r>
              <a:rPr lang="en-US" sz="2400" dirty="0"/>
              <a:t>Management Styles</a:t>
            </a:r>
          </a:p>
          <a:p>
            <a:pPr lvl="2"/>
            <a:endParaRPr lang="en-US" sz="2400" dirty="0"/>
          </a:p>
          <a:p>
            <a:pPr lvl="2"/>
            <a:endParaRPr lang="en-US" sz="2400" dirty="0"/>
          </a:p>
          <a:p>
            <a:pPr lvl="2"/>
            <a:endParaRPr lang="en-US" sz="2400" dirty="0"/>
          </a:p>
          <a:p>
            <a:pPr lvl="2"/>
            <a:endParaRPr lang="en-US" sz="2400" dirty="0"/>
          </a:p>
        </p:txBody>
      </p:sp>
      <p:sp>
        <p:nvSpPr>
          <p:cNvPr id="4" name="Footer Placeholder 3">
            <a:extLst>
              <a:ext uri="{FF2B5EF4-FFF2-40B4-BE49-F238E27FC236}">
                <a16:creationId xmlns:a16="http://schemas.microsoft.com/office/drawing/2014/main" id="{D72F37EB-08B1-7DAC-E1FE-A30860C9F632}"/>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E8CEE3F-335D-587D-6348-6B03DB9452F9}"/>
              </a:ext>
            </a:extLst>
          </p:cNvPr>
          <p:cNvSpPr>
            <a:spLocks noGrp="1"/>
          </p:cNvSpPr>
          <p:nvPr>
            <p:ph type="sldNum" sz="quarter" idx="12"/>
          </p:nvPr>
        </p:nvSpPr>
        <p:spPr/>
        <p:txBody>
          <a:bodyPr/>
          <a:lstStyle/>
          <a:p>
            <a:fld id="{F21DBD38-35AC-4FA6-8D1E-90B8DCA78A73}" type="slidenum">
              <a:rPr lang="en-US" smtClean="0"/>
              <a:t>28</a:t>
            </a:fld>
            <a:endParaRPr lang="en-US"/>
          </a:p>
        </p:txBody>
      </p:sp>
    </p:spTree>
    <p:extLst>
      <p:ext uri="{BB962C8B-B14F-4D97-AF65-F5344CB8AC3E}">
        <p14:creationId xmlns:p14="http://schemas.microsoft.com/office/powerpoint/2010/main" val="3229275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267C-B1F4-DB13-0AA6-C7FD3BC62E04}"/>
              </a:ext>
            </a:extLst>
          </p:cNvPr>
          <p:cNvSpPr>
            <a:spLocks noGrp="1"/>
          </p:cNvSpPr>
          <p:nvPr>
            <p:ph type="title"/>
          </p:nvPr>
        </p:nvSpPr>
        <p:spPr>
          <a:xfrm>
            <a:off x="838200" y="365126"/>
            <a:ext cx="10515600" cy="652306"/>
          </a:xfrm>
        </p:spPr>
        <p:txBody>
          <a:bodyPr>
            <a:normAutofit/>
          </a:bodyPr>
          <a:lstStyle/>
          <a:p>
            <a:pPr algn="r"/>
            <a:r>
              <a:rPr lang="en-US" sz="3200" b="1" dirty="0"/>
              <a:t>Contd.</a:t>
            </a:r>
          </a:p>
        </p:txBody>
      </p:sp>
      <p:sp>
        <p:nvSpPr>
          <p:cNvPr id="3" name="Content Placeholder 2">
            <a:extLst>
              <a:ext uri="{FF2B5EF4-FFF2-40B4-BE49-F238E27FC236}">
                <a16:creationId xmlns:a16="http://schemas.microsoft.com/office/drawing/2014/main" id="{81FE4547-818F-AE26-4B49-C326FF9BA1A0}"/>
              </a:ext>
            </a:extLst>
          </p:cNvPr>
          <p:cNvSpPr>
            <a:spLocks noGrp="1"/>
          </p:cNvSpPr>
          <p:nvPr>
            <p:ph idx="1"/>
          </p:nvPr>
        </p:nvSpPr>
        <p:spPr>
          <a:xfrm>
            <a:off x="838200" y="1017432"/>
            <a:ext cx="10515600" cy="5159531"/>
          </a:xfrm>
        </p:spPr>
        <p:txBody>
          <a:bodyPr>
            <a:normAutofit/>
          </a:bodyPr>
          <a:lstStyle/>
          <a:p>
            <a:pPr marL="0" indent="0">
              <a:buNone/>
            </a:pPr>
            <a:r>
              <a:rPr lang="en-US" sz="3200" dirty="0"/>
              <a:t>2. External Factors (Uncontrollable Factors)</a:t>
            </a:r>
          </a:p>
          <a:p>
            <a:pPr marL="971550" lvl="1" indent="-514350">
              <a:buFont typeface="+mj-lt"/>
              <a:buAutoNum type="romanLcPeriod"/>
            </a:pPr>
            <a:r>
              <a:rPr lang="en-US" sz="2800" dirty="0"/>
              <a:t>Structural adjustments</a:t>
            </a:r>
          </a:p>
          <a:p>
            <a:pPr marL="971550" lvl="1" indent="-514350">
              <a:buFont typeface="+mj-lt"/>
              <a:buAutoNum type="romanLcPeriod"/>
            </a:pPr>
            <a:r>
              <a:rPr lang="en-US" sz="2800" dirty="0"/>
              <a:t>Natural Resources</a:t>
            </a:r>
          </a:p>
          <a:p>
            <a:pPr marL="971550" lvl="1" indent="-514350">
              <a:buFont typeface="+mj-lt"/>
              <a:buAutoNum type="romanLcPeriod"/>
            </a:pPr>
            <a:r>
              <a:rPr lang="en-US" sz="2800" dirty="0"/>
              <a:t>Government and infrastructure</a:t>
            </a:r>
          </a:p>
          <a:p>
            <a:pPr marL="457200" lvl="1" indent="0">
              <a:buNone/>
            </a:pPr>
            <a:endParaRPr lang="en-US" sz="2400" dirty="0"/>
          </a:p>
          <a:p>
            <a:pPr lvl="2"/>
            <a:endParaRPr lang="en-US" sz="2400" dirty="0"/>
          </a:p>
          <a:p>
            <a:pPr lvl="2"/>
            <a:endParaRPr lang="en-US" sz="2400" dirty="0"/>
          </a:p>
          <a:p>
            <a:pPr lvl="2"/>
            <a:endParaRPr lang="en-US" sz="2400" dirty="0"/>
          </a:p>
          <a:p>
            <a:pPr lvl="2"/>
            <a:endParaRPr lang="en-US" sz="2400" dirty="0"/>
          </a:p>
        </p:txBody>
      </p:sp>
      <p:sp>
        <p:nvSpPr>
          <p:cNvPr id="4" name="Footer Placeholder 3">
            <a:extLst>
              <a:ext uri="{FF2B5EF4-FFF2-40B4-BE49-F238E27FC236}">
                <a16:creationId xmlns:a16="http://schemas.microsoft.com/office/drawing/2014/main" id="{D72F37EB-08B1-7DAC-E1FE-A30860C9F632}"/>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E8CEE3F-335D-587D-6348-6B03DB9452F9}"/>
              </a:ext>
            </a:extLst>
          </p:cNvPr>
          <p:cNvSpPr>
            <a:spLocks noGrp="1"/>
          </p:cNvSpPr>
          <p:nvPr>
            <p:ph type="sldNum" sz="quarter" idx="12"/>
          </p:nvPr>
        </p:nvSpPr>
        <p:spPr/>
        <p:txBody>
          <a:bodyPr/>
          <a:lstStyle/>
          <a:p>
            <a:fld id="{F21DBD38-35AC-4FA6-8D1E-90B8DCA78A73}" type="slidenum">
              <a:rPr lang="en-US" smtClean="0"/>
              <a:t>29</a:t>
            </a:fld>
            <a:endParaRPr lang="en-US"/>
          </a:p>
        </p:txBody>
      </p:sp>
    </p:spTree>
    <p:extLst>
      <p:ext uri="{BB962C8B-B14F-4D97-AF65-F5344CB8AC3E}">
        <p14:creationId xmlns:p14="http://schemas.microsoft.com/office/powerpoint/2010/main" val="128102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A04C-6C58-3A9C-BC62-A215A21AE9A3}"/>
              </a:ext>
            </a:extLst>
          </p:cNvPr>
          <p:cNvSpPr>
            <a:spLocks noGrp="1"/>
          </p:cNvSpPr>
          <p:nvPr>
            <p:ph type="title"/>
          </p:nvPr>
        </p:nvSpPr>
        <p:spPr>
          <a:xfrm>
            <a:off x="735169" y="-27927"/>
            <a:ext cx="10515600" cy="716700"/>
          </a:xfrm>
        </p:spPr>
        <p:txBody>
          <a:bodyPr>
            <a:normAutofit/>
          </a:bodyPr>
          <a:lstStyle/>
          <a:p>
            <a:pPr marL="514350" indent="-514350" algn="ctr">
              <a:buFont typeface="+mj-lt"/>
              <a:buAutoNum type="arabicPeriod"/>
            </a:pPr>
            <a:r>
              <a:rPr lang="en-US" sz="3200" b="1" dirty="0"/>
              <a:t>Meaning and definition of Operations Management</a:t>
            </a:r>
          </a:p>
        </p:txBody>
      </p:sp>
      <p:sp>
        <p:nvSpPr>
          <p:cNvPr id="3" name="Content Placeholder 2">
            <a:extLst>
              <a:ext uri="{FF2B5EF4-FFF2-40B4-BE49-F238E27FC236}">
                <a16:creationId xmlns:a16="http://schemas.microsoft.com/office/drawing/2014/main" id="{72DC92B9-F12C-04DC-FB1C-CA044C024A19}"/>
              </a:ext>
            </a:extLst>
          </p:cNvPr>
          <p:cNvSpPr>
            <a:spLocks noGrp="1"/>
          </p:cNvSpPr>
          <p:nvPr>
            <p:ph idx="1"/>
          </p:nvPr>
        </p:nvSpPr>
        <p:spPr>
          <a:xfrm>
            <a:off x="838200" y="669701"/>
            <a:ext cx="10515600" cy="5507262"/>
          </a:xfrm>
        </p:spPr>
        <p:txBody>
          <a:bodyPr>
            <a:normAutofit fontScale="92500" lnSpcReduction="10000"/>
          </a:bodyPr>
          <a:lstStyle/>
          <a:p>
            <a:pPr algn="just"/>
            <a:r>
              <a:rPr lang="en-US" sz="2400" dirty="0"/>
              <a:t>the process, which combines and transforms various resources(inputs) used in the production(operations) subsystem of the organization into value added of desired outputs of product/services</a:t>
            </a:r>
          </a:p>
          <a:p>
            <a:pPr algn="just"/>
            <a:r>
              <a:rPr lang="en-US" sz="2400" dirty="0"/>
              <a:t>it is that part of an organization, which is concerned with the transformation of a rang of inputs into the required output(products/services) having the requisite quality level</a:t>
            </a:r>
          </a:p>
          <a:p>
            <a:pPr algn="just"/>
            <a:r>
              <a:rPr lang="en-US" sz="2400" dirty="0"/>
              <a:t>The operation management consists of two words operation and management where </a:t>
            </a:r>
            <a:r>
              <a:rPr lang="en-US" sz="2400" b="1" dirty="0"/>
              <a:t>operation</a:t>
            </a:r>
            <a:r>
              <a:rPr lang="en-US" sz="2400" dirty="0"/>
              <a:t> is the subsystem of a business organization that is responsible for producing desired level of final goods or services from the transformation of the different kinds of inputs (materials, </a:t>
            </a:r>
            <a:r>
              <a:rPr lang="en-US" sz="2400" dirty="0" err="1"/>
              <a:t>labours</a:t>
            </a:r>
            <a:r>
              <a:rPr lang="en-US" sz="2400" dirty="0"/>
              <a:t> and so on) and management is the process of effectively and efficiently utilizing organizational resources in order to achieve organizational objectives.</a:t>
            </a:r>
          </a:p>
          <a:p>
            <a:pPr algn="just"/>
            <a:r>
              <a:rPr lang="en-US" sz="2400" dirty="0"/>
              <a:t>Operations management means an area of management concerned with overseeing, designing, and controlling the of production and redesigning business operations in the production of goods or services involves the responsibility of ensuring that business operations are efficient in terms of using as few resources as needed, and effective in terms of meeting customer requirements. </a:t>
            </a:r>
          </a:p>
          <a:p>
            <a:pPr algn="just"/>
            <a:r>
              <a:rPr lang="en-US" sz="2400" dirty="0"/>
              <a:t>It is concerned with managing the process that converts inputs into </a:t>
            </a:r>
            <a:r>
              <a:rPr lang="en-US" sz="2400" dirty="0" err="1"/>
              <a:t>outputs.The</a:t>
            </a:r>
            <a:r>
              <a:rPr lang="en-US" sz="2400" dirty="0"/>
              <a:t> set of interrelated management activities, which are involved in manufacturing certain products is called as production management.</a:t>
            </a:r>
          </a:p>
          <a:p>
            <a:endParaRPr lang="en-US" dirty="0"/>
          </a:p>
        </p:txBody>
      </p:sp>
      <p:sp>
        <p:nvSpPr>
          <p:cNvPr id="4" name="Footer Placeholder 3">
            <a:extLst>
              <a:ext uri="{FF2B5EF4-FFF2-40B4-BE49-F238E27FC236}">
                <a16:creationId xmlns:a16="http://schemas.microsoft.com/office/drawing/2014/main" id="{41332C50-266B-E716-2B89-CD599B4A7FB5}"/>
              </a:ext>
            </a:extLst>
          </p:cNvPr>
          <p:cNvSpPr>
            <a:spLocks noGrp="1"/>
          </p:cNvSpPr>
          <p:nvPr>
            <p:ph type="ftr" sz="quarter" idx="11"/>
          </p:nvPr>
        </p:nvSpPr>
        <p:spPr/>
        <p:txBody>
          <a:bodyPr/>
          <a:lstStyle/>
          <a:p>
            <a:r>
              <a:rPr lang="en-US" dirty="0"/>
              <a:t>Operation Management</a:t>
            </a:r>
          </a:p>
        </p:txBody>
      </p:sp>
      <p:sp>
        <p:nvSpPr>
          <p:cNvPr id="5" name="Slide Number Placeholder 4">
            <a:extLst>
              <a:ext uri="{FF2B5EF4-FFF2-40B4-BE49-F238E27FC236}">
                <a16:creationId xmlns:a16="http://schemas.microsoft.com/office/drawing/2014/main" id="{015BEBFB-AB01-F91D-94EA-BC1486F7C29F}"/>
              </a:ext>
            </a:extLst>
          </p:cNvPr>
          <p:cNvSpPr>
            <a:spLocks noGrp="1"/>
          </p:cNvSpPr>
          <p:nvPr>
            <p:ph type="sldNum" sz="quarter" idx="12"/>
          </p:nvPr>
        </p:nvSpPr>
        <p:spPr/>
        <p:txBody>
          <a:bodyPr/>
          <a:lstStyle/>
          <a:p>
            <a:fld id="{F21DBD38-35AC-4FA6-8D1E-90B8DCA78A73}" type="slidenum">
              <a:rPr lang="en-US" smtClean="0"/>
              <a:t>3</a:t>
            </a:fld>
            <a:endParaRPr lang="en-US"/>
          </a:p>
        </p:txBody>
      </p:sp>
    </p:spTree>
    <p:extLst>
      <p:ext uri="{BB962C8B-B14F-4D97-AF65-F5344CB8AC3E}">
        <p14:creationId xmlns:p14="http://schemas.microsoft.com/office/powerpoint/2010/main" val="2197074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9443-BDE2-F0B3-5275-3BE527CD0F85}"/>
              </a:ext>
            </a:extLst>
          </p:cNvPr>
          <p:cNvSpPr>
            <a:spLocks noGrp="1"/>
          </p:cNvSpPr>
          <p:nvPr>
            <p:ph type="title"/>
          </p:nvPr>
        </p:nvSpPr>
        <p:spPr>
          <a:xfrm>
            <a:off x="838200" y="93125"/>
            <a:ext cx="10515600" cy="587912"/>
          </a:xfrm>
        </p:spPr>
        <p:txBody>
          <a:bodyPr>
            <a:normAutofit/>
          </a:bodyPr>
          <a:lstStyle/>
          <a:p>
            <a:pPr algn="ctr"/>
            <a:r>
              <a:rPr lang="en-US" sz="3200" b="1" dirty="0"/>
              <a:t>11. Concept of Green Productivity</a:t>
            </a:r>
          </a:p>
        </p:txBody>
      </p:sp>
      <p:sp>
        <p:nvSpPr>
          <p:cNvPr id="3" name="Content Placeholder 2">
            <a:extLst>
              <a:ext uri="{FF2B5EF4-FFF2-40B4-BE49-F238E27FC236}">
                <a16:creationId xmlns:a16="http://schemas.microsoft.com/office/drawing/2014/main" id="{70C0E6B7-F0F9-CEDB-CA72-B60F11AE06B7}"/>
              </a:ext>
            </a:extLst>
          </p:cNvPr>
          <p:cNvSpPr>
            <a:spLocks noGrp="1"/>
          </p:cNvSpPr>
          <p:nvPr>
            <p:ph idx="1"/>
          </p:nvPr>
        </p:nvSpPr>
        <p:spPr>
          <a:xfrm>
            <a:off x="838200" y="681037"/>
            <a:ext cx="10515600" cy="5495926"/>
          </a:xfrm>
        </p:spPr>
        <p:txBody>
          <a:bodyPr/>
          <a:lstStyle/>
          <a:p>
            <a:r>
              <a:rPr lang="en-US" dirty="0"/>
              <a:t>First introduced in 1994 by the Asian Productivity Organization(APO)</a:t>
            </a:r>
          </a:p>
          <a:p>
            <a:pPr algn="just"/>
            <a:r>
              <a:rPr lang="en-US" dirty="0"/>
              <a:t>Green Productivity (GP) is a strategy for simultaneously enhancing productivity and environmental performance for overall socio-economic development that leads to sustained improvement in the quality of human life. </a:t>
            </a:r>
          </a:p>
          <a:p>
            <a:pPr algn="just"/>
            <a:r>
              <a:rPr lang="en-US" dirty="0"/>
              <a:t>It is the combined application of appropriate productivity and environmental management tools, techniques and technologies that reduce the environmental impact of an organization's activities, products and services while enhancing profitability and competitive advantage</a:t>
            </a:r>
          </a:p>
          <a:p>
            <a:pPr algn="just"/>
            <a:r>
              <a:rPr lang="en-US" dirty="0"/>
              <a:t>Green productivity is a dynamic strategy to harmonize economic growth and environmental protection for sustainable development.</a:t>
            </a:r>
          </a:p>
        </p:txBody>
      </p:sp>
      <p:sp>
        <p:nvSpPr>
          <p:cNvPr id="4" name="Footer Placeholder 3">
            <a:extLst>
              <a:ext uri="{FF2B5EF4-FFF2-40B4-BE49-F238E27FC236}">
                <a16:creationId xmlns:a16="http://schemas.microsoft.com/office/drawing/2014/main" id="{56D4DD90-809D-E077-900D-8C13E2DBB72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F1D3A5A4-207E-4A90-DC87-8548B95DCB2D}"/>
              </a:ext>
            </a:extLst>
          </p:cNvPr>
          <p:cNvSpPr>
            <a:spLocks noGrp="1"/>
          </p:cNvSpPr>
          <p:nvPr>
            <p:ph type="sldNum" sz="quarter" idx="12"/>
          </p:nvPr>
        </p:nvSpPr>
        <p:spPr/>
        <p:txBody>
          <a:bodyPr/>
          <a:lstStyle/>
          <a:p>
            <a:fld id="{F21DBD38-35AC-4FA6-8D1E-90B8DCA78A73}" type="slidenum">
              <a:rPr lang="en-US" smtClean="0"/>
              <a:t>30</a:t>
            </a:fld>
            <a:endParaRPr lang="en-US"/>
          </a:p>
        </p:txBody>
      </p:sp>
    </p:spTree>
    <p:extLst>
      <p:ext uri="{BB962C8B-B14F-4D97-AF65-F5344CB8AC3E}">
        <p14:creationId xmlns:p14="http://schemas.microsoft.com/office/powerpoint/2010/main" val="1623632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9443-BDE2-F0B3-5275-3BE527CD0F85}"/>
              </a:ext>
            </a:extLst>
          </p:cNvPr>
          <p:cNvSpPr>
            <a:spLocks noGrp="1"/>
          </p:cNvSpPr>
          <p:nvPr>
            <p:ph type="title"/>
          </p:nvPr>
        </p:nvSpPr>
        <p:spPr>
          <a:xfrm>
            <a:off x="838200" y="93125"/>
            <a:ext cx="10515600" cy="587912"/>
          </a:xfrm>
        </p:spPr>
        <p:txBody>
          <a:bodyPr>
            <a:normAutofit/>
          </a:bodyPr>
          <a:lstStyle/>
          <a:p>
            <a:pPr algn="ctr"/>
            <a:r>
              <a:rPr lang="en-US" sz="3200" b="1" dirty="0"/>
              <a:t>12. Supply Chain Management</a:t>
            </a:r>
          </a:p>
        </p:txBody>
      </p:sp>
      <p:sp>
        <p:nvSpPr>
          <p:cNvPr id="3" name="Content Placeholder 2">
            <a:extLst>
              <a:ext uri="{FF2B5EF4-FFF2-40B4-BE49-F238E27FC236}">
                <a16:creationId xmlns:a16="http://schemas.microsoft.com/office/drawing/2014/main" id="{70C0E6B7-F0F9-CEDB-CA72-B60F11AE06B7}"/>
              </a:ext>
            </a:extLst>
          </p:cNvPr>
          <p:cNvSpPr>
            <a:spLocks noGrp="1"/>
          </p:cNvSpPr>
          <p:nvPr>
            <p:ph idx="1"/>
          </p:nvPr>
        </p:nvSpPr>
        <p:spPr>
          <a:xfrm>
            <a:off x="838200" y="681037"/>
            <a:ext cx="10515600" cy="5495926"/>
          </a:xfrm>
        </p:spPr>
        <p:txBody>
          <a:bodyPr>
            <a:normAutofit/>
          </a:bodyPr>
          <a:lstStyle/>
          <a:p>
            <a:pPr algn="just"/>
            <a:r>
              <a:rPr lang="en-US" dirty="0"/>
              <a:t>A supply chain consists of a series of activities involving many organizations through which the material moves from initial suppliers to final customers.</a:t>
            </a:r>
          </a:p>
          <a:p>
            <a:r>
              <a:rPr lang="en-US" dirty="0"/>
              <a:t>A supply chain activity is depicted as follows: </a:t>
            </a:r>
          </a:p>
          <a:p>
            <a:pPr marL="0" indent="0" algn="ctr">
              <a:buNone/>
            </a:pPr>
            <a:r>
              <a:rPr lang="en-US" sz="1900" b="1" dirty="0"/>
              <a:t>Raw material -&gt; Semi-finished products -&gt;Finished products-&gt;Distributors-&gt; Retailers-&gt;End customers</a:t>
            </a:r>
          </a:p>
          <a:p>
            <a:pPr algn="just"/>
            <a:r>
              <a:rPr lang="en-US" dirty="0"/>
              <a:t>Supply chain management is the active management of supply chain activities of the flow of goods and services and includes all processes that transform raw materials into final products.</a:t>
            </a:r>
          </a:p>
          <a:p>
            <a:pPr marL="0" indent="0" algn="just">
              <a:buNone/>
            </a:pPr>
            <a:r>
              <a:rPr lang="en-US" b="1" dirty="0"/>
              <a:t>Five Stages/Process of Supply Chain Management</a:t>
            </a:r>
          </a:p>
          <a:p>
            <a:pPr marL="0" indent="0" algn="just">
              <a:buNone/>
            </a:pPr>
            <a:r>
              <a:rPr lang="en-US" dirty="0"/>
              <a:t>Planning, Sourcing, Manufacturing, Delivery and Logistics, Return</a:t>
            </a:r>
          </a:p>
        </p:txBody>
      </p:sp>
      <p:sp>
        <p:nvSpPr>
          <p:cNvPr id="4" name="Footer Placeholder 3">
            <a:extLst>
              <a:ext uri="{FF2B5EF4-FFF2-40B4-BE49-F238E27FC236}">
                <a16:creationId xmlns:a16="http://schemas.microsoft.com/office/drawing/2014/main" id="{56D4DD90-809D-E077-900D-8C13E2DBB72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F1D3A5A4-207E-4A90-DC87-8548B95DCB2D}"/>
              </a:ext>
            </a:extLst>
          </p:cNvPr>
          <p:cNvSpPr>
            <a:spLocks noGrp="1"/>
          </p:cNvSpPr>
          <p:nvPr>
            <p:ph type="sldNum" sz="quarter" idx="12"/>
          </p:nvPr>
        </p:nvSpPr>
        <p:spPr/>
        <p:txBody>
          <a:bodyPr/>
          <a:lstStyle/>
          <a:p>
            <a:fld id="{F21DBD38-35AC-4FA6-8D1E-90B8DCA78A73}" type="slidenum">
              <a:rPr lang="en-US" smtClean="0"/>
              <a:t>31</a:t>
            </a:fld>
            <a:endParaRPr lang="en-US"/>
          </a:p>
        </p:txBody>
      </p:sp>
    </p:spTree>
    <p:extLst>
      <p:ext uri="{BB962C8B-B14F-4D97-AF65-F5344CB8AC3E}">
        <p14:creationId xmlns:p14="http://schemas.microsoft.com/office/powerpoint/2010/main" val="299025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D51-4A96-7123-4F55-947F204369BB}"/>
              </a:ext>
            </a:extLst>
          </p:cNvPr>
          <p:cNvSpPr>
            <a:spLocks noGrp="1"/>
          </p:cNvSpPr>
          <p:nvPr>
            <p:ph type="title"/>
          </p:nvPr>
        </p:nvSpPr>
        <p:spPr>
          <a:xfrm>
            <a:off x="838200" y="365126"/>
            <a:ext cx="10515600" cy="562154"/>
          </a:xfrm>
        </p:spPr>
        <p:txBody>
          <a:bodyPr>
            <a:normAutofit/>
          </a:bodyPr>
          <a:lstStyle/>
          <a:p>
            <a:pPr algn="ctr"/>
            <a:r>
              <a:rPr lang="en-US" sz="3200" b="1" dirty="0"/>
              <a:t>Extra Booster</a:t>
            </a:r>
          </a:p>
        </p:txBody>
      </p:sp>
      <p:sp>
        <p:nvSpPr>
          <p:cNvPr id="3" name="Content Placeholder 2">
            <a:extLst>
              <a:ext uri="{FF2B5EF4-FFF2-40B4-BE49-F238E27FC236}">
                <a16:creationId xmlns:a16="http://schemas.microsoft.com/office/drawing/2014/main" id="{76926AF4-7CBB-43D7-FB8C-55905E21DC30}"/>
              </a:ext>
            </a:extLst>
          </p:cNvPr>
          <p:cNvSpPr>
            <a:spLocks noGrp="1"/>
          </p:cNvSpPr>
          <p:nvPr>
            <p:ph idx="1"/>
          </p:nvPr>
        </p:nvSpPr>
        <p:spPr>
          <a:xfrm>
            <a:off x="838200" y="1043189"/>
            <a:ext cx="10515600" cy="5133774"/>
          </a:xfrm>
        </p:spPr>
        <p:txBody>
          <a:bodyPr/>
          <a:lstStyle/>
          <a:p>
            <a:pPr marL="0" indent="0" algn="ctr">
              <a:buNone/>
            </a:pPr>
            <a:r>
              <a:rPr lang="en-US" dirty="0"/>
              <a:t>Production Vs Productivity</a:t>
            </a:r>
          </a:p>
          <a:p>
            <a:pPr marL="0" indent="0" algn="ctr">
              <a:buNone/>
            </a:pPr>
            <a:endParaRPr lang="en-US" dirty="0"/>
          </a:p>
        </p:txBody>
      </p:sp>
      <p:sp>
        <p:nvSpPr>
          <p:cNvPr id="4" name="Footer Placeholder 3">
            <a:extLst>
              <a:ext uri="{FF2B5EF4-FFF2-40B4-BE49-F238E27FC236}">
                <a16:creationId xmlns:a16="http://schemas.microsoft.com/office/drawing/2014/main" id="{D6869EA2-8A82-2391-9CAC-D69178F5EE82}"/>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8EDF24AC-4456-BA14-8913-352E0F71A8BF}"/>
              </a:ext>
            </a:extLst>
          </p:cNvPr>
          <p:cNvSpPr>
            <a:spLocks noGrp="1"/>
          </p:cNvSpPr>
          <p:nvPr>
            <p:ph type="sldNum" sz="quarter" idx="12"/>
          </p:nvPr>
        </p:nvSpPr>
        <p:spPr/>
        <p:txBody>
          <a:bodyPr/>
          <a:lstStyle/>
          <a:p>
            <a:fld id="{F21DBD38-35AC-4FA6-8D1E-90B8DCA78A73}" type="slidenum">
              <a:rPr lang="en-US" smtClean="0"/>
              <a:t>32</a:t>
            </a:fld>
            <a:endParaRPr lang="en-US"/>
          </a:p>
        </p:txBody>
      </p:sp>
      <p:pic>
        <p:nvPicPr>
          <p:cNvPr id="7" name="Picture 6">
            <a:extLst>
              <a:ext uri="{FF2B5EF4-FFF2-40B4-BE49-F238E27FC236}">
                <a16:creationId xmlns:a16="http://schemas.microsoft.com/office/drawing/2014/main" id="{4E4935E0-0137-AF06-B732-6DF12AB116A4}"/>
              </a:ext>
            </a:extLst>
          </p:cNvPr>
          <p:cNvPicPr>
            <a:picLocks noChangeAspect="1"/>
          </p:cNvPicPr>
          <p:nvPr/>
        </p:nvPicPr>
        <p:blipFill rotWithShape="1">
          <a:blip r:embed="rId2">
            <a:extLst>
              <a:ext uri="{28A0092B-C50C-407E-A947-70E740481C1C}">
                <a14:useLocalDpi xmlns:a14="http://schemas.microsoft.com/office/drawing/2010/main" val="0"/>
              </a:ext>
            </a:extLst>
          </a:blip>
          <a:srcRect t="1424" b="4990"/>
          <a:stretch/>
        </p:blipFill>
        <p:spPr>
          <a:xfrm>
            <a:off x="0" y="1481071"/>
            <a:ext cx="12192000" cy="4224269"/>
          </a:xfrm>
          <a:prstGeom prst="rect">
            <a:avLst/>
          </a:prstGeom>
        </p:spPr>
      </p:pic>
    </p:spTree>
    <p:extLst>
      <p:ext uri="{BB962C8B-B14F-4D97-AF65-F5344CB8AC3E}">
        <p14:creationId xmlns:p14="http://schemas.microsoft.com/office/powerpoint/2010/main" val="53965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30A9-5E35-50D3-4947-C58C270668AD}"/>
              </a:ext>
            </a:extLst>
          </p:cNvPr>
          <p:cNvSpPr>
            <a:spLocks noGrp="1"/>
          </p:cNvSpPr>
          <p:nvPr>
            <p:ph type="title"/>
          </p:nvPr>
        </p:nvSpPr>
        <p:spPr>
          <a:xfrm>
            <a:off x="838200" y="310768"/>
            <a:ext cx="10515600" cy="752117"/>
          </a:xfrm>
        </p:spPr>
        <p:txBody>
          <a:bodyPr>
            <a:normAutofit/>
          </a:bodyPr>
          <a:lstStyle/>
          <a:p>
            <a:pPr algn="ctr"/>
            <a:r>
              <a:rPr lang="en-US" sz="3600" b="1" dirty="0"/>
              <a:t>Assignment-1</a:t>
            </a:r>
          </a:p>
        </p:txBody>
      </p:sp>
      <p:sp>
        <p:nvSpPr>
          <p:cNvPr id="3" name="Content Placeholder 2">
            <a:extLst>
              <a:ext uri="{FF2B5EF4-FFF2-40B4-BE49-F238E27FC236}">
                <a16:creationId xmlns:a16="http://schemas.microsoft.com/office/drawing/2014/main" id="{7F7A546D-4176-252B-7FAD-E070151313D0}"/>
              </a:ext>
            </a:extLst>
          </p:cNvPr>
          <p:cNvSpPr>
            <a:spLocks noGrp="1"/>
          </p:cNvSpPr>
          <p:nvPr>
            <p:ph idx="1"/>
          </p:nvPr>
        </p:nvSpPr>
        <p:spPr>
          <a:xfrm>
            <a:off x="838200" y="1250591"/>
            <a:ext cx="10515600" cy="5288321"/>
          </a:xfrm>
        </p:spPr>
        <p:txBody>
          <a:bodyPr>
            <a:normAutofit/>
          </a:bodyPr>
          <a:lstStyle/>
          <a:p>
            <a:pPr marL="0" indent="0">
              <a:buNone/>
            </a:pPr>
            <a:r>
              <a:rPr lang="en-US" sz="3200" dirty="0"/>
              <a:t>Short Answer Questions:</a:t>
            </a:r>
          </a:p>
          <a:p>
            <a:pPr marL="514350" indent="-514350">
              <a:buFont typeface="+mj-lt"/>
              <a:buAutoNum type="arabicPeriod"/>
            </a:pPr>
            <a:r>
              <a:rPr lang="en-US" dirty="0"/>
              <a:t>Define operations management. Explain the objectives and importance of operations management?</a:t>
            </a:r>
          </a:p>
          <a:p>
            <a:pPr marL="514350" indent="-514350" algn="just">
              <a:buFont typeface="+mj-lt"/>
              <a:buAutoNum type="arabicPeriod"/>
            </a:pPr>
            <a:r>
              <a:rPr lang="en-US" dirty="0"/>
              <a:t>What are the differences between manufacturing and service operations? Describe the operations and supporting functions of operations management.</a:t>
            </a:r>
          </a:p>
          <a:p>
            <a:pPr marL="514350" indent="-514350" algn="just">
              <a:buFont typeface="+mj-lt"/>
              <a:buAutoNum type="arabicPeriod"/>
            </a:pPr>
            <a:r>
              <a:rPr lang="en-US" dirty="0"/>
              <a:t>Define Productivity. Also, explain factors affecting productivity.</a:t>
            </a:r>
          </a:p>
          <a:p>
            <a:pPr marL="514350" indent="-514350" algn="just">
              <a:buFont typeface="+mj-lt"/>
              <a:buAutoNum type="arabicPeriod"/>
            </a:pPr>
            <a:r>
              <a:rPr lang="en-US" dirty="0"/>
              <a:t>Describe the roles and key issues of operations manager?</a:t>
            </a:r>
          </a:p>
          <a:p>
            <a:pPr marL="514350" indent="-514350" algn="just">
              <a:buFont typeface="+mj-lt"/>
              <a:buAutoNum type="arabicPeriod"/>
            </a:pPr>
            <a:r>
              <a:rPr lang="en-US" dirty="0"/>
              <a:t>Elaborate the transformation process of operations management. </a:t>
            </a:r>
          </a:p>
        </p:txBody>
      </p:sp>
      <p:sp>
        <p:nvSpPr>
          <p:cNvPr id="4" name="Footer Placeholder 3">
            <a:extLst>
              <a:ext uri="{FF2B5EF4-FFF2-40B4-BE49-F238E27FC236}">
                <a16:creationId xmlns:a16="http://schemas.microsoft.com/office/drawing/2014/main" id="{02B39FC7-DB44-BAB2-F606-74618DB1415A}"/>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D71063D-B55C-3887-3183-C4413CA6A51A}"/>
              </a:ext>
            </a:extLst>
          </p:cNvPr>
          <p:cNvSpPr>
            <a:spLocks noGrp="1"/>
          </p:cNvSpPr>
          <p:nvPr>
            <p:ph type="sldNum" sz="quarter" idx="12"/>
          </p:nvPr>
        </p:nvSpPr>
        <p:spPr/>
        <p:txBody>
          <a:bodyPr/>
          <a:lstStyle/>
          <a:p>
            <a:fld id="{F21DBD38-35AC-4FA6-8D1E-90B8DCA78A73}" type="slidenum">
              <a:rPr lang="en-US" smtClean="0"/>
              <a:t>33</a:t>
            </a:fld>
            <a:endParaRPr lang="en-US"/>
          </a:p>
        </p:txBody>
      </p:sp>
    </p:spTree>
    <p:extLst>
      <p:ext uri="{BB962C8B-B14F-4D97-AF65-F5344CB8AC3E}">
        <p14:creationId xmlns:p14="http://schemas.microsoft.com/office/powerpoint/2010/main" val="2290928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lstStyle/>
          <a:p>
            <a:r>
              <a:rPr lang="en-US" dirty="0"/>
              <a:t>The End</a:t>
            </a:r>
            <a:br>
              <a:rPr lang="en-US" dirty="0"/>
            </a:br>
            <a:r>
              <a:rPr lang="en-US" dirty="0"/>
              <a:t>Chapter One</a:t>
            </a:r>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a:bodyPr>
          <a:lstStyle/>
          <a:p>
            <a:endParaRPr lang="en-US" dirty="0"/>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34</a:t>
            </a:fld>
            <a:endParaRPr lang="en-US"/>
          </a:p>
        </p:txBody>
      </p:sp>
    </p:spTree>
    <p:extLst>
      <p:ext uri="{BB962C8B-B14F-4D97-AF65-F5344CB8AC3E}">
        <p14:creationId xmlns:p14="http://schemas.microsoft.com/office/powerpoint/2010/main" val="393058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F97C-3751-4A17-EA7D-422F0BF26F5F}"/>
              </a:ext>
            </a:extLst>
          </p:cNvPr>
          <p:cNvSpPr>
            <a:spLocks noGrp="1"/>
          </p:cNvSpPr>
          <p:nvPr>
            <p:ph type="title"/>
          </p:nvPr>
        </p:nvSpPr>
        <p:spPr>
          <a:xfrm>
            <a:off x="838200" y="136525"/>
            <a:ext cx="10515600" cy="621742"/>
          </a:xfrm>
        </p:spPr>
        <p:txBody>
          <a:bodyPr>
            <a:normAutofit/>
          </a:bodyPr>
          <a:lstStyle/>
          <a:p>
            <a:pPr algn="ctr"/>
            <a:r>
              <a:rPr lang="en-US" sz="3600" b="1" dirty="0"/>
              <a:t>Some </a:t>
            </a:r>
            <a:r>
              <a:rPr lang="en-US" sz="3200" b="1" dirty="0"/>
              <a:t>Definitions</a:t>
            </a:r>
            <a:r>
              <a:rPr lang="en-US" sz="3600" b="1" dirty="0"/>
              <a:t> of Operations Management</a:t>
            </a:r>
          </a:p>
        </p:txBody>
      </p:sp>
      <p:sp>
        <p:nvSpPr>
          <p:cNvPr id="3" name="Content Placeholder 2">
            <a:extLst>
              <a:ext uri="{FF2B5EF4-FFF2-40B4-BE49-F238E27FC236}">
                <a16:creationId xmlns:a16="http://schemas.microsoft.com/office/drawing/2014/main" id="{A72918E5-7223-C1DC-8586-7865939AA4A0}"/>
              </a:ext>
            </a:extLst>
          </p:cNvPr>
          <p:cNvSpPr>
            <a:spLocks noGrp="1"/>
          </p:cNvSpPr>
          <p:nvPr>
            <p:ph idx="1"/>
          </p:nvPr>
        </p:nvSpPr>
        <p:spPr>
          <a:xfrm>
            <a:off x="838200" y="758267"/>
            <a:ext cx="10515600" cy="5418696"/>
          </a:xfrm>
        </p:spPr>
        <p:txBody>
          <a:bodyPr/>
          <a:lstStyle/>
          <a:p>
            <a:pPr marL="0" indent="0" algn="just">
              <a:buNone/>
            </a:pPr>
            <a:r>
              <a:rPr lang="en-US" dirty="0"/>
              <a:t>Various management scientists variedly define operations management. Some common definitions are enlisted below as:</a:t>
            </a:r>
          </a:p>
          <a:p>
            <a:pPr algn="just"/>
            <a:r>
              <a:rPr lang="en-US" dirty="0"/>
              <a:t>Operations management is the set of activities that creates value in the form of goods and services by transforming inputs into outputs. </a:t>
            </a:r>
            <a:r>
              <a:rPr lang="en-US" i="1" dirty="0"/>
              <a:t>By-Jay Heizer and Barry Render</a:t>
            </a:r>
            <a:r>
              <a:rPr lang="en-US" dirty="0"/>
              <a:t>.</a:t>
            </a:r>
          </a:p>
          <a:p>
            <a:pPr algn="just"/>
            <a:r>
              <a:rPr lang="en-US" dirty="0"/>
              <a:t>Operations management may be defined as the design, operation, and improvement operations of the production systems that create the firm's primary products or services. By- Richard B. Chase, Nicholas </a:t>
            </a:r>
            <a:r>
              <a:rPr lang="en-US" i="1" dirty="0"/>
              <a:t>J. </a:t>
            </a:r>
            <a:r>
              <a:rPr lang="en-US" i="1" dirty="0" err="1"/>
              <a:t>Aquilano</a:t>
            </a:r>
            <a:r>
              <a:rPr lang="en-US" i="1" dirty="0"/>
              <a:t> and F. Robert Jacobs</a:t>
            </a:r>
            <a:r>
              <a:rPr lang="en-US" dirty="0"/>
              <a:t>.</a:t>
            </a:r>
          </a:p>
          <a:p>
            <a:pPr algn="just"/>
            <a:r>
              <a:rPr lang="en-US" dirty="0"/>
              <a:t>The term operations management refers to the direction and control of the processes that transform inputs into products and services. </a:t>
            </a:r>
            <a:r>
              <a:rPr lang="en-US" i="1" dirty="0"/>
              <a:t>By - Lee J. </a:t>
            </a:r>
            <a:r>
              <a:rPr lang="en-US" i="1" dirty="0" err="1"/>
              <a:t>Krajewski</a:t>
            </a:r>
            <a:r>
              <a:rPr lang="en-US" i="1" dirty="0"/>
              <a:t>, Larry P. </a:t>
            </a:r>
            <a:r>
              <a:rPr lang="en-US" i="1" dirty="0" err="1"/>
              <a:t>Ritzman</a:t>
            </a:r>
            <a:r>
              <a:rPr lang="en-US" i="1" dirty="0"/>
              <a:t>.</a:t>
            </a:r>
          </a:p>
        </p:txBody>
      </p:sp>
      <p:sp>
        <p:nvSpPr>
          <p:cNvPr id="4" name="Footer Placeholder 3">
            <a:extLst>
              <a:ext uri="{FF2B5EF4-FFF2-40B4-BE49-F238E27FC236}">
                <a16:creationId xmlns:a16="http://schemas.microsoft.com/office/drawing/2014/main" id="{5DB1B74D-E34E-C0C8-5A49-3701936BCD3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18A6381-3703-8E9E-58A8-26638F1206E0}"/>
              </a:ext>
            </a:extLst>
          </p:cNvPr>
          <p:cNvSpPr>
            <a:spLocks noGrp="1"/>
          </p:cNvSpPr>
          <p:nvPr>
            <p:ph type="sldNum" sz="quarter" idx="12"/>
          </p:nvPr>
        </p:nvSpPr>
        <p:spPr/>
        <p:txBody>
          <a:bodyPr/>
          <a:lstStyle/>
          <a:p>
            <a:fld id="{F21DBD38-35AC-4FA6-8D1E-90B8DCA78A73}" type="slidenum">
              <a:rPr lang="en-US" smtClean="0"/>
              <a:t>4</a:t>
            </a:fld>
            <a:endParaRPr lang="en-US"/>
          </a:p>
        </p:txBody>
      </p:sp>
    </p:spTree>
    <p:extLst>
      <p:ext uri="{BB962C8B-B14F-4D97-AF65-F5344CB8AC3E}">
        <p14:creationId xmlns:p14="http://schemas.microsoft.com/office/powerpoint/2010/main" val="354238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419F-417C-1F58-090C-938BFF171FEC}"/>
              </a:ext>
            </a:extLst>
          </p:cNvPr>
          <p:cNvSpPr>
            <a:spLocks noGrp="1"/>
          </p:cNvSpPr>
          <p:nvPr>
            <p:ph type="title"/>
          </p:nvPr>
        </p:nvSpPr>
        <p:spPr>
          <a:xfrm>
            <a:off x="838200" y="136525"/>
            <a:ext cx="10515600" cy="593971"/>
          </a:xfrm>
        </p:spPr>
        <p:txBody>
          <a:bodyPr>
            <a:normAutofit/>
          </a:bodyPr>
          <a:lstStyle/>
          <a:p>
            <a:pPr algn="ctr"/>
            <a:r>
              <a:rPr lang="en-US" sz="3200" b="1" dirty="0"/>
              <a:t>Objectives of Operations Management</a:t>
            </a:r>
            <a:endParaRPr lang="en-US" sz="3200" dirty="0"/>
          </a:p>
        </p:txBody>
      </p:sp>
      <p:sp>
        <p:nvSpPr>
          <p:cNvPr id="3" name="Content Placeholder 2">
            <a:extLst>
              <a:ext uri="{FF2B5EF4-FFF2-40B4-BE49-F238E27FC236}">
                <a16:creationId xmlns:a16="http://schemas.microsoft.com/office/drawing/2014/main" id="{4C7407E9-1A11-7A99-4F00-7392AFBED6BF}"/>
              </a:ext>
            </a:extLst>
          </p:cNvPr>
          <p:cNvSpPr>
            <a:spLocks noGrp="1"/>
          </p:cNvSpPr>
          <p:nvPr>
            <p:ph idx="1"/>
          </p:nvPr>
        </p:nvSpPr>
        <p:spPr>
          <a:xfrm>
            <a:off x="838200" y="730496"/>
            <a:ext cx="10515600" cy="5446467"/>
          </a:xfrm>
        </p:spPr>
        <p:txBody>
          <a:bodyPr>
            <a:normAutofit lnSpcReduction="10000"/>
          </a:bodyPr>
          <a:lstStyle/>
          <a:p>
            <a:pPr marL="0" indent="0" algn="just">
              <a:buNone/>
            </a:pPr>
            <a:r>
              <a:rPr lang="en-US" sz="3200" dirty="0"/>
              <a:t>Operations Management are mainly concerned with planning, organizing, and controlling all the activities affecting human behavior through use of models which helps in converting the raw materials and human efforts into valuable goods and services for satisfying customer needs. The key objectives of operations management can be categorized as follows:</a:t>
            </a:r>
          </a:p>
          <a:p>
            <a:pPr marL="1428750" lvl="2" indent="-514350" algn="just">
              <a:buFont typeface="+mj-lt"/>
              <a:buAutoNum type="romanLcPeriod"/>
            </a:pPr>
            <a:r>
              <a:rPr lang="en-US" sz="3200" dirty="0"/>
              <a:t>Production (Design, Deliver, Develop, Direct)</a:t>
            </a:r>
          </a:p>
          <a:p>
            <a:pPr marL="1428750" lvl="2" indent="-514350" algn="just">
              <a:buFont typeface="+mj-lt"/>
              <a:buAutoNum type="romanLcPeriod"/>
            </a:pPr>
            <a:r>
              <a:rPr lang="en-US" sz="3200" dirty="0"/>
              <a:t>Performance (Quality, Speed, Dependability, Flexibility, Cost)</a:t>
            </a:r>
          </a:p>
          <a:p>
            <a:pPr marL="1428750" lvl="2" indent="-514350" algn="just">
              <a:buFont typeface="+mj-lt"/>
              <a:buAutoNum type="romanLcPeriod"/>
            </a:pPr>
            <a:r>
              <a:rPr lang="en-US" sz="3200" dirty="0"/>
              <a:t>People and group of people</a:t>
            </a:r>
          </a:p>
          <a:p>
            <a:pPr marL="1428750" lvl="2" indent="-514350" algn="just">
              <a:buFont typeface="+mj-lt"/>
              <a:buAutoNum type="romanLcPeriod"/>
            </a:pPr>
            <a:r>
              <a:rPr lang="en-US" sz="3200" dirty="0"/>
              <a:t>Customer Service</a:t>
            </a:r>
          </a:p>
          <a:p>
            <a:pPr marL="1428750" lvl="2" indent="-514350" algn="just">
              <a:buFont typeface="+mj-lt"/>
              <a:buAutoNum type="romanLcPeriod"/>
            </a:pPr>
            <a:r>
              <a:rPr lang="en-US" sz="3200" dirty="0"/>
              <a:t>Resource Utilization</a:t>
            </a:r>
          </a:p>
          <a:p>
            <a:pPr algn="just"/>
            <a:endParaRPr lang="en-US" dirty="0"/>
          </a:p>
        </p:txBody>
      </p:sp>
      <p:sp>
        <p:nvSpPr>
          <p:cNvPr id="4" name="Footer Placeholder 3">
            <a:extLst>
              <a:ext uri="{FF2B5EF4-FFF2-40B4-BE49-F238E27FC236}">
                <a16:creationId xmlns:a16="http://schemas.microsoft.com/office/drawing/2014/main" id="{68A701A3-81B2-5C10-043D-6D9B258F1A1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19AF6BF5-95BD-4CE1-E87C-407882A96435}"/>
              </a:ext>
            </a:extLst>
          </p:cNvPr>
          <p:cNvSpPr>
            <a:spLocks noGrp="1"/>
          </p:cNvSpPr>
          <p:nvPr>
            <p:ph type="sldNum" sz="quarter" idx="12"/>
          </p:nvPr>
        </p:nvSpPr>
        <p:spPr/>
        <p:txBody>
          <a:bodyPr/>
          <a:lstStyle/>
          <a:p>
            <a:fld id="{F21DBD38-35AC-4FA6-8D1E-90B8DCA78A73}" type="slidenum">
              <a:rPr lang="en-US" smtClean="0"/>
              <a:t>5</a:t>
            </a:fld>
            <a:endParaRPr lang="en-US"/>
          </a:p>
        </p:txBody>
      </p:sp>
    </p:spTree>
    <p:extLst>
      <p:ext uri="{BB962C8B-B14F-4D97-AF65-F5344CB8AC3E}">
        <p14:creationId xmlns:p14="http://schemas.microsoft.com/office/powerpoint/2010/main" val="50354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CC30-FE5A-00BC-EC1A-D151774CFF29}"/>
              </a:ext>
            </a:extLst>
          </p:cNvPr>
          <p:cNvSpPr>
            <a:spLocks noGrp="1"/>
          </p:cNvSpPr>
          <p:nvPr>
            <p:ph type="title"/>
          </p:nvPr>
        </p:nvSpPr>
        <p:spPr>
          <a:xfrm>
            <a:off x="838200" y="136525"/>
            <a:ext cx="10515600" cy="652306"/>
          </a:xfrm>
        </p:spPr>
        <p:txBody>
          <a:bodyPr>
            <a:normAutofit/>
          </a:bodyPr>
          <a:lstStyle/>
          <a:p>
            <a:pPr algn="ctr"/>
            <a:r>
              <a:rPr lang="en-US" sz="3200" b="1" dirty="0"/>
              <a:t>2. The Transformation Process</a:t>
            </a:r>
          </a:p>
        </p:txBody>
      </p:sp>
      <p:sp>
        <p:nvSpPr>
          <p:cNvPr id="3" name="Content Placeholder 2">
            <a:extLst>
              <a:ext uri="{FF2B5EF4-FFF2-40B4-BE49-F238E27FC236}">
                <a16:creationId xmlns:a16="http://schemas.microsoft.com/office/drawing/2014/main" id="{7438C801-E727-9DF2-C18E-AE0475EAEDEA}"/>
              </a:ext>
            </a:extLst>
          </p:cNvPr>
          <p:cNvSpPr>
            <a:spLocks noGrp="1"/>
          </p:cNvSpPr>
          <p:nvPr>
            <p:ph idx="1"/>
          </p:nvPr>
        </p:nvSpPr>
        <p:spPr>
          <a:xfrm>
            <a:off x="838200" y="734934"/>
            <a:ext cx="10515600" cy="5388132"/>
          </a:xfrm>
        </p:spPr>
        <p:txBody>
          <a:bodyPr>
            <a:noAutofit/>
          </a:bodyPr>
          <a:lstStyle/>
          <a:p>
            <a:pPr marL="0" marR="0" algn="just">
              <a:lnSpc>
                <a:spcPct val="107000"/>
              </a:lnSpc>
              <a:spcBef>
                <a:spcPts val="0"/>
              </a:spcBef>
              <a:spcAft>
                <a:spcPts val="800"/>
              </a:spcAft>
            </a:pPr>
            <a:r>
              <a:rPr lang="en-US" sz="2700" dirty="0"/>
              <a:t>Transformation is the conversion of inputs into outputs</a:t>
            </a:r>
          </a:p>
          <a:p>
            <a:pPr marL="0" marR="0" algn="just">
              <a:lnSpc>
                <a:spcPct val="107000"/>
              </a:lnSpc>
              <a:spcBef>
                <a:spcPts val="0"/>
              </a:spcBef>
              <a:spcAft>
                <a:spcPts val="800"/>
              </a:spcAft>
            </a:pPr>
            <a:r>
              <a:rPr lang="en-US" sz="2700" dirty="0"/>
              <a:t>All operations produce products and services by changing inputs into outputs using an input-transformation-output process. (Figure 1.1 shows this general transformation process model. )</a:t>
            </a:r>
          </a:p>
          <a:p>
            <a:pPr marL="0" marR="0" algn="just">
              <a:lnSpc>
                <a:spcPct val="107000"/>
              </a:lnSpc>
              <a:spcBef>
                <a:spcPts val="0"/>
              </a:spcBef>
              <a:spcAft>
                <a:spcPts val="800"/>
              </a:spcAft>
            </a:pPr>
            <a:r>
              <a:rPr lang="en-US" sz="2700" dirty="0"/>
              <a:t>feedback mechanisms are required to monitor the performance of the transformation process.</a:t>
            </a:r>
          </a:p>
          <a:p>
            <a:pPr marL="0" marR="0" algn="just">
              <a:lnSpc>
                <a:spcPct val="107000"/>
              </a:lnSpc>
              <a:spcBef>
                <a:spcPts val="0"/>
              </a:spcBef>
              <a:spcAft>
                <a:spcPts val="800"/>
              </a:spcAft>
            </a:pPr>
            <a:r>
              <a:rPr lang="en-US" sz="2700" dirty="0"/>
              <a:t>Operations are processes that take in a set of input resources which are used to transform something or are transformed themselves, into outputs of products and services. </a:t>
            </a:r>
          </a:p>
          <a:p>
            <a:pPr algn="just"/>
            <a:r>
              <a:rPr lang="en-US" sz="2700" dirty="0"/>
              <a:t>A transformation process is any activity or group of activities that takes one or more inputs. transforms and adds value to them, and provides outputs for customers or clients</a:t>
            </a:r>
          </a:p>
          <a:p>
            <a:pPr algn="just"/>
            <a:endParaRPr lang="en-US" sz="2700" dirty="0"/>
          </a:p>
        </p:txBody>
      </p:sp>
      <p:sp>
        <p:nvSpPr>
          <p:cNvPr id="4" name="Footer Placeholder 3">
            <a:extLst>
              <a:ext uri="{FF2B5EF4-FFF2-40B4-BE49-F238E27FC236}">
                <a16:creationId xmlns:a16="http://schemas.microsoft.com/office/drawing/2014/main" id="{39610AEC-0936-D465-6C04-1987FE355F6D}"/>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2BB92272-CAE4-71A8-1DD8-57E43BD24E14}"/>
              </a:ext>
            </a:extLst>
          </p:cNvPr>
          <p:cNvSpPr>
            <a:spLocks noGrp="1"/>
          </p:cNvSpPr>
          <p:nvPr>
            <p:ph type="sldNum" sz="quarter" idx="12"/>
          </p:nvPr>
        </p:nvSpPr>
        <p:spPr/>
        <p:txBody>
          <a:bodyPr/>
          <a:lstStyle/>
          <a:p>
            <a:fld id="{F21DBD38-35AC-4FA6-8D1E-90B8DCA78A73}" type="slidenum">
              <a:rPr lang="en-US" smtClean="0"/>
              <a:t>6</a:t>
            </a:fld>
            <a:endParaRPr lang="en-US"/>
          </a:p>
        </p:txBody>
      </p:sp>
    </p:spTree>
    <p:extLst>
      <p:ext uri="{BB962C8B-B14F-4D97-AF65-F5344CB8AC3E}">
        <p14:creationId xmlns:p14="http://schemas.microsoft.com/office/powerpoint/2010/main" val="65687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89C6-014D-72B9-C71F-7E203C82F7BE}"/>
              </a:ext>
            </a:extLst>
          </p:cNvPr>
          <p:cNvSpPr>
            <a:spLocks noGrp="1"/>
          </p:cNvSpPr>
          <p:nvPr>
            <p:ph type="title"/>
          </p:nvPr>
        </p:nvSpPr>
        <p:spPr>
          <a:xfrm>
            <a:off x="1134414" y="0"/>
            <a:ext cx="10515600" cy="412121"/>
          </a:xfrm>
        </p:spPr>
        <p:txBody>
          <a:bodyPr>
            <a:normAutofit fontScale="90000"/>
          </a:bodyPr>
          <a:lstStyle/>
          <a:p>
            <a:pPr algn="r"/>
            <a:r>
              <a:rPr lang="en-US" sz="2800" b="1" dirty="0"/>
              <a:t>Contd.</a:t>
            </a:r>
          </a:p>
        </p:txBody>
      </p:sp>
      <p:sp>
        <p:nvSpPr>
          <p:cNvPr id="3" name="Content Placeholder 2">
            <a:extLst>
              <a:ext uri="{FF2B5EF4-FFF2-40B4-BE49-F238E27FC236}">
                <a16:creationId xmlns:a16="http://schemas.microsoft.com/office/drawing/2014/main" id="{600E6177-0247-58F8-9311-3863766DA4F6}"/>
              </a:ext>
            </a:extLst>
          </p:cNvPr>
          <p:cNvSpPr>
            <a:spLocks noGrp="1"/>
          </p:cNvSpPr>
          <p:nvPr>
            <p:ph idx="1"/>
          </p:nvPr>
        </p:nvSpPr>
        <p:spPr>
          <a:xfrm>
            <a:off x="838200" y="412121"/>
            <a:ext cx="10515600" cy="5764842"/>
          </a:xfrm>
        </p:spPr>
        <p:txBody>
          <a:bodyPr/>
          <a:lstStyle/>
          <a:p>
            <a:endParaRPr lang="en-US" dirty="0"/>
          </a:p>
        </p:txBody>
      </p:sp>
      <p:sp>
        <p:nvSpPr>
          <p:cNvPr id="4" name="Footer Placeholder 3">
            <a:extLst>
              <a:ext uri="{FF2B5EF4-FFF2-40B4-BE49-F238E27FC236}">
                <a16:creationId xmlns:a16="http://schemas.microsoft.com/office/drawing/2014/main" id="{F5F2E1C6-BC54-6E12-2733-7C933B065200}"/>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02264D03-0432-CC2B-E65A-B8322560AB5F}"/>
              </a:ext>
            </a:extLst>
          </p:cNvPr>
          <p:cNvSpPr>
            <a:spLocks noGrp="1"/>
          </p:cNvSpPr>
          <p:nvPr>
            <p:ph type="sldNum" sz="quarter" idx="12"/>
          </p:nvPr>
        </p:nvSpPr>
        <p:spPr/>
        <p:txBody>
          <a:bodyPr/>
          <a:lstStyle/>
          <a:p>
            <a:fld id="{F21DBD38-35AC-4FA6-8D1E-90B8DCA78A73}" type="slidenum">
              <a:rPr lang="en-US" smtClean="0"/>
              <a:t>7</a:t>
            </a:fld>
            <a:endParaRPr lang="en-US"/>
          </a:p>
        </p:txBody>
      </p:sp>
      <p:pic>
        <p:nvPicPr>
          <p:cNvPr id="7" name="Picture 6">
            <a:extLst>
              <a:ext uri="{FF2B5EF4-FFF2-40B4-BE49-F238E27FC236}">
                <a16:creationId xmlns:a16="http://schemas.microsoft.com/office/drawing/2014/main" id="{D6035E66-FCD3-1DB3-1B77-C70B883B9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701" y="412121"/>
            <a:ext cx="11280313" cy="5764842"/>
          </a:xfrm>
          <a:prstGeom prst="rect">
            <a:avLst/>
          </a:prstGeom>
        </p:spPr>
      </p:pic>
    </p:spTree>
    <p:extLst>
      <p:ext uri="{BB962C8B-B14F-4D97-AF65-F5344CB8AC3E}">
        <p14:creationId xmlns:p14="http://schemas.microsoft.com/office/powerpoint/2010/main" val="150901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89C6-014D-72B9-C71F-7E203C82F7BE}"/>
              </a:ext>
            </a:extLst>
          </p:cNvPr>
          <p:cNvSpPr>
            <a:spLocks noGrp="1"/>
          </p:cNvSpPr>
          <p:nvPr>
            <p:ph type="title"/>
          </p:nvPr>
        </p:nvSpPr>
        <p:spPr>
          <a:xfrm>
            <a:off x="1134414" y="0"/>
            <a:ext cx="10515600" cy="412121"/>
          </a:xfrm>
        </p:spPr>
        <p:txBody>
          <a:bodyPr>
            <a:normAutofit fontScale="90000"/>
          </a:bodyPr>
          <a:lstStyle/>
          <a:p>
            <a:pPr algn="r"/>
            <a:r>
              <a:rPr lang="en-US" sz="2800" b="1" dirty="0"/>
              <a:t>Contd.</a:t>
            </a:r>
          </a:p>
        </p:txBody>
      </p:sp>
      <p:sp>
        <p:nvSpPr>
          <p:cNvPr id="3" name="Content Placeholder 2">
            <a:extLst>
              <a:ext uri="{FF2B5EF4-FFF2-40B4-BE49-F238E27FC236}">
                <a16:creationId xmlns:a16="http://schemas.microsoft.com/office/drawing/2014/main" id="{600E6177-0247-58F8-9311-3863766DA4F6}"/>
              </a:ext>
            </a:extLst>
          </p:cNvPr>
          <p:cNvSpPr>
            <a:spLocks noGrp="1"/>
          </p:cNvSpPr>
          <p:nvPr>
            <p:ph idx="1"/>
          </p:nvPr>
        </p:nvSpPr>
        <p:spPr>
          <a:xfrm>
            <a:off x="838200" y="412121"/>
            <a:ext cx="10515600" cy="5764842"/>
          </a:xfrm>
        </p:spPr>
        <p:txBody>
          <a:bodyPr/>
          <a:lstStyle/>
          <a:p>
            <a:r>
              <a:rPr lang="en-US" dirty="0"/>
              <a:t>Some operations described in terms of input-output transformation are given below:</a:t>
            </a:r>
            <a:br>
              <a:rPr lang="en-US" dirty="0"/>
            </a:br>
            <a:endParaRPr lang="en-US" dirty="0"/>
          </a:p>
        </p:txBody>
      </p:sp>
      <p:sp>
        <p:nvSpPr>
          <p:cNvPr id="4" name="Footer Placeholder 3">
            <a:extLst>
              <a:ext uri="{FF2B5EF4-FFF2-40B4-BE49-F238E27FC236}">
                <a16:creationId xmlns:a16="http://schemas.microsoft.com/office/drawing/2014/main" id="{F5F2E1C6-BC54-6E12-2733-7C933B065200}"/>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02264D03-0432-CC2B-E65A-B8322560AB5F}"/>
              </a:ext>
            </a:extLst>
          </p:cNvPr>
          <p:cNvSpPr>
            <a:spLocks noGrp="1"/>
          </p:cNvSpPr>
          <p:nvPr>
            <p:ph type="sldNum" sz="quarter" idx="12"/>
          </p:nvPr>
        </p:nvSpPr>
        <p:spPr/>
        <p:txBody>
          <a:bodyPr/>
          <a:lstStyle/>
          <a:p>
            <a:fld id="{F21DBD38-35AC-4FA6-8D1E-90B8DCA78A73}" type="slidenum">
              <a:rPr lang="en-US" smtClean="0"/>
              <a:t>8</a:t>
            </a:fld>
            <a:endParaRPr lang="en-US"/>
          </a:p>
        </p:txBody>
      </p:sp>
      <p:pic>
        <p:nvPicPr>
          <p:cNvPr id="7" name="Picture 6">
            <a:extLst>
              <a:ext uri="{FF2B5EF4-FFF2-40B4-BE49-F238E27FC236}">
                <a16:creationId xmlns:a16="http://schemas.microsoft.com/office/drawing/2014/main" id="{D6035E66-FCD3-1DB3-1B77-C70B883B93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7425" y="1483422"/>
            <a:ext cx="11217150" cy="3294640"/>
          </a:xfrm>
          <a:prstGeom prst="rect">
            <a:avLst/>
          </a:prstGeom>
        </p:spPr>
      </p:pic>
    </p:spTree>
    <p:extLst>
      <p:ext uri="{BB962C8B-B14F-4D97-AF65-F5344CB8AC3E}">
        <p14:creationId xmlns:p14="http://schemas.microsoft.com/office/powerpoint/2010/main" val="399315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C86D032-D240-8434-ED53-E054E8B8AA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544" y="401879"/>
            <a:ext cx="7075153" cy="5954471"/>
          </a:xfrm>
        </p:spPr>
      </p:pic>
      <p:sp>
        <p:nvSpPr>
          <p:cNvPr id="4" name="Footer Placeholder 3">
            <a:extLst>
              <a:ext uri="{FF2B5EF4-FFF2-40B4-BE49-F238E27FC236}">
                <a16:creationId xmlns:a16="http://schemas.microsoft.com/office/drawing/2014/main" id="{5C95E9CD-5AC2-2832-FC3F-386D750DEDF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17D1C2E-8F35-7029-B351-905FCB9B6C60}"/>
              </a:ext>
            </a:extLst>
          </p:cNvPr>
          <p:cNvSpPr>
            <a:spLocks noGrp="1"/>
          </p:cNvSpPr>
          <p:nvPr>
            <p:ph type="sldNum" sz="quarter" idx="12"/>
          </p:nvPr>
        </p:nvSpPr>
        <p:spPr/>
        <p:txBody>
          <a:bodyPr/>
          <a:lstStyle/>
          <a:p>
            <a:fld id="{F21DBD38-35AC-4FA6-8D1E-90B8DCA78A73}" type="slidenum">
              <a:rPr lang="en-US" smtClean="0"/>
              <a:t>9</a:t>
            </a:fld>
            <a:endParaRPr lang="en-US"/>
          </a:p>
        </p:txBody>
      </p:sp>
      <p:sp>
        <p:nvSpPr>
          <p:cNvPr id="6" name="Title 1">
            <a:extLst>
              <a:ext uri="{FF2B5EF4-FFF2-40B4-BE49-F238E27FC236}">
                <a16:creationId xmlns:a16="http://schemas.microsoft.com/office/drawing/2014/main" id="{EBB8AE0C-BE34-3FB3-8C3C-3161D37416C1}"/>
              </a:ext>
            </a:extLst>
          </p:cNvPr>
          <p:cNvSpPr>
            <a:spLocks noGrp="1"/>
          </p:cNvSpPr>
          <p:nvPr>
            <p:ph type="title"/>
          </p:nvPr>
        </p:nvSpPr>
        <p:spPr>
          <a:xfrm>
            <a:off x="838200" y="-56032"/>
            <a:ext cx="10515600" cy="476518"/>
          </a:xfrm>
        </p:spPr>
        <p:txBody>
          <a:bodyPr>
            <a:normAutofit fontScale="90000"/>
          </a:bodyPr>
          <a:lstStyle/>
          <a:p>
            <a:pPr algn="ctr"/>
            <a:r>
              <a:rPr lang="en-US" sz="2800" b="1" dirty="0"/>
              <a:t>3. Differences between Production(Manufacturing) and Services Operations</a:t>
            </a:r>
          </a:p>
        </p:txBody>
      </p:sp>
    </p:spTree>
    <p:extLst>
      <p:ext uri="{BB962C8B-B14F-4D97-AF65-F5344CB8AC3E}">
        <p14:creationId xmlns:p14="http://schemas.microsoft.com/office/powerpoint/2010/main" val="143143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2094</Words>
  <Application>Microsoft Office PowerPoint</Application>
  <PresentationFormat>Widescreen</PresentationFormat>
  <Paragraphs>276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Chapter One: Introduction</vt:lpstr>
      <vt:lpstr>Topics to be covered:         LH6</vt:lpstr>
      <vt:lpstr>Meaning and definition of Operations Management</vt:lpstr>
      <vt:lpstr>Some Definitions of Operations Management</vt:lpstr>
      <vt:lpstr>Objectives of Operations Management</vt:lpstr>
      <vt:lpstr>2. The Transformation Process</vt:lpstr>
      <vt:lpstr>Contd.</vt:lpstr>
      <vt:lpstr>Contd.</vt:lpstr>
      <vt:lpstr>3. Differences between Production(Manufacturing) and Services Operations</vt:lpstr>
      <vt:lpstr>4. Scope of Operations Management</vt:lpstr>
      <vt:lpstr>5. Operations and Supporting Functions</vt:lpstr>
      <vt:lpstr>Contd.</vt:lpstr>
      <vt:lpstr>PowerPoint Presentation</vt:lpstr>
      <vt:lpstr>6. Role of Operations Manager</vt:lpstr>
      <vt:lpstr>Contd.</vt:lpstr>
      <vt:lpstr>Contd.</vt:lpstr>
      <vt:lpstr>7. Key issues for Operations Manager</vt:lpstr>
      <vt:lpstr>8.Production System</vt:lpstr>
      <vt:lpstr>Types of Production Systems</vt:lpstr>
      <vt:lpstr>9. Historical Evolution of Operations Management</vt:lpstr>
      <vt:lpstr>10. Productivity: concepts, types, productivity measurement, factors affecting productivity </vt:lpstr>
      <vt:lpstr>Types of Productivity</vt:lpstr>
      <vt:lpstr>Contd.</vt:lpstr>
      <vt:lpstr>Contd.</vt:lpstr>
      <vt:lpstr>Contd.</vt:lpstr>
      <vt:lpstr>Contd.</vt:lpstr>
      <vt:lpstr>Contd.</vt:lpstr>
      <vt:lpstr>Factors affecting Productivity</vt:lpstr>
      <vt:lpstr>Contd.</vt:lpstr>
      <vt:lpstr>11. Concept of Green Productivity</vt:lpstr>
      <vt:lpstr>12. Supply Chain Management</vt:lpstr>
      <vt:lpstr>Extra Booster</vt:lpstr>
      <vt:lpstr>Assignment-1</vt:lpstr>
      <vt:lpstr>The End Chapter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dc:title>
  <dc:creator>Bishnu Bohara</dc:creator>
  <cp:lastModifiedBy>Bishnu Bohara</cp:lastModifiedBy>
  <cp:revision>5</cp:revision>
  <dcterms:created xsi:type="dcterms:W3CDTF">2023-04-13T13:11:52Z</dcterms:created>
  <dcterms:modified xsi:type="dcterms:W3CDTF">2023-04-15T05:36:52Z</dcterms:modified>
</cp:coreProperties>
</file>