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258" r:id="rId4"/>
    <p:sldId id="298" r:id="rId5"/>
    <p:sldId id="299" r:id="rId6"/>
    <p:sldId id="261" r:id="rId7"/>
    <p:sldId id="300" r:id="rId8"/>
    <p:sldId id="263" r:id="rId9"/>
    <p:sldId id="301" r:id="rId10"/>
    <p:sldId id="265" r:id="rId11"/>
    <p:sldId id="266" r:id="rId12"/>
    <p:sldId id="302" r:id="rId13"/>
    <p:sldId id="303" r:id="rId14"/>
    <p:sldId id="268" r:id="rId15"/>
    <p:sldId id="304" r:id="rId16"/>
    <p:sldId id="305" r:id="rId17"/>
    <p:sldId id="306" r:id="rId18"/>
    <p:sldId id="307" r:id="rId19"/>
    <p:sldId id="297" r:id="rId20"/>
    <p:sldId id="296" r:id="rId21"/>
    <p:sldId id="29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handoutMaster" Target="handoutMasters/handout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45DBE5-496B-6D8D-4908-4C77ABE781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FC412D-68D2-2232-DB00-52E696E3AFE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653528-754B-43EA-97A5-F7B32FFD6BA8}" type="datetimeFigureOut">
              <a:rPr lang="en-US" smtClean="0"/>
              <a:t>11/26/2023</a:t>
            </a:fld>
            <a:endParaRPr lang="en-US"/>
          </a:p>
        </p:txBody>
      </p:sp>
      <p:sp>
        <p:nvSpPr>
          <p:cNvPr id="4" name="Footer Placeholder 3">
            <a:extLst>
              <a:ext uri="{FF2B5EF4-FFF2-40B4-BE49-F238E27FC236}">
                <a16:creationId xmlns:a16="http://schemas.microsoft.com/office/drawing/2014/main" id="{14EF85CF-6FED-5DA3-602A-7762325758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Operation Management</a:t>
            </a:r>
          </a:p>
        </p:txBody>
      </p:sp>
      <p:sp>
        <p:nvSpPr>
          <p:cNvPr id="5" name="Slide Number Placeholder 4">
            <a:extLst>
              <a:ext uri="{FF2B5EF4-FFF2-40B4-BE49-F238E27FC236}">
                <a16:creationId xmlns:a16="http://schemas.microsoft.com/office/drawing/2014/main" id="{CBE67072-7260-58CC-BFC5-6366DE5950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B314D3-CFD0-44C1-8BFD-75572052AB00}" type="slidenum">
              <a:rPr lang="en-US" smtClean="0"/>
              <a:t>‹#›</a:t>
            </a:fld>
            <a:endParaRPr lang="en-US"/>
          </a:p>
        </p:txBody>
      </p:sp>
    </p:spTree>
    <p:extLst>
      <p:ext uri="{BB962C8B-B14F-4D97-AF65-F5344CB8AC3E}">
        <p14:creationId xmlns:p14="http://schemas.microsoft.com/office/powerpoint/2010/main" val="147365484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811E71-896A-42AE-80BC-931BF0CE28EC}" type="datetimeFigureOut">
              <a:rPr lang="en-US" smtClean="0"/>
              <a:t>11/26/2023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Operation Management</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284199-92F8-4708-BEEA-BE81842D5D06}" type="slidenum">
              <a:rPr lang="en-US" smtClean="0"/>
              <a:t>‹#›</a:t>
            </a:fld>
            <a:endParaRPr lang="en-US"/>
          </a:p>
        </p:txBody>
      </p:sp>
    </p:spTree>
    <p:extLst>
      <p:ext uri="{BB962C8B-B14F-4D97-AF65-F5344CB8AC3E}">
        <p14:creationId xmlns:p14="http://schemas.microsoft.com/office/powerpoint/2010/main" val="171037672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DB34-6486-11B5-8CA2-7A26DB2899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38091E-36D0-F78A-CC9B-58DE0E57FB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1A5DAA-BF06-F798-0AC6-9D8BD83357AD}"/>
              </a:ext>
            </a:extLst>
          </p:cNvPr>
          <p:cNvSpPr>
            <a:spLocks noGrp="1"/>
          </p:cNvSpPr>
          <p:nvPr>
            <p:ph type="dt" sz="half" idx="10"/>
          </p:nvPr>
        </p:nvSpPr>
        <p:spPr/>
        <p:txBody>
          <a:bodyPr/>
          <a:lstStyle/>
          <a:p>
            <a:fld id="{7D78FB23-9176-47C4-9A35-19089391B29D}" type="datetime1">
              <a:rPr lang="en-US" smtClean="0"/>
              <a:t>11/26/2023</a:t>
            </a:fld>
            <a:endParaRPr lang="en-US"/>
          </a:p>
        </p:txBody>
      </p:sp>
      <p:sp>
        <p:nvSpPr>
          <p:cNvPr id="5" name="Footer Placeholder 4">
            <a:extLst>
              <a:ext uri="{FF2B5EF4-FFF2-40B4-BE49-F238E27FC236}">
                <a16:creationId xmlns:a16="http://schemas.microsoft.com/office/drawing/2014/main" id="{8731CDB9-91F8-2F41-9688-3BA3A54F2C03}"/>
              </a:ext>
            </a:extLst>
          </p:cNvPr>
          <p:cNvSpPr>
            <a:spLocks noGrp="1"/>
          </p:cNvSpPr>
          <p:nvPr>
            <p:ph type="ftr" sz="quarter" idx="11"/>
          </p:nvPr>
        </p:nvSpPr>
        <p:spPr/>
        <p:txBody>
          <a:bodyPr/>
          <a:lstStyle/>
          <a:p>
            <a:r>
              <a:rPr lang="en-US"/>
              <a:t>Operation Management</a:t>
            </a:r>
          </a:p>
        </p:txBody>
      </p:sp>
      <p:sp>
        <p:nvSpPr>
          <p:cNvPr id="6" name="Slide Number Placeholder 5">
            <a:extLst>
              <a:ext uri="{FF2B5EF4-FFF2-40B4-BE49-F238E27FC236}">
                <a16:creationId xmlns:a16="http://schemas.microsoft.com/office/drawing/2014/main" id="{EEB278DF-6629-1813-762C-ABDDC002ADC5}"/>
              </a:ext>
            </a:extLst>
          </p:cNvPr>
          <p:cNvSpPr>
            <a:spLocks noGrp="1"/>
          </p:cNvSpPr>
          <p:nvPr>
            <p:ph type="sldNum" sz="quarter" idx="12"/>
          </p:nvPr>
        </p:nvSpPr>
        <p:spPr/>
        <p:txBody>
          <a:bodyPr/>
          <a:lstStyle/>
          <a:p>
            <a:fld id="{F21DBD38-35AC-4FA6-8D1E-90B8DCA78A73}" type="slidenum">
              <a:rPr lang="en-US" smtClean="0"/>
              <a:t>‹#›</a:t>
            </a:fld>
            <a:endParaRPr lang="en-US"/>
          </a:p>
        </p:txBody>
      </p:sp>
    </p:spTree>
    <p:extLst>
      <p:ext uri="{BB962C8B-B14F-4D97-AF65-F5344CB8AC3E}">
        <p14:creationId xmlns:p14="http://schemas.microsoft.com/office/powerpoint/2010/main" val="931413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A2F2-3F44-C214-CA45-E332C132E7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0C4D5C-A6A9-A144-AB4C-A76E695F6E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C55961-01F5-81D2-26E9-E9C0769B6155}"/>
              </a:ext>
            </a:extLst>
          </p:cNvPr>
          <p:cNvSpPr>
            <a:spLocks noGrp="1"/>
          </p:cNvSpPr>
          <p:nvPr>
            <p:ph type="dt" sz="half" idx="10"/>
          </p:nvPr>
        </p:nvSpPr>
        <p:spPr/>
        <p:txBody>
          <a:bodyPr/>
          <a:lstStyle/>
          <a:p>
            <a:fld id="{3CE513DF-957B-4EC5-A352-2DE47DC38791}" type="datetime1">
              <a:rPr lang="en-US" smtClean="0"/>
              <a:t>11/26/2023</a:t>
            </a:fld>
            <a:endParaRPr lang="en-US"/>
          </a:p>
        </p:txBody>
      </p:sp>
      <p:sp>
        <p:nvSpPr>
          <p:cNvPr id="5" name="Footer Placeholder 4">
            <a:extLst>
              <a:ext uri="{FF2B5EF4-FFF2-40B4-BE49-F238E27FC236}">
                <a16:creationId xmlns:a16="http://schemas.microsoft.com/office/drawing/2014/main" id="{0356E471-C7A4-40FC-D593-20D5F142E732}"/>
              </a:ext>
            </a:extLst>
          </p:cNvPr>
          <p:cNvSpPr>
            <a:spLocks noGrp="1"/>
          </p:cNvSpPr>
          <p:nvPr>
            <p:ph type="ftr" sz="quarter" idx="11"/>
          </p:nvPr>
        </p:nvSpPr>
        <p:spPr/>
        <p:txBody>
          <a:bodyPr/>
          <a:lstStyle/>
          <a:p>
            <a:r>
              <a:rPr lang="en-US"/>
              <a:t>Operation Management</a:t>
            </a:r>
          </a:p>
        </p:txBody>
      </p:sp>
      <p:sp>
        <p:nvSpPr>
          <p:cNvPr id="6" name="Slide Number Placeholder 5">
            <a:extLst>
              <a:ext uri="{FF2B5EF4-FFF2-40B4-BE49-F238E27FC236}">
                <a16:creationId xmlns:a16="http://schemas.microsoft.com/office/drawing/2014/main" id="{374B7E43-1167-BE39-E696-879F1DCA205B}"/>
              </a:ext>
            </a:extLst>
          </p:cNvPr>
          <p:cNvSpPr>
            <a:spLocks noGrp="1"/>
          </p:cNvSpPr>
          <p:nvPr>
            <p:ph type="sldNum" sz="quarter" idx="12"/>
          </p:nvPr>
        </p:nvSpPr>
        <p:spPr/>
        <p:txBody>
          <a:bodyPr/>
          <a:lstStyle/>
          <a:p>
            <a:fld id="{F21DBD38-35AC-4FA6-8D1E-90B8DCA78A73}" type="slidenum">
              <a:rPr lang="en-US" smtClean="0"/>
              <a:t>‹#›</a:t>
            </a:fld>
            <a:endParaRPr lang="en-US"/>
          </a:p>
        </p:txBody>
      </p:sp>
    </p:spTree>
    <p:extLst>
      <p:ext uri="{BB962C8B-B14F-4D97-AF65-F5344CB8AC3E}">
        <p14:creationId xmlns:p14="http://schemas.microsoft.com/office/powerpoint/2010/main" val="4209758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91A505-4881-1270-2194-B5549EE473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A7880F-0C8A-B782-6642-FB4F086279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20656-E1F9-C0BF-944D-5F2B1BDC56AC}"/>
              </a:ext>
            </a:extLst>
          </p:cNvPr>
          <p:cNvSpPr>
            <a:spLocks noGrp="1"/>
          </p:cNvSpPr>
          <p:nvPr>
            <p:ph type="dt" sz="half" idx="10"/>
          </p:nvPr>
        </p:nvSpPr>
        <p:spPr/>
        <p:txBody>
          <a:bodyPr/>
          <a:lstStyle/>
          <a:p>
            <a:fld id="{0380A17F-5A07-4B7A-AD70-0E8414169CA1}" type="datetime1">
              <a:rPr lang="en-US" smtClean="0"/>
              <a:t>11/26/2023</a:t>
            </a:fld>
            <a:endParaRPr lang="en-US"/>
          </a:p>
        </p:txBody>
      </p:sp>
      <p:sp>
        <p:nvSpPr>
          <p:cNvPr id="5" name="Footer Placeholder 4">
            <a:extLst>
              <a:ext uri="{FF2B5EF4-FFF2-40B4-BE49-F238E27FC236}">
                <a16:creationId xmlns:a16="http://schemas.microsoft.com/office/drawing/2014/main" id="{B0D8E4AE-43B4-D5DD-8096-F0336EF4A15D}"/>
              </a:ext>
            </a:extLst>
          </p:cNvPr>
          <p:cNvSpPr>
            <a:spLocks noGrp="1"/>
          </p:cNvSpPr>
          <p:nvPr>
            <p:ph type="ftr" sz="quarter" idx="11"/>
          </p:nvPr>
        </p:nvSpPr>
        <p:spPr/>
        <p:txBody>
          <a:bodyPr/>
          <a:lstStyle/>
          <a:p>
            <a:r>
              <a:rPr lang="en-US"/>
              <a:t>Operation Management</a:t>
            </a:r>
          </a:p>
        </p:txBody>
      </p:sp>
      <p:sp>
        <p:nvSpPr>
          <p:cNvPr id="6" name="Slide Number Placeholder 5">
            <a:extLst>
              <a:ext uri="{FF2B5EF4-FFF2-40B4-BE49-F238E27FC236}">
                <a16:creationId xmlns:a16="http://schemas.microsoft.com/office/drawing/2014/main" id="{1E034BE6-5468-0859-DDA9-4EB26AAA527E}"/>
              </a:ext>
            </a:extLst>
          </p:cNvPr>
          <p:cNvSpPr>
            <a:spLocks noGrp="1"/>
          </p:cNvSpPr>
          <p:nvPr>
            <p:ph type="sldNum" sz="quarter" idx="12"/>
          </p:nvPr>
        </p:nvSpPr>
        <p:spPr/>
        <p:txBody>
          <a:bodyPr/>
          <a:lstStyle/>
          <a:p>
            <a:fld id="{F21DBD38-35AC-4FA6-8D1E-90B8DCA78A73}" type="slidenum">
              <a:rPr lang="en-US" smtClean="0"/>
              <a:t>‹#›</a:t>
            </a:fld>
            <a:endParaRPr lang="en-US"/>
          </a:p>
        </p:txBody>
      </p:sp>
    </p:spTree>
    <p:extLst>
      <p:ext uri="{BB962C8B-B14F-4D97-AF65-F5344CB8AC3E}">
        <p14:creationId xmlns:p14="http://schemas.microsoft.com/office/powerpoint/2010/main" val="816552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5F6FE-4C3A-308C-42EC-2D0823D3AF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BB50B7-0FF6-D0D0-C7FA-BC1FA694F1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90E543-B6BE-55A7-CAFE-AFFE049566E8}"/>
              </a:ext>
            </a:extLst>
          </p:cNvPr>
          <p:cNvSpPr>
            <a:spLocks noGrp="1"/>
          </p:cNvSpPr>
          <p:nvPr>
            <p:ph type="dt" sz="half" idx="10"/>
          </p:nvPr>
        </p:nvSpPr>
        <p:spPr/>
        <p:txBody>
          <a:bodyPr/>
          <a:lstStyle/>
          <a:p>
            <a:fld id="{D06F1313-85EF-4FBE-A704-1F0E09A47723}" type="datetime1">
              <a:rPr lang="en-US" smtClean="0"/>
              <a:t>11/26/2023</a:t>
            </a:fld>
            <a:endParaRPr lang="en-US"/>
          </a:p>
        </p:txBody>
      </p:sp>
      <p:sp>
        <p:nvSpPr>
          <p:cNvPr id="5" name="Footer Placeholder 4">
            <a:extLst>
              <a:ext uri="{FF2B5EF4-FFF2-40B4-BE49-F238E27FC236}">
                <a16:creationId xmlns:a16="http://schemas.microsoft.com/office/drawing/2014/main" id="{937BBCCD-18B6-134B-37F1-1C27FBC0432F}"/>
              </a:ext>
            </a:extLst>
          </p:cNvPr>
          <p:cNvSpPr>
            <a:spLocks noGrp="1"/>
          </p:cNvSpPr>
          <p:nvPr>
            <p:ph type="ftr" sz="quarter" idx="11"/>
          </p:nvPr>
        </p:nvSpPr>
        <p:spPr/>
        <p:txBody>
          <a:bodyPr/>
          <a:lstStyle/>
          <a:p>
            <a:r>
              <a:rPr lang="en-US"/>
              <a:t>Operation Management</a:t>
            </a:r>
          </a:p>
        </p:txBody>
      </p:sp>
      <p:sp>
        <p:nvSpPr>
          <p:cNvPr id="6" name="Slide Number Placeholder 5">
            <a:extLst>
              <a:ext uri="{FF2B5EF4-FFF2-40B4-BE49-F238E27FC236}">
                <a16:creationId xmlns:a16="http://schemas.microsoft.com/office/drawing/2014/main" id="{F3573510-DA90-A0B8-23E8-0E965761A4CB}"/>
              </a:ext>
            </a:extLst>
          </p:cNvPr>
          <p:cNvSpPr>
            <a:spLocks noGrp="1"/>
          </p:cNvSpPr>
          <p:nvPr>
            <p:ph type="sldNum" sz="quarter" idx="12"/>
          </p:nvPr>
        </p:nvSpPr>
        <p:spPr/>
        <p:txBody>
          <a:bodyPr/>
          <a:lstStyle/>
          <a:p>
            <a:fld id="{F21DBD38-35AC-4FA6-8D1E-90B8DCA78A73}" type="slidenum">
              <a:rPr lang="en-US" smtClean="0"/>
              <a:t>‹#›</a:t>
            </a:fld>
            <a:endParaRPr lang="en-US"/>
          </a:p>
        </p:txBody>
      </p:sp>
    </p:spTree>
    <p:extLst>
      <p:ext uri="{BB962C8B-B14F-4D97-AF65-F5344CB8AC3E}">
        <p14:creationId xmlns:p14="http://schemas.microsoft.com/office/powerpoint/2010/main" val="251943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C4A3-65E9-0EC9-2457-7E082072C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5D19B5-9E11-9807-A952-2BADBDE68C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6B2011-24DA-6A53-25D0-14F5E0C6FBD1}"/>
              </a:ext>
            </a:extLst>
          </p:cNvPr>
          <p:cNvSpPr>
            <a:spLocks noGrp="1"/>
          </p:cNvSpPr>
          <p:nvPr>
            <p:ph type="dt" sz="half" idx="10"/>
          </p:nvPr>
        </p:nvSpPr>
        <p:spPr/>
        <p:txBody>
          <a:bodyPr/>
          <a:lstStyle/>
          <a:p>
            <a:fld id="{FAA851BE-E4EB-4476-B1E5-2B3217BE5C98}" type="datetime1">
              <a:rPr lang="en-US" smtClean="0"/>
              <a:t>11/26/2023</a:t>
            </a:fld>
            <a:endParaRPr lang="en-US"/>
          </a:p>
        </p:txBody>
      </p:sp>
      <p:sp>
        <p:nvSpPr>
          <p:cNvPr id="5" name="Footer Placeholder 4">
            <a:extLst>
              <a:ext uri="{FF2B5EF4-FFF2-40B4-BE49-F238E27FC236}">
                <a16:creationId xmlns:a16="http://schemas.microsoft.com/office/drawing/2014/main" id="{EAF291B8-5DA8-9235-DEE9-7FE1B5F29FE7}"/>
              </a:ext>
            </a:extLst>
          </p:cNvPr>
          <p:cNvSpPr>
            <a:spLocks noGrp="1"/>
          </p:cNvSpPr>
          <p:nvPr>
            <p:ph type="ftr" sz="quarter" idx="11"/>
          </p:nvPr>
        </p:nvSpPr>
        <p:spPr/>
        <p:txBody>
          <a:bodyPr/>
          <a:lstStyle/>
          <a:p>
            <a:r>
              <a:rPr lang="en-US"/>
              <a:t>Operation Management</a:t>
            </a:r>
          </a:p>
        </p:txBody>
      </p:sp>
      <p:sp>
        <p:nvSpPr>
          <p:cNvPr id="6" name="Slide Number Placeholder 5">
            <a:extLst>
              <a:ext uri="{FF2B5EF4-FFF2-40B4-BE49-F238E27FC236}">
                <a16:creationId xmlns:a16="http://schemas.microsoft.com/office/drawing/2014/main" id="{F82C3C21-81D7-BE56-1239-1559D808A285}"/>
              </a:ext>
            </a:extLst>
          </p:cNvPr>
          <p:cNvSpPr>
            <a:spLocks noGrp="1"/>
          </p:cNvSpPr>
          <p:nvPr>
            <p:ph type="sldNum" sz="quarter" idx="12"/>
          </p:nvPr>
        </p:nvSpPr>
        <p:spPr/>
        <p:txBody>
          <a:bodyPr/>
          <a:lstStyle/>
          <a:p>
            <a:fld id="{F21DBD38-35AC-4FA6-8D1E-90B8DCA78A73}" type="slidenum">
              <a:rPr lang="en-US" smtClean="0"/>
              <a:t>‹#›</a:t>
            </a:fld>
            <a:endParaRPr lang="en-US"/>
          </a:p>
        </p:txBody>
      </p:sp>
    </p:spTree>
    <p:extLst>
      <p:ext uri="{BB962C8B-B14F-4D97-AF65-F5344CB8AC3E}">
        <p14:creationId xmlns:p14="http://schemas.microsoft.com/office/powerpoint/2010/main" val="1530214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8701-0169-26FA-E567-E341881675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4EB91F-A27C-7387-021E-4835A14AAC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3546BA-FB38-5C75-E7BE-9D1AE337B5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B310C4-82B2-9D6C-C51B-37C678331BD1}"/>
              </a:ext>
            </a:extLst>
          </p:cNvPr>
          <p:cNvSpPr>
            <a:spLocks noGrp="1"/>
          </p:cNvSpPr>
          <p:nvPr>
            <p:ph type="dt" sz="half" idx="10"/>
          </p:nvPr>
        </p:nvSpPr>
        <p:spPr/>
        <p:txBody>
          <a:bodyPr/>
          <a:lstStyle/>
          <a:p>
            <a:fld id="{97DD494A-91A6-4E5C-B194-FC6B60848580}" type="datetime1">
              <a:rPr lang="en-US" smtClean="0"/>
              <a:t>11/26/2023</a:t>
            </a:fld>
            <a:endParaRPr lang="en-US"/>
          </a:p>
        </p:txBody>
      </p:sp>
      <p:sp>
        <p:nvSpPr>
          <p:cNvPr id="6" name="Footer Placeholder 5">
            <a:extLst>
              <a:ext uri="{FF2B5EF4-FFF2-40B4-BE49-F238E27FC236}">
                <a16:creationId xmlns:a16="http://schemas.microsoft.com/office/drawing/2014/main" id="{34B4AA6C-0C7B-5BEA-C83D-D9891FD92F6B}"/>
              </a:ext>
            </a:extLst>
          </p:cNvPr>
          <p:cNvSpPr>
            <a:spLocks noGrp="1"/>
          </p:cNvSpPr>
          <p:nvPr>
            <p:ph type="ftr" sz="quarter" idx="11"/>
          </p:nvPr>
        </p:nvSpPr>
        <p:spPr/>
        <p:txBody>
          <a:bodyPr/>
          <a:lstStyle/>
          <a:p>
            <a:r>
              <a:rPr lang="en-US"/>
              <a:t>Operation Management</a:t>
            </a:r>
          </a:p>
        </p:txBody>
      </p:sp>
      <p:sp>
        <p:nvSpPr>
          <p:cNvPr id="7" name="Slide Number Placeholder 6">
            <a:extLst>
              <a:ext uri="{FF2B5EF4-FFF2-40B4-BE49-F238E27FC236}">
                <a16:creationId xmlns:a16="http://schemas.microsoft.com/office/drawing/2014/main" id="{82AA6660-3887-E4C3-6051-27BF4012A3E0}"/>
              </a:ext>
            </a:extLst>
          </p:cNvPr>
          <p:cNvSpPr>
            <a:spLocks noGrp="1"/>
          </p:cNvSpPr>
          <p:nvPr>
            <p:ph type="sldNum" sz="quarter" idx="12"/>
          </p:nvPr>
        </p:nvSpPr>
        <p:spPr/>
        <p:txBody>
          <a:bodyPr/>
          <a:lstStyle/>
          <a:p>
            <a:fld id="{F21DBD38-35AC-4FA6-8D1E-90B8DCA78A73}" type="slidenum">
              <a:rPr lang="en-US" smtClean="0"/>
              <a:t>‹#›</a:t>
            </a:fld>
            <a:endParaRPr lang="en-US"/>
          </a:p>
        </p:txBody>
      </p:sp>
    </p:spTree>
    <p:extLst>
      <p:ext uri="{BB962C8B-B14F-4D97-AF65-F5344CB8AC3E}">
        <p14:creationId xmlns:p14="http://schemas.microsoft.com/office/powerpoint/2010/main" val="805235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A0574-2666-49A5-072E-ABD3B272EE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A3D8D6-4B0D-AF10-C26E-326BAF03BB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1D1AD9-B801-D01A-091D-99C6CD497C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863567-3B2B-2CA7-724B-D608C161B8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A516F1-5AAC-00A5-3935-7F62E3271F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27B32A-F493-315F-FC75-B0940874B615}"/>
              </a:ext>
            </a:extLst>
          </p:cNvPr>
          <p:cNvSpPr>
            <a:spLocks noGrp="1"/>
          </p:cNvSpPr>
          <p:nvPr>
            <p:ph type="dt" sz="half" idx="10"/>
          </p:nvPr>
        </p:nvSpPr>
        <p:spPr/>
        <p:txBody>
          <a:bodyPr/>
          <a:lstStyle/>
          <a:p>
            <a:fld id="{5B94FDCE-81BF-4F6F-B123-B3ED46448E8F}" type="datetime1">
              <a:rPr lang="en-US" smtClean="0"/>
              <a:t>11/26/2023</a:t>
            </a:fld>
            <a:endParaRPr lang="en-US"/>
          </a:p>
        </p:txBody>
      </p:sp>
      <p:sp>
        <p:nvSpPr>
          <p:cNvPr id="8" name="Footer Placeholder 7">
            <a:extLst>
              <a:ext uri="{FF2B5EF4-FFF2-40B4-BE49-F238E27FC236}">
                <a16:creationId xmlns:a16="http://schemas.microsoft.com/office/drawing/2014/main" id="{F7C0C3A8-58AE-152C-C4E2-426953689B39}"/>
              </a:ext>
            </a:extLst>
          </p:cNvPr>
          <p:cNvSpPr>
            <a:spLocks noGrp="1"/>
          </p:cNvSpPr>
          <p:nvPr>
            <p:ph type="ftr" sz="quarter" idx="11"/>
          </p:nvPr>
        </p:nvSpPr>
        <p:spPr/>
        <p:txBody>
          <a:bodyPr/>
          <a:lstStyle/>
          <a:p>
            <a:r>
              <a:rPr lang="en-US"/>
              <a:t>Operation Management</a:t>
            </a:r>
          </a:p>
        </p:txBody>
      </p:sp>
      <p:sp>
        <p:nvSpPr>
          <p:cNvPr id="9" name="Slide Number Placeholder 8">
            <a:extLst>
              <a:ext uri="{FF2B5EF4-FFF2-40B4-BE49-F238E27FC236}">
                <a16:creationId xmlns:a16="http://schemas.microsoft.com/office/drawing/2014/main" id="{BB45F3BA-930E-5FFF-B92E-7527D979CAB5}"/>
              </a:ext>
            </a:extLst>
          </p:cNvPr>
          <p:cNvSpPr>
            <a:spLocks noGrp="1"/>
          </p:cNvSpPr>
          <p:nvPr>
            <p:ph type="sldNum" sz="quarter" idx="12"/>
          </p:nvPr>
        </p:nvSpPr>
        <p:spPr/>
        <p:txBody>
          <a:bodyPr/>
          <a:lstStyle/>
          <a:p>
            <a:fld id="{F21DBD38-35AC-4FA6-8D1E-90B8DCA78A73}" type="slidenum">
              <a:rPr lang="en-US" smtClean="0"/>
              <a:t>‹#›</a:t>
            </a:fld>
            <a:endParaRPr lang="en-US"/>
          </a:p>
        </p:txBody>
      </p:sp>
    </p:spTree>
    <p:extLst>
      <p:ext uri="{BB962C8B-B14F-4D97-AF65-F5344CB8AC3E}">
        <p14:creationId xmlns:p14="http://schemas.microsoft.com/office/powerpoint/2010/main" val="173705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A5B4A-EAE4-E299-2A57-4FE0EC7709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4D8B82-8544-A76F-CE14-97345E094917}"/>
              </a:ext>
            </a:extLst>
          </p:cNvPr>
          <p:cNvSpPr>
            <a:spLocks noGrp="1"/>
          </p:cNvSpPr>
          <p:nvPr>
            <p:ph type="dt" sz="half" idx="10"/>
          </p:nvPr>
        </p:nvSpPr>
        <p:spPr/>
        <p:txBody>
          <a:bodyPr/>
          <a:lstStyle/>
          <a:p>
            <a:fld id="{2B6AEA93-6463-4B8F-8E8D-BC3BF6B1826C}" type="datetime1">
              <a:rPr lang="en-US" smtClean="0"/>
              <a:t>11/26/2023</a:t>
            </a:fld>
            <a:endParaRPr lang="en-US"/>
          </a:p>
        </p:txBody>
      </p:sp>
      <p:sp>
        <p:nvSpPr>
          <p:cNvPr id="4" name="Footer Placeholder 3">
            <a:extLst>
              <a:ext uri="{FF2B5EF4-FFF2-40B4-BE49-F238E27FC236}">
                <a16:creationId xmlns:a16="http://schemas.microsoft.com/office/drawing/2014/main" id="{9A4E446B-9EAE-66E6-2A2C-5B60A7DD8E14}"/>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A34CEF51-BB39-00E6-E271-21DF8FD6892D}"/>
              </a:ext>
            </a:extLst>
          </p:cNvPr>
          <p:cNvSpPr>
            <a:spLocks noGrp="1"/>
          </p:cNvSpPr>
          <p:nvPr>
            <p:ph type="sldNum" sz="quarter" idx="12"/>
          </p:nvPr>
        </p:nvSpPr>
        <p:spPr/>
        <p:txBody>
          <a:bodyPr/>
          <a:lstStyle/>
          <a:p>
            <a:fld id="{F21DBD38-35AC-4FA6-8D1E-90B8DCA78A73}" type="slidenum">
              <a:rPr lang="en-US" smtClean="0"/>
              <a:t>‹#›</a:t>
            </a:fld>
            <a:endParaRPr lang="en-US"/>
          </a:p>
        </p:txBody>
      </p:sp>
    </p:spTree>
    <p:extLst>
      <p:ext uri="{BB962C8B-B14F-4D97-AF65-F5344CB8AC3E}">
        <p14:creationId xmlns:p14="http://schemas.microsoft.com/office/powerpoint/2010/main" val="599486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5A92B9-9E79-94F0-3CE8-B72AAC880D90}"/>
              </a:ext>
            </a:extLst>
          </p:cNvPr>
          <p:cNvSpPr>
            <a:spLocks noGrp="1"/>
          </p:cNvSpPr>
          <p:nvPr>
            <p:ph type="dt" sz="half" idx="10"/>
          </p:nvPr>
        </p:nvSpPr>
        <p:spPr/>
        <p:txBody>
          <a:bodyPr/>
          <a:lstStyle/>
          <a:p>
            <a:fld id="{3D5E6A1C-9815-41CD-953D-39096B4FE90F}" type="datetime1">
              <a:rPr lang="en-US" smtClean="0"/>
              <a:t>11/26/2023</a:t>
            </a:fld>
            <a:endParaRPr lang="en-US"/>
          </a:p>
        </p:txBody>
      </p:sp>
      <p:sp>
        <p:nvSpPr>
          <p:cNvPr id="3" name="Footer Placeholder 2">
            <a:extLst>
              <a:ext uri="{FF2B5EF4-FFF2-40B4-BE49-F238E27FC236}">
                <a16:creationId xmlns:a16="http://schemas.microsoft.com/office/drawing/2014/main" id="{8058EDA5-D1D8-989B-6416-0C05251EE505}"/>
              </a:ext>
            </a:extLst>
          </p:cNvPr>
          <p:cNvSpPr>
            <a:spLocks noGrp="1"/>
          </p:cNvSpPr>
          <p:nvPr>
            <p:ph type="ftr" sz="quarter" idx="11"/>
          </p:nvPr>
        </p:nvSpPr>
        <p:spPr/>
        <p:txBody>
          <a:bodyPr/>
          <a:lstStyle/>
          <a:p>
            <a:r>
              <a:rPr lang="en-US"/>
              <a:t>Operation Management</a:t>
            </a:r>
          </a:p>
        </p:txBody>
      </p:sp>
      <p:sp>
        <p:nvSpPr>
          <p:cNvPr id="4" name="Slide Number Placeholder 3">
            <a:extLst>
              <a:ext uri="{FF2B5EF4-FFF2-40B4-BE49-F238E27FC236}">
                <a16:creationId xmlns:a16="http://schemas.microsoft.com/office/drawing/2014/main" id="{BC231F93-F4E4-5690-DDAD-A14DA118F9F8}"/>
              </a:ext>
            </a:extLst>
          </p:cNvPr>
          <p:cNvSpPr>
            <a:spLocks noGrp="1"/>
          </p:cNvSpPr>
          <p:nvPr>
            <p:ph type="sldNum" sz="quarter" idx="12"/>
          </p:nvPr>
        </p:nvSpPr>
        <p:spPr/>
        <p:txBody>
          <a:bodyPr/>
          <a:lstStyle/>
          <a:p>
            <a:fld id="{F21DBD38-35AC-4FA6-8D1E-90B8DCA78A73}" type="slidenum">
              <a:rPr lang="en-US" smtClean="0"/>
              <a:t>‹#›</a:t>
            </a:fld>
            <a:endParaRPr lang="en-US"/>
          </a:p>
        </p:txBody>
      </p:sp>
    </p:spTree>
    <p:extLst>
      <p:ext uri="{BB962C8B-B14F-4D97-AF65-F5344CB8AC3E}">
        <p14:creationId xmlns:p14="http://schemas.microsoft.com/office/powerpoint/2010/main" val="4001879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6FBF8-A755-4C2B-4018-E83B12664D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8D63F4-570F-F648-6A24-3B43747A6C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1131BF-3A1B-9D92-1CB2-8407A29640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F46AF2-A4A1-541E-5714-479E574F1652}"/>
              </a:ext>
            </a:extLst>
          </p:cNvPr>
          <p:cNvSpPr>
            <a:spLocks noGrp="1"/>
          </p:cNvSpPr>
          <p:nvPr>
            <p:ph type="dt" sz="half" idx="10"/>
          </p:nvPr>
        </p:nvSpPr>
        <p:spPr/>
        <p:txBody>
          <a:bodyPr/>
          <a:lstStyle/>
          <a:p>
            <a:fld id="{A461410D-8557-4E04-A71C-A9ECCE901926}" type="datetime1">
              <a:rPr lang="en-US" smtClean="0"/>
              <a:t>11/26/2023</a:t>
            </a:fld>
            <a:endParaRPr lang="en-US"/>
          </a:p>
        </p:txBody>
      </p:sp>
      <p:sp>
        <p:nvSpPr>
          <p:cNvPr id="6" name="Footer Placeholder 5">
            <a:extLst>
              <a:ext uri="{FF2B5EF4-FFF2-40B4-BE49-F238E27FC236}">
                <a16:creationId xmlns:a16="http://schemas.microsoft.com/office/drawing/2014/main" id="{A2FAB9D9-C98F-5AB9-C3C2-3A47D1925E1A}"/>
              </a:ext>
            </a:extLst>
          </p:cNvPr>
          <p:cNvSpPr>
            <a:spLocks noGrp="1"/>
          </p:cNvSpPr>
          <p:nvPr>
            <p:ph type="ftr" sz="quarter" idx="11"/>
          </p:nvPr>
        </p:nvSpPr>
        <p:spPr/>
        <p:txBody>
          <a:bodyPr/>
          <a:lstStyle/>
          <a:p>
            <a:r>
              <a:rPr lang="en-US"/>
              <a:t>Operation Management</a:t>
            </a:r>
          </a:p>
        </p:txBody>
      </p:sp>
      <p:sp>
        <p:nvSpPr>
          <p:cNvPr id="7" name="Slide Number Placeholder 6">
            <a:extLst>
              <a:ext uri="{FF2B5EF4-FFF2-40B4-BE49-F238E27FC236}">
                <a16:creationId xmlns:a16="http://schemas.microsoft.com/office/drawing/2014/main" id="{6935288F-DA61-7BB6-E4E5-A6B62503577B}"/>
              </a:ext>
            </a:extLst>
          </p:cNvPr>
          <p:cNvSpPr>
            <a:spLocks noGrp="1"/>
          </p:cNvSpPr>
          <p:nvPr>
            <p:ph type="sldNum" sz="quarter" idx="12"/>
          </p:nvPr>
        </p:nvSpPr>
        <p:spPr/>
        <p:txBody>
          <a:bodyPr/>
          <a:lstStyle/>
          <a:p>
            <a:fld id="{F21DBD38-35AC-4FA6-8D1E-90B8DCA78A73}" type="slidenum">
              <a:rPr lang="en-US" smtClean="0"/>
              <a:t>‹#›</a:t>
            </a:fld>
            <a:endParaRPr lang="en-US"/>
          </a:p>
        </p:txBody>
      </p:sp>
    </p:spTree>
    <p:extLst>
      <p:ext uri="{BB962C8B-B14F-4D97-AF65-F5344CB8AC3E}">
        <p14:creationId xmlns:p14="http://schemas.microsoft.com/office/powerpoint/2010/main" val="3091021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04AB-D172-BDA8-BED9-3402ACBCD6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68A6BD-AF96-9B2F-6232-388EA36784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B1F246-F9E0-D11A-74AE-9E30886F8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6E0818-765E-7E9B-DD27-ED878D7430BF}"/>
              </a:ext>
            </a:extLst>
          </p:cNvPr>
          <p:cNvSpPr>
            <a:spLocks noGrp="1"/>
          </p:cNvSpPr>
          <p:nvPr>
            <p:ph type="dt" sz="half" idx="10"/>
          </p:nvPr>
        </p:nvSpPr>
        <p:spPr/>
        <p:txBody>
          <a:bodyPr/>
          <a:lstStyle/>
          <a:p>
            <a:fld id="{9C5F52A8-FF92-4CD5-ACEC-E4E40AF4F7A5}" type="datetime1">
              <a:rPr lang="en-US" smtClean="0"/>
              <a:t>11/26/2023</a:t>
            </a:fld>
            <a:endParaRPr lang="en-US"/>
          </a:p>
        </p:txBody>
      </p:sp>
      <p:sp>
        <p:nvSpPr>
          <p:cNvPr id="6" name="Footer Placeholder 5">
            <a:extLst>
              <a:ext uri="{FF2B5EF4-FFF2-40B4-BE49-F238E27FC236}">
                <a16:creationId xmlns:a16="http://schemas.microsoft.com/office/drawing/2014/main" id="{FBAFA8F1-6A44-EF51-3C54-43033FA11DE2}"/>
              </a:ext>
            </a:extLst>
          </p:cNvPr>
          <p:cNvSpPr>
            <a:spLocks noGrp="1"/>
          </p:cNvSpPr>
          <p:nvPr>
            <p:ph type="ftr" sz="quarter" idx="11"/>
          </p:nvPr>
        </p:nvSpPr>
        <p:spPr/>
        <p:txBody>
          <a:bodyPr/>
          <a:lstStyle/>
          <a:p>
            <a:r>
              <a:rPr lang="en-US"/>
              <a:t>Operation Management</a:t>
            </a:r>
          </a:p>
        </p:txBody>
      </p:sp>
      <p:sp>
        <p:nvSpPr>
          <p:cNvPr id="7" name="Slide Number Placeholder 6">
            <a:extLst>
              <a:ext uri="{FF2B5EF4-FFF2-40B4-BE49-F238E27FC236}">
                <a16:creationId xmlns:a16="http://schemas.microsoft.com/office/drawing/2014/main" id="{3D88E6AD-620C-64EB-B8B3-FA11D7735E90}"/>
              </a:ext>
            </a:extLst>
          </p:cNvPr>
          <p:cNvSpPr>
            <a:spLocks noGrp="1"/>
          </p:cNvSpPr>
          <p:nvPr>
            <p:ph type="sldNum" sz="quarter" idx="12"/>
          </p:nvPr>
        </p:nvSpPr>
        <p:spPr/>
        <p:txBody>
          <a:bodyPr/>
          <a:lstStyle/>
          <a:p>
            <a:fld id="{F21DBD38-35AC-4FA6-8D1E-90B8DCA78A73}" type="slidenum">
              <a:rPr lang="en-US" smtClean="0"/>
              <a:t>‹#›</a:t>
            </a:fld>
            <a:endParaRPr lang="en-US"/>
          </a:p>
        </p:txBody>
      </p:sp>
    </p:spTree>
    <p:extLst>
      <p:ext uri="{BB962C8B-B14F-4D97-AF65-F5344CB8AC3E}">
        <p14:creationId xmlns:p14="http://schemas.microsoft.com/office/powerpoint/2010/main" val="327950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E496B2-B985-73F6-FF01-3E7B6F8183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0022AB-3B9D-79BE-0D76-93B0B8BAC6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731FD8-BF09-F997-07A6-39682ADA24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37CC7E-7E55-4B2C-8C0D-DB46DB3F39CD}" type="datetime1">
              <a:rPr lang="en-US" smtClean="0"/>
              <a:t>11/26/2023</a:t>
            </a:fld>
            <a:endParaRPr lang="en-US"/>
          </a:p>
        </p:txBody>
      </p:sp>
      <p:sp>
        <p:nvSpPr>
          <p:cNvPr id="5" name="Footer Placeholder 4">
            <a:extLst>
              <a:ext uri="{FF2B5EF4-FFF2-40B4-BE49-F238E27FC236}">
                <a16:creationId xmlns:a16="http://schemas.microsoft.com/office/drawing/2014/main" id="{77E55E96-074E-67FD-EEF4-795AF4779A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Operation Management</a:t>
            </a:r>
          </a:p>
        </p:txBody>
      </p:sp>
      <p:sp>
        <p:nvSpPr>
          <p:cNvPr id="6" name="Slide Number Placeholder 5">
            <a:extLst>
              <a:ext uri="{FF2B5EF4-FFF2-40B4-BE49-F238E27FC236}">
                <a16:creationId xmlns:a16="http://schemas.microsoft.com/office/drawing/2014/main" id="{71FFB958-4889-92F9-3932-269AB048F7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DBD38-35AC-4FA6-8D1E-90B8DCA78A73}" type="slidenum">
              <a:rPr lang="en-US" smtClean="0"/>
              <a:t>‹#›</a:t>
            </a:fld>
            <a:endParaRPr lang="en-US"/>
          </a:p>
        </p:txBody>
      </p:sp>
    </p:spTree>
    <p:extLst>
      <p:ext uri="{BB962C8B-B14F-4D97-AF65-F5344CB8AC3E}">
        <p14:creationId xmlns:p14="http://schemas.microsoft.com/office/powerpoint/2010/main" val="3433137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6922-CADF-6728-536E-7AF4880C4959}"/>
              </a:ext>
            </a:extLst>
          </p:cNvPr>
          <p:cNvSpPr>
            <a:spLocks noGrp="1"/>
          </p:cNvSpPr>
          <p:nvPr>
            <p:ph type="ctrTitle"/>
          </p:nvPr>
        </p:nvSpPr>
        <p:spPr/>
        <p:txBody>
          <a:bodyPr/>
          <a:lstStyle/>
          <a:p>
            <a:r>
              <a:rPr lang="en-US" dirty="0"/>
              <a:t>Chapter Three:</a:t>
            </a:r>
            <a:br>
              <a:rPr lang="en-US" dirty="0"/>
            </a:br>
            <a:r>
              <a:rPr lang="en-US" dirty="0"/>
              <a:t>Product and Service Design</a:t>
            </a:r>
          </a:p>
        </p:txBody>
      </p:sp>
      <p:sp>
        <p:nvSpPr>
          <p:cNvPr id="3" name="Subtitle 2">
            <a:extLst>
              <a:ext uri="{FF2B5EF4-FFF2-40B4-BE49-F238E27FC236}">
                <a16:creationId xmlns:a16="http://schemas.microsoft.com/office/drawing/2014/main" id="{3945DA79-E969-30F1-5AAC-3ED918D0258E}"/>
              </a:ext>
            </a:extLst>
          </p:cNvPr>
          <p:cNvSpPr>
            <a:spLocks noGrp="1"/>
          </p:cNvSpPr>
          <p:nvPr>
            <p:ph type="subTitle" idx="1"/>
          </p:nvPr>
        </p:nvSpPr>
        <p:spPr>
          <a:xfrm>
            <a:off x="1524000" y="3769463"/>
            <a:ext cx="9144000" cy="1655762"/>
          </a:xfrm>
        </p:spPr>
        <p:txBody>
          <a:bodyPr>
            <a:normAutofit lnSpcReduction="10000"/>
          </a:bodyPr>
          <a:lstStyle/>
          <a:p>
            <a:endParaRPr lang="en-US" dirty="0"/>
          </a:p>
          <a:p>
            <a:pPr algn="r"/>
            <a:endParaRPr lang="en-US" dirty="0"/>
          </a:p>
          <a:p>
            <a:pPr algn="r"/>
            <a:endParaRPr lang="en-US" dirty="0"/>
          </a:p>
          <a:p>
            <a:pPr algn="r"/>
            <a:r>
              <a:rPr lang="en-US" dirty="0"/>
              <a:t>BBA/BIM/BBM/BBA-F</a:t>
            </a:r>
          </a:p>
        </p:txBody>
      </p:sp>
      <p:cxnSp>
        <p:nvCxnSpPr>
          <p:cNvPr id="5" name="Straight Connector 4">
            <a:extLst>
              <a:ext uri="{FF2B5EF4-FFF2-40B4-BE49-F238E27FC236}">
                <a16:creationId xmlns:a16="http://schemas.microsoft.com/office/drawing/2014/main" id="{D20CE0BD-E967-FC88-C998-EE779D74D0BE}"/>
              </a:ext>
            </a:extLst>
          </p:cNvPr>
          <p:cNvCxnSpPr/>
          <p:nvPr/>
        </p:nvCxnSpPr>
        <p:spPr>
          <a:xfrm>
            <a:off x="1524000" y="4005330"/>
            <a:ext cx="9144000"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6" name="Footer Placeholder 5">
            <a:extLst>
              <a:ext uri="{FF2B5EF4-FFF2-40B4-BE49-F238E27FC236}">
                <a16:creationId xmlns:a16="http://schemas.microsoft.com/office/drawing/2014/main" id="{D34A7256-97B4-B506-6055-5958BBA39560}"/>
              </a:ext>
            </a:extLst>
          </p:cNvPr>
          <p:cNvSpPr>
            <a:spLocks noGrp="1"/>
          </p:cNvSpPr>
          <p:nvPr>
            <p:ph type="ftr" sz="quarter" idx="11"/>
          </p:nvPr>
        </p:nvSpPr>
        <p:spPr/>
        <p:txBody>
          <a:bodyPr/>
          <a:lstStyle/>
          <a:p>
            <a:r>
              <a:rPr lang="en-US"/>
              <a:t>Operation Management</a:t>
            </a:r>
            <a:endParaRPr lang="en-US" dirty="0"/>
          </a:p>
        </p:txBody>
      </p:sp>
      <p:sp>
        <p:nvSpPr>
          <p:cNvPr id="7" name="Slide Number Placeholder 6">
            <a:extLst>
              <a:ext uri="{FF2B5EF4-FFF2-40B4-BE49-F238E27FC236}">
                <a16:creationId xmlns:a16="http://schemas.microsoft.com/office/drawing/2014/main" id="{5FF0456B-DE63-B919-2BE3-95D51E88B61B}"/>
              </a:ext>
            </a:extLst>
          </p:cNvPr>
          <p:cNvSpPr>
            <a:spLocks noGrp="1"/>
          </p:cNvSpPr>
          <p:nvPr>
            <p:ph type="sldNum" sz="quarter" idx="12"/>
          </p:nvPr>
        </p:nvSpPr>
        <p:spPr/>
        <p:txBody>
          <a:bodyPr/>
          <a:lstStyle/>
          <a:p>
            <a:fld id="{F21DBD38-35AC-4FA6-8D1E-90B8DCA78A73}" type="slidenum">
              <a:rPr lang="en-US" smtClean="0"/>
              <a:t>1</a:t>
            </a:fld>
            <a:endParaRPr lang="en-US"/>
          </a:p>
        </p:txBody>
      </p:sp>
    </p:spTree>
    <p:extLst>
      <p:ext uri="{BB962C8B-B14F-4D97-AF65-F5344CB8AC3E}">
        <p14:creationId xmlns:p14="http://schemas.microsoft.com/office/powerpoint/2010/main" val="3876366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7C18D-FE43-9EB2-9ED7-49897D9DC705}"/>
              </a:ext>
            </a:extLst>
          </p:cNvPr>
          <p:cNvSpPr>
            <a:spLocks noGrp="1"/>
          </p:cNvSpPr>
          <p:nvPr>
            <p:ph type="title"/>
          </p:nvPr>
        </p:nvSpPr>
        <p:spPr>
          <a:xfrm>
            <a:off x="838200" y="122103"/>
            <a:ext cx="10515600" cy="908207"/>
          </a:xfrm>
        </p:spPr>
        <p:txBody>
          <a:bodyPr>
            <a:normAutofit/>
          </a:bodyPr>
          <a:lstStyle/>
          <a:p>
            <a:pPr algn="ctr"/>
            <a:r>
              <a:rPr lang="en-US" sz="3200" b="1" dirty="0"/>
              <a:t>4. Emerging issues in product and service design</a:t>
            </a:r>
          </a:p>
        </p:txBody>
      </p:sp>
      <p:sp>
        <p:nvSpPr>
          <p:cNvPr id="4" name="Footer Placeholder 3">
            <a:extLst>
              <a:ext uri="{FF2B5EF4-FFF2-40B4-BE49-F238E27FC236}">
                <a16:creationId xmlns:a16="http://schemas.microsoft.com/office/drawing/2014/main" id="{F243F75B-326D-89D3-E04F-FDCA84474EC3}"/>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7BAC403B-04AC-B35F-E067-DC2B77FBC46F}"/>
              </a:ext>
            </a:extLst>
          </p:cNvPr>
          <p:cNvSpPr>
            <a:spLocks noGrp="1"/>
          </p:cNvSpPr>
          <p:nvPr>
            <p:ph type="sldNum" sz="quarter" idx="12"/>
          </p:nvPr>
        </p:nvSpPr>
        <p:spPr/>
        <p:txBody>
          <a:bodyPr/>
          <a:lstStyle/>
          <a:p>
            <a:fld id="{F21DBD38-35AC-4FA6-8D1E-90B8DCA78A73}" type="slidenum">
              <a:rPr lang="en-US" smtClean="0"/>
              <a:t>10</a:t>
            </a:fld>
            <a:endParaRPr lang="en-US"/>
          </a:p>
        </p:txBody>
      </p:sp>
      <p:sp>
        <p:nvSpPr>
          <p:cNvPr id="6" name="Content Placeholder 5">
            <a:extLst>
              <a:ext uri="{FF2B5EF4-FFF2-40B4-BE49-F238E27FC236}">
                <a16:creationId xmlns:a16="http://schemas.microsoft.com/office/drawing/2014/main" id="{E6650E27-D09D-1ED1-4846-16BFE4BEBDE1}"/>
              </a:ext>
            </a:extLst>
          </p:cNvPr>
          <p:cNvSpPr>
            <a:spLocks noGrp="1"/>
          </p:cNvSpPr>
          <p:nvPr>
            <p:ph idx="1"/>
          </p:nvPr>
        </p:nvSpPr>
        <p:spPr>
          <a:xfrm>
            <a:off x="752341" y="1191921"/>
            <a:ext cx="10515600" cy="4899785"/>
          </a:xfrm>
        </p:spPr>
        <p:txBody>
          <a:bodyPr>
            <a:normAutofit/>
          </a:bodyPr>
          <a:lstStyle/>
          <a:p>
            <a:pPr marL="0" marR="0" indent="0" algn="just">
              <a:lnSpc>
                <a:spcPct val="107000"/>
              </a:lnSpc>
              <a:spcBef>
                <a:spcPts val="0"/>
              </a:spcBef>
              <a:spcAft>
                <a:spcPts val="800"/>
              </a:spcAft>
              <a:buNone/>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The emerging issues/challenges in product and service design faced by operations manager are given below:</a:t>
            </a:r>
          </a:p>
          <a:p>
            <a:pPr marL="457200" marR="0" algn="just">
              <a:lnSpc>
                <a:spcPct val="107000"/>
              </a:lnSpc>
              <a:spcBef>
                <a:spcPts val="0"/>
              </a:spcBef>
              <a:spcAft>
                <a:spcPts val="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Managing multiple customers:</a:t>
            </a:r>
          </a:p>
          <a:p>
            <a:pPr marL="457200" marR="0" algn="just">
              <a:lnSpc>
                <a:spcPct val="107000"/>
              </a:lnSpc>
              <a:spcBef>
                <a:spcPts val="0"/>
              </a:spcBef>
              <a:spcAft>
                <a:spcPts val="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Understanding the product and service concept</a:t>
            </a:r>
          </a:p>
          <a:p>
            <a:pPr marL="457200" marR="0" algn="just">
              <a:lnSpc>
                <a:spcPct val="107000"/>
              </a:lnSpc>
              <a:spcBef>
                <a:spcPts val="0"/>
              </a:spcBef>
              <a:spcAft>
                <a:spcPts val="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Managing the outcome and experience</a:t>
            </a:r>
          </a:p>
          <a:p>
            <a:pPr marL="457200" marR="0" algn="just">
              <a:lnSpc>
                <a:spcPct val="107000"/>
              </a:lnSpc>
              <a:spcBef>
                <a:spcPts val="0"/>
              </a:spcBef>
              <a:spcAft>
                <a:spcPts val="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Managing in real-time</a:t>
            </a:r>
          </a:p>
          <a:p>
            <a:pPr marL="457200" marR="0" algn="just">
              <a:lnSpc>
                <a:spcPct val="107000"/>
              </a:lnSpc>
              <a:spcBef>
                <a:spcPts val="0"/>
              </a:spcBef>
              <a:spcAft>
                <a:spcPts val="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Knowing, implementing and influencing strategy</a:t>
            </a:r>
          </a:p>
          <a:p>
            <a:pPr marL="457200" marR="0" algn="just">
              <a:lnSpc>
                <a:spcPct val="107000"/>
              </a:lnSpc>
              <a:spcBef>
                <a:spcPts val="0"/>
              </a:spcBef>
              <a:spcAft>
                <a:spcPts val="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Continually improving operations</a:t>
            </a:r>
          </a:p>
          <a:p>
            <a:pPr marL="45720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Encouraging innovations</a:t>
            </a:r>
          </a:p>
          <a:p>
            <a:pPr marL="0" indent="0">
              <a:buNone/>
            </a:pPr>
            <a:endParaRPr lang="en-US" dirty="0"/>
          </a:p>
        </p:txBody>
      </p:sp>
    </p:spTree>
    <p:extLst>
      <p:ext uri="{BB962C8B-B14F-4D97-AF65-F5344CB8AC3E}">
        <p14:creationId xmlns:p14="http://schemas.microsoft.com/office/powerpoint/2010/main" val="34387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056C-DB8C-D653-63D8-8A6A6B709630}"/>
              </a:ext>
            </a:extLst>
          </p:cNvPr>
          <p:cNvSpPr>
            <a:spLocks noGrp="1"/>
          </p:cNvSpPr>
          <p:nvPr>
            <p:ph type="title"/>
          </p:nvPr>
        </p:nvSpPr>
        <p:spPr>
          <a:xfrm>
            <a:off x="838200" y="194100"/>
            <a:ext cx="10515600" cy="812375"/>
          </a:xfrm>
        </p:spPr>
        <p:txBody>
          <a:bodyPr>
            <a:normAutofit/>
          </a:bodyPr>
          <a:lstStyle/>
          <a:p>
            <a:pPr algn="ctr"/>
            <a:r>
              <a:rPr lang="en-US" sz="3200" b="1" dirty="0"/>
              <a:t>5. Value Analysis</a:t>
            </a:r>
          </a:p>
        </p:txBody>
      </p:sp>
      <p:sp>
        <p:nvSpPr>
          <p:cNvPr id="3" name="Content Placeholder 2">
            <a:extLst>
              <a:ext uri="{FF2B5EF4-FFF2-40B4-BE49-F238E27FC236}">
                <a16:creationId xmlns:a16="http://schemas.microsoft.com/office/drawing/2014/main" id="{4CBD2446-BDA4-E673-9627-974B257C6139}"/>
              </a:ext>
            </a:extLst>
          </p:cNvPr>
          <p:cNvSpPr>
            <a:spLocks noGrp="1"/>
          </p:cNvSpPr>
          <p:nvPr>
            <p:ph idx="1"/>
          </p:nvPr>
        </p:nvSpPr>
        <p:spPr>
          <a:xfrm>
            <a:off x="838200" y="850006"/>
            <a:ext cx="10515600" cy="5506344"/>
          </a:xfrm>
        </p:spPr>
        <p:txBody>
          <a:bodyPr>
            <a:normAutofit fontScale="85000" lnSpcReduction="10000"/>
          </a:bodyPr>
          <a:lstStyle/>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It means the organized and exhaustively critical study of a product in terms of the design, functions and costs with the object of cost reduction.  </a:t>
            </a:r>
          </a:p>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Value Analysis reviews the design changes with the objective of eliminating high-cost materials and the materials that are technically obsolete and reducing the number of parts without diminishing quality, reliability, performance and appearance of the products. </a:t>
            </a:r>
          </a:p>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Value Analysis can be defined as a process of systematic review that is applied to existing product designs in order to compare the function of the product required by a customer to meet their requirements at the lowest cost consistent with the specified quality, performance and reliability needed. </a:t>
            </a:r>
          </a:p>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 Value Analysis is a technique of cost reduction based on systematic and organized examination of every item of cost which goes into the manufacture of the industrial product in terms of the value or customer satisfaction it adds to the product.</a:t>
            </a:r>
          </a:p>
          <a:p>
            <a:pPr marL="0" indent="0" algn="just">
              <a:buNone/>
            </a:pP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32A4852-F3B3-30FD-6A6D-A4195613EC07}"/>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F98BBC0B-1E4D-EEB2-0364-8EF24E010F11}"/>
              </a:ext>
            </a:extLst>
          </p:cNvPr>
          <p:cNvSpPr>
            <a:spLocks noGrp="1"/>
          </p:cNvSpPr>
          <p:nvPr>
            <p:ph type="sldNum" sz="quarter" idx="12"/>
          </p:nvPr>
        </p:nvSpPr>
        <p:spPr/>
        <p:txBody>
          <a:bodyPr/>
          <a:lstStyle/>
          <a:p>
            <a:fld id="{F21DBD38-35AC-4FA6-8D1E-90B8DCA78A73}" type="slidenum">
              <a:rPr lang="en-US" smtClean="0"/>
              <a:t>11</a:t>
            </a:fld>
            <a:endParaRPr lang="en-US"/>
          </a:p>
        </p:txBody>
      </p:sp>
    </p:spTree>
    <p:extLst>
      <p:ext uri="{BB962C8B-B14F-4D97-AF65-F5344CB8AC3E}">
        <p14:creationId xmlns:p14="http://schemas.microsoft.com/office/powerpoint/2010/main" val="3360427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3F4EA-971E-5F34-FA8D-DF9C829E6E4E}"/>
              </a:ext>
            </a:extLst>
          </p:cNvPr>
          <p:cNvSpPr>
            <a:spLocks noGrp="1"/>
          </p:cNvSpPr>
          <p:nvPr>
            <p:ph type="title"/>
          </p:nvPr>
        </p:nvSpPr>
        <p:spPr>
          <a:xfrm>
            <a:off x="838200" y="-69537"/>
            <a:ext cx="10515600" cy="497760"/>
          </a:xfrm>
        </p:spPr>
        <p:txBody>
          <a:bodyPr>
            <a:normAutofit fontScale="90000"/>
          </a:bodyPr>
          <a:lstStyle/>
          <a:p>
            <a:pPr algn="r"/>
            <a:r>
              <a:rPr lang="en-US" sz="3200" dirty="0"/>
              <a:t>Contd.</a:t>
            </a:r>
          </a:p>
        </p:txBody>
      </p:sp>
      <p:sp>
        <p:nvSpPr>
          <p:cNvPr id="3" name="Content Placeholder 2">
            <a:extLst>
              <a:ext uri="{FF2B5EF4-FFF2-40B4-BE49-F238E27FC236}">
                <a16:creationId xmlns:a16="http://schemas.microsoft.com/office/drawing/2014/main" id="{23A0A89C-8E17-249B-968D-ED75A9B5CA11}"/>
              </a:ext>
            </a:extLst>
          </p:cNvPr>
          <p:cNvSpPr>
            <a:spLocks noGrp="1"/>
          </p:cNvSpPr>
          <p:nvPr>
            <p:ph idx="1"/>
          </p:nvPr>
        </p:nvSpPr>
        <p:spPr>
          <a:xfrm>
            <a:off x="838200" y="734095"/>
            <a:ext cx="10515600" cy="5442867"/>
          </a:xfrm>
        </p:spPr>
        <p:txBody>
          <a:bodyPr>
            <a:normAutofit fontScale="92500"/>
          </a:bodyPr>
          <a:lstStyle/>
          <a:p>
            <a:pPr marL="0" marR="0" indent="0" algn="just">
              <a:lnSpc>
                <a:spcPct val="107000"/>
              </a:lnSpc>
              <a:spcBef>
                <a:spcPts val="0"/>
              </a:spcBef>
              <a:spcAft>
                <a:spcPts val="800"/>
              </a:spcAft>
              <a:buNone/>
            </a:pPr>
            <a:r>
              <a:rPr lang="en-US" sz="2600" b="1" kern="100" dirty="0">
                <a:effectLst/>
                <a:latin typeface="Calibri" panose="020F0502020204030204" pitchFamily="34" charset="0"/>
                <a:ea typeface="Calibri" panose="020F0502020204030204" pitchFamily="34" charset="0"/>
                <a:cs typeface="Times New Roman" panose="02020603050405020304" pitchFamily="18" charset="0"/>
              </a:rPr>
              <a:t>Procedure of Value Analysis:</a:t>
            </a:r>
            <a:endParaRPr lang="en-US"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The stages involved in a value exercise consist of the following the steps:</a:t>
            </a:r>
          </a:p>
          <a:p>
            <a:pPr marL="0" marR="0" algn="just">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Examine all the products/materials that are being reordered and identify each product/material that needs an improvement.</a:t>
            </a:r>
          </a:p>
          <a:p>
            <a:pPr marL="0" marR="0" algn="just">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Gather all possible information about the designs, costs and so forth of the product.</a:t>
            </a:r>
          </a:p>
          <a:p>
            <a:pPr marL="0" marR="0" algn="just">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Form a team that includes experts from various functional areas that are related to the functions performed by the material. </a:t>
            </a:r>
          </a:p>
          <a:p>
            <a:pPr marL="0" marR="0" algn="just">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Generate alternatives by generating new ideas and evaluate different ways of accomplishing the task</a:t>
            </a:r>
          </a:p>
          <a:p>
            <a:pPr marL="0" marR="0" algn="just">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Evaluate the alternatives on criteria like cost and feasibility and eliminate the alternatives</a:t>
            </a:r>
          </a:p>
          <a:p>
            <a:pPr marL="0" marR="0" algn="just">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Refine the feasible alternatives and select the optimal one.</a:t>
            </a:r>
          </a:p>
          <a:p>
            <a:pPr marL="0" marR="0" indent="0" algn="just">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3200" dirty="0"/>
          </a:p>
        </p:txBody>
      </p:sp>
      <p:sp>
        <p:nvSpPr>
          <p:cNvPr id="4" name="Footer Placeholder 3">
            <a:extLst>
              <a:ext uri="{FF2B5EF4-FFF2-40B4-BE49-F238E27FC236}">
                <a16:creationId xmlns:a16="http://schemas.microsoft.com/office/drawing/2014/main" id="{2422FC90-57B6-33BF-87C0-A3A95AA4AED3}"/>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E819C566-B9B4-F43B-11D3-16ABC9A4A412}"/>
              </a:ext>
            </a:extLst>
          </p:cNvPr>
          <p:cNvSpPr>
            <a:spLocks noGrp="1"/>
          </p:cNvSpPr>
          <p:nvPr>
            <p:ph type="sldNum" sz="quarter" idx="12"/>
          </p:nvPr>
        </p:nvSpPr>
        <p:spPr/>
        <p:txBody>
          <a:bodyPr/>
          <a:lstStyle/>
          <a:p>
            <a:fld id="{F21DBD38-35AC-4FA6-8D1E-90B8DCA78A73}" type="slidenum">
              <a:rPr lang="en-US" smtClean="0"/>
              <a:t>12</a:t>
            </a:fld>
            <a:endParaRPr lang="en-US"/>
          </a:p>
        </p:txBody>
      </p:sp>
    </p:spTree>
    <p:extLst>
      <p:ext uri="{BB962C8B-B14F-4D97-AF65-F5344CB8AC3E}">
        <p14:creationId xmlns:p14="http://schemas.microsoft.com/office/powerpoint/2010/main" val="1237314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3F4EA-971E-5F34-FA8D-DF9C829E6E4E}"/>
              </a:ext>
            </a:extLst>
          </p:cNvPr>
          <p:cNvSpPr>
            <a:spLocks noGrp="1"/>
          </p:cNvSpPr>
          <p:nvPr>
            <p:ph type="title"/>
          </p:nvPr>
        </p:nvSpPr>
        <p:spPr>
          <a:xfrm>
            <a:off x="838200" y="-69537"/>
            <a:ext cx="10515600" cy="497760"/>
          </a:xfrm>
        </p:spPr>
        <p:txBody>
          <a:bodyPr>
            <a:normAutofit fontScale="90000"/>
          </a:bodyPr>
          <a:lstStyle/>
          <a:p>
            <a:pPr algn="r"/>
            <a:r>
              <a:rPr lang="en-US" sz="3200" dirty="0"/>
              <a:t>Contd.</a:t>
            </a:r>
          </a:p>
        </p:txBody>
      </p:sp>
      <p:sp>
        <p:nvSpPr>
          <p:cNvPr id="3" name="Content Placeholder 2">
            <a:extLst>
              <a:ext uri="{FF2B5EF4-FFF2-40B4-BE49-F238E27FC236}">
                <a16:creationId xmlns:a16="http://schemas.microsoft.com/office/drawing/2014/main" id="{23A0A89C-8E17-249B-968D-ED75A9B5CA11}"/>
              </a:ext>
            </a:extLst>
          </p:cNvPr>
          <p:cNvSpPr>
            <a:spLocks noGrp="1"/>
          </p:cNvSpPr>
          <p:nvPr>
            <p:ph idx="1"/>
          </p:nvPr>
        </p:nvSpPr>
        <p:spPr>
          <a:xfrm>
            <a:off x="838200" y="428223"/>
            <a:ext cx="10515600" cy="5748739"/>
          </a:xfrm>
        </p:spPr>
        <p:txBody>
          <a:bodyPr>
            <a:normAutofit fontScale="92500" lnSpcReduction="10000"/>
          </a:bodyPr>
          <a:lstStyle/>
          <a:p>
            <a:pPr marL="0" marR="0" indent="0">
              <a:lnSpc>
                <a:spcPct val="107000"/>
              </a:lnSpc>
              <a:spcBef>
                <a:spcPts val="0"/>
              </a:spcBef>
              <a:spcAft>
                <a:spcPts val="800"/>
              </a:spcAft>
              <a:buNone/>
            </a:pPr>
            <a:r>
              <a:rPr lang="en-US" sz="2600" b="1" kern="100" dirty="0">
                <a:effectLst/>
                <a:latin typeface="Calibri" panose="020F0502020204030204" pitchFamily="34" charset="0"/>
                <a:ea typeface="Calibri" panose="020F0502020204030204" pitchFamily="34" charset="0"/>
                <a:cs typeface="Times New Roman" panose="02020603050405020304" pitchFamily="18" charset="0"/>
              </a:rPr>
              <a:t>Benefits of Value Analysis:</a:t>
            </a:r>
            <a:endParaRPr lang="en-US"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To reduce costs</a:t>
            </a:r>
          </a:p>
          <a:p>
            <a:pPr marL="0" marR="0">
              <a:lnSpc>
                <a:spcPct val="107000"/>
              </a:lnSpc>
              <a:spcBef>
                <a:spcPts val="0"/>
              </a:spcBef>
              <a:spcAft>
                <a:spcPts val="800"/>
              </a:spcAf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To maintain high quality</a:t>
            </a:r>
          </a:p>
          <a:p>
            <a:pPr marL="0" marR="0">
              <a:lnSpc>
                <a:spcPct val="107000"/>
              </a:lnSpc>
              <a:spcBef>
                <a:spcPts val="0"/>
              </a:spcBef>
              <a:spcAft>
                <a:spcPts val="800"/>
              </a:spcAf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To provide an opportunity to use new technologies</a:t>
            </a:r>
          </a:p>
          <a:p>
            <a:pPr marL="0" marR="0">
              <a:lnSpc>
                <a:spcPct val="107000"/>
              </a:lnSpc>
              <a:spcBef>
                <a:spcPts val="0"/>
              </a:spcBef>
              <a:spcAft>
                <a:spcPts val="800"/>
              </a:spcAf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To eliminate waste</a:t>
            </a:r>
          </a:p>
          <a:p>
            <a:pPr marL="0" marR="0">
              <a:lnSpc>
                <a:spcPct val="107000"/>
              </a:lnSpc>
              <a:spcBef>
                <a:spcPts val="0"/>
              </a:spcBef>
              <a:spcAft>
                <a:spcPts val="800"/>
              </a:spcAf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To encourage new ideas</a:t>
            </a:r>
          </a:p>
          <a:p>
            <a:pPr marL="0" marR="0">
              <a:lnSpc>
                <a:spcPct val="107000"/>
              </a:lnSpc>
              <a:spcBef>
                <a:spcPts val="0"/>
              </a:spcBef>
              <a:spcAft>
                <a:spcPts val="800"/>
              </a:spcAf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To improve brand image</a:t>
            </a:r>
          </a:p>
          <a:p>
            <a:pPr marL="0" marR="0">
              <a:lnSpc>
                <a:spcPct val="107000"/>
              </a:lnSpc>
              <a:spcBef>
                <a:spcPts val="0"/>
              </a:spcBef>
              <a:spcAft>
                <a:spcPts val="800"/>
              </a:spcAf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To improve design</a:t>
            </a:r>
          </a:p>
          <a:p>
            <a:pPr marL="0" marR="0" indent="0">
              <a:lnSpc>
                <a:spcPct val="107000"/>
              </a:lnSpc>
              <a:spcBef>
                <a:spcPts val="0"/>
              </a:spcBef>
              <a:spcAft>
                <a:spcPts val="800"/>
              </a:spcAft>
              <a:buNone/>
            </a:pPr>
            <a:r>
              <a:rPr lang="en-US" sz="2600" b="1" kern="100" dirty="0">
                <a:effectLst/>
                <a:latin typeface="Calibri" panose="020F0502020204030204" pitchFamily="34" charset="0"/>
                <a:ea typeface="Calibri" panose="020F0502020204030204" pitchFamily="34" charset="0"/>
                <a:cs typeface="Times New Roman" panose="02020603050405020304" pitchFamily="18" charset="0"/>
              </a:rPr>
              <a:t>Objectives of Value Analysis:</a:t>
            </a:r>
            <a:endParaRPr lang="en-US"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To provide better value to a product/service</a:t>
            </a:r>
          </a:p>
          <a:p>
            <a:pPr marL="0" marR="0" algn="just">
              <a:lnSpc>
                <a:spcPct val="107000"/>
              </a:lnSpc>
              <a:spcBef>
                <a:spcPts val="0"/>
              </a:spcBef>
              <a:spcAft>
                <a:spcPts val="800"/>
              </a:spcAf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To improve the company's competitive position</a:t>
            </a:r>
          </a:p>
          <a:p>
            <a:pPr marL="0" marR="0" algn="just">
              <a:lnSpc>
                <a:spcPct val="107000"/>
              </a:lnSpc>
              <a:spcBef>
                <a:spcPts val="0"/>
              </a:spcBef>
              <a:spcAft>
                <a:spcPts val="800"/>
              </a:spcAf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To ensure that every element of cost (labour, materials suppliers equally to the function of the product)</a:t>
            </a:r>
          </a:p>
          <a:p>
            <a:pPr marL="0" marR="0" algn="just">
              <a:lnSpc>
                <a:spcPct val="107000"/>
              </a:lnSpc>
              <a:spcBef>
                <a:spcPts val="0"/>
              </a:spcBef>
              <a:spcAft>
                <a:spcPts val="800"/>
              </a:spcAf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To eliminate unnecessary cost. </a:t>
            </a:r>
          </a:p>
          <a:p>
            <a:pPr marL="0" marR="0">
              <a:lnSpc>
                <a:spcPct val="107000"/>
              </a:lnSpc>
              <a:spcBef>
                <a:spcPts val="0"/>
              </a:spcBef>
              <a:spcAft>
                <a:spcPts val="800"/>
              </a:spcAf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422FC90-57B6-33BF-87C0-A3A95AA4AED3}"/>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E819C566-B9B4-F43B-11D3-16ABC9A4A412}"/>
              </a:ext>
            </a:extLst>
          </p:cNvPr>
          <p:cNvSpPr>
            <a:spLocks noGrp="1"/>
          </p:cNvSpPr>
          <p:nvPr>
            <p:ph type="sldNum" sz="quarter" idx="12"/>
          </p:nvPr>
        </p:nvSpPr>
        <p:spPr/>
        <p:txBody>
          <a:bodyPr/>
          <a:lstStyle/>
          <a:p>
            <a:fld id="{F21DBD38-35AC-4FA6-8D1E-90B8DCA78A73}" type="slidenum">
              <a:rPr lang="en-US" smtClean="0"/>
              <a:t>13</a:t>
            </a:fld>
            <a:endParaRPr lang="en-US"/>
          </a:p>
        </p:txBody>
      </p:sp>
    </p:spTree>
    <p:extLst>
      <p:ext uri="{BB962C8B-B14F-4D97-AF65-F5344CB8AC3E}">
        <p14:creationId xmlns:p14="http://schemas.microsoft.com/office/powerpoint/2010/main" val="542280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12B1-34B6-D07E-F24F-E41E1F9E71D4}"/>
              </a:ext>
            </a:extLst>
          </p:cNvPr>
          <p:cNvSpPr>
            <a:spLocks noGrp="1"/>
          </p:cNvSpPr>
          <p:nvPr>
            <p:ph type="title"/>
          </p:nvPr>
        </p:nvSpPr>
        <p:spPr>
          <a:xfrm>
            <a:off x="838200" y="159065"/>
            <a:ext cx="10515600" cy="703821"/>
          </a:xfrm>
        </p:spPr>
        <p:txBody>
          <a:bodyPr>
            <a:normAutofit/>
          </a:bodyPr>
          <a:lstStyle/>
          <a:p>
            <a:pPr algn="ctr"/>
            <a:r>
              <a:rPr lang="en-US" sz="3200" b="1" dirty="0"/>
              <a:t>6. Concurrent Engineering and Quality Function Deployment</a:t>
            </a:r>
          </a:p>
        </p:txBody>
      </p:sp>
      <p:sp>
        <p:nvSpPr>
          <p:cNvPr id="3" name="Content Placeholder 2">
            <a:extLst>
              <a:ext uri="{FF2B5EF4-FFF2-40B4-BE49-F238E27FC236}">
                <a16:creationId xmlns:a16="http://schemas.microsoft.com/office/drawing/2014/main" id="{A9217DBB-4644-8943-2992-0CEF325C51A6}"/>
              </a:ext>
            </a:extLst>
          </p:cNvPr>
          <p:cNvSpPr>
            <a:spLocks noGrp="1"/>
          </p:cNvSpPr>
          <p:nvPr>
            <p:ph idx="1"/>
          </p:nvPr>
        </p:nvSpPr>
        <p:spPr>
          <a:xfrm>
            <a:off x="838200" y="862886"/>
            <a:ext cx="10515600" cy="5314078"/>
          </a:xfrm>
        </p:spPr>
        <p:txBody>
          <a:bodyPr>
            <a:normAutofit/>
          </a:bodyPr>
          <a:lstStyle/>
          <a:p>
            <a:pPr algn="just"/>
            <a:r>
              <a:rPr lang="en-US" dirty="0"/>
              <a:t>Concurrent engineering, also known as integrated product development (IPD) or simultaneous engineering (SE), is a method of designing and developing new products, in which the different stages run simultaneously, rather than consecutively.</a:t>
            </a:r>
          </a:p>
          <a:p>
            <a:pPr marL="0" marR="0" algn="just">
              <a:lnSpc>
                <a:spcPct val="107000"/>
              </a:lnSpc>
              <a:spcBef>
                <a:spcPts val="0"/>
              </a:spcBef>
              <a:spcAft>
                <a:spcPts val="800"/>
              </a:spcAft>
            </a:pPr>
            <a:r>
              <a:rPr lang="en-US" dirty="0"/>
              <a:t>It decreases product development time and also the time to market, leading to improved productivity and reduced costs.</a:t>
            </a:r>
          </a:p>
          <a:p>
            <a:pPr marL="0" marR="0" algn="just">
              <a:lnSpc>
                <a:spcPct val="107000"/>
              </a:lnSpc>
              <a:spcBef>
                <a:spcPts val="0"/>
              </a:spcBef>
              <a:spcAft>
                <a:spcPts val="800"/>
              </a:spcAft>
            </a:pPr>
            <a:r>
              <a:rPr lang="en-US" dirty="0"/>
              <a:t>Concurrent Engineering is a long-term business strategy, with long term benefits to business. </a:t>
            </a:r>
          </a:p>
          <a:p>
            <a:pPr marL="0" marR="0" indent="0" algn="just">
              <a:lnSpc>
                <a:spcPct val="107000"/>
              </a:lnSpc>
              <a:spcBef>
                <a:spcPts val="0"/>
              </a:spcBef>
              <a:spcAft>
                <a:spcPts val="800"/>
              </a:spcAft>
              <a:buNone/>
            </a:pPr>
            <a:r>
              <a:rPr lang="en-US" dirty="0"/>
              <a:t>Objectives of Concurrent Engineering</a:t>
            </a:r>
          </a:p>
          <a:p>
            <a:pPr algn="just">
              <a:lnSpc>
                <a:spcPct val="107000"/>
              </a:lnSpc>
              <a:spcBef>
                <a:spcPts val="0"/>
              </a:spcBef>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To improve the interactive work of different disciplines affecting a product</a:t>
            </a:r>
          </a:p>
          <a:p>
            <a:pPr algn="just">
              <a:lnSpc>
                <a:spcPct val="107000"/>
              </a:lnSpc>
              <a:spcBef>
                <a:spcPts val="0"/>
              </a:spcBef>
              <a:spcAft>
                <a:spcPts val="800"/>
              </a:spcAft>
            </a:pPr>
            <a:endParaRPr lang="en-US" dirty="0"/>
          </a:p>
          <a:p>
            <a:pPr algn="just"/>
            <a:endParaRPr lang="en-US" dirty="0"/>
          </a:p>
        </p:txBody>
      </p:sp>
      <p:sp>
        <p:nvSpPr>
          <p:cNvPr id="4" name="Footer Placeholder 3">
            <a:extLst>
              <a:ext uri="{FF2B5EF4-FFF2-40B4-BE49-F238E27FC236}">
                <a16:creationId xmlns:a16="http://schemas.microsoft.com/office/drawing/2014/main" id="{D861CFB0-8BED-A76E-BB1D-3DB0DB13DF9E}"/>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A4CE6EAD-AC73-712A-E89B-C2A8BCFA1ECE}"/>
              </a:ext>
            </a:extLst>
          </p:cNvPr>
          <p:cNvSpPr>
            <a:spLocks noGrp="1"/>
          </p:cNvSpPr>
          <p:nvPr>
            <p:ph type="sldNum" sz="quarter" idx="12"/>
          </p:nvPr>
        </p:nvSpPr>
        <p:spPr/>
        <p:txBody>
          <a:bodyPr/>
          <a:lstStyle/>
          <a:p>
            <a:fld id="{F21DBD38-35AC-4FA6-8D1E-90B8DCA78A73}" type="slidenum">
              <a:rPr lang="en-US" smtClean="0"/>
              <a:t>14</a:t>
            </a:fld>
            <a:endParaRPr lang="en-US"/>
          </a:p>
        </p:txBody>
      </p:sp>
    </p:spTree>
    <p:extLst>
      <p:ext uri="{BB962C8B-B14F-4D97-AF65-F5344CB8AC3E}">
        <p14:creationId xmlns:p14="http://schemas.microsoft.com/office/powerpoint/2010/main" val="239476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4B77-1232-3902-5802-BBD4A07FC51C}"/>
              </a:ext>
            </a:extLst>
          </p:cNvPr>
          <p:cNvSpPr>
            <a:spLocks noGrp="1"/>
          </p:cNvSpPr>
          <p:nvPr>
            <p:ph type="title"/>
          </p:nvPr>
        </p:nvSpPr>
        <p:spPr>
          <a:xfrm>
            <a:off x="838200" y="365126"/>
            <a:ext cx="10515600" cy="315912"/>
          </a:xfrm>
        </p:spPr>
        <p:txBody>
          <a:bodyPr>
            <a:normAutofit fontScale="90000"/>
          </a:bodyPr>
          <a:lstStyle/>
          <a:p>
            <a:pPr algn="r"/>
            <a:r>
              <a:rPr lang="en-US" sz="3200" dirty="0"/>
              <a:t>Contd.</a:t>
            </a:r>
          </a:p>
        </p:txBody>
      </p:sp>
      <p:sp>
        <p:nvSpPr>
          <p:cNvPr id="3" name="Content Placeholder 2">
            <a:extLst>
              <a:ext uri="{FF2B5EF4-FFF2-40B4-BE49-F238E27FC236}">
                <a16:creationId xmlns:a16="http://schemas.microsoft.com/office/drawing/2014/main" id="{E21C84B8-4518-544B-F86A-CCB433178C82}"/>
              </a:ext>
            </a:extLst>
          </p:cNvPr>
          <p:cNvSpPr>
            <a:spLocks noGrp="1"/>
          </p:cNvSpPr>
          <p:nvPr>
            <p:ph idx="1"/>
          </p:nvPr>
        </p:nvSpPr>
        <p:spPr>
          <a:xfrm>
            <a:off x="838200" y="824248"/>
            <a:ext cx="10515600" cy="5352715"/>
          </a:xfrm>
        </p:spPr>
        <p:txBody>
          <a:bodyPr>
            <a:normAutofit fontScale="92500" lnSpcReduction="10000"/>
          </a:bodyPr>
          <a:lstStyle/>
          <a:p>
            <a:pPr marL="0" marR="0">
              <a:lnSpc>
                <a:spcPct val="107000"/>
              </a:lnSpc>
              <a:spcBef>
                <a:spcPts val="0"/>
              </a:spcBef>
              <a:spcAft>
                <a:spcPts val="800"/>
              </a:spcAft>
            </a:pPr>
            <a:r>
              <a:rPr lang="en-US" dirty="0"/>
              <a:t>To eliminate the redesign procedure of product.</a:t>
            </a:r>
          </a:p>
          <a:p>
            <a:pPr marL="0" marR="0">
              <a:lnSpc>
                <a:spcPct val="107000"/>
              </a:lnSpc>
              <a:spcBef>
                <a:spcPts val="0"/>
              </a:spcBef>
              <a:spcAft>
                <a:spcPts val="800"/>
              </a:spcAft>
            </a:pPr>
            <a:r>
              <a:rPr lang="en-US" dirty="0"/>
              <a:t>To maximize product quality and performance spending more time and money initially in the design cycle and ensuring that optimize the concept selection. </a:t>
            </a:r>
          </a:p>
          <a:p>
            <a:pPr marL="0" marR="0">
              <a:lnSpc>
                <a:spcPct val="107000"/>
              </a:lnSpc>
              <a:spcBef>
                <a:spcPts val="0"/>
              </a:spcBef>
              <a:spcAft>
                <a:spcPts val="800"/>
              </a:spcAft>
            </a:pPr>
            <a:r>
              <a:rPr lang="en-US" dirty="0"/>
              <a:t>To increase the prospect of delivering a quality product to customer</a:t>
            </a:r>
          </a:p>
          <a:p>
            <a:pPr marL="0" marR="0">
              <a:lnSpc>
                <a:spcPct val="107000"/>
              </a:lnSpc>
              <a:spcBef>
                <a:spcPts val="0"/>
              </a:spcBef>
              <a:spcAft>
                <a:spcPts val="800"/>
              </a:spcAft>
            </a:pPr>
            <a:r>
              <a:rPr lang="en-US" dirty="0"/>
              <a:t>To work together for a common product by teamwork human resources. To decrease product/service design and development time.</a:t>
            </a:r>
          </a:p>
          <a:p>
            <a:pPr marL="0" marR="0">
              <a:lnSpc>
                <a:spcPct val="107000"/>
              </a:lnSpc>
              <a:spcBef>
                <a:spcPts val="0"/>
              </a:spcBef>
              <a:spcAft>
                <a:spcPts val="800"/>
              </a:spcAft>
            </a:pPr>
            <a:r>
              <a:rPr lang="en-US" dirty="0"/>
              <a:t>To gain competitive advantage over competitors by reduction in time to market. </a:t>
            </a:r>
          </a:p>
          <a:p>
            <a:pPr marL="0" marR="0">
              <a:lnSpc>
                <a:spcPct val="107000"/>
              </a:lnSpc>
              <a:spcBef>
                <a:spcPts val="0"/>
              </a:spcBef>
              <a:spcAft>
                <a:spcPts val="800"/>
              </a:spcAft>
            </a:pPr>
            <a:r>
              <a:rPr lang="en-US" dirty="0"/>
              <a:t>To decrease production cost results from the minimization of the product life cycle</a:t>
            </a:r>
          </a:p>
          <a:p>
            <a:endParaRPr lang="en-US" dirty="0"/>
          </a:p>
        </p:txBody>
      </p:sp>
      <p:sp>
        <p:nvSpPr>
          <p:cNvPr id="4" name="Footer Placeholder 3">
            <a:extLst>
              <a:ext uri="{FF2B5EF4-FFF2-40B4-BE49-F238E27FC236}">
                <a16:creationId xmlns:a16="http://schemas.microsoft.com/office/drawing/2014/main" id="{7B256420-F626-9A3D-2B6C-EA5330845861}"/>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19929806-02ED-4543-B4FD-18E1D79F6EA5}"/>
              </a:ext>
            </a:extLst>
          </p:cNvPr>
          <p:cNvSpPr>
            <a:spLocks noGrp="1"/>
          </p:cNvSpPr>
          <p:nvPr>
            <p:ph type="sldNum" sz="quarter" idx="12"/>
          </p:nvPr>
        </p:nvSpPr>
        <p:spPr/>
        <p:txBody>
          <a:bodyPr/>
          <a:lstStyle/>
          <a:p>
            <a:fld id="{F21DBD38-35AC-4FA6-8D1E-90B8DCA78A73}" type="slidenum">
              <a:rPr lang="en-US" smtClean="0"/>
              <a:t>15</a:t>
            </a:fld>
            <a:endParaRPr lang="en-US"/>
          </a:p>
        </p:txBody>
      </p:sp>
    </p:spTree>
    <p:extLst>
      <p:ext uri="{BB962C8B-B14F-4D97-AF65-F5344CB8AC3E}">
        <p14:creationId xmlns:p14="http://schemas.microsoft.com/office/powerpoint/2010/main" val="561470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A824-3414-EC1E-173D-DA3877E5EB10}"/>
              </a:ext>
            </a:extLst>
          </p:cNvPr>
          <p:cNvSpPr>
            <a:spLocks noGrp="1"/>
          </p:cNvSpPr>
          <p:nvPr>
            <p:ph type="title"/>
          </p:nvPr>
        </p:nvSpPr>
        <p:spPr>
          <a:xfrm>
            <a:off x="838200" y="0"/>
            <a:ext cx="10515600" cy="742458"/>
          </a:xfrm>
        </p:spPr>
        <p:txBody>
          <a:bodyPr>
            <a:normAutofit/>
          </a:bodyPr>
          <a:lstStyle/>
          <a:p>
            <a:pPr algn="r"/>
            <a:r>
              <a:rPr lang="en-US" sz="3600" dirty="0"/>
              <a:t>Contd.</a:t>
            </a:r>
          </a:p>
        </p:txBody>
      </p:sp>
      <p:sp>
        <p:nvSpPr>
          <p:cNvPr id="4" name="Footer Placeholder 3">
            <a:extLst>
              <a:ext uri="{FF2B5EF4-FFF2-40B4-BE49-F238E27FC236}">
                <a16:creationId xmlns:a16="http://schemas.microsoft.com/office/drawing/2014/main" id="{ED097F10-33FD-11B2-3857-85A365A30D96}"/>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7D8602D7-BC11-76D3-F482-F4F660401741}"/>
              </a:ext>
            </a:extLst>
          </p:cNvPr>
          <p:cNvSpPr>
            <a:spLocks noGrp="1"/>
          </p:cNvSpPr>
          <p:nvPr>
            <p:ph type="sldNum" sz="quarter" idx="12"/>
          </p:nvPr>
        </p:nvSpPr>
        <p:spPr/>
        <p:txBody>
          <a:bodyPr/>
          <a:lstStyle/>
          <a:p>
            <a:fld id="{F21DBD38-35AC-4FA6-8D1E-90B8DCA78A73}" type="slidenum">
              <a:rPr lang="en-US" smtClean="0"/>
              <a:t>16</a:t>
            </a:fld>
            <a:endParaRPr lang="en-US"/>
          </a:p>
        </p:txBody>
      </p:sp>
      <p:pic>
        <p:nvPicPr>
          <p:cNvPr id="6" name="Content Placeholder 6">
            <a:extLst>
              <a:ext uri="{FF2B5EF4-FFF2-40B4-BE49-F238E27FC236}">
                <a16:creationId xmlns:a16="http://schemas.microsoft.com/office/drawing/2014/main" id="{F72FAA46-26F6-211F-24E5-47C77A7D48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562824"/>
            <a:ext cx="10515600" cy="4802309"/>
          </a:xfrm>
        </p:spPr>
      </p:pic>
      <p:sp>
        <p:nvSpPr>
          <p:cNvPr id="7" name="TextBox 6">
            <a:extLst>
              <a:ext uri="{FF2B5EF4-FFF2-40B4-BE49-F238E27FC236}">
                <a16:creationId xmlns:a16="http://schemas.microsoft.com/office/drawing/2014/main" id="{546B6CBB-0FB3-EB69-F601-811391792371}"/>
              </a:ext>
            </a:extLst>
          </p:cNvPr>
          <p:cNvSpPr txBox="1"/>
          <p:nvPr/>
        </p:nvSpPr>
        <p:spPr>
          <a:xfrm>
            <a:off x="4623515" y="5692462"/>
            <a:ext cx="3914598" cy="369332"/>
          </a:xfrm>
          <a:prstGeom prst="rect">
            <a:avLst/>
          </a:prstGeom>
          <a:noFill/>
        </p:spPr>
        <p:txBody>
          <a:bodyPr wrap="none" rtlCol="0">
            <a:spAutoFit/>
          </a:bodyPr>
          <a:lstStyle/>
          <a:p>
            <a:pPr algn="ctr"/>
            <a:r>
              <a:rPr lang="en-US" b="1" dirty="0"/>
              <a:t>Fig: Concurrent Engineering Interaction</a:t>
            </a:r>
          </a:p>
        </p:txBody>
      </p:sp>
    </p:spTree>
    <p:extLst>
      <p:ext uri="{BB962C8B-B14F-4D97-AF65-F5344CB8AC3E}">
        <p14:creationId xmlns:p14="http://schemas.microsoft.com/office/powerpoint/2010/main" val="1830217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49BB-AA23-6472-3DFB-D7EAAB29B9A9}"/>
              </a:ext>
            </a:extLst>
          </p:cNvPr>
          <p:cNvSpPr>
            <a:spLocks noGrp="1"/>
          </p:cNvSpPr>
          <p:nvPr>
            <p:ph type="title"/>
          </p:nvPr>
        </p:nvSpPr>
        <p:spPr>
          <a:xfrm>
            <a:off x="838200" y="0"/>
            <a:ext cx="10515600" cy="793974"/>
          </a:xfrm>
        </p:spPr>
        <p:txBody>
          <a:bodyPr>
            <a:normAutofit/>
          </a:bodyPr>
          <a:lstStyle/>
          <a:p>
            <a:pPr algn="ctr"/>
            <a:r>
              <a:rPr lang="en-US" sz="3600" b="1" dirty="0"/>
              <a:t>Quality Function Deployment</a:t>
            </a:r>
          </a:p>
        </p:txBody>
      </p:sp>
      <p:sp>
        <p:nvSpPr>
          <p:cNvPr id="3" name="Content Placeholder 2">
            <a:extLst>
              <a:ext uri="{FF2B5EF4-FFF2-40B4-BE49-F238E27FC236}">
                <a16:creationId xmlns:a16="http://schemas.microsoft.com/office/drawing/2014/main" id="{4ADF02DA-0B20-2DE7-046B-5789A627450B}"/>
              </a:ext>
            </a:extLst>
          </p:cNvPr>
          <p:cNvSpPr>
            <a:spLocks noGrp="1"/>
          </p:cNvSpPr>
          <p:nvPr>
            <p:ph idx="1"/>
          </p:nvPr>
        </p:nvSpPr>
        <p:spPr>
          <a:xfrm>
            <a:off x="838200" y="927279"/>
            <a:ext cx="10515600" cy="5249684"/>
          </a:xfrm>
        </p:spPr>
        <p:txBody>
          <a:bodyPr>
            <a:normAutofit fontScale="92500"/>
          </a:bodyPr>
          <a:lstStyle/>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Quality function deployment (QFD) is basically a planning process with a quality approach to new product design, development, and implementation driven by customer needs and values. </a:t>
            </a:r>
          </a:p>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Quality Function Deployment (QFD) is a structured approach to defining customer needs or requirements and translating them into specific plans to produce products to meet those needs. </a:t>
            </a:r>
          </a:p>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QFD aims at translating voice of customer into measurable and detailed design targets and then drives them from the assembly level down through sub-assembly level, component level, and production process levels. </a:t>
            </a:r>
          </a:p>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The Quality Function Deployment process begins with collecting input from customers (or potential customers), typically through surveys. </a:t>
            </a:r>
          </a:p>
          <a:p>
            <a:endParaRPr lang="en-US" dirty="0"/>
          </a:p>
        </p:txBody>
      </p:sp>
      <p:sp>
        <p:nvSpPr>
          <p:cNvPr id="4" name="Footer Placeholder 3">
            <a:extLst>
              <a:ext uri="{FF2B5EF4-FFF2-40B4-BE49-F238E27FC236}">
                <a16:creationId xmlns:a16="http://schemas.microsoft.com/office/drawing/2014/main" id="{FF41EADE-2386-FCEC-1256-50AB6C89D688}"/>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EE147744-50A2-9AD8-6E30-0F3824A8CD37}"/>
              </a:ext>
            </a:extLst>
          </p:cNvPr>
          <p:cNvSpPr>
            <a:spLocks noGrp="1"/>
          </p:cNvSpPr>
          <p:nvPr>
            <p:ph type="sldNum" sz="quarter" idx="12"/>
          </p:nvPr>
        </p:nvSpPr>
        <p:spPr/>
        <p:txBody>
          <a:bodyPr/>
          <a:lstStyle/>
          <a:p>
            <a:fld id="{F21DBD38-35AC-4FA6-8D1E-90B8DCA78A73}" type="slidenum">
              <a:rPr lang="en-US" smtClean="0"/>
              <a:t>17</a:t>
            </a:fld>
            <a:endParaRPr lang="en-US"/>
          </a:p>
        </p:txBody>
      </p:sp>
    </p:spTree>
    <p:extLst>
      <p:ext uri="{BB962C8B-B14F-4D97-AF65-F5344CB8AC3E}">
        <p14:creationId xmlns:p14="http://schemas.microsoft.com/office/powerpoint/2010/main" val="2984725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F1052-5F35-2711-BA3C-C508C7DABF1B}"/>
              </a:ext>
            </a:extLst>
          </p:cNvPr>
          <p:cNvSpPr>
            <a:spLocks noGrp="1"/>
          </p:cNvSpPr>
          <p:nvPr>
            <p:ph type="title"/>
          </p:nvPr>
        </p:nvSpPr>
        <p:spPr>
          <a:xfrm>
            <a:off x="838200" y="136525"/>
            <a:ext cx="10515600" cy="562154"/>
          </a:xfrm>
        </p:spPr>
        <p:txBody>
          <a:bodyPr>
            <a:normAutofit fontScale="90000"/>
          </a:bodyPr>
          <a:lstStyle/>
          <a:p>
            <a:pPr algn="r"/>
            <a:r>
              <a:rPr lang="en-US" sz="3600" dirty="0"/>
              <a:t>Contd.</a:t>
            </a:r>
          </a:p>
        </p:txBody>
      </p:sp>
      <p:sp>
        <p:nvSpPr>
          <p:cNvPr id="3" name="Content Placeholder 2">
            <a:extLst>
              <a:ext uri="{FF2B5EF4-FFF2-40B4-BE49-F238E27FC236}">
                <a16:creationId xmlns:a16="http://schemas.microsoft.com/office/drawing/2014/main" id="{A1C4B90A-6701-ED54-BD6A-3AA5E72C4027}"/>
              </a:ext>
            </a:extLst>
          </p:cNvPr>
          <p:cNvSpPr>
            <a:spLocks noGrp="1"/>
          </p:cNvSpPr>
          <p:nvPr>
            <p:ph idx="1"/>
          </p:nvPr>
        </p:nvSpPr>
        <p:spPr>
          <a:xfrm>
            <a:off x="838200" y="698679"/>
            <a:ext cx="10515600" cy="5478284"/>
          </a:xfrm>
        </p:spPr>
        <p:txBody>
          <a:bodyPr/>
          <a:lstStyle/>
          <a:p>
            <a:pPr marL="0" marR="0" indent="0">
              <a:lnSpc>
                <a:spcPct val="107000"/>
              </a:lnSpc>
              <a:spcBef>
                <a:spcPts val="0"/>
              </a:spcBef>
              <a:spcAft>
                <a:spcPts val="800"/>
              </a:spcAft>
              <a:buNone/>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Steps Employed for Performing QFD</a:t>
            </a:r>
          </a:p>
          <a:p>
            <a:pPr marL="0" marR="0" indent="0" algn="just">
              <a:lnSpc>
                <a:spcPct val="107000"/>
              </a:lnSpc>
              <a:spcBef>
                <a:spcPts val="0"/>
              </a:spcBef>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Step1: Identify the Customers.</a:t>
            </a:r>
          </a:p>
          <a:p>
            <a:pPr marL="0" marR="0" indent="0" algn="just">
              <a:lnSpc>
                <a:spcPct val="107000"/>
              </a:lnSpc>
              <a:spcBef>
                <a:spcPts val="0"/>
              </a:spcBef>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Step2: Determine the customers' requirement. </a:t>
            </a:r>
          </a:p>
          <a:p>
            <a:pPr marL="0" marR="0" indent="0" algn="just">
              <a:lnSpc>
                <a:spcPct val="107000"/>
              </a:lnSpc>
              <a:spcBef>
                <a:spcPts val="0"/>
              </a:spcBef>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Step3: Determine the relative importance of the requirements.</a:t>
            </a:r>
          </a:p>
          <a:p>
            <a:pPr marL="0" marR="0" indent="0" algn="just">
              <a:lnSpc>
                <a:spcPct val="107000"/>
              </a:lnSpc>
              <a:spcBef>
                <a:spcPts val="0"/>
              </a:spcBef>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Step4: Identify and evaluate the competition.</a:t>
            </a:r>
          </a:p>
          <a:p>
            <a:pPr marL="0" marR="0" indent="0" algn="just">
              <a:lnSpc>
                <a:spcPct val="107000"/>
              </a:lnSpc>
              <a:spcBef>
                <a:spcPts val="0"/>
              </a:spcBef>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Step5: Generate engineering specifications. </a:t>
            </a:r>
          </a:p>
          <a:p>
            <a:pPr marL="0" marR="0" indent="0" algn="just">
              <a:lnSpc>
                <a:spcPct val="107000"/>
              </a:lnSpc>
              <a:spcBef>
                <a:spcPts val="0"/>
              </a:spcBef>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Step6: Relate the customer requirement to the engineering specifications.</a:t>
            </a:r>
          </a:p>
          <a:p>
            <a:pPr marL="0" marR="0" indent="0" algn="just">
              <a:lnSpc>
                <a:spcPct val="107000"/>
              </a:lnSpc>
              <a:spcBef>
                <a:spcPts val="0"/>
              </a:spcBef>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Step7: Engineering importance targets with their importance.</a:t>
            </a:r>
          </a:p>
          <a:p>
            <a:pPr marL="0" marR="0" indent="0" algn="just">
              <a:lnSpc>
                <a:spcPct val="107000"/>
              </a:lnSpc>
              <a:spcBef>
                <a:spcPts val="0"/>
              </a:spcBef>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Step8: Identify relationships between engineering specifications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US" dirty="0"/>
          </a:p>
        </p:txBody>
      </p:sp>
      <p:sp>
        <p:nvSpPr>
          <p:cNvPr id="4" name="Footer Placeholder 3">
            <a:extLst>
              <a:ext uri="{FF2B5EF4-FFF2-40B4-BE49-F238E27FC236}">
                <a16:creationId xmlns:a16="http://schemas.microsoft.com/office/drawing/2014/main" id="{0801F8C5-3047-A66F-EE1E-C1B73808BB80}"/>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96AD47BB-2403-9425-3ACF-C1D2D80CD7CA}"/>
              </a:ext>
            </a:extLst>
          </p:cNvPr>
          <p:cNvSpPr>
            <a:spLocks noGrp="1"/>
          </p:cNvSpPr>
          <p:nvPr>
            <p:ph type="sldNum" sz="quarter" idx="12"/>
          </p:nvPr>
        </p:nvSpPr>
        <p:spPr/>
        <p:txBody>
          <a:bodyPr/>
          <a:lstStyle/>
          <a:p>
            <a:fld id="{F21DBD38-35AC-4FA6-8D1E-90B8DCA78A73}" type="slidenum">
              <a:rPr lang="en-US" smtClean="0"/>
              <a:t>18</a:t>
            </a:fld>
            <a:endParaRPr lang="en-US"/>
          </a:p>
        </p:txBody>
      </p:sp>
    </p:spTree>
    <p:extLst>
      <p:ext uri="{BB962C8B-B14F-4D97-AF65-F5344CB8AC3E}">
        <p14:creationId xmlns:p14="http://schemas.microsoft.com/office/powerpoint/2010/main" val="2621702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12B1-34B6-D07E-F24F-E41E1F9E71D4}"/>
              </a:ext>
            </a:extLst>
          </p:cNvPr>
          <p:cNvSpPr>
            <a:spLocks noGrp="1"/>
          </p:cNvSpPr>
          <p:nvPr>
            <p:ph type="title"/>
          </p:nvPr>
        </p:nvSpPr>
        <p:spPr>
          <a:xfrm>
            <a:off x="838200" y="159065"/>
            <a:ext cx="10515600" cy="703821"/>
          </a:xfrm>
        </p:spPr>
        <p:txBody>
          <a:bodyPr>
            <a:normAutofit/>
          </a:bodyPr>
          <a:lstStyle/>
          <a:p>
            <a:pPr algn="ctr"/>
            <a:r>
              <a:rPr lang="en-US" sz="3200" b="1" dirty="0"/>
              <a:t>7. Waiting line theory(Single Channel Only)</a:t>
            </a:r>
          </a:p>
        </p:txBody>
      </p:sp>
      <p:sp>
        <p:nvSpPr>
          <p:cNvPr id="4" name="Footer Placeholder 3">
            <a:extLst>
              <a:ext uri="{FF2B5EF4-FFF2-40B4-BE49-F238E27FC236}">
                <a16:creationId xmlns:a16="http://schemas.microsoft.com/office/drawing/2014/main" id="{D861CFB0-8BED-A76E-BB1D-3DB0DB13DF9E}"/>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A4CE6EAD-AC73-712A-E89B-C2A8BCFA1ECE}"/>
              </a:ext>
            </a:extLst>
          </p:cNvPr>
          <p:cNvSpPr>
            <a:spLocks noGrp="1"/>
          </p:cNvSpPr>
          <p:nvPr>
            <p:ph type="sldNum" sz="quarter" idx="12"/>
          </p:nvPr>
        </p:nvSpPr>
        <p:spPr/>
        <p:txBody>
          <a:bodyPr/>
          <a:lstStyle/>
          <a:p>
            <a:fld id="{F21DBD38-35AC-4FA6-8D1E-90B8DCA78A73}" type="slidenum">
              <a:rPr lang="en-US" smtClean="0"/>
              <a:t>19</a:t>
            </a:fld>
            <a:endParaRPr lang="en-US"/>
          </a:p>
        </p:txBody>
      </p:sp>
      <p:sp>
        <p:nvSpPr>
          <p:cNvPr id="9" name="Content Placeholder 8">
            <a:extLst>
              <a:ext uri="{FF2B5EF4-FFF2-40B4-BE49-F238E27FC236}">
                <a16:creationId xmlns:a16="http://schemas.microsoft.com/office/drawing/2014/main" id="{C089F6B8-20C5-E519-1115-838865405FFA}"/>
              </a:ext>
            </a:extLst>
          </p:cNvPr>
          <p:cNvSpPr>
            <a:spLocks noGrp="1"/>
          </p:cNvSpPr>
          <p:nvPr>
            <p:ph idx="1"/>
          </p:nvPr>
        </p:nvSpPr>
        <p:spPr>
          <a:xfrm>
            <a:off x="838200" y="759854"/>
            <a:ext cx="10515600" cy="5417109"/>
          </a:xfrm>
        </p:spPr>
        <p:txBody>
          <a:bodyPr>
            <a:normAutofit/>
          </a:bodyPr>
          <a:lstStyle/>
          <a:p>
            <a:pPr algn="just"/>
            <a:r>
              <a:rPr lang="en-US" sz="2400" b="1" dirty="0">
                <a:effectLst/>
                <a:latin typeface="Calibri" panose="020F0502020204030204" pitchFamily="34" charset="0"/>
                <a:ea typeface="Calibri" panose="020F0502020204030204" pitchFamily="34" charset="0"/>
                <a:cs typeface="Times New Roman" panose="02020603050405020304" pitchFamily="18" charset="0"/>
              </a:rPr>
              <a:t>Meaning: </a:t>
            </a:r>
            <a:r>
              <a:rPr lang="en-US" sz="2400" dirty="0">
                <a:effectLst/>
                <a:latin typeface="Calibri" panose="020F0502020204030204" pitchFamily="34" charset="0"/>
                <a:ea typeface="Calibri" panose="020F0502020204030204" pitchFamily="34" charset="0"/>
                <a:cs typeface="Times New Roman" panose="02020603050405020304" pitchFamily="18" charset="0"/>
              </a:rPr>
              <a:t>A queue (or a waiting line) is a line or list of customers who remain waiting for getting certain goods or services from service center.</a:t>
            </a:r>
          </a:p>
          <a:p>
            <a:pPr algn="just"/>
            <a:r>
              <a:rPr lang="en-US" sz="2400" b="1" dirty="0">
                <a:latin typeface="Calibri" panose="020F0502020204030204" pitchFamily="34" charset="0"/>
                <a:ea typeface="Calibri" panose="020F0502020204030204" pitchFamily="34" charset="0"/>
                <a:cs typeface="Times New Roman" panose="02020603050405020304" pitchFamily="18" charset="0"/>
              </a:rPr>
              <a:t>Definition:</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Queuing theory, also known as waiting line theory, is a branch of mathematics that studies all the various dynamics of waiting lines or "queues" (i.e., how lines form, how they function, and why they malfunction). Queuing theory examines every component of waiting in line, including the arrival process, service process, number of servers, number of system places, and the number of customers which might be people, data packets, cars, or anything else.</a:t>
            </a:r>
          </a:p>
          <a:p>
            <a:pPr algn="just"/>
            <a:r>
              <a:rPr lang="en-US" sz="2400" b="1" dirty="0">
                <a:latin typeface="Calibri" panose="020F0502020204030204" pitchFamily="34" charset="0"/>
                <a:ea typeface="Calibri" panose="020F0502020204030204" pitchFamily="34" charset="0"/>
                <a:cs typeface="Times New Roman" panose="02020603050405020304" pitchFamily="18" charset="0"/>
              </a:rPr>
              <a:t>Objectives: </a:t>
            </a:r>
            <a:r>
              <a:rPr lang="en-US" sz="2400" dirty="0">
                <a:latin typeface="Calibri" panose="020F0502020204030204" pitchFamily="34" charset="0"/>
                <a:ea typeface="Calibri" panose="020F0502020204030204" pitchFamily="34" charset="0"/>
                <a:cs typeface="Times New Roman" panose="02020603050405020304" pitchFamily="18" charset="0"/>
              </a:rPr>
              <a:t>The main objective of the queuing theory is to minimize the two important costs namely </a:t>
            </a:r>
          </a:p>
          <a:p>
            <a:pPr marL="971550" lvl="1" indent="-514350" algn="just">
              <a:buFont typeface="+mj-lt"/>
              <a:buAutoNum type="romanLcPeriod"/>
            </a:pPr>
            <a:r>
              <a:rPr lang="en-US" dirty="0">
                <a:latin typeface="Calibri" panose="020F0502020204030204" pitchFamily="34" charset="0"/>
                <a:ea typeface="Calibri" panose="020F0502020204030204" pitchFamily="34" charset="0"/>
                <a:cs typeface="Times New Roman" panose="02020603050405020304" pitchFamily="18" charset="0"/>
              </a:rPr>
              <a:t>the waiting time cost of the customers and </a:t>
            </a:r>
          </a:p>
          <a:p>
            <a:pPr marL="971550" lvl="1" indent="-514350" algn="just">
              <a:buFont typeface="+mj-lt"/>
              <a:buAutoNum type="romanLcPeriod"/>
            </a:pPr>
            <a:r>
              <a:rPr lang="en-US" dirty="0">
                <a:latin typeface="Calibri" panose="020F0502020204030204" pitchFamily="34" charset="0"/>
                <a:ea typeface="Calibri" panose="020F0502020204030204" pitchFamily="34" charset="0"/>
                <a:cs typeface="Times New Roman" panose="02020603050405020304" pitchFamily="18" charset="0"/>
              </a:rPr>
              <a:t>the service idle cost of the service centers. </a:t>
            </a:r>
          </a:p>
        </p:txBody>
      </p:sp>
    </p:spTree>
    <p:extLst>
      <p:ext uri="{BB962C8B-B14F-4D97-AF65-F5344CB8AC3E}">
        <p14:creationId xmlns:p14="http://schemas.microsoft.com/office/powerpoint/2010/main" val="144570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0A39E-F46A-C6B9-7853-E96C0DFB1F96}"/>
              </a:ext>
            </a:extLst>
          </p:cNvPr>
          <p:cNvSpPr>
            <a:spLocks noGrp="1"/>
          </p:cNvSpPr>
          <p:nvPr>
            <p:ph type="title"/>
          </p:nvPr>
        </p:nvSpPr>
        <p:spPr>
          <a:xfrm>
            <a:off x="580623" y="136525"/>
            <a:ext cx="10515600" cy="819674"/>
          </a:xfrm>
        </p:spPr>
        <p:txBody>
          <a:bodyPr>
            <a:normAutofit fontScale="90000"/>
          </a:bodyPr>
          <a:lstStyle/>
          <a:p>
            <a:r>
              <a:rPr lang="en-US" b="1" dirty="0"/>
              <a:t>Topics to be covered:						   LH5</a:t>
            </a:r>
          </a:p>
        </p:txBody>
      </p:sp>
      <p:sp>
        <p:nvSpPr>
          <p:cNvPr id="3" name="Content Placeholder 2">
            <a:extLst>
              <a:ext uri="{FF2B5EF4-FFF2-40B4-BE49-F238E27FC236}">
                <a16:creationId xmlns:a16="http://schemas.microsoft.com/office/drawing/2014/main" id="{A02935BD-D53F-04B0-A8B2-5794D93BB04C}"/>
              </a:ext>
            </a:extLst>
          </p:cNvPr>
          <p:cNvSpPr>
            <a:spLocks noGrp="1"/>
          </p:cNvSpPr>
          <p:nvPr>
            <p:ph idx="1"/>
          </p:nvPr>
        </p:nvSpPr>
        <p:spPr>
          <a:xfrm>
            <a:off x="735169" y="1305203"/>
            <a:ext cx="10515600" cy="4915293"/>
          </a:xfrm>
        </p:spPr>
        <p:txBody>
          <a:bodyPr>
            <a:normAutofit/>
          </a:bodyPr>
          <a:lstStyle/>
          <a:p>
            <a:pPr algn="just"/>
            <a:r>
              <a:rPr lang="en-US" sz="3600" dirty="0"/>
              <a:t>Concept on product and service design</a:t>
            </a:r>
          </a:p>
          <a:p>
            <a:pPr algn="just"/>
            <a:r>
              <a:rPr lang="en-US" sz="3600" dirty="0"/>
              <a:t>Product Development Process</a:t>
            </a:r>
          </a:p>
          <a:p>
            <a:pPr algn="just"/>
            <a:r>
              <a:rPr lang="en-US" sz="3600" dirty="0"/>
              <a:t>Difference between product and service design</a:t>
            </a:r>
          </a:p>
          <a:p>
            <a:pPr algn="just"/>
            <a:r>
              <a:rPr lang="en-US" sz="3600" dirty="0"/>
              <a:t>Emerging issues in product and service design</a:t>
            </a:r>
          </a:p>
          <a:p>
            <a:pPr algn="just"/>
            <a:r>
              <a:rPr lang="en-US" sz="3600" dirty="0"/>
              <a:t>Value analysis</a:t>
            </a:r>
          </a:p>
          <a:p>
            <a:pPr algn="just"/>
            <a:r>
              <a:rPr lang="en-US" sz="3600" dirty="0"/>
              <a:t>Concurrent Engineering and Quality function deployment</a:t>
            </a:r>
          </a:p>
          <a:p>
            <a:pPr algn="just"/>
            <a:r>
              <a:rPr lang="en-US" sz="3600" dirty="0"/>
              <a:t>Waiting line theory(Single Channel Only)</a:t>
            </a:r>
          </a:p>
          <a:p>
            <a:pPr algn="just"/>
            <a:endParaRPr lang="en-US" sz="3600" dirty="0"/>
          </a:p>
          <a:p>
            <a:pPr algn="just"/>
            <a:endParaRPr lang="en-US" sz="3600" dirty="0"/>
          </a:p>
        </p:txBody>
      </p:sp>
      <p:sp>
        <p:nvSpPr>
          <p:cNvPr id="4" name="Footer Placeholder 3">
            <a:extLst>
              <a:ext uri="{FF2B5EF4-FFF2-40B4-BE49-F238E27FC236}">
                <a16:creationId xmlns:a16="http://schemas.microsoft.com/office/drawing/2014/main" id="{9978EF8D-F778-2768-A753-8EAECF2120A1}"/>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C699382E-1F3A-F176-04F1-BD7A3BD0611E}"/>
              </a:ext>
            </a:extLst>
          </p:cNvPr>
          <p:cNvSpPr>
            <a:spLocks noGrp="1"/>
          </p:cNvSpPr>
          <p:nvPr>
            <p:ph type="sldNum" sz="quarter" idx="12"/>
          </p:nvPr>
        </p:nvSpPr>
        <p:spPr/>
        <p:txBody>
          <a:bodyPr/>
          <a:lstStyle/>
          <a:p>
            <a:fld id="{F21DBD38-35AC-4FA6-8D1E-90B8DCA78A73}" type="slidenum">
              <a:rPr lang="en-US" smtClean="0"/>
              <a:t>2</a:t>
            </a:fld>
            <a:endParaRPr lang="en-US"/>
          </a:p>
        </p:txBody>
      </p:sp>
    </p:spTree>
    <p:extLst>
      <p:ext uri="{BB962C8B-B14F-4D97-AF65-F5344CB8AC3E}">
        <p14:creationId xmlns:p14="http://schemas.microsoft.com/office/powerpoint/2010/main" val="3556084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57F8-63AE-881B-B1B6-86BAD0267BC9}"/>
              </a:ext>
            </a:extLst>
          </p:cNvPr>
          <p:cNvSpPr>
            <a:spLocks noGrp="1"/>
          </p:cNvSpPr>
          <p:nvPr>
            <p:ph type="title"/>
          </p:nvPr>
        </p:nvSpPr>
        <p:spPr/>
        <p:txBody>
          <a:bodyPr/>
          <a:lstStyle/>
          <a:p>
            <a:pPr algn="ctr"/>
            <a:r>
              <a:rPr lang="en-US" b="1" dirty="0"/>
              <a:t>Assignment-3</a:t>
            </a:r>
          </a:p>
        </p:txBody>
      </p:sp>
      <p:sp>
        <p:nvSpPr>
          <p:cNvPr id="3" name="Content Placeholder 2">
            <a:extLst>
              <a:ext uri="{FF2B5EF4-FFF2-40B4-BE49-F238E27FC236}">
                <a16:creationId xmlns:a16="http://schemas.microsoft.com/office/drawing/2014/main" id="{C90632AE-AD55-2C37-AD1A-5C0986C679BD}"/>
              </a:ext>
            </a:extLst>
          </p:cNvPr>
          <p:cNvSpPr>
            <a:spLocks noGrp="1"/>
          </p:cNvSpPr>
          <p:nvPr>
            <p:ph idx="1"/>
          </p:nvPr>
        </p:nvSpPr>
        <p:spPr/>
        <p:txBody>
          <a:bodyPr/>
          <a:lstStyle/>
          <a:p>
            <a:pPr marL="0" indent="0">
              <a:buNone/>
            </a:pPr>
            <a:r>
              <a:rPr lang="en-US" b="1" dirty="0"/>
              <a:t>Short Answer Questions:</a:t>
            </a:r>
          </a:p>
          <a:p>
            <a:pPr marL="514350" indent="-514350">
              <a:buFont typeface="+mj-lt"/>
              <a:buAutoNum type="arabicPeriod"/>
            </a:pPr>
            <a:r>
              <a:rPr lang="en-US" dirty="0"/>
              <a:t>Give the importance of concurrent engineering and write the emerging issues in product and Service Design.</a:t>
            </a:r>
          </a:p>
          <a:p>
            <a:pPr marL="514350" indent="-514350" algn="just">
              <a:buFont typeface="+mj-lt"/>
              <a:buAutoNum type="arabicPeriod"/>
            </a:pPr>
            <a:r>
              <a:rPr lang="en-US" dirty="0"/>
              <a:t>How does Quality Function Deployment Work?</a:t>
            </a:r>
          </a:p>
          <a:p>
            <a:pPr marL="514350" indent="-514350" algn="just">
              <a:buFont typeface="+mj-lt"/>
              <a:buAutoNum type="arabicPeriod"/>
            </a:pPr>
            <a:r>
              <a:rPr lang="en-US" dirty="0"/>
              <a:t>Define value analysis? Difference between product and service design.</a:t>
            </a:r>
          </a:p>
          <a:p>
            <a:pPr marL="514350" indent="-514350" algn="just">
              <a:buFont typeface="+mj-lt"/>
              <a:buAutoNum type="arabicPeriod"/>
            </a:pPr>
            <a:r>
              <a:rPr lang="en-US" dirty="0"/>
              <a:t>Elaborate product development process.</a:t>
            </a:r>
          </a:p>
        </p:txBody>
      </p:sp>
      <p:sp>
        <p:nvSpPr>
          <p:cNvPr id="4" name="Footer Placeholder 3">
            <a:extLst>
              <a:ext uri="{FF2B5EF4-FFF2-40B4-BE49-F238E27FC236}">
                <a16:creationId xmlns:a16="http://schemas.microsoft.com/office/drawing/2014/main" id="{6E205952-9F91-612A-A133-E8900C8AF01E}"/>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4CC4C2E4-A4C3-021A-7E33-D6F09063843B}"/>
              </a:ext>
            </a:extLst>
          </p:cNvPr>
          <p:cNvSpPr>
            <a:spLocks noGrp="1"/>
          </p:cNvSpPr>
          <p:nvPr>
            <p:ph type="sldNum" sz="quarter" idx="12"/>
          </p:nvPr>
        </p:nvSpPr>
        <p:spPr/>
        <p:txBody>
          <a:bodyPr/>
          <a:lstStyle/>
          <a:p>
            <a:fld id="{F21DBD38-35AC-4FA6-8D1E-90B8DCA78A73}" type="slidenum">
              <a:rPr lang="en-US" smtClean="0"/>
              <a:t>20</a:t>
            </a:fld>
            <a:endParaRPr lang="en-US"/>
          </a:p>
        </p:txBody>
      </p:sp>
    </p:spTree>
    <p:extLst>
      <p:ext uri="{BB962C8B-B14F-4D97-AF65-F5344CB8AC3E}">
        <p14:creationId xmlns:p14="http://schemas.microsoft.com/office/powerpoint/2010/main" val="3676480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6922-CADF-6728-536E-7AF4880C4959}"/>
              </a:ext>
            </a:extLst>
          </p:cNvPr>
          <p:cNvSpPr>
            <a:spLocks noGrp="1"/>
          </p:cNvSpPr>
          <p:nvPr>
            <p:ph type="ctrTitle"/>
          </p:nvPr>
        </p:nvSpPr>
        <p:spPr/>
        <p:txBody>
          <a:bodyPr/>
          <a:lstStyle/>
          <a:p>
            <a:r>
              <a:rPr lang="en-US" dirty="0"/>
              <a:t>The End</a:t>
            </a:r>
            <a:br>
              <a:rPr lang="en-US" dirty="0"/>
            </a:br>
            <a:r>
              <a:rPr lang="en-US"/>
              <a:t>Chapter Three</a:t>
            </a:r>
            <a:endParaRPr lang="en-US" dirty="0"/>
          </a:p>
        </p:txBody>
      </p:sp>
      <p:sp>
        <p:nvSpPr>
          <p:cNvPr id="3" name="Subtitle 2">
            <a:extLst>
              <a:ext uri="{FF2B5EF4-FFF2-40B4-BE49-F238E27FC236}">
                <a16:creationId xmlns:a16="http://schemas.microsoft.com/office/drawing/2014/main" id="{3945DA79-E969-30F1-5AAC-3ED918D0258E}"/>
              </a:ext>
            </a:extLst>
          </p:cNvPr>
          <p:cNvSpPr>
            <a:spLocks noGrp="1"/>
          </p:cNvSpPr>
          <p:nvPr>
            <p:ph type="subTitle" idx="1"/>
          </p:nvPr>
        </p:nvSpPr>
        <p:spPr>
          <a:xfrm>
            <a:off x="1524000" y="3769463"/>
            <a:ext cx="9144000" cy="1655762"/>
          </a:xfrm>
        </p:spPr>
        <p:txBody>
          <a:bodyPr>
            <a:normAutofit/>
          </a:bodyPr>
          <a:lstStyle/>
          <a:p>
            <a:endParaRPr lang="en-US" dirty="0"/>
          </a:p>
        </p:txBody>
      </p:sp>
      <p:cxnSp>
        <p:nvCxnSpPr>
          <p:cNvPr id="5" name="Straight Connector 4">
            <a:extLst>
              <a:ext uri="{FF2B5EF4-FFF2-40B4-BE49-F238E27FC236}">
                <a16:creationId xmlns:a16="http://schemas.microsoft.com/office/drawing/2014/main" id="{D20CE0BD-E967-FC88-C998-EE779D74D0BE}"/>
              </a:ext>
            </a:extLst>
          </p:cNvPr>
          <p:cNvCxnSpPr/>
          <p:nvPr/>
        </p:nvCxnSpPr>
        <p:spPr>
          <a:xfrm>
            <a:off x="1524000" y="4005330"/>
            <a:ext cx="9144000"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6" name="Footer Placeholder 5">
            <a:extLst>
              <a:ext uri="{FF2B5EF4-FFF2-40B4-BE49-F238E27FC236}">
                <a16:creationId xmlns:a16="http://schemas.microsoft.com/office/drawing/2014/main" id="{D34A7256-97B4-B506-6055-5958BBA39560}"/>
              </a:ext>
            </a:extLst>
          </p:cNvPr>
          <p:cNvSpPr>
            <a:spLocks noGrp="1"/>
          </p:cNvSpPr>
          <p:nvPr>
            <p:ph type="ftr" sz="quarter" idx="11"/>
          </p:nvPr>
        </p:nvSpPr>
        <p:spPr/>
        <p:txBody>
          <a:bodyPr/>
          <a:lstStyle/>
          <a:p>
            <a:r>
              <a:rPr lang="en-US"/>
              <a:t>Operation Management</a:t>
            </a:r>
            <a:endParaRPr lang="en-US" dirty="0"/>
          </a:p>
        </p:txBody>
      </p:sp>
      <p:sp>
        <p:nvSpPr>
          <p:cNvPr id="7" name="Slide Number Placeholder 6">
            <a:extLst>
              <a:ext uri="{FF2B5EF4-FFF2-40B4-BE49-F238E27FC236}">
                <a16:creationId xmlns:a16="http://schemas.microsoft.com/office/drawing/2014/main" id="{5FF0456B-DE63-B919-2BE3-95D51E88B61B}"/>
              </a:ext>
            </a:extLst>
          </p:cNvPr>
          <p:cNvSpPr>
            <a:spLocks noGrp="1"/>
          </p:cNvSpPr>
          <p:nvPr>
            <p:ph type="sldNum" sz="quarter" idx="12"/>
          </p:nvPr>
        </p:nvSpPr>
        <p:spPr/>
        <p:txBody>
          <a:bodyPr/>
          <a:lstStyle/>
          <a:p>
            <a:fld id="{F21DBD38-35AC-4FA6-8D1E-90B8DCA78A73}" type="slidenum">
              <a:rPr lang="en-US" smtClean="0"/>
              <a:t>21</a:t>
            </a:fld>
            <a:endParaRPr lang="en-US"/>
          </a:p>
        </p:txBody>
      </p:sp>
    </p:spTree>
    <p:extLst>
      <p:ext uri="{BB962C8B-B14F-4D97-AF65-F5344CB8AC3E}">
        <p14:creationId xmlns:p14="http://schemas.microsoft.com/office/powerpoint/2010/main" val="3930588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A04C-6C58-3A9C-BC62-A215A21AE9A3}"/>
              </a:ext>
            </a:extLst>
          </p:cNvPr>
          <p:cNvSpPr>
            <a:spLocks noGrp="1"/>
          </p:cNvSpPr>
          <p:nvPr>
            <p:ph type="title"/>
          </p:nvPr>
        </p:nvSpPr>
        <p:spPr>
          <a:xfrm>
            <a:off x="735169" y="58423"/>
            <a:ext cx="10515600" cy="716700"/>
          </a:xfrm>
        </p:spPr>
        <p:txBody>
          <a:bodyPr>
            <a:normAutofit/>
          </a:bodyPr>
          <a:lstStyle/>
          <a:p>
            <a:pPr marL="514350" indent="-514350" algn="ctr">
              <a:buFont typeface="+mj-lt"/>
              <a:buAutoNum type="arabicPeriod"/>
            </a:pPr>
            <a:r>
              <a:rPr lang="en-US" sz="3200" b="1" dirty="0"/>
              <a:t>Concept on product and service design</a:t>
            </a:r>
          </a:p>
        </p:txBody>
      </p:sp>
      <p:sp>
        <p:nvSpPr>
          <p:cNvPr id="3" name="Content Placeholder 2">
            <a:extLst>
              <a:ext uri="{FF2B5EF4-FFF2-40B4-BE49-F238E27FC236}">
                <a16:creationId xmlns:a16="http://schemas.microsoft.com/office/drawing/2014/main" id="{72DC92B9-F12C-04DC-FB1C-CA044C024A19}"/>
              </a:ext>
            </a:extLst>
          </p:cNvPr>
          <p:cNvSpPr>
            <a:spLocks noGrp="1"/>
          </p:cNvSpPr>
          <p:nvPr>
            <p:ph idx="1"/>
          </p:nvPr>
        </p:nvSpPr>
        <p:spPr>
          <a:xfrm>
            <a:off x="838200" y="825720"/>
            <a:ext cx="10515600" cy="5507262"/>
          </a:xfrm>
        </p:spPr>
        <p:txBody>
          <a:bodyPr>
            <a:normAutofit lnSpcReduction="10000"/>
          </a:bodyPr>
          <a:lstStyle/>
          <a:p>
            <a:pPr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Product is among 4Ps(i.e. product, price, place, promotion)</a:t>
            </a:r>
          </a:p>
          <a:p>
            <a:pPr algn="just">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Defines the appearance of the product, sets standard for performance, specifies which materials are to be used and determines dimensions and tolerance etc.</a:t>
            </a:r>
          </a:p>
          <a:p>
            <a:pPr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An iterative decision-making process which generates detailed plans of ho</a:t>
            </a:r>
            <a:r>
              <a:rPr lang="en-US" kern="100" dirty="0">
                <a:latin typeface="Calibri" panose="020F0502020204030204" pitchFamily="34" charset="0"/>
                <a:ea typeface="Calibri" panose="020F0502020204030204" pitchFamily="34" charset="0"/>
                <a:cs typeface="Times New Roman" panose="02020603050405020304" pitchFamily="18" charset="0"/>
              </a:rPr>
              <a:t>w raw materials and purchased items are to be transformed into useful products is known as product design.</a:t>
            </a:r>
          </a:p>
          <a:p>
            <a:pPr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Process of creating a new p</a:t>
            </a:r>
            <a:r>
              <a:rPr lang="en-US" kern="100" dirty="0">
                <a:latin typeface="Calibri" panose="020F0502020204030204" pitchFamily="34" charset="0"/>
                <a:ea typeface="Calibri" panose="020F0502020204030204" pitchFamily="34" charset="0"/>
                <a:cs typeface="Times New Roman" panose="02020603050405020304" pitchFamily="18" charset="0"/>
              </a:rPr>
              <a:t>roduct to be sold by a business to its customers</a:t>
            </a:r>
          </a:p>
          <a:p>
            <a:pPr marL="0" indent="0" algn="just">
              <a:lnSpc>
                <a:spcPct val="107000"/>
              </a:lnSpc>
              <a:spcBef>
                <a:spcPts val="0"/>
              </a:spcBef>
              <a:spcAft>
                <a:spcPts val="800"/>
              </a:spcAft>
              <a:buNone/>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spcAft>
                <a:spcPts val="800"/>
              </a:spcAft>
              <a:buNone/>
            </a:pPr>
            <a:r>
              <a:rPr lang="en-US" sz="2400" b="1" kern="100" dirty="0">
                <a:latin typeface="Calibri" panose="020F0502020204030204" pitchFamily="34" charset="0"/>
                <a:ea typeface="Calibri" panose="020F0502020204030204" pitchFamily="34" charset="0"/>
                <a:cs typeface="Times New Roman" panose="02020603050405020304" pitchFamily="18" charset="0"/>
              </a:rPr>
              <a:t>Decisions Ideas Methods 	   Product Design	  Detailed plans of useful products</a:t>
            </a:r>
            <a:endParaRPr lang="en-US" sz="2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1332C50-266B-E716-2B89-CD599B4A7FB5}"/>
              </a:ext>
            </a:extLst>
          </p:cNvPr>
          <p:cNvSpPr>
            <a:spLocks noGrp="1"/>
          </p:cNvSpPr>
          <p:nvPr>
            <p:ph type="ftr" sz="quarter" idx="11"/>
          </p:nvPr>
        </p:nvSpPr>
        <p:spPr/>
        <p:txBody>
          <a:bodyPr/>
          <a:lstStyle/>
          <a:p>
            <a:r>
              <a:rPr lang="en-US" dirty="0"/>
              <a:t>Operation Management</a:t>
            </a:r>
          </a:p>
        </p:txBody>
      </p:sp>
      <p:sp>
        <p:nvSpPr>
          <p:cNvPr id="5" name="Slide Number Placeholder 4">
            <a:extLst>
              <a:ext uri="{FF2B5EF4-FFF2-40B4-BE49-F238E27FC236}">
                <a16:creationId xmlns:a16="http://schemas.microsoft.com/office/drawing/2014/main" id="{015BEBFB-AB01-F91D-94EA-BC1486F7C29F}"/>
              </a:ext>
            </a:extLst>
          </p:cNvPr>
          <p:cNvSpPr>
            <a:spLocks noGrp="1"/>
          </p:cNvSpPr>
          <p:nvPr>
            <p:ph type="sldNum" sz="quarter" idx="12"/>
          </p:nvPr>
        </p:nvSpPr>
        <p:spPr/>
        <p:txBody>
          <a:bodyPr/>
          <a:lstStyle/>
          <a:p>
            <a:fld id="{F21DBD38-35AC-4FA6-8D1E-90B8DCA78A73}" type="slidenum">
              <a:rPr lang="en-US" smtClean="0"/>
              <a:t>3</a:t>
            </a:fld>
            <a:endParaRPr lang="en-US"/>
          </a:p>
        </p:txBody>
      </p:sp>
      <p:cxnSp>
        <p:nvCxnSpPr>
          <p:cNvPr id="7" name="Straight Arrow Connector 6">
            <a:extLst>
              <a:ext uri="{FF2B5EF4-FFF2-40B4-BE49-F238E27FC236}">
                <a16:creationId xmlns:a16="http://schemas.microsoft.com/office/drawing/2014/main" id="{912A9E81-16DB-0777-1CF4-2A4A5D901685}"/>
              </a:ext>
            </a:extLst>
          </p:cNvPr>
          <p:cNvCxnSpPr/>
          <p:nvPr/>
        </p:nvCxnSpPr>
        <p:spPr>
          <a:xfrm>
            <a:off x="4146997" y="5678868"/>
            <a:ext cx="61818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ED32CB7C-A191-7764-27EA-153271F42E2F}"/>
              </a:ext>
            </a:extLst>
          </p:cNvPr>
          <p:cNvCxnSpPr/>
          <p:nvPr/>
        </p:nvCxnSpPr>
        <p:spPr>
          <a:xfrm>
            <a:off x="6801297" y="5678868"/>
            <a:ext cx="61818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97074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CD946-A0C9-F2D6-9EE6-06D48481EBE4}"/>
              </a:ext>
            </a:extLst>
          </p:cNvPr>
          <p:cNvSpPr>
            <a:spLocks noGrp="1"/>
          </p:cNvSpPr>
          <p:nvPr>
            <p:ph type="title"/>
          </p:nvPr>
        </p:nvSpPr>
        <p:spPr>
          <a:xfrm>
            <a:off x="838200" y="365126"/>
            <a:ext cx="10515600" cy="315912"/>
          </a:xfrm>
        </p:spPr>
        <p:txBody>
          <a:bodyPr>
            <a:normAutofit fontScale="90000"/>
          </a:bodyPr>
          <a:lstStyle/>
          <a:p>
            <a:pPr algn="r"/>
            <a:r>
              <a:rPr lang="en-US" sz="3200" dirty="0"/>
              <a:t>Contd.</a:t>
            </a:r>
          </a:p>
        </p:txBody>
      </p:sp>
      <p:sp>
        <p:nvSpPr>
          <p:cNvPr id="3" name="Content Placeholder 2">
            <a:extLst>
              <a:ext uri="{FF2B5EF4-FFF2-40B4-BE49-F238E27FC236}">
                <a16:creationId xmlns:a16="http://schemas.microsoft.com/office/drawing/2014/main" id="{CDECEDD6-E030-16FE-F5E1-B62A31B61154}"/>
              </a:ext>
            </a:extLst>
          </p:cNvPr>
          <p:cNvSpPr>
            <a:spLocks noGrp="1"/>
          </p:cNvSpPr>
          <p:nvPr>
            <p:ph idx="1"/>
          </p:nvPr>
        </p:nvSpPr>
        <p:spPr>
          <a:xfrm>
            <a:off x="838200" y="681038"/>
            <a:ext cx="10515600" cy="5495925"/>
          </a:xfrm>
        </p:spPr>
        <p:txBody>
          <a:bodyPr/>
          <a:lstStyle/>
          <a:p>
            <a:r>
              <a:rPr lang="en-US" dirty="0"/>
              <a:t>Objectives of product design</a:t>
            </a:r>
          </a:p>
          <a:p>
            <a:pPr lvl="1">
              <a:buFont typeface="Wingdings" panose="05000000000000000000" pitchFamily="2" charset="2"/>
              <a:buChar char="§"/>
            </a:pPr>
            <a:r>
              <a:rPr lang="en-US" dirty="0"/>
              <a:t>To ensure growth of the organization</a:t>
            </a:r>
          </a:p>
          <a:p>
            <a:pPr lvl="1">
              <a:buFont typeface="Wingdings" panose="05000000000000000000" pitchFamily="2" charset="2"/>
              <a:buChar char="§"/>
            </a:pPr>
            <a:r>
              <a:rPr lang="en-US" dirty="0"/>
              <a:t>To utilize the surplus capacity of the organization, such as physical facility, man power etc.</a:t>
            </a:r>
          </a:p>
          <a:p>
            <a:pPr lvl="1">
              <a:buFont typeface="Wingdings" panose="05000000000000000000" pitchFamily="2" charset="2"/>
              <a:buChar char="§"/>
            </a:pPr>
            <a:r>
              <a:rPr lang="en-US" dirty="0"/>
              <a:t>To increase company’s market share and to target new market segment</a:t>
            </a:r>
          </a:p>
          <a:p>
            <a:pPr lvl="1">
              <a:buFont typeface="Wingdings" panose="05000000000000000000" pitchFamily="2" charset="2"/>
              <a:buChar char="§"/>
            </a:pPr>
            <a:r>
              <a:rPr lang="en-US" dirty="0"/>
              <a:t>To ensure complete product range in company’s portfolio</a:t>
            </a:r>
          </a:p>
          <a:p>
            <a:r>
              <a:rPr lang="en-US" dirty="0"/>
              <a:t>Features of good product design(Maintainability, Cost Effectiveness)</a:t>
            </a:r>
          </a:p>
          <a:p>
            <a:pPr marL="0" indent="0">
              <a:buNone/>
            </a:pPr>
            <a:r>
              <a:rPr lang="en-US" b="1" u="sng" dirty="0"/>
              <a:t>Concept of Service Design</a:t>
            </a:r>
          </a:p>
          <a:p>
            <a:pPr marL="0" marR="0" algn="just">
              <a:lnSpc>
                <a:spcPct val="107000"/>
              </a:lnSpc>
              <a:spcBef>
                <a:spcPts val="0"/>
              </a:spcBef>
              <a:spcAft>
                <a:spcPts val="800"/>
              </a:spcAft>
            </a:pPr>
            <a:r>
              <a:rPr lang="en-US" dirty="0"/>
              <a:t>the responsibility of business decision-makers who were encouraged to understand and consider the interaction of all their business processes when developing operating procedures.</a:t>
            </a:r>
          </a:p>
          <a:p>
            <a:endParaRPr lang="en-US" b="1" u="sng" dirty="0"/>
          </a:p>
          <a:p>
            <a:endParaRPr lang="en-US" b="1" u="sng" dirty="0"/>
          </a:p>
        </p:txBody>
      </p:sp>
      <p:sp>
        <p:nvSpPr>
          <p:cNvPr id="4" name="Footer Placeholder 3">
            <a:extLst>
              <a:ext uri="{FF2B5EF4-FFF2-40B4-BE49-F238E27FC236}">
                <a16:creationId xmlns:a16="http://schemas.microsoft.com/office/drawing/2014/main" id="{27859512-48FD-9D45-0D06-EED159FFDF81}"/>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C5E25BE0-937D-4A17-951D-708AA0874966}"/>
              </a:ext>
            </a:extLst>
          </p:cNvPr>
          <p:cNvSpPr>
            <a:spLocks noGrp="1"/>
          </p:cNvSpPr>
          <p:nvPr>
            <p:ph type="sldNum" sz="quarter" idx="12"/>
          </p:nvPr>
        </p:nvSpPr>
        <p:spPr/>
        <p:txBody>
          <a:bodyPr/>
          <a:lstStyle/>
          <a:p>
            <a:fld id="{F21DBD38-35AC-4FA6-8D1E-90B8DCA78A73}" type="slidenum">
              <a:rPr lang="en-US" smtClean="0"/>
              <a:t>4</a:t>
            </a:fld>
            <a:endParaRPr lang="en-US"/>
          </a:p>
        </p:txBody>
      </p:sp>
    </p:spTree>
    <p:extLst>
      <p:ext uri="{BB962C8B-B14F-4D97-AF65-F5344CB8AC3E}">
        <p14:creationId xmlns:p14="http://schemas.microsoft.com/office/powerpoint/2010/main" val="1538441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72BE4-50A9-BB0B-7970-FE165371BFBF}"/>
              </a:ext>
            </a:extLst>
          </p:cNvPr>
          <p:cNvSpPr>
            <a:spLocks noGrp="1"/>
          </p:cNvSpPr>
          <p:nvPr>
            <p:ph type="title"/>
          </p:nvPr>
        </p:nvSpPr>
        <p:spPr>
          <a:xfrm>
            <a:off x="838200" y="136525"/>
            <a:ext cx="10515600" cy="315912"/>
          </a:xfrm>
        </p:spPr>
        <p:txBody>
          <a:bodyPr>
            <a:normAutofit fontScale="90000"/>
          </a:bodyPr>
          <a:lstStyle/>
          <a:p>
            <a:pPr algn="r"/>
            <a:r>
              <a:rPr lang="en-US" dirty="0"/>
              <a:t>Contd.</a:t>
            </a:r>
          </a:p>
        </p:txBody>
      </p:sp>
      <p:sp>
        <p:nvSpPr>
          <p:cNvPr id="3" name="Content Placeholder 2">
            <a:extLst>
              <a:ext uri="{FF2B5EF4-FFF2-40B4-BE49-F238E27FC236}">
                <a16:creationId xmlns:a16="http://schemas.microsoft.com/office/drawing/2014/main" id="{6C123F83-3424-4C30-3D44-8B671DF93613}"/>
              </a:ext>
            </a:extLst>
          </p:cNvPr>
          <p:cNvSpPr>
            <a:spLocks noGrp="1"/>
          </p:cNvSpPr>
          <p:nvPr>
            <p:ph idx="1"/>
          </p:nvPr>
        </p:nvSpPr>
        <p:spPr>
          <a:xfrm>
            <a:off x="838200" y="452437"/>
            <a:ext cx="10515600" cy="5724526"/>
          </a:xfrm>
        </p:spPr>
        <p:txBody>
          <a:bodyPr/>
          <a:lstStyle/>
          <a:p>
            <a:pPr marL="0" marR="0">
              <a:lnSpc>
                <a:spcPct val="107000"/>
              </a:lnSpc>
              <a:spcBef>
                <a:spcPts val="0"/>
              </a:spcBef>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Service design is the activity of planning and organizing people, infrastructure, communication and material components of a service in order to improve its quality and the interaction between the service provider and its customers. </a:t>
            </a:r>
          </a:p>
          <a:p>
            <a:pPr marL="0" marR="0">
              <a:lnSpc>
                <a:spcPct val="107000"/>
              </a:lnSpc>
              <a:spcBef>
                <a:spcPts val="0"/>
              </a:spcBef>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Service design practice can be both tangible and intangible</a:t>
            </a:r>
          </a:p>
          <a:p>
            <a:endParaRPr lang="en-US" dirty="0"/>
          </a:p>
        </p:txBody>
      </p:sp>
      <p:sp>
        <p:nvSpPr>
          <p:cNvPr id="4" name="Footer Placeholder 3">
            <a:extLst>
              <a:ext uri="{FF2B5EF4-FFF2-40B4-BE49-F238E27FC236}">
                <a16:creationId xmlns:a16="http://schemas.microsoft.com/office/drawing/2014/main" id="{1DDA1715-EE97-62F8-6892-A022777DA788}"/>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EC7ECAED-18F2-30DA-ACDA-E139F6C9D03E}"/>
              </a:ext>
            </a:extLst>
          </p:cNvPr>
          <p:cNvSpPr>
            <a:spLocks noGrp="1"/>
          </p:cNvSpPr>
          <p:nvPr>
            <p:ph type="sldNum" sz="quarter" idx="12"/>
          </p:nvPr>
        </p:nvSpPr>
        <p:spPr/>
        <p:txBody>
          <a:bodyPr/>
          <a:lstStyle/>
          <a:p>
            <a:fld id="{F21DBD38-35AC-4FA6-8D1E-90B8DCA78A73}" type="slidenum">
              <a:rPr lang="en-US" smtClean="0"/>
              <a:t>5</a:t>
            </a:fld>
            <a:endParaRPr lang="en-US"/>
          </a:p>
        </p:txBody>
      </p:sp>
    </p:spTree>
    <p:extLst>
      <p:ext uri="{BB962C8B-B14F-4D97-AF65-F5344CB8AC3E}">
        <p14:creationId xmlns:p14="http://schemas.microsoft.com/office/powerpoint/2010/main" val="75248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CC30-FE5A-00BC-EC1A-D151774CFF29}"/>
              </a:ext>
            </a:extLst>
          </p:cNvPr>
          <p:cNvSpPr>
            <a:spLocks noGrp="1"/>
          </p:cNvSpPr>
          <p:nvPr>
            <p:ph type="title"/>
          </p:nvPr>
        </p:nvSpPr>
        <p:spPr>
          <a:xfrm>
            <a:off x="838200" y="136525"/>
            <a:ext cx="10515600" cy="652306"/>
          </a:xfrm>
        </p:spPr>
        <p:txBody>
          <a:bodyPr>
            <a:normAutofit/>
          </a:bodyPr>
          <a:lstStyle/>
          <a:p>
            <a:pPr algn="ctr"/>
            <a:r>
              <a:rPr lang="en-US" sz="3200" b="1" dirty="0"/>
              <a:t>2. Product Development Process</a:t>
            </a:r>
          </a:p>
        </p:txBody>
      </p:sp>
      <p:sp>
        <p:nvSpPr>
          <p:cNvPr id="3" name="Content Placeholder 2">
            <a:extLst>
              <a:ext uri="{FF2B5EF4-FFF2-40B4-BE49-F238E27FC236}">
                <a16:creationId xmlns:a16="http://schemas.microsoft.com/office/drawing/2014/main" id="{7438C801-E727-9DF2-C18E-AE0475EAEDEA}"/>
              </a:ext>
            </a:extLst>
          </p:cNvPr>
          <p:cNvSpPr>
            <a:spLocks noGrp="1"/>
          </p:cNvSpPr>
          <p:nvPr>
            <p:ph idx="1"/>
          </p:nvPr>
        </p:nvSpPr>
        <p:spPr>
          <a:xfrm>
            <a:off x="838200" y="734934"/>
            <a:ext cx="10515600" cy="5388132"/>
          </a:xfrm>
        </p:spPr>
        <p:txBody>
          <a:bodyPr>
            <a:noAutofit/>
          </a:bodyPr>
          <a:lstStyle/>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Product development is the set of activities, beginning with the perception of a market opportunity and ending in the production, sales and delivery of a product.</a:t>
            </a:r>
          </a:p>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It may involve modification of existing product or its presentation, or formulation of an entirely new product that satisfies a new defined customer want or market opportunity. </a:t>
            </a:r>
          </a:p>
          <a:p>
            <a:pPr algn="just"/>
            <a:r>
              <a:rPr lang="en-US" dirty="0">
                <a:effectLst/>
                <a:latin typeface="Calibri" panose="020F0502020204030204" pitchFamily="34" charset="0"/>
                <a:ea typeface="Calibri" panose="020F0502020204030204" pitchFamily="34" charset="0"/>
                <a:cs typeface="Times New Roman" panose="02020603050405020304" pitchFamily="18" charset="0"/>
              </a:rPr>
              <a:t>The product development process describes the eight steps needed to take a product from initial concept to final market launch. </a:t>
            </a:r>
          </a:p>
          <a:p>
            <a:pPr marL="0" indent="0" algn="just">
              <a:buNone/>
            </a:pPr>
            <a:endParaRPr lang="en-US" sz="4800" dirty="0"/>
          </a:p>
        </p:txBody>
      </p:sp>
      <p:sp>
        <p:nvSpPr>
          <p:cNvPr id="4" name="Footer Placeholder 3">
            <a:extLst>
              <a:ext uri="{FF2B5EF4-FFF2-40B4-BE49-F238E27FC236}">
                <a16:creationId xmlns:a16="http://schemas.microsoft.com/office/drawing/2014/main" id="{39610AEC-0936-D465-6C04-1987FE355F6D}"/>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2BB92272-CAE4-71A8-1DD8-57E43BD24E14}"/>
              </a:ext>
            </a:extLst>
          </p:cNvPr>
          <p:cNvSpPr>
            <a:spLocks noGrp="1"/>
          </p:cNvSpPr>
          <p:nvPr>
            <p:ph type="sldNum" sz="quarter" idx="12"/>
          </p:nvPr>
        </p:nvSpPr>
        <p:spPr/>
        <p:txBody>
          <a:bodyPr/>
          <a:lstStyle/>
          <a:p>
            <a:fld id="{F21DBD38-35AC-4FA6-8D1E-90B8DCA78A73}" type="slidenum">
              <a:rPr lang="en-US" smtClean="0"/>
              <a:t>6</a:t>
            </a:fld>
            <a:endParaRPr lang="en-US"/>
          </a:p>
        </p:txBody>
      </p:sp>
    </p:spTree>
    <p:extLst>
      <p:ext uri="{BB962C8B-B14F-4D97-AF65-F5344CB8AC3E}">
        <p14:creationId xmlns:p14="http://schemas.microsoft.com/office/powerpoint/2010/main" val="656871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58CCC-D93E-EE1A-CE00-351013E7D8A9}"/>
              </a:ext>
            </a:extLst>
          </p:cNvPr>
          <p:cNvSpPr>
            <a:spLocks noGrp="1"/>
          </p:cNvSpPr>
          <p:nvPr>
            <p:ph type="title"/>
          </p:nvPr>
        </p:nvSpPr>
        <p:spPr>
          <a:xfrm>
            <a:off x="838200" y="136525"/>
            <a:ext cx="10515600" cy="626548"/>
          </a:xfrm>
        </p:spPr>
        <p:txBody>
          <a:bodyPr>
            <a:normAutofit fontScale="90000"/>
          </a:bodyPr>
          <a:lstStyle/>
          <a:p>
            <a:pPr algn="r"/>
            <a:r>
              <a:rPr lang="en-US" dirty="0"/>
              <a:t>Contd.</a:t>
            </a:r>
          </a:p>
        </p:txBody>
      </p:sp>
      <p:sp>
        <p:nvSpPr>
          <p:cNvPr id="3" name="Content Placeholder 2">
            <a:extLst>
              <a:ext uri="{FF2B5EF4-FFF2-40B4-BE49-F238E27FC236}">
                <a16:creationId xmlns:a16="http://schemas.microsoft.com/office/drawing/2014/main" id="{87EC21F7-D07C-34A4-F8CC-5CBB40CCC763}"/>
              </a:ext>
            </a:extLst>
          </p:cNvPr>
          <p:cNvSpPr>
            <a:spLocks noGrp="1"/>
          </p:cNvSpPr>
          <p:nvPr>
            <p:ph idx="1"/>
          </p:nvPr>
        </p:nvSpPr>
        <p:spPr>
          <a:xfrm>
            <a:off x="838200" y="991673"/>
            <a:ext cx="10515600" cy="5185290"/>
          </a:xfrm>
        </p:spPr>
        <p:txBody>
          <a:bodyPr/>
          <a:lstStyle/>
          <a:p>
            <a:pPr algn="just"/>
            <a:r>
              <a:rPr lang="en-US" sz="2400" dirty="0">
                <a:latin typeface="Calibri" panose="020F0502020204030204" pitchFamily="34" charset="0"/>
                <a:ea typeface="Calibri" panose="020F0502020204030204" pitchFamily="34" charset="0"/>
                <a:cs typeface="Times New Roman" panose="02020603050405020304" pitchFamily="18" charset="0"/>
              </a:rPr>
              <a:t>The process consists of following steps:</a:t>
            </a:r>
          </a:p>
          <a:p>
            <a:pPr marL="571500" lvl="1" indent="-342900" algn="just">
              <a:lnSpc>
                <a:spcPct val="107000"/>
              </a:lnSpc>
              <a:spcBef>
                <a:spcPts val="0"/>
              </a:spcBef>
              <a:spcAft>
                <a:spcPts val="80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Idea generation(ideation)</a:t>
            </a:r>
          </a:p>
          <a:p>
            <a:pPr marL="571500" lvl="1" indent="-342900" algn="just">
              <a:lnSpc>
                <a:spcPct val="107000"/>
              </a:lnSpc>
              <a:spcBef>
                <a:spcPts val="0"/>
              </a:spcBef>
              <a:spcAft>
                <a:spcPts val="80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Idea screening</a:t>
            </a:r>
          </a:p>
          <a:p>
            <a:pPr marL="571500" lvl="1" indent="-342900" algn="just">
              <a:lnSpc>
                <a:spcPct val="107000"/>
              </a:lnSpc>
              <a:spcBef>
                <a:spcPts val="0"/>
              </a:spcBef>
              <a:spcAft>
                <a:spcPts val="80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Concept development and testing</a:t>
            </a:r>
          </a:p>
          <a:p>
            <a:pPr marL="571500" lvl="1" indent="-342900" algn="just">
              <a:lnSpc>
                <a:spcPct val="107000"/>
              </a:lnSpc>
              <a:spcBef>
                <a:spcPts val="0"/>
              </a:spcBef>
              <a:spcAft>
                <a:spcPts val="800"/>
              </a:spcAft>
              <a:buFont typeface="+mj-lt"/>
              <a:buAutoNum type="arabicPeriod"/>
            </a:pPr>
            <a:r>
              <a:rPr lang="en-US" sz="1800" kern="100" dirty="0">
                <a:latin typeface="Calibri" panose="020F0502020204030204" pitchFamily="34" charset="0"/>
                <a:ea typeface="Calibri" panose="020F0502020204030204" pitchFamily="34" charset="0"/>
                <a:cs typeface="Times New Roman" panose="02020603050405020304" pitchFamily="18" charset="0"/>
              </a:rPr>
              <a:t>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arketing strategy development</a:t>
            </a:r>
          </a:p>
          <a:p>
            <a:pPr marL="571500" lvl="1" indent="-342900" algn="just">
              <a:lnSpc>
                <a:spcPct val="107000"/>
              </a:lnSpc>
              <a:spcBef>
                <a:spcPts val="0"/>
              </a:spcBef>
              <a:spcAft>
                <a:spcPts val="80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Business analysis</a:t>
            </a:r>
          </a:p>
          <a:p>
            <a:pPr marL="571500" lvl="1" indent="-342900" algn="just">
              <a:lnSpc>
                <a:spcPct val="107000"/>
              </a:lnSpc>
              <a:spcBef>
                <a:spcPts val="0"/>
              </a:spcBef>
              <a:spcAft>
                <a:spcPts val="80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Product development</a:t>
            </a:r>
          </a:p>
          <a:p>
            <a:pPr marL="571500" lvl="1" indent="-342900" algn="just">
              <a:lnSpc>
                <a:spcPct val="107000"/>
              </a:lnSpc>
              <a:spcBef>
                <a:spcPts val="0"/>
              </a:spcBef>
              <a:spcAft>
                <a:spcPts val="80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Market testing</a:t>
            </a:r>
          </a:p>
          <a:p>
            <a:pPr marL="571500" lvl="1" indent="-342900" algn="just">
              <a:lnSpc>
                <a:spcPct val="107000"/>
              </a:lnSpc>
              <a:spcBef>
                <a:spcPts val="0"/>
              </a:spcBef>
              <a:spcAft>
                <a:spcPts val="800"/>
              </a:spcAft>
              <a:buFont typeface="+mj-lt"/>
              <a:buAutoNum type="arabicPeriod"/>
            </a:pPr>
            <a:r>
              <a:rPr lang="en-US" sz="1800" kern="100" dirty="0">
                <a:latin typeface="Calibri" panose="020F0502020204030204" pitchFamily="34" charset="0"/>
                <a:ea typeface="Calibri" panose="020F0502020204030204" pitchFamily="34" charset="0"/>
                <a:cs typeface="Times New Roman" panose="02020603050405020304" pitchFamily="18" charset="0"/>
              </a:rPr>
              <a:t>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ommercialization(Production ramp-up)</a:t>
            </a:r>
          </a:p>
          <a:p>
            <a:pPr marL="914400" lvl="1" indent="-457200" algn="just">
              <a:buFont typeface="+mj-lt"/>
              <a:buAutoNum type="alphaLcPeriod"/>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Footer Placeholder 3">
            <a:extLst>
              <a:ext uri="{FF2B5EF4-FFF2-40B4-BE49-F238E27FC236}">
                <a16:creationId xmlns:a16="http://schemas.microsoft.com/office/drawing/2014/main" id="{BEA98341-EB78-B8F1-7879-D5625EDA8A12}"/>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6B103359-255D-9974-4BA2-279DEEEAD210}"/>
              </a:ext>
            </a:extLst>
          </p:cNvPr>
          <p:cNvSpPr>
            <a:spLocks noGrp="1"/>
          </p:cNvSpPr>
          <p:nvPr>
            <p:ph type="sldNum" sz="quarter" idx="12"/>
          </p:nvPr>
        </p:nvSpPr>
        <p:spPr/>
        <p:txBody>
          <a:bodyPr/>
          <a:lstStyle/>
          <a:p>
            <a:fld id="{F21DBD38-35AC-4FA6-8D1E-90B8DCA78A73}" type="slidenum">
              <a:rPr lang="en-US" smtClean="0"/>
              <a:t>7</a:t>
            </a:fld>
            <a:endParaRPr lang="en-US"/>
          </a:p>
        </p:txBody>
      </p:sp>
    </p:spTree>
    <p:extLst>
      <p:ext uri="{BB962C8B-B14F-4D97-AF65-F5344CB8AC3E}">
        <p14:creationId xmlns:p14="http://schemas.microsoft.com/office/powerpoint/2010/main" val="3181488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C95E9CD-5AC2-2832-FC3F-386D750DEDF6}"/>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A17D1C2E-8F35-7029-B351-905FCB9B6C60}"/>
              </a:ext>
            </a:extLst>
          </p:cNvPr>
          <p:cNvSpPr>
            <a:spLocks noGrp="1"/>
          </p:cNvSpPr>
          <p:nvPr>
            <p:ph type="sldNum" sz="quarter" idx="12"/>
          </p:nvPr>
        </p:nvSpPr>
        <p:spPr/>
        <p:txBody>
          <a:bodyPr/>
          <a:lstStyle/>
          <a:p>
            <a:fld id="{F21DBD38-35AC-4FA6-8D1E-90B8DCA78A73}" type="slidenum">
              <a:rPr lang="en-US" smtClean="0"/>
              <a:t>8</a:t>
            </a:fld>
            <a:endParaRPr lang="en-US"/>
          </a:p>
        </p:txBody>
      </p:sp>
      <p:sp>
        <p:nvSpPr>
          <p:cNvPr id="6" name="Title 1">
            <a:extLst>
              <a:ext uri="{FF2B5EF4-FFF2-40B4-BE49-F238E27FC236}">
                <a16:creationId xmlns:a16="http://schemas.microsoft.com/office/drawing/2014/main" id="{EBB8AE0C-BE34-3FB3-8C3C-3161D37416C1}"/>
              </a:ext>
            </a:extLst>
          </p:cNvPr>
          <p:cNvSpPr>
            <a:spLocks noGrp="1"/>
          </p:cNvSpPr>
          <p:nvPr>
            <p:ph type="title"/>
          </p:nvPr>
        </p:nvSpPr>
        <p:spPr>
          <a:xfrm>
            <a:off x="838200" y="51514"/>
            <a:ext cx="10515600" cy="735013"/>
          </a:xfrm>
        </p:spPr>
        <p:txBody>
          <a:bodyPr>
            <a:normAutofit/>
          </a:bodyPr>
          <a:lstStyle/>
          <a:p>
            <a:pPr algn="ctr"/>
            <a:r>
              <a:rPr lang="en-US" sz="2800" b="1" dirty="0"/>
              <a:t>3. Difference between product and service design</a:t>
            </a:r>
          </a:p>
        </p:txBody>
      </p:sp>
      <p:sp>
        <p:nvSpPr>
          <p:cNvPr id="3" name="Content Placeholder 2">
            <a:extLst>
              <a:ext uri="{FF2B5EF4-FFF2-40B4-BE49-F238E27FC236}">
                <a16:creationId xmlns:a16="http://schemas.microsoft.com/office/drawing/2014/main" id="{199185E0-852F-6AD2-FEAD-C42555CB82E0}"/>
              </a:ext>
            </a:extLst>
          </p:cNvPr>
          <p:cNvSpPr>
            <a:spLocks noGrp="1"/>
          </p:cNvSpPr>
          <p:nvPr>
            <p:ph idx="1"/>
          </p:nvPr>
        </p:nvSpPr>
        <p:spPr>
          <a:xfrm>
            <a:off x="838200" y="965915"/>
            <a:ext cx="10515600" cy="5211048"/>
          </a:xfrm>
        </p:spPr>
        <p:txBody>
          <a:bodyPr>
            <a:normAutofit fontScale="85000" lnSpcReduction="20000"/>
          </a:bodyPr>
          <a:lstStyle/>
          <a:p>
            <a:pPr marL="0" indent="0" algn="just">
              <a:buNone/>
            </a:pPr>
            <a:r>
              <a:rPr lang="en-US" sz="3800" dirty="0"/>
              <a:t>The basic differences between product and service design are as follows:</a:t>
            </a:r>
          </a:p>
          <a:p>
            <a:pPr algn="just"/>
            <a:r>
              <a:rPr lang="en-US" dirty="0"/>
              <a:t>Service design is an intangible aspect that cannot be touched, while product design is tangible.</a:t>
            </a:r>
          </a:p>
          <a:p>
            <a:pPr algn="just"/>
            <a:r>
              <a:rPr lang="en-US" dirty="0"/>
              <a:t>Services are created and delivered simultaneously as they cannot be stored, whereas the products can be held in the inventories.</a:t>
            </a:r>
          </a:p>
          <a:p>
            <a:pPr algn="just"/>
            <a:r>
              <a:rPr lang="en-US" dirty="0"/>
              <a:t>While making the service design, one has to organize the people and communicate the goals to them as services are rendered on the spot. In product design, one has to focus more on the knowledge of the product and assembling the raw material for the product.</a:t>
            </a:r>
          </a:p>
          <a:p>
            <a:pPr algn="just"/>
            <a:r>
              <a:rPr lang="en-US" dirty="0"/>
              <a:t>Service design is the coordination and combination of people, communication, and material components to create quality service whereas product design is the combination of manufacturing capabilities with product and business knowledge to convert ideas into physical and usable objects.</a:t>
            </a:r>
          </a:p>
          <a:p>
            <a:pPr algn="just"/>
            <a:r>
              <a:rPr lang="en-US" dirty="0"/>
              <a:t>Service design must be people-centered whereas product design may also be people- centered, but it is not inherently so.</a:t>
            </a:r>
          </a:p>
        </p:txBody>
      </p:sp>
    </p:spTree>
    <p:extLst>
      <p:ext uri="{BB962C8B-B14F-4D97-AF65-F5344CB8AC3E}">
        <p14:creationId xmlns:p14="http://schemas.microsoft.com/office/powerpoint/2010/main" val="143143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98898-1BED-6155-08C0-08ECDBBF0D22}"/>
              </a:ext>
            </a:extLst>
          </p:cNvPr>
          <p:cNvSpPr>
            <a:spLocks noGrp="1"/>
          </p:cNvSpPr>
          <p:nvPr>
            <p:ph type="title"/>
          </p:nvPr>
        </p:nvSpPr>
        <p:spPr>
          <a:xfrm>
            <a:off x="838200" y="136525"/>
            <a:ext cx="10515600" cy="600790"/>
          </a:xfrm>
        </p:spPr>
        <p:txBody>
          <a:bodyPr>
            <a:normAutofit/>
          </a:bodyPr>
          <a:lstStyle/>
          <a:p>
            <a:pPr algn="r"/>
            <a:r>
              <a:rPr lang="en-US" sz="3600" dirty="0"/>
              <a:t>Contd.</a:t>
            </a:r>
          </a:p>
        </p:txBody>
      </p:sp>
      <p:sp>
        <p:nvSpPr>
          <p:cNvPr id="3" name="Content Placeholder 2">
            <a:extLst>
              <a:ext uri="{FF2B5EF4-FFF2-40B4-BE49-F238E27FC236}">
                <a16:creationId xmlns:a16="http://schemas.microsoft.com/office/drawing/2014/main" id="{0A3BB41C-E8C6-33DE-BCA1-7065A6B8AB90}"/>
              </a:ext>
            </a:extLst>
          </p:cNvPr>
          <p:cNvSpPr>
            <a:spLocks noGrp="1"/>
          </p:cNvSpPr>
          <p:nvPr>
            <p:ph idx="1"/>
          </p:nvPr>
        </p:nvSpPr>
        <p:spPr>
          <a:xfrm>
            <a:off x="838200" y="737315"/>
            <a:ext cx="10515600" cy="5439648"/>
          </a:xfrm>
        </p:spPr>
        <p:txBody>
          <a:bodyPr>
            <a:normAutofit fontScale="92500" lnSpcReduction="20000"/>
          </a:bodyPr>
          <a:lstStyle/>
          <a:p>
            <a:pPr algn="just"/>
            <a:r>
              <a:rPr lang="en-US" dirty="0"/>
              <a:t>Service design is about the complete end to end of a user's journey within the service on whereas product design focuses more on the thing and less on the way people discover it, get hold of it or get help with it</a:t>
            </a:r>
          </a:p>
          <a:p>
            <a:pPr algn="just"/>
            <a:r>
              <a:rPr lang="en-US" dirty="0"/>
              <a:t>Service design is broader, more holistic whereas product design often more vertical and specific.</a:t>
            </a:r>
          </a:p>
          <a:p>
            <a:pPr algn="just"/>
            <a:r>
              <a:rPr lang="en-US" dirty="0"/>
              <a:t>In service design, services are location-based while in product design, products are transported to through distribution channels.</a:t>
            </a:r>
          </a:p>
          <a:p>
            <a:pPr algn="just"/>
            <a:r>
              <a:rPr lang="en-US" dirty="0"/>
              <a:t>In service design, customers want most of their services to be customized while in product design, customers like many of their products to be standardized.</a:t>
            </a:r>
          </a:p>
          <a:p>
            <a:pPr algn="just"/>
            <a:r>
              <a:rPr lang="en-US" dirty="0"/>
              <a:t>Service design and its efficiency is measured in terms of outcomes while product design and its efficiency is measured in terms of output.</a:t>
            </a:r>
          </a:p>
          <a:p>
            <a:pPr algn="just"/>
            <a:r>
              <a:rPr lang="en-US" dirty="0"/>
              <a:t> It is very difficult to patent service design and hence the chance of imitation is very high while product design can be patented for a certain period of time.</a:t>
            </a:r>
          </a:p>
          <a:p>
            <a:pPr algn="just"/>
            <a:endParaRPr lang="en-US" dirty="0"/>
          </a:p>
        </p:txBody>
      </p:sp>
      <p:sp>
        <p:nvSpPr>
          <p:cNvPr id="4" name="Footer Placeholder 3">
            <a:extLst>
              <a:ext uri="{FF2B5EF4-FFF2-40B4-BE49-F238E27FC236}">
                <a16:creationId xmlns:a16="http://schemas.microsoft.com/office/drawing/2014/main" id="{4AB7C0B8-BC48-A9BA-FD1D-3EF415CB1349}"/>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305EDA01-7817-70A6-ED5B-504317428415}"/>
              </a:ext>
            </a:extLst>
          </p:cNvPr>
          <p:cNvSpPr>
            <a:spLocks noGrp="1"/>
          </p:cNvSpPr>
          <p:nvPr>
            <p:ph type="sldNum" sz="quarter" idx="12"/>
          </p:nvPr>
        </p:nvSpPr>
        <p:spPr/>
        <p:txBody>
          <a:bodyPr/>
          <a:lstStyle/>
          <a:p>
            <a:fld id="{F21DBD38-35AC-4FA6-8D1E-90B8DCA78A73}" type="slidenum">
              <a:rPr lang="en-US" smtClean="0"/>
              <a:t>9</a:t>
            </a:fld>
            <a:endParaRPr lang="en-US"/>
          </a:p>
        </p:txBody>
      </p:sp>
    </p:spTree>
    <p:extLst>
      <p:ext uri="{BB962C8B-B14F-4D97-AF65-F5344CB8AC3E}">
        <p14:creationId xmlns:p14="http://schemas.microsoft.com/office/powerpoint/2010/main" val="782039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1848</Words>
  <Application>Microsoft Office PowerPoint</Application>
  <PresentationFormat>Widescreen</PresentationFormat>
  <Paragraphs>182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Chapter Three: Product and Service Design</vt:lpstr>
      <vt:lpstr>Topics to be covered:         LH5</vt:lpstr>
      <vt:lpstr>Concept on product and service design</vt:lpstr>
      <vt:lpstr>Contd.</vt:lpstr>
      <vt:lpstr>Contd.</vt:lpstr>
      <vt:lpstr>2. Product Development Process</vt:lpstr>
      <vt:lpstr>Contd.</vt:lpstr>
      <vt:lpstr>3. Difference between product and service design</vt:lpstr>
      <vt:lpstr>Contd.</vt:lpstr>
      <vt:lpstr>4. Emerging issues in product and service design</vt:lpstr>
      <vt:lpstr>5. Value Analysis</vt:lpstr>
      <vt:lpstr>Contd.</vt:lpstr>
      <vt:lpstr>Contd.</vt:lpstr>
      <vt:lpstr>6. Concurrent Engineering and Quality Function Deployment</vt:lpstr>
      <vt:lpstr>Contd.</vt:lpstr>
      <vt:lpstr>Contd.</vt:lpstr>
      <vt:lpstr>Quality Function Deployment</vt:lpstr>
      <vt:lpstr>Contd.</vt:lpstr>
      <vt:lpstr>7. Waiting line theory(Single Channel Only)</vt:lpstr>
      <vt:lpstr>Assignment-3</vt:lpstr>
      <vt:lpstr>The End Chapter Three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 Introduction</dc:title>
  <dc:creator>Bishnu Bohara</dc:creator>
  <cp:lastModifiedBy>Kishor Luitel</cp:lastModifiedBy>
  <cp:revision>6</cp:revision>
  <dcterms:created xsi:type="dcterms:W3CDTF">2023-04-13T13:11:52Z</dcterms:created>
  <dcterms:modified xsi:type="dcterms:W3CDTF">2023-11-26T13:49:17Z</dcterms:modified>
</cp:coreProperties>
</file>