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7" r:id="rId4"/>
    <p:sldId id="258" r:id="rId5"/>
    <p:sldId id="272" r:id="rId6"/>
    <p:sldId id="288" r:id="rId7"/>
    <p:sldId id="320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60" r:id="rId16"/>
    <p:sldId id="298" r:id="rId17"/>
    <p:sldId id="261" r:id="rId18"/>
    <p:sldId id="264" r:id="rId19"/>
    <p:sldId id="299" r:id="rId20"/>
    <p:sldId id="300" r:id="rId21"/>
    <p:sldId id="321" r:id="rId22"/>
    <p:sldId id="301" r:id="rId23"/>
    <p:sldId id="303" r:id="rId24"/>
    <p:sldId id="266" r:id="rId25"/>
    <p:sldId id="305" r:id="rId26"/>
    <p:sldId id="267" r:id="rId27"/>
    <p:sldId id="268" r:id="rId28"/>
    <p:sldId id="269" r:id="rId29"/>
    <p:sldId id="270" r:id="rId30"/>
    <p:sldId id="318" r:id="rId31"/>
    <p:sldId id="271" r:id="rId32"/>
    <p:sldId id="317" r:id="rId33"/>
    <p:sldId id="273" r:id="rId34"/>
    <p:sldId id="274" r:id="rId35"/>
    <p:sldId id="312" r:id="rId36"/>
    <p:sldId id="313" r:id="rId37"/>
    <p:sldId id="275" r:id="rId38"/>
    <p:sldId id="276" r:id="rId39"/>
    <p:sldId id="277" r:id="rId40"/>
    <p:sldId id="278" r:id="rId41"/>
    <p:sldId id="307" r:id="rId42"/>
    <p:sldId id="308" r:id="rId43"/>
    <p:sldId id="279" r:id="rId44"/>
    <p:sldId id="280" r:id="rId45"/>
    <p:sldId id="316" r:id="rId46"/>
    <p:sldId id="281" r:id="rId47"/>
    <p:sldId id="315" r:id="rId48"/>
    <p:sldId id="282" r:id="rId49"/>
    <p:sldId id="283" r:id="rId50"/>
    <p:sldId id="284" r:id="rId51"/>
    <p:sldId id="285" r:id="rId52"/>
    <p:sldId id="314" r:id="rId53"/>
    <p:sldId id="28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45C42-E20B-4FFD-893F-4B1678C7AA5D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88DB0-0226-45E2-B0AE-B80A52814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342-6C11-4F57-B4A2-4E78C7E9F600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FCAE-432D-4F10-BE7B-2B9385B5C455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0FB-893C-4B60-AE94-880DAD41CAB2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A7DC-9FEC-4C7C-AF94-DA760EF34953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B83-C221-4853-9982-44C2F0092693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5D31-97DD-4E65-9D53-8AC1D708C8FC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AB9-AC17-4ACA-B7A8-98E65DD6F166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5907-2126-4FB8-A6B3-ABB95C316027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E02-B8FA-4378-AA2A-6B4663CFD0B1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E61-4E02-405C-93FF-2B66A3A8B1F3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C11E-68AA-4CE5-8AA4-3412FEC2F321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9641-D3F4-4E5D-BBC9-489FFC6A4031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Bhupindra Jung Basnet@NCC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152BE-35ED-4F86-BEA7-1168C95AD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382000" cy="4419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Understanding Individual Behavior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Unit 2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2A3E-615C-47B3-8232-B42345541155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Processing (Organism)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 (Organism) is important element of understanding individual behavior.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is the organism aspects of individual behavior.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facilitates between input and output. In processing the information are analyzed in meaningful way.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plays the important role to develop behavior of individual.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: </a:t>
            </a:r>
          </a:p>
          <a:p>
            <a:pPr marL="457200" indent="-457200">
              <a:buAutoNum type="alphaL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Physiological process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concerned with biological foundation of individual behavior such as , heredity , five sense of organs.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influence sensation.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Sensation is the process of receiving information and signals from environment and discharge response.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4B22-9AEF-41D5-91B5-AEF2EBDC3EC3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b. Cognitive process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concern with mental or knowledgeable part.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individual’s perception , thinking , decision making , problem solving and other mental process.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c. Psychological process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learning (permanent change in behavior) and motivation (it stimulates and energizes the individuals).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is the permanent change in behavior as result information and experience.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Motivation is concerned with encouraging and inspiring individual to perform activities to achieve goal.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6767-B2E8-4278-BDBB-6902AE179383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Outputs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Behavior of individual is the consequence of input and processing.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Generally, individual shows behavior in terms of covert or overt.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Covert is mental or psychological response.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Overt is physical or outward response.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outputs of individual behavior can be seen in terms of productivity, absenteeism, turnover, job satisfaction, and organizational citizenship.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E3DD-D38A-4105-AACD-CD9215C0C384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Feedback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also source of information.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Positive feedback fulfils personal needs and makes individuals more confident.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Similarly, if any deficiency is found in output it would be necessary to improve future performance to gain expected outcomes.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CB29-676B-46F9-A91E-A8451EB06CBA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Mental Process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Simply, a person’s behavior is affected by mental process or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his/her thinking. Mental process is the capacity of an individual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select, organize and interpret information.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Mental process are: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Belief 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Attitudes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Needs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Motives and Behavior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Sensation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Cognitive Dissonance 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8F6A-CF57-43BA-BB52-55E24BC0432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Beliefs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Beliefs are internal feeling that something is true.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Beliefs are thoughts about the characteristics of objects , people or events.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influence individual behavior.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6F0D-7299-41A9-B0F2-43FF1510066C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Features of Beliefs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Belief may be different from the fact.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Beliefs develops person’s attitude.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Employee’s belief impact on their performance.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beliefs are affected by cultural factor.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mental process. And can be change overtime.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DA68-D080-4FA0-9E48-1C7556C8EE4A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Development of Beliefs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Generally, individual beliefs develop through two sources. They are: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Culture factors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provide impact on individual beliefs.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factors involve tradition, custom, value considered by the individuals in the society.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change in culture value affect on individual beliefs and behavior.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Functional factors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Individuals are involved in the organization to do work.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doing job, they come into interaction with managers, colleagues, and juniors.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factors develop and change in individual beliefs and behavior.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698-1D68-48F2-AF87-7210EFE23DEA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Attitudes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Concept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also known as an evaluative judgment concerning object , people , or event.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Attitudes are a result of beliefs.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may be positive or negative. Positive attitude people find solution in every problem but negative attitude people find problem in every solution.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DC9A-0FBF-42EE-9117-465BAF8DF73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Characteristics of Attitude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be positive or negative.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related with event or person.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affected by environment.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differs with person to person.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may be constant until change.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59C2-481D-4368-A112-BDFA610D0A01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91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Individual Behavior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Individuals are influenced by a number of diversified factors both genetic/inborn and environmental and the influence of these factor determines the pattern of behavior.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behavior is the result of interaction between individual characteristics and environmental characteristics by which behavior occurs.  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individual and environmental characteristics serves as the foundation of individual behavior.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major cause of individual behavior is due to inherited characteristics and environmental factors.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inherited characteristics involve biographical and psychological factors.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DC91-53D6-4542-A706-588B50633D4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3733800"/>
            <a:ext cx="2895600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feeling, sentiments, moods and emotion about a person, idea, event or object.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600" y="381000"/>
            <a:ext cx="8763000" cy="4572000"/>
            <a:chOff x="228600" y="381000"/>
            <a:chExt cx="8763000" cy="4572000"/>
          </a:xfrm>
        </p:grpSpPr>
        <p:sp>
          <p:nvSpPr>
            <p:cNvPr id="5" name="Rounded Rectangle 4"/>
            <p:cNvSpPr/>
            <p:nvPr/>
          </p:nvSpPr>
          <p:spPr>
            <a:xfrm>
              <a:off x="3200400" y="3657600"/>
              <a:ext cx="2590800" cy="1295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The belief, opinions, knowledge or information held by an individual.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52800" y="1905000"/>
              <a:ext cx="25146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Cognitive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8600" y="1905000"/>
              <a:ext cx="27432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Affective/emotional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248400" y="1905000"/>
              <a:ext cx="25908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Behavioral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8400" y="3581400"/>
              <a:ext cx="2743200" cy="1371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The predispositions to act on favorable or unfavorable evaluation of something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24000" y="381000"/>
              <a:ext cx="5867400" cy="609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Components of Attitudes 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>
              <a:off x="1219200" y="990600"/>
              <a:ext cx="6477000" cy="914400"/>
            </a:xfrm>
            <a:prstGeom prst="mathMinus">
              <a:avLst>
                <a:gd name="adj1" fmla="val 204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495800" y="990600"/>
              <a:ext cx="3810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6553200" y="1447800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981200" y="1524000"/>
              <a:ext cx="3810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419600" y="1524000"/>
              <a:ext cx="3810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600200" y="2819400"/>
              <a:ext cx="381000" cy="914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648200" y="2819400"/>
              <a:ext cx="3810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7391400" y="2819400"/>
              <a:ext cx="3810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138E-A4FD-4B79-9203-6296EBED5EB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Affective/Emotional  Component 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affective component of an attitude contains our feelings or emotions about a given object or situation.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feeling about object, event or people may be positive, negative or neutral.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Affective = Feeling</a:t>
            </a:r>
          </a:p>
          <a:p>
            <a:pPr>
              <a:buFont typeface="Wingdings" pitchFamily="2" charset="2"/>
              <a:buChar char="v"/>
            </a:pPr>
            <a:r>
              <a:rPr lang="nn-NO" sz="2400" dirty="0" smtClean="0">
                <a:latin typeface="Times New Roman" pitchFamily="18" charset="0"/>
                <a:cs typeface="Times New Roman" pitchFamily="18" charset="0"/>
              </a:rPr>
              <a:t>Eg. I dislike my supervisor.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90C-BD25-48F4-A69F-AC956C6B485B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Cognitive Component 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cognitive component of an attitude reflects our beliefs or ideas about an object or situation.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information and belief about object, people, and events.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cognitive=evaluation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My supervisor gave a promotion to a co-worker who deserve less than me. My supervisor is unfair 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4432-643D-43AF-B557-F140F5DFBBBB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Behavioral Component 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behavioral component refers to the way we intend or expect to act toward someone or something. 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show the intention of an individual to behave in certain way toward an object, event or people.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Behavioral= Action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 am looking for another job.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2123-096F-40D7-9C12-7F230E66224D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Job Relation Attitudes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Job satisfaction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Job involvement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Organizational commitment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43AF-7E48-4AF9-B7E9-2DAA712369EC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Job Satisfaction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Job satisfaction is positive attitude towards job.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may be positive or negative.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Basically , job satisfaction is affected by challenging work, equitable rewards , supportive working environment , and supportive colleagues.</a:t>
            </a:r>
          </a:p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Job involvement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degree to which a person identifies with his job actively participates in it.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involvement &gt;low absenteeism. </a:t>
            </a:r>
          </a:p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Organizational commitment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degree of loyalties of employee towards their organization.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Highly loyal employees wants to maintain organizational membership and citizenship of organization. 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BD6B-8FBB-470B-ADF2-BC6006D0FA3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Determinants/ Formation of Attitude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Family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Peer groups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Society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Associations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Personality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Environmental factors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Media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Educational institutions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F170-6741-4A47-B68E-5F9763172E8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Importance of attitude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determines job satisfaction and high level of job performance.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facilitates to maximize productivity.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encourage for expressing value and honor to others.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gives rise to positive and constructive feeling.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individuals to adapt with their working environment.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to reduce absenteeism and employee turnover.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B36D-8BEE-429D-9A61-A84C88FC52B7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Values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represent an individual’s ideas of what is right and what is wrong, good or bad, and desirable or undesirable.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values are acquire from parents, teachers, friends, reference group and medias as well.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5A5-5682-4FBE-A744-274499C76FBB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Values 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Milton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Rokeach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conducted a research on human values. He identified two types of values. They are: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Terminal values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Instrumental values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C095-7749-44A5-ACEE-B3333EFD6C3A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Biographical factors involve age, gender, education level, abilities, and marital status.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Psychological factors involve personality, perception, attitudes, beliefs, values, and learning.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environmental factors involve organizational and social factors.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Organizational factors are physical facilities, organizational structure and design, leadership pattern, reward system.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factors are economic condition, culture, value, political and legal environment and social norms.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7856-B391-4183-87A9-3AE7E985D7AE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Terminal values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refer to the goals of individuals to be achieved in their life time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Comfortable and exciting life, sense of accomplishment, self-respect, social recognition, freedom, happiness, friendship, inner harmony, professional excellence, luxurious life, social prestige, good social network, etc. are some example of terminal values.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Instrumental values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refer to the means of achieving terminal values.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Ambitious, capable, cheerful, honest, independent, responsible, cooperative, consistent, helpful, polite, obedience, hard working, etc. are some most common instrumental value.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6E4-5C5D-40AF-9301-AD5A131E1755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Determinants/ Formation of Values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Family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Peer groups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Society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Associations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Personality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Environmental factors 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Family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primary unit of individual development.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Peer group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Share ideas, knowledge, habit, experience with peer group.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affects on the value of an individual.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741-B4CE-4475-8DE8-8A5D9708815E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Society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culture, language, tradition, affiliation, interaction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Society plays an important role in developing value of an individual. 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Associations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Associations also affects in values of an individual.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Experience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Job experience provides impact in the values of an individual.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6. Personality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Physical fitness, self- confidence, intelligence, sense of responsibility, vision and foresight, flexibility, human character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Personality traits of an individual affect in his values.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7. Environmental factors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affect on the values an individual. 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BD09-D54C-477C-9422-5C5034998170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Importance of values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influence perception of individuals.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the foundation for understanding attitudes of individuals.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influence on motivation of an individual for effective performance.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encourage for achieving organization as well as individual goals.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influence an individual to select appropriate types of activities.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provide for stabilities and uniformities in group interaction.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D36-125A-408B-BF6D-FDA3323BD55C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Cross-culture Values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Geert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Hofstede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surveyed more than 116,000 IBM employees in 40 countries about their work-related values and found that manager and employees very on four value dimensions of national culture. 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distance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Uncertainty avoidance 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Individualism or collectivism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Masculinity or femininity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45-4C71-40C4-9DDA-5A12B7544E17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0515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1. Power distance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Power distance is concerned with that all individuals in societies are not  equal, indicating a culture towards  inequalities amongst individuals.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Centralized power culture allows the individual for unequal distribution of authority and resource allocation.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Diffused power culture play down individual differences by sharing or decentralizing power. 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2. Uncertainty avoidance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Uncertainty avoidance is concerned with the degree of taking risk on certain things.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Strong uncertainty avoidance culture is the tendency of avoiding future uncertainty.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People use rule, laws, and controlled system to reduce uncertainty.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Weak uncertainty avoidance culture is the tendency of accepting the uncertainty and ambiguity.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People use less rule and laws oriented.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9C30-A5EA-4996-BF86-ECCE5A7409FC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Individualism versus collectivism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Individualism is the degree to which people prefer to act as individual rather than as members of groups. They believe  individual rights.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Collectivism is concerned with people like to work group. They believe  group rights.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4. Masculinity versus femininity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Masculinity is  the degree to which the culture favors traditional masculine values.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Femininity is the degree to which the culture favors liberal feminine values.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64C-AC47-4AC4-8781-09ECA8C99F0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Needs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need is a deficiency, which creates tension within the people.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Needs are created whenever there is a psychological or physiological imbalance.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4590-B9AD-4750-AFFD-3EB1D902ECB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1600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Needs 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Primary Needs: these are basic needs. 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Secondary Needs: these needs involve safety and security, social, esteem or ego, and self-actualization needs.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A600-A93D-46F8-A126-D246FD328EEE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Motives and Behavior</a:t>
            </a:r>
          </a:p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Motives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Motive is Latin words, which meaning is moving for action to fulfill needs.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Motive is a person’s reason for choosing a specific behavior from among several alternative choices.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Motives are derived from needs.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Motives are the driving forces for any particular action.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an individual may decide to have lunch to satisfy need for food.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77BB-591F-468A-AE13-94ECCE0FDF76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Individual Behavior as an Input-output System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ndividual behavior is influenced by both internal and external factor. It is also considered as system consisting of input-process and output. For further understanding of individual behavior it can be understanding by the following way.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355B-10B0-4D5B-A342-E3CC3A9AE8F7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3820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72B1-054B-4D49-AD47-3D28C4B42518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Primary motives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Primary motives are physiological based  and  unlearned.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reduce the tension.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Hunger, sleep, shelter, cloths, etc. are primary motives in individual.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General motives 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motives are stimulating motives which are unlearned and interest based.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Curiosity, manipulation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activity motives are general motives.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Secondary motives 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Secondary motives  are psychological based learned motives.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  achievement , power achievement , social affiliation, social status and recognition etc. are secondary motives.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5970-0F20-40CC-9F35-BE776D39FF09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Behavior is concerned with series of activities and interaction that individuals do in the organization.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 behavior can be observed and studied. Behavior is goal directed.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D44A-9913-4724-8699-25ED7928A9D8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Sensation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Sensation refers to the process of sensing our environment through touch, taste, sight, sound, and smell. 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concerned with receiving information from external environment.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involves major role of sense organs.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60C-45B8-48F5-8423-83EA42B096AD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Factors Affecting Sensation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three factors affecting sensation of an individual. They are stimulus, receptors, and central nervous system. 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Stimulus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Stimulus are  the forces providing impact on sensing. 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types of stimuli.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stimuli are in inside the body like muscles, digestive system.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External stimuli are inflows from outside the body like hearing, seeing, smelling, touching and tasting.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receive environmental information through sense organs which provide impact on internal stimulus.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8DB-B312-4640-B1A5-206384D5FB47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Receptors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Receptors are attached to sense organ.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convert environmental information into neural events.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Hearing receptors include hear cells located in the inner ear.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Seeing receptors include rods and cones located in eyes retina.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provide support to sense organs for sensing information received from external environment.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Central nervous system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responsible for integrating sensory information and responding accordingly. It consists of spinal cord and brain.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Spinal cord connects the brain and the body’s main receptors, and serves as a conduit for signals between the brain and the rest of the body.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Brain is the centre of sense organs. Brain is responsible for integrating most sensory information and coordinating body function, both consciously and unconsciously.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AE64-715D-4EA5-BC00-010DCEB59B9E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Emotion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word emotion is derived from the Latin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emovere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means ‘to mobilize’, ‘to excite’. Therefore, word emotion indicates a ‘moved’ sate of an organism. 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Emotions are reactions to a person or event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show our emotion when we are happy about something , angry at someone , afraid of something.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Emotions are reactions to an object, not a trait.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647-CAB2-4ADE-B59F-F4C91809A3E9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Emotions involve three component.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Cognitive component involves the conscious experience of emotions trust, expectation, anticipation.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Physiological component includes emotional excitement such as fear, anger, sadness, joy.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Expressive component involves body language such as gaze, gestures, postures, walk, smile.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960F-D8DD-4A6A-91DF-60202D53877D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Features of Emotion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caused by specific event.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effect is very brief in duration such for seconds or minutes.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specific and numerous in natures such as anger, fear, sadness, happiness, surprise etc.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usually accompanied by distinct facial expression.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action oriented in nature in terms of behavior or response.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differ from individual to individual.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disturbs the physical and psychological state of individual.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86CA-05B6-49C4-A148-04EBC1B20CBA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emotions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Positive emotion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always expresses good feeling that will develop better working environment.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Positive emotion involve love/affection, happiness/ joy, surprise, hope, confidence, thankfulness, trust, optimistic. </a:t>
            </a: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Negative emotion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always expresses unexpected feeling that will develop worse working environment.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emotion involve fear, sadness, anger, guilt, depression, self pride, jealousy, anxiety, envy, frustration, regret, worried.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23B0-560B-4525-8F2C-ACF1C52B9AEA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8B2D-9816-4674-B923-011A8A728C14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Cognitive Dissonance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Cognitive dissonance is an uncomfortable feeling caused by two conflicting or different ideas simultaneously. It is concern with intrapersonal conflicts.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late 1950s, Leon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Festinger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proposed the theory of cognitive dissonance. This theory sought to explain the linkage between attitudes and behavior.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Dissonance can be eliminated by reducing the importance of the conflicting beliefs, acquiring new beliefs that change the balance, or removing the conflicting attitude or behavior.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341D-A41F-44C3-8899-A6FB373B74E8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Strategies to Reduce Cognitive Dissonance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Festinger’s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theory of cognitive dissonance, people try to seek consistency in their thoughts, belief and opinions.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three key strategies to reduce or minimize cognitive dissonance.  They are: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 on supportive beliefs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conflicting beliefs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the conflicting beliefs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C1-A622-49B1-8571-7BF903B81581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Focus on supportive beliefs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strategy of reducing cognitive dissonance is to focus on supportive beliefs that balance the dissonant behavior.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Reduce conflicting beliefs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important strategy is to reduce the importance of the conflicting belief.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Change the conflicting beliefs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important strategy of reduce cognitive dissonance is to change the conflicting belief so that it is consistent with other beliefs or behaviors.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973-7CC6-4F45-89BF-414D854C2233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F51-7F6C-497D-ACC0-0BEF2DDC779A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00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is the main operator of system. Input provides stimuli for individuals.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be internal and external stimuli. Internal stimuli are the force inherited with the individual. External stimuli are the forces received from social factors. </a:t>
            </a:r>
          </a:p>
          <a:p>
            <a:pPr marL="457200" indent="-457200" algn="just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Internal stimuli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within the individual. Consist of:-</a:t>
            </a:r>
          </a:p>
          <a:p>
            <a:pPr marL="457200" indent="-457200" algn="just">
              <a:buAutoNum type="alphaL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Personal characteristics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age , gender , marital status, academic qualification, experience, emotional intelligence . These factor makes people different.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b. Personality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Personality is the outcome of internal and external traits of individuals.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Personality is a key factor that influences individual behavior in organization.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840D-E87A-4582-923F-9D7026A8D6A4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Emotions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Emotions are reactions to a person or event.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conscious metal reaction that is directed toward a specific object.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the intense/powerful feelings that are directed someone or something. They create state of readiness for behavior. Joy , love , sadness , and fear are some forms of it.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d. Values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 represent individual’s sense of what is right or wrong, good or bad, and desirable or undesirable.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contain an element of judgment and tend to be stable as well as long lasting.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Most values are acquired from parents, teachers, friends, reference group and medias as well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8CA1-2A67-4754-871F-65E68EA96A75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e. Beliefs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Beliefs are internal feeling that something is true.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Beliefs are thoughts about the characteristics of objects , people or events.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can be based on knowledge, opinion, and reference group member.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Beliefs are formed by past experience, available information and generalization.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f. Attitude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also known as an evaluative judgment concerning object , people , or event.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attitude can be as a positive or negative evaluation of people, objects, event, activities, ideas, or just about anything in environment.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either favorable or unfavorable.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1714-718C-49D8-91F0-AA76BC094A6B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g. Ability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an individual’s current capacity to perform the various task or job.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derives from learning.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be intellectual(it performs mental activity) and physical(it performs skilled activity).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External Stimuli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consist of the information which an individual collects from external environment about other people , object or event. The information received through: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Physical forces:- They are concern with organizational climate, work environment , work place , etc.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Socio-cultural forces:- they consist of management style , value , norms , organizational culture.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E68D-F4B9-4C3F-A7E0-C1C5B50D5484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52BE-35ED-4F86-BEA7-1168C95ADFD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Bhupindra Jung Basnet@NCC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3499</Words>
  <Application>Microsoft Office PowerPoint</Application>
  <PresentationFormat>On-screen Show (4:3)</PresentationFormat>
  <Paragraphs>514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Times New Roman</vt:lpstr>
      <vt:lpstr>Wingdings</vt:lpstr>
      <vt:lpstr>Office Theme</vt:lpstr>
      <vt:lpstr>Understanding Individual Behavior   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Bhupendra Jung Basnet</cp:lastModifiedBy>
  <cp:revision>189</cp:revision>
  <dcterms:created xsi:type="dcterms:W3CDTF">2018-07-10T14:25:59Z</dcterms:created>
  <dcterms:modified xsi:type="dcterms:W3CDTF">2023-09-12T10:10:49Z</dcterms:modified>
</cp:coreProperties>
</file>