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9" r:id="rId4"/>
    <p:sldId id="281" r:id="rId5"/>
    <p:sldId id="259" r:id="rId6"/>
    <p:sldId id="288" r:id="rId7"/>
    <p:sldId id="287" r:id="rId8"/>
    <p:sldId id="286" r:id="rId9"/>
    <p:sldId id="285" r:id="rId10"/>
    <p:sldId id="289" r:id="rId11"/>
    <p:sldId id="260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61" r:id="rId24"/>
    <p:sldId id="303" r:id="rId25"/>
    <p:sldId id="270" r:id="rId26"/>
    <p:sldId id="301" r:id="rId27"/>
    <p:sldId id="302" r:id="rId28"/>
    <p:sldId id="271" r:id="rId29"/>
    <p:sldId id="272" r:id="rId30"/>
    <p:sldId id="305" r:id="rId31"/>
    <p:sldId id="273" r:id="rId32"/>
    <p:sldId id="274" r:id="rId33"/>
    <p:sldId id="275" r:id="rId34"/>
    <p:sldId id="276" r:id="rId35"/>
    <p:sldId id="278" r:id="rId36"/>
    <p:sldId id="304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A3733-8CB8-422A-A743-798B2E9F627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46EAAF-4E31-49A6-B91F-E99A52CA4985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External stimuli 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4314EA1F-2F15-4A6D-9969-9CC83CB9BD55}" type="parTrans" cxnId="{5DE1D01A-C628-4DC2-83AD-AE5CC6BF6F9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6144FBA4-8188-4F8B-8168-AC2316F2A230}" type="sibTrans" cxnId="{5DE1D01A-C628-4DC2-83AD-AE5CC6BF6F9A}">
      <dgm:prSet custT="1"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2375F988-B32F-4134-9CA1-F85BEF32E3FB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Perceptual organization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F0975569-D05A-4F48-8CE3-56F7466DE338}" type="parTrans" cxnId="{0EA2EAA3-19AC-488E-AEF8-D6A68604D66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4A362E95-931E-4ABE-850D-1B896C97949C}" type="sibTrans" cxnId="{0EA2EAA3-19AC-488E-AEF8-D6A68604D66D}">
      <dgm:prSet custT="1"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208E07E5-DBCF-46FD-BD6E-35D409D32B43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Perceptual interpretation  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C3EDD100-35BF-4F79-B5B4-AF203D53AAE9}" type="parTrans" cxnId="{ECAE6559-7609-4CAD-BB90-CF5B5C91970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2BA4D8A-0B64-46DE-ACFD-56B30B37578C}" type="sibTrans" cxnId="{ECAE6559-7609-4CAD-BB90-CF5B5C91970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FACBA248-9DED-499C-B2BE-3E8CA6AC0273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Perceptual selection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93173833-7821-4360-84FF-76FF32334751}" type="parTrans" cxnId="{619A61B9-D4F4-4273-9A30-593925A774A2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98B4E25-36A0-48AF-AFD1-A0AF41037527}" type="sibTrans" cxnId="{619A61B9-D4F4-4273-9A30-593925A774A2}">
      <dgm:prSet custT="1"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09806633-9A55-43D5-82E9-A44D34E976BF}" type="pres">
      <dgm:prSet presAssocID="{DF8A3733-8CB8-422A-A743-798B2E9F6274}" presName="linearFlow" presStyleCnt="0">
        <dgm:presLayoutVars>
          <dgm:resizeHandles val="exact"/>
        </dgm:presLayoutVars>
      </dgm:prSet>
      <dgm:spPr/>
    </dgm:pt>
    <dgm:pt modelId="{283061CA-3456-4B82-A567-1F17C171C362}" type="pres">
      <dgm:prSet presAssocID="{C846EAAF-4E31-49A6-B91F-E99A52CA4985}" presName="node" presStyleLbl="node1" presStyleIdx="0" presStyleCnt="4" custScaleX="2956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979F4-5B0D-4B1A-ACEB-D1E24F818665}" type="pres">
      <dgm:prSet presAssocID="{6144FBA4-8188-4F8B-8168-AC2316F2A23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44A1867-1FB9-4AF5-A5BF-1322C5C2691D}" type="pres">
      <dgm:prSet presAssocID="{6144FBA4-8188-4F8B-8168-AC2316F2A23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17FF1CE-72AE-427D-BC10-B49CA09E5176}" type="pres">
      <dgm:prSet presAssocID="{FACBA248-9DED-499C-B2BE-3E8CA6AC0273}" presName="node" presStyleLbl="node1" presStyleIdx="1" presStyleCnt="4" custScaleX="305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C53AE-5E57-4463-A56F-3B7D49F1A566}" type="pres">
      <dgm:prSet presAssocID="{C98B4E25-36A0-48AF-AFD1-A0AF4103752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2F814CE-5891-45DE-889F-00E9D7252D8C}" type="pres">
      <dgm:prSet presAssocID="{C98B4E25-36A0-48AF-AFD1-A0AF4103752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34AD848-E366-4C44-A6AF-BA868DEE8A4E}" type="pres">
      <dgm:prSet presAssocID="{2375F988-B32F-4134-9CA1-F85BEF32E3FB}" presName="node" presStyleLbl="node1" presStyleIdx="2" presStyleCnt="4" custScaleX="285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BD806-67AC-4BB4-ABC6-B294BDCD1173}" type="pres">
      <dgm:prSet presAssocID="{4A362E95-931E-4ABE-850D-1B896C9794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FCD33B7-ED06-4270-9D2A-89D4EC852CE4}" type="pres">
      <dgm:prSet presAssocID="{4A362E95-931E-4ABE-850D-1B896C97949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3816749-B764-442E-893F-F8FDE6C00E38}" type="pres">
      <dgm:prSet presAssocID="{208E07E5-DBCF-46FD-BD6E-35D409D32B43}" presName="node" presStyleLbl="node1" presStyleIdx="3" presStyleCnt="4" custScaleX="305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E67AD9-F15B-4C20-828C-4839E531A549}" type="presOf" srcId="{6144FBA4-8188-4F8B-8168-AC2316F2A230}" destId="{944A1867-1FB9-4AF5-A5BF-1322C5C2691D}" srcOrd="1" destOrd="0" presId="urn:microsoft.com/office/officeart/2005/8/layout/process2"/>
    <dgm:cxn modelId="{FAA8F537-CC40-4324-9225-3F9D2ABCB591}" type="presOf" srcId="{DF8A3733-8CB8-422A-A743-798B2E9F6274}" destId="{09806633-9A55-43D5-82E9-A44D34E976BF}" srcOrd="0" destOrd="0" presId="urn:microsoft.com/office/officeart/2005/8/layout/process2"/>
    <dgm:cxn modelId="{2005F324-0068-407D-89D2-15D594E98E21}" type="presOf" srcId="{FACBA248-9DED-499C-B2BE-3E8CA6AC0273}" destId="{417FF1CE-72AE-427D-BC10-B49CA09E5176}" srcOrd="0" destOrd="0" presId="urn:microsoft.com/office/officeart/2005/8/layout/process2"/>
    <dgm:cxn modelId="{619A61B9-D4F4-4273-9A30-593925A774A2}" srcId="{DF8A3733-8CB8-422A-A743-798B2E9F6274}" destId="{FACBA248-9DED-499C-B2BE-3E8CA6AC0273}" srcOrd="1" destOrd="0" parTransId="{93173833-7821-4360-84FF-76FF32334751}" sibTransId="{C98B4E25-36A0-48AF-AFD1-A0AF41037527}"/>
    <dgm:cxn modelId="{D1751EF6-B1AF-4578-873B-229929428764}" type="presOf" srcId="{2375F988-B32F-4134-9CA1-F85BEF32E3FB}" destId="{F34AD848-E366-4C44-A6AF-BA868DEE8A4E}" srcOrd="0" destOrd="0" presId="urn:microsoft.com/office/officeart/2005/8/layout/process2"/>
    <dgm:cxn modelId="{D433CC42-E69F-4B34-B3C7-BB03E91D5EC8}" type="presOf" srcId="{C98B4E25-36A0-48AF-AFD1-A0AF41037527}" destId="{ED9C53AE-5E57-4463-A56F-3B7D49F1A566}" srcOrd="0" destOrd="0" presId="urn:microsoft.com/office/officeart/2005/8/layout/process2"/>
    <dgm:cxn modelId="{0EA2EAA3-19AC-488E-AEF8-D6A68604D66D}" srcId="{DF8A3733-8CB8-422A-A743-798B2E9F6274}" destId="{2375F988-B32F-4134-9CA1-F85BEF32E3FB}" srcOrd="2" destOrd="0" parTransId="{F0975569-D05A-4F48-8CE3-56F7466DE338}" sibTransId="{4A362E95-931E-4ABE-850D-1B896C97949C}"/>
    <dgm:cxn modelId="{AF8E895B-FD77-4EDF-BEF6-C3E36937D1ED}" type="presOf" srcId="{208E07E5-DBCF-46FD-BD6E-35D409D32B43}" destId="{73816749-B764-442E-893F-F8FDE6C00E38}" srcOrd="0" destOrd="0" presId="urn:microsoft.com/office/officeart/2005/8/layout/process2"/>
    <dgm:cxn modelId="{C5797333-F301-491F-AB5C-1FF673FE581A}" type="presOf" srcId="{C846EAAF-4E31-49A6-B91F-E99A52CA4985}" destId="{283061CA-3456-4B82-A567-1F17C171C362}" srcOrd="0" destOrd="0" presId="urn:microsoft.com/office/officeart/2005/8/layout/process2"/>
    <dgm:cxn modelId="{5DE1D01A-C628-4DC2-83AD-AE5CC6BF6F9A}" srcId="{DF8A3733-8CB8-422A-A743-798B2E9F6274}" destId="{C846EAAF-4E31-49A6-B91F-E99A52CA4985}" srcOrd="0" destOrd="0" parTransId="{4314EA1F-2F15-4A6D-9969-9CC83CB9BD55}" sibTransId="{6144FBA4-8188-4F8B-8168-AC2316F2A230}"/>
    <dgm:cxn modelId="{33788A67-835B-4B62-95F8-A813BD225E44}" type="presOf" srcId="{6144FBA4-8188-4F8B-8168-AC2316F2A230}" destId="{516979F4-5B0D-4B1A-ACEB-D1E24F818665}" srcOrd="0" destOrd="0" presId="urn:microsoft.com/office/officeart/2005/8/layout/process2"/>
    <dgm:cxn modelId="{ECAE6559-7609-4CAD-BB90-CF5B5C91970B}" srcId="{DF8A3733-8CB8-422A-A743-798B2E9F6274}" destId="{208E07E5-DBCF-46FD-BD6E-35D409D32B43}" srcOrd="3" destOrd="0" parTransId="{C3EDD100-35BF-4F79-B5B4-AF203D53AAE9}" sibTransId="{12BA4D8A-0B64-46DE-ACFD-56B30B37578C}"/>
    <dgm:cxn modelId="{1DBFA934-9A4B-4662-B228-4BD8764C0121}" type="presOf" srcId="{C98B4E25-36A0-48AF-AFD1-A0AF41037527}" destId="{62F814CE-5891-45DE-889F-00E9D7252D8C}" srcOrd="1" destOrd="0" presId="urn:microsoft.com/office/officeart/2005/8/layout/process2"/>
    <dgm:cxn modelId="{EF6E2B06-F7B8-45A6-A5E0-DF6D0B40ABDE}" type="presOf" srcId="{4A362E95-931E-4ABE-850D-1B896C97949C}" destId="{2FCD33B7-ED06-4270-9D2A-89D4EC852CE4}" srcOrd="1" destOrd="0" presId="urn:microsoft.com/office/officeart/2005/8/layout/process2"/>
    <dgm:cxn modelId="{5149D6DD-D2E8-454C-A1A2-A11924FC1E87}" type="presOf" srcId="{4A362E95-931E-4ABE-850D-1B896C97949C}" destId="{B5BBD806-67AC-4BB4-ABC6-B294BDCD1173}" srcOrd="0" destOrd="0" presId="urn:microsoft.com/office/officeart/2005/8/layout/process2"/>
    <dgm:cxn modelId="{FA2B420E-B6A0-4882-83B6-480E533F1D73}" type="presParOf" srcId="{09806633-9A55-43D5-82E9-A44D34E976BF}" destId="{283061CA-3456-4B82-A567-1F17C171C362}" srcOrd="0" destOrd="0" presId="urn:microsoft.com/office/officeart/2005/8/layout/process2"/>
    <dgm:cxn modelId="{4A4A71AB-0E0B-457E-8516-34F7353BE26D}" type="presParOf" srcId="{09806633-9A55-43D5-82E9-A44D34E976BF}" destId="{516979F4-5B0D-4B1A-ACEB-D1E24F818665}" srcOrd="1" destOrd="0" presId="urn:microsoft.com/office/officeart/2005/8/layout/process2"/>
    <dgm:cxn modelId="{59DDE191-67DC-4ABA-A2BF-2689400106AA}" type="presParOf" srcId="{516979F4-5B0D-4B1A-ACEB-D1E24F818665}" destId="{944A1867-1FB9-4AF5-A5BF-1322C5C2691D}" srcOrd="0" destOrd="0" presId="urn:microsoft.com/office/officeart/2005/8/layout/process2"/>
    <dgm:cxn modelId="{C0CA1AB3-DCF0-4A04-846F-EA5F35CA59CF}" type="presParOf" srcId="{09806633-9A55-43D5-82E9-A44D34E976BF}" destId="{417FF1CE-72AE-427D-BC10-B49CA09E5176}" srcOrd="2" destOrd="0" presId="urn:microsoft.com/office/officeart/2005/8/layout/process2"/>
    <dgm:cxn modelId="{7C4B7A80-98C5-4E6A-965F-DFBD201F2044}" type="presParOf" srcId="{09806633-9A55-43D5-82E9-A44D34E976BF}" destId="{ED9C53AE-5E57-4463-A56F-3B7D49F1A566}" srcOrd="3" destOrd="0" presId="urn:microsoft.com/office/officeart/2005/8/layout/process2"/>
    <dgm:cxn modelId="{C18E5A3D-5BEA-4984-A515-9AB524E8BCFD}" type="presParOf" srcId="{ED9C53AE-5E57-4463-A56F-3B7D49F1A566}" destId="{62F814CE-5891-45DE-889F-00E9D7252D8C}" srcOrd="0" destOrd="0" presId="urn:microsoft.com/office/officeart/2005/8/layout/process2"/>
    <dgm:cxn modelId="{BB3E6E54-DB8E-4949-B940-D7BC94B36486}" type="presParOf" srcId="{09806633-9A55-43D5-82E9-A44D34E976BF}" destId="{F34AD848-E366-4C44-A6AF-BA868DEE8A4E}" srcOrd="4" destOrd="0" presId="urn:microsoft.com/office/officeart/2005/8/layout/process2"/>
    <dgm:cxn modelId="{3F4CE101-EF6F-4E66-BF53-B21DF7A02848}" type="presParOf" srcId="{09806633-9A55-43D5-82E9-A44D34E976BF}" destId="{B5BBD806-67AC-4BB4-ABC6-B294BDCD1173}" srcOrd="5" destOrd="0" presId="urn:microsoft.com/office/officeart/2005/8/layout/process2"/>
    <dgm:cxn modelId="{A7A6BD07-B866-41BE-B6EE-09EACE8587EE}" type="presParOf" srcId="{B5BBD806-67AC-4BB4-ABC6-B294BDCD1173}" destId="{2FCD33B7-ED06-4270-9D2A-89D4EC852CE4}" srcOrd="0" destOrd="0" presId="urn:microsoft.com/office/officeart/2005/8/layout/process2"/>
    <dgm:cxn modelId="{FE9FA45B-EE3A-4AF5-B70D-B62F65562744}" type="presParOf" srcId="{09806633-9A55-43D5-82E9-A44D34E976BF}" destId="{73816749-B764-442E-893F-F8FDE6C00E3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61CA-3456-4B82-A567-1F17C171C362}">
      <dsp:nvSpPr>
        <dsp:cNvPr id="0" name=""/>
        <dsp:cNvSpPr/>
      </dsp:nvSpPr>
      <dsp:spPr>
        <a:xfrm>
          <a:off x="101598" y="4462"/>
          <a:ext cx="5892802" cy="829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External stimuli 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5898" y="28762"/>
        <a:ext cx="5844202" cy="781049"/>
      </dsp:txXfrm>
    </dsp:sp>
    <dsp:sp modelId="{516979F4-5B0D-4B1A-ACEB-D1E24F818665}">
      <dsp:nvSpPr>
        <dsp:cNvPr id="0" name=""/>
        <dsp:cNvSpPr/>
      </dsp:nvSpPr>
      <dsp:spPr>
        <a:xfrm rot="5400000">
          <a:off x="2892440" y="854853"/>
          <a:ext cx="311118" cy="373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2935997" y="885965"/>
        <a:ext cx="224006" cy="217783"/>
      </dsp:txXfrm>
    </dsp:sp>
    <dsp:sp modelId="{417FF1CE-72AE-427D-BC10-B49CA09E5176}">
      <dsp:nvSpPr>
        <dsp:cNvPr id="0" name=""/>
        <dsp:cNvSpPr/>
      </dsp:nvSpPr>
      <dsp:spPr>
        <a:xfrm>
          <a:off x="0" y="1248937"/>
          <a:ext cx="6096000" cy="829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Perceptual selection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300" y="1273237"/>
        <a:ext cx="6047400" cy="781049"/>
      </dsp:txXfrm>
    </dsp:sp>
    <dsp:sp modelId="{ED9C53AE-5E57-4463-A56F-3B7D49F1A566}">
      <dsp:nvSpPr>
        <dsp:cNvPr id="0" name=""/>
        <dsp:cNvSpPr/>
      </dsp:nvSpPr>
      <dsp:spPr>
        <a:xfrm rot="5400000">
          <a:off x="2892440" y="2099328"/>
          <a:ext cx="311118" cy="373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2935997" y="2130440"/>
        <a:ext cx="224006" cy="217783"/>
      </dsp:txXfrm>
    </dsp:sp>
    <dsp:sp modelId="{F34AD848-E366-4C44-A6AF-BA868DEE8A4E}">
      <dsp:nvSpPr>
        <dsp:cNvPr id="0" name=""/>
        <dsp:cNvSpPr/>
      </dsp:nvSpPr>
      <dsp:spPr>
        <a:xfrm>
          <a:off x="203197" y="2493412"/>
          <a:ext cx="5689605" cy="829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Perceptual organization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7497" y="2517712"/>
        <a:ext cx="5641005" cy="781049"/>
      </dsp:txXfrm>
    </dsp:sp>
    <dsp:sp modelId="{B5BBD806-67AC-4BB4-ABC6-B294BDCD1173}">
      <dsp:nvSpPr>
        <dsp:cNvPr id="0" name=""/>
        <dsp:cNvSpPr/>
      </dsp:nvSpPr>
      <dsp:spPr>
        <a:xfrm rot="5400000">
          <a:off x="2892440" y="3343803"/>
          <a:ext cx="311118" cy="373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2935997" y="3374915"/>
        <a:ext cx="224006" cy="217783"/>
      </dsp:txXfrm>
    </dsp:sp>
    <dsp:sp modelId="{73816749-B764-442E-893F-F8FDE6C00E38}">
      <dsp:nvSpPr>
        <dsp:cNvPr id="0" name=""/>
        <dsp:cNvSpPr/>
      </dsp:nvSpPr>
      <dsp:spPr>
        <a:xfrm>
          <a:off x="0" y="3737887"/>
          <a:ext cx="6096000" cy="829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Perceptual interpretation  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300" y="3762187"/>
        <a:ext cx="6047400" cy="781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C2CD2-F446-4521-913D-D772CB286582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92C5C-9ABA-4D14-BD06-EDCDD03C8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EC69-D85A-45FA-B171-0CECB87D7B0A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4B92-D46E-4ADF-97F8-1EC6E00C0F67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AB1A-E71C-43C5-9D42-67C05721A7D4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CB90-8E53-4736-95C3-44F571844DAA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2A55-782B-461E-8278-154C82CFD5C3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D6B-E885-4353-9091-4D1A0B3651BE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48B4-BCDD-4710-A3FC-77944020893F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ADDC-21E7-4AD6-BEC8-B4E7CA9F27CD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72C0-57A3-4CE3-AF1E-23C0EEAE613C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910E-A9F3-4B9E-A87B-1E47E190AA25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6BCA-6CAA-452F-937A-DECDD1AFFFE1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C4BA-F88A-45EC-8824-01997663F271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A484-7BC6-4623-9716-28312BF3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Perception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Unit 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BAF-038A-4527-8B70-AEE4E014178A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Perceptual interpretation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process understanding and giving meaning to the organized stimuli.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752600"/>
            <a:ext cx="342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7DBA-3B51-4414-8C39-C9EA76C4BE6E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28600" y="304800"/>
            <a:ext cx="8686800" cy="5943600"/>
            <a:chOff x="228600" y="304800"/>
            <a:chExt cx="8686800" cy="59436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304800"/>
              <a:ext cx="6172200" cy="762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Factors Affecting Perception 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8600" y="1905000"/>
              <a:ext cx="2895600" cy="838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Characteristics of Perceiver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29000" y="1905000"/>
              <a:ext cx="27432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Characteristics of Objects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53200" y="1905000"/>
              <a:ext cx="2362200" cy="762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Feature in the Situation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3505200"/>
              <a:ext cx="2362200" cy="2743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Attitude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Experience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Motives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Personality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Values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Interest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Expectation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3505200"/>
              <a:ext cx="2133600" cy="2743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Contrast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Intensity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Motion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Size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Novelty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Repetition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Proximity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0" y="3505200"/>
              <a:ext cx="23622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Time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Work Setting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Social Setting</a:t>
              </a:r>
            </a:p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90600" y="1219200"/>
              <a:ext cx="7696200" cy="4572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343400" y="1066800"/>
              <a:ext cx="3810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905000" y="1447800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76800" y="1447800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391400" y="1447800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676400" y="2743200"/>
              <a:ext cx="3810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724400" y="2667000"/>
              <a:ext cx="3810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7620000" y="2667000"/>
              <a:ext cx="3810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9D6-BD2E-4BE4-B203-7BB1DAD8F707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A. Characteristics of the perceiver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Attitude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Evaluative statements or judgments concerning objects, people or events.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Experience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 makes an individual matured and practical.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Motives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Motive is a person’s reason for choosing a specific behavior from among several alternative choices.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Motives are derived from needs.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Personality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involves internal and external traits of an individuals.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86BB-0238-4C98-A0FA-F0B4D8617C52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Value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represent an individual’s ideas of what is right and what is wrong, good or bad, and desirable or undesirable.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elements of value are freedom, pleasure, self-respect, honesty, obedience, and equality.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6. Interest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focus of an individual is influenced by his interest.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7. Expectation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person will see  what he expects to see.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91F3-EC0E-4B65-9CC6-4C136C12C9CE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2209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B. Characteristics of the object/ target</a:t>
            </a:r>
          </a:p>
          <a:p>
            <a:pPr marL="514350" indent="-51435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Contrast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contrast in color, size, and design provides impact on perceptual process.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200" y="2895600"/>
            <a:ext cx="5943600" cy="3276600"/>
            <a:chOff x="5257800" y="3048000"/>
            <a:chExt cx="2667000" cy="2286000"/>
          </a:xfrm>
        </p:grpSpPr>
        <p:sp>
          <p:nvSpPr>
            <p:cNvPr id="5" name="Oval 4"/>
            <p:cNvSpPr/>
            <p:nvPr/>
          </p:nvSpPr>
          <p:spPr>
            <a:xfrm>
              <a:off x="6248400" y="3048000"/>
              <a:ext cx="685800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3581400"/>
              <a:ext cx="685800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3581400"/>
              <a:ext cx="685800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10200" y="4648200"/>
              <a:ext cx="685800" cy="60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0" y="4724400"/>
              <a:ext cx="609600" cy="60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0" y="38100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BE9-FFF4-406D-8F63-89C37CD64BE6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23621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Intensity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intensity of an external stimulus determines its probability of being perceived.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Loud sounds, strong smells and deep colors are attractive in nature.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766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25AC-2F9A-403D-AAF8-2173E2A98930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2057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Motion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gives more attention to moving objects than the stationery objects.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2819400"/>
            <a:ext cx="7848600" cy="3124200"/>
            <a:chOff x="609600" y="2590800"/>
            <a:chExt cx="7696200" cy="33528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2590800"/>
              <a:ext cx="7696200" cy="3352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9800" y="2819400"/>
              <a:ext cx="19812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Motion object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2743200"/>
              <a:ext cx="15240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Stationary object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971800" y="350520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10200" y="358140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9"/>
            <p:cNvSpPr/>
            <p:nvPr/>
          </p:nvSpPr>
          <p:spPr>
            <a:xfrm>
              <a:off x="1219200" y="4191000"/>
              <a:ext cx="6096000" cy="9144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6019800" y="34290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84C6-AF31-484E-ADA5-95047F983B0A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1905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Size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size of the object attracts the attention of the individuals.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larger object is more likely to be noticed than a smaller object.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5410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0AA7-372F-41F5-948B-563C7E442E07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2667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Novelty/ Familiarity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Novelty is concerned with newness whereas familiarity relates to experience.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6. Repetition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repeated external stimuli will draw the attention of perceiver than a single one.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AC86-43F7-4B94-8672-DCEB7BA4539D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600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7. Proximity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group of  objects that are close together will be perceived as a whole.  (group nearby figures together)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9414-A29D-4662-A48A-5DF42945DB43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Perception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Perception is the process of getting information from environment through sense organs and attempting to organize it in systematic way and interpret such information for making it meaningful.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Perception is a process by which an individual organizes and interprets its sensory impressions in order to give meaning to their environment. 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“Perception is defined as the process by which an individual selects, organizes, and interprets information inputs to create a meaningful picture of the world”. – Bernard and Gray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A335-FEDD-4384-95B5-7DDDFF8F43E9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1905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C. Features in the Situation</a:t>
            </a:r>
          </a:p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Time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also affects perception.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743200"/>
            <a:ext cx="5943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4D25-1C0E-4C1E-B7AD-A339A1FFA399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1371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Work setting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work setting situation also provide impact in perception of individuals.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3914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A51-2168-475A-A082-1016EA022D93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Social setting (How an individual perceives other)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values and norms are considered by all the individuals.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changing social setting also provides impact on perception of individuals.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EF8C-49A7-478E-94FB-42F90F63DAAB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Specific Application of Perception in Organization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 Interview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Expectation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 Effort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 Loyalty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4F71-2B74-42F5-A779-FD82F6D1E8DB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Employee interview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concept of perception is applicable while interviewing new candidate for employment.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Performance expectation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Manager’s behavior and expectation will have a signification impact on the performance of an employee.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Performance evaluation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evaluation of employees depend on the perception of the manager. 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Employee effort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manager’s judgment is true and fair, the employees put more effort and help the organization to achieve objectives.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Employee loyalty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assessing employees , manager consider whether employees are loyal toward organization or not.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A4C0-5D83-481D-ABED-CE8A74B6E576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Application of Perception Theories in Organizations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accurate self perception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 self concept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 of empathetic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 positive attitude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Avoids perceptual distortion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Facilitates open communication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Avoids attribution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Healthy OB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4EA1-C6A9-4684-9243-07CE2C74BA36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Make accurate self perception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Perception makes awareness to the managers.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need to understand and perceive subordinates accurately to deal with them effectively. 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Enhance self concept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Perception helps managers to enhance self concept about any subject matter that they are dealing. 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Support of empathetic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Empathetic is concerned with understanding the situation which is perceived by others.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Develop positive attitude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Perception helps to develop positive attitude.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2FEA-6F58-4F01-B5BC-7C0EDA14D87E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Avoids perceptual distortion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Perception helps to avoid one’s perceptual distortion about an object, people or event.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6. Facilitates open communication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Perception plays an important role in the process of interpersonal communications within organizations.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7. Avoids attribution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Attribution is the process by which people interpret the causes of others’ behavior.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provides explanation about perception.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8. Healthy organizational behavior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Perception develops the environment of mutual trust between managers and subordinates.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A522-1450-4712-A2F4-9D2AACEC2786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Attribution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Attribution is the process by which people interpret the causes of others’ behavior.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Attribution refer to the way people try to understand the causes  of others behavior.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 (internal, dispositional) attribution (personality traits, motivation, ability, emotions)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Situational (external) attribution (other people, equipment, social influence from others)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805A-4A5C-45D4-859D-49958C34036C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Attribution theory </a:t>
            </a:r>
          </a:p>
          <a:p>
            <a:pPr algn="just">
              <a:buFont typeface="Wingdings" pitchFamily="2" charset="2"/>
              <a:buChar char="v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Attribution Theory tries to explain how people make judgments about the causes of other people’s behavior.</a:t>
            </a:r>
          </a:p>
          <a:p>
            <a:pPr algn="just">
              <a:buFont typeface="Wingdings" pitchFamily="2" charset="2"/>
              <a:buChar char="v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Attribution theory attempts to determine whether an individual’s behavior is internally or externally caused. </a:t>
            </a:r>
          </a:p>
          <a:p>
            <a:pPr algn="just">
              <a:buFont typeface="Wingdings" pitchFamily="2" charset="2"/>
              <a:buChar char="v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Internally caused behaviors are under control of an individual. </a:t>
            </a:r>
          </a:p>
          <a:p>
            <a:pPr algn="just">
              <a:buFont typeface="Wingdings" pitchFamily="2" charset="2"/>
              <a:buChar char="v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Externally caused behaviors results from the situation in which the individual has no control.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Behavior can be attributed to internal or external factors.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2D78-62E3-4ABD-B24E-FF597627494D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2209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Sensation versus Perception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Sensation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refers to the process of sensing our environment through touch, taste, sight, sound, and smell. 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Perception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process of making judgment over the sensory messages received from sensory organs in mind.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438401"/>
            <a:ext cx="8229601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57C-E121-475C-B353-E975396F0673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Attribution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CB90-8E53-4736-95C3-44F571844DAA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693"/>
            <a:ext cx="8229600" cy="53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838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Determination of Attribution Theory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8ED8-81F4-4F91-9ED2-BC62C274937D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Distinctiveness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Distinctiveness refers to whether  an individual shows different behavior in different situation.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Consensus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refers to whether everyone faced with a similar situation response in the same way.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Consistency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refers to whether a person shows similar behavior over time.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8907-B10A-4824-96CC-C3EEDA4DA139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762000"/>
            <a:ext cx="8686800" cy="5638800"/>
            <a:chOff x="228600" y="762000"/>
            <a:chExt cx="8686800" cy="5638800"/>
          </a:xfrm>
        </p:grpSpPr>
        <p:sp>
          <p:nvSpPr>
            <p:cNvPr id="6" name="Rounded Rectangle 5"/>
            <p:cNvSpPr/>
            <p:nvPr/>
          </p:nvSpPr>
          <p:spPr>
            <a:xfrm>
              <a:off x="228600" y="2667000"/>
              <a:ext cx="2438400" cy="1752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Fundamental Attribution Error </a:t>
              </a:r>
            </a:p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95400" y="762000"/>
              <a:ext cx="6324600" cy="10668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Attribution Errors </a:t>
              </a:r>
              <a:endParaRPr 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1800" y="2743200"/>
              <a:ext cx="2057400" cy="1752600"/>
            </a:xfrm>
            <a:prstGeom prst="roundRect">
              <a:avLst>
                <a:gd name="adj" fmla="val 897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2 </a:t>
              </a:r>
            </a:p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Self Servicing Bias</a:t>
              </a:r>
            </a:p>
            <a:p>
              <a:pPr algn="ctr"/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8" name="Minus 7"/>
            <p:cNvSpPr/>
            <p:nvPr/>
          </p:nvSpPr>
          <p:spPr>
            <a:xfrm>
              <a:off x="762000" y="1981200"/>
              <a:ext cx="7086600" cy="6096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4495800" y="1828800"/>
              <a:ext cx="484632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600200" y="2209800"/>
              <a:ext cx="4572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733800" y="2362200"/>
              <a:ext cx="484632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15000" y="2743200"/>
              <a:ext cx="3200400" cy="838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Other Perceptual Errors 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86400" y="3886200"/>
              <a:ext cx="3352800" cy="2514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Selective Perception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Halo Effect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Contrast Effect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Stereotyping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Projection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Primacy &amp; Regency   </a:t>
              </a:r>
            </a:p>
            <a:p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     Effect </a:t>
              </a:r>
              <a:endParaRPr lang="en-US" sz="2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6781800" y="2209800"/>
              <a:ext cx="3810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2" idx="2"/>
            </p:cNvCxnSpPr>
            <p:nvPr/>
          </p:nvCxnSpPr>
          <p:spPr>
            <a:xfrm rot="5400000">
              <a:off x="7162800" y="37338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FE45-748D-417A-8A51-B5AABF32C749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Fundamental attribution error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concerned with making judgments about the behavior of other people by focusing internal factors rather than external factors.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tendency to underestimate the influence of external factors and overestimate the influence of internal factors in making judgments about the behavior of others.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Self servicing bias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concerned with individual’s attribution of giving importance for success to internal factors whereas as putting the blame for failure to external factors.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self-servicing bias is the tendency to attribute successes to internal factors and failures to situational factors.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E6D-5336-43DE-9ADE-4D66FEE931B9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79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Other Perceptual Errors </a:t>
            </a:r>
          </a:p>
          <a:p>
            <a:pPr marL="457200" indent="-457200" algn="just">
              <a:buAutoNum type="alphaL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Selective perception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the process of selecting some of the stimuli for interpretation.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among many employees working in same level and nature of work, manager gives warning only to few employees due to their inefficiency.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b. Halo Effect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halo effect the person is perceived on the basis of one trait. 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c. Contrast effect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approach, a person’s efficiency is evaluated by comparing the efficiency and traits of other persons who are recently faced by the evaluators.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5D61-B9CF-494B-B8DF-B0B6C6F49B5C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d. Stereotyping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stereotype refers to the tendency to perceive another person as belonging to a single class or category.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stereotyping the person is perceived according to a single category.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e. Projection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tendency of seeing one’s own traits in others.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f. Primacy and regency effect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Primacy effect is concerned with providing first impression to perceiver.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Regency effect is concerned with making impression to perceiver through new information and technology.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CB90-8E53-4736-95C3-44F571844DAA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4EF6-1FBF-4957-9EE8-DF1BF6FFEB4D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304801"/>
          <a:ext cx="8686800" cy="596785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28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Different</a:t>
                      </a:r>
                      <a:r>
                        <a:rPr lang="en-US" sz="2800" baseline="0" dirty="0" smtClean="0"/>
                        <a:t> between sensation and perception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1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Sensation activates the functioning</a:t>
                      </a:r>
                      <a:r>
                        <a:rPr lang="en-US" sz="2200" baseline="0" dirty="0" smtClean="0"/>
                        <a:t> of the physical sensory organs.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Perception activates</a:t>
                      </a:r>
                      <a:r>
                        <a:rPr lang="en-US" sz="2200" baseline="0" dirty="0" smtClean="0"/>
                        <a:t> the functioning of mental and intellectual process.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precedes perception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follows</a:t>
                      </a:r>
                      <a:r>
                        <a:rPr lang="en-US" sz="2200" baseline="0" dirty="0" smtClean="0"/>
                        <a:t> sensation.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does not provide any meaning to external</a:t>
                      </a:r>
                      <a:r>
                        <a:rPr lang="en-US" sz="2200" baseline="0" dirty="0" smtClean="0"/>
                        <a:t> stimuli.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provides meaning to external stimuli.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11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is concerned with receiving information</a:t>
                      </a:r>
                      <a:r>
                        <a:rPr lang="en-US" sz="2200" baseline="0" dirty="0" smtClean="0"/>
                        <a:t> from external environment. 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is concerned with filtering information received from external environment.</a:t>
                      </a:r>
                      <a:r>
                        <a:rPr lang="en-US" sz="2200" baseline="0" dirty="0" smtClean="0"/>
                        <a:t> 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11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does not require past experience and practice.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requires</a:t>
                      </a:r>
                      <a:r>
                        <a:rPr lang="en-US" sz="2200" baseline="0" dirty="0" smtClean="0"/>
                        <a:t> past experience and practices to provide meaningful responses. 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involves major role of sense organs.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/>
                        <a:t>It involves major role of brain.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269-B6B5-4C92-B465-EE17840AA384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2953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Perceptual Process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Several aspects of perception is known as perceptual process.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752600"/>
          <a:ext cx="609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DE2-17B6-4C35-9615-0DC30224638C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External stimuli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267200" cy="3687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refers to the environmental forces that provide impact in our five senses in term of feeling, hearing, seeing, smelling, and testing.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600200"/>
            <a:ext cx="396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E43A-0221-4191-9624-55BD1E8712E5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Perceptual selection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process of filtering information that is received by five senses from external force. 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filtering information depends on internal and external factors.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External factors involve size, intensity, motion, contrast, repetition, novelty, and familiarity of objects.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factors involve personality, interest, motivation, and learning, attitude.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40C8-EE70-41D7-9076-4F1E351E7B6E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7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457200"/>
            <a:ext cx="1619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324600" y="2362200"/>
            <a:ext cx="1752600" cy="1524000"/>
            <a:chOff x="2133600" y="3124200"/>
            <a:chExt cx="2971800" cy="2895600"/>
          </a:xfrm>
        </p:grpSpPr>
        <p:sp>
          <p:nvSpPr>
            <p:cNvPr id="8" name="Oval 7"/>
            <p:cNvSpPr/>
            <p:nvPr/>
          </p:nvSpPr>
          <p:spPr>
            <a:xfrm>
              <a:off x="2895600" y="31242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133600" y="40386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43200" y="51054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91000" y="48006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34290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76600" y="4114800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286000"/>
            <a:ext cx="19335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609600" y="4114800"/>
            <a:ext cx="7696200" cy="2133600"/>
            <a:chOff x="609600" y="2743200"/>
            <a:chExt cx="7696200" cy="2512646"/>
          </a:xfrm>
        </p:grpSpPr>
        <p:sp>
          <p:nvSpPr>
            <p:cNvPr id="27" name="Rounded Rectangle 26"/>
            <p:cNvSpPr/>
            <p:nvPr/>
          </p:nvSpPr>
          <p:spPr>
            <a:xfrm>
              <a:off x="609600" y="2762738"/>
              <a:ext cx="7696200" cy="249310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09800" y="2819400"/>
              <a:ext cx="19812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Motion object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91200" y="2743200"/>
              <a:ext cx="19050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Stationary object</a:t>
              </a:r>
              <a:endParaRPr lang="en-US" sz="2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971800" y="350520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358140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inus 31"/>
            <p:cNvSpPr/>
            <p:nvPr/>
          </p:nvSpPr>
          <p:spPr>
            <a:xfrm>
              <a:off x="1219200" y="4191000"/>
              <a:ext cx="6096000" cy="9144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6019800" y="34290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5486400" y="990600"/>
            <a:ext cx="792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43000" y="990600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Intensity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29200" y="29718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Contrast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62000" y="28194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Repetition</a:t>
            </a:r>
            <a:endParaRPr lang="en-US" sz="24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EE6E-8806-4EC0-9629-78C9DAFC3ED2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Perceptual organization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876800" cy="46783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process of systematic classification and grouping of selected information in logical manner.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individual makes grouping of information by considering some basic principles such as closure, continuity, similarity, and proximity.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600200"/>
            <a:ext cx="3267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D5-BE19-4D02-B718-B0E8A10B2B43}" type="datetime1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A484-7BC6-4623-9716-28312BF3DB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1790</Words>
  <Application>Microsoft Office PowerPoint</Application>
  <PresentationFormat>On-screen Show (4:3)</PresentationFormat>
  <Paragraphs>333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Office Theme</vt:lpstr>
      <vt:lpstr>Perception  Unit 3 </vt:lpstr>
      <vt:lpstr>PowerPoint Presentation</vt:lpstr>
      <vt:lpstr>PowerPoint Presentation</vt:lpstr>
      <vt:lpstr>PowerPoint Presentation</vt:lpstr>
      <vt:lpstr>PowerPoint Presentation</vt:lpstr>
      <vt:lpstr>1. External stimuli </vt:lpstr>
      <vt:lpstr>PowerPoint Presentation</vt:lpstr>
      <vt:lpstr>PowerPoint Presentation</vt:lpstr>
      <vt:lpstr>3. Perceptual organization </vt:lpstr>
      <vt:lpstr>4. Perceptual interpretation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</dc:title>
  <dc:creator>dell</dc:creator>
  <cp:lastModifiedBy>Bhupendra Jung Basnet</cp:lastModifiedBy>
  <cp:revision>82</cp:revision>
  <dcterms:created xsi:type="dcterms:W3CDTF">2018-07-11T14:42:26Z</dcterms:created>
  <dcterms:modified xsi:type="dcterms:W3CDTF">2024-05-08T13:53:25Z</dcterms:modified>
</cp:coreProperties>
</file>