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Playfair Display" pitchFamily="2" charset="77"/>
      <p:regular r:id="rId25"/>
      <p:bold r:id="rId26"/>
      <p:italic r:id="rId27"/>
      <p:boldItalic r:id="rId28"/>
    </p:embeddedFont>
    <p:embeddedFont>
      <p:font typeface="Tino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9766A-1C54-4A0E-B93B-015AB52929DA}">
  <a:tblStyle styleId="{3049766A-1C54-4A0E-B93B-015AB5292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mperature-fashion-recommendation-system.s3-website-us-east-1.amazonaws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5abd689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5abd689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ef3584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ef3584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8260a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38260a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edbb34d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edbb34d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edbb34d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1edbb34d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668467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668467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edbb34d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edbb34d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897254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897254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http://temperature-fashion-recommendation-system.s3-website-us-east-1.amazonaws.com/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8260a2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38260a2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bd2578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bd2578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642922b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642922b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3bd25785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3bd25785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42922b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642922b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ce40fa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6dce40faf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dce40fa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dce40fa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317e9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317e9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317e91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317e91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dce40fa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dce40fa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c27fc1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c27fc1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dce40fa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dce40fa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0c27fc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0c27fc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TITLE_ONLY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04975" y="441150"/>
            <a:ext cx="1832400" cy="67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binaazim97/Temperature-Based-Fashioon-recommendation-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mperature-fashion-recommendation-system.s3-website-us-east-1.amazonaw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687944" TargetMode="External"/><Relationship Id="rId3" Type="http://schemas.openxmlformats.org/officeDocument/2006/relationships/hyperlink" Target="https://www.forbes.com/sites/tomdavenport/2021/03/12/the-future-of-work-now-ai-assisted-clothing-stylists-at-stitch-fix/?sh=4c2965843590" TargetMode="External"/><Relationship Id="rId7" Type="http://schemas.openxmlformats.org/officeDocument/2006/relationships/hyperlink" Target="http://cs229.stanford.edu/proj2009/McDanielsWorsley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searchgate.net/publication/319569282_Weather-to-garment_Weather-oriented_clothing_recommendation" TargetMode="External"/><Relationship Id="rId11" Type="http://schemas.openxmlformats.org/officeDocument/2006/relationships/hyperlink" Target="https://www.analyticsvidhya.com/blog/2020/08/top-4-pre-trained-models-for-image-classification-with-python-code/?fbclid=IwAR37m9JLqu_42-kC2CIl5lqLMi0EgrnPQp4RwKPz6NO81p9uYC9tmJhFoqw" TargetMode="External"/><Relationship Id="rId5" Type="http://schemas.openxmlformats.org/officeDocument/2006/relationships/hyperlink" Target="https://towardsdatascience.com/clothes-classification-with-the-deepfashion-dataset-and-fast-ai-1e174cbf0cdc" TargetMode="External"/><Relationship Id="rId10" Type="http://schemas.openxmlformats.org/officeDocument/2006/relationships/hyperlink" Target="https://www.mygreatlearning.com/blog/resnet/#sh1" TargetMode="External"/><Relationship Id="rId4" Type="http://schemas.openxmlformats.org/officeDocument/2006/relationships/hyperlink" Target="https://towardsdatascience.com/temporal-fashion-recommender-59c26313fa25" TargetMode="External"/><Relationship Id="rId9" Type="http://schemas.openxmlformats.org/officeDocument/2006/relationships/hyperlink" Target="https://towardsdatascience.com/a-comprehensive-hands-on-guide-to-transfer-learning-with-real-world-applications-in-deep-learning-212bf3b2f27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emporal-fashion-recommender-59c26313fa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ncbi.nlm.nih.gov/pmc/articles/PMC8691984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mlab.ie.cuhk.edu.hk/projects/DeepFash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028300" y="1602600"/>
            <a:ext cx="50874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i="0">
                <a:solidFill>
                  <a:srgbClr val="000000"/>
                </a:solidFill>
              </a:rPr>
              <a:t>Temperature-Based Fashion Recommendation System</a:t>
            </a:r>
            <a:r>
              <a:rPr lang="en" sz="3700">
                <a:solidFill>
                  <a:srgbClr val="000000"/>
                </a:solidFill>
              </a:rPr>
              <a:t> </a:t>
            </a:r>
            <a:endParaRPr sz="3700" i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>
                <a:solidFill>
                  <a:srgbClr val="000000"/>
                </a:solidFill>
              </a:rPr>
              <a:t>Sabina Azim and Natasha Vij</a:t>
            </a:r>
            <a:r>
              <a:rPr lang="en" sz="3400">
                <a:solidFill>
                  <a:srgbClr val="000000"/>
                </a:solidFill>
              </a:rPr>
              <a:t> 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43150" y="4402800"/>
            <a:ext cx="55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nos"/>
                <a:ea typeface="Tinos"/>
                <a:cs typeface="Tinos"/>
                <a:sym typeface="Tinos"/>
              </a:rPr>
              <a:t>*Code to support the findings of this project can be found on </a:t>
            </a:r>
            <a:r>
              <a:rPr lang="en" b="1" u="sng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Github</a:t>
            </a:r>
            <a:r>
              <a:rPr lang="en" b="1">
                <a:latin typeface="Tinos"/>
                <a:ea typeface="Tinos"/>
                <a:cs typeface="Tinos"/>
                <a:sym typeface="Tinos"/>
              </a:rPr>
              <a:t>*</a:t>
            </a:r>
            <a:endParaRPr b="1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Data Preprocessing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63700" y="889363"/>
            <a:ext cx="74166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▹"/>
            </a:pPr>
            <a:r>
              <a:rPr lang="en" sz="2000">
                <a:solidFill>
                  <a:srgbClr val="000000"/>
                </a:solidFill>
              </a:rPr>
              <a:t>Completed on Python - Google Collab Pro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▹"/>
            </a:pPr>
            <a:r>
              <a:rPr lang="en" sz="2000">
                <a:solidFill>
                  <a:srgbClr val="000000"/>
                </a:solidFill>
              </a:rPr>
              <a:t>The dataset downloaded already had the images split into 70% train, 15% validation, and 15% test.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▹"/>
            </a:pPr>
            <a:r>
              <a:rPr lang="en" sz="2000">
                <a:solidFill>
                  <a:srgbClr val="000000"/>
                </a:solidFill>
              </a:rPr>
              <a:t>Normalized data using ImageNet</a:t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5858000" y="2571710"/>
          <a:ext cx="2381150" cy="1780800"/>
        </p:xfrm>
        <a:graphic>
          <a:graphicData uri="http://schemas.openxmlformats.org/drawingml/2006/table">
            <a:tbl>
              <a:tblPr>
                <a:noFill/>
                <a:tableStyleId>{3049766A-1C54-4A0E-B93B-015AB52929DA}</a:tableStyleId>
              </a:tblPr>
              <a:tblGrid>
                <a:gridCol w="11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Count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CC1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209,222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l="4725"/>
          <a:stretch/>
        </p:blipFill>
        <p:spPr>
          <a:xfrm>
            <a:off x="863700" y="2443350"/>
            <a:ext cx="4136876" cy="19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Data Modeling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88825" y="843900"/>
            <a:ext cx="74166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▹"/>
            </a:pPr>
            <a:r>
              <a:rPr lang="en" sz="1500">
                <a:solidFill>
                  <a:srgbClr val="000000"/>
                </a:solidFill>
              </a:rPr>
              <a:t>Convolutional Neural Networks (CNN) models take an input image, assign weights to objects in an image, and then use those weights to differentiate from each other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▹"/>
            </a:pPr>
            <a:r>
              <a:rPr lang="en" sz="1500">
                <a:solidFill>
                  <a:srgbClr val="000000"/>
                </a:solidFill>
              </a:rPr>
              <a:t>CNN models can be trained using pre-trained models</a:t>
            </a:r>
            <a:endParaRPr sz="15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▸"/>
            </a:pPr>
            <a:r>
              <a:rPr lang="en" sz="1400">
                <a:solidFill>
                  <a:srgbClr val="000000"/>
                </a:solidFill>
              </a:rPr>
              <a:t>ResNet-18 vs. ResNet-34 vs. ResNet-50</a:t>
            </a:r>
            <a:endParaRPr sz="14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◦"/>
            </a:pPr>
            <a:r>
              <a:rPr lang="en" sz="1200">
                <a:solidFill>
                  <a:srgbClr val="000000"/>
                </a:solidFill>
              </a:rPr>
              <a:t>Trained on 18/34/50 layers</a:t>
            </a:r>
            <a:endParaRPr sz="12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▸"/>
            </a:pPr>
            <a:r>
              <a:rPr lang="en" sz="1400">
                <a:solidFill>
                  <a:srgbClr val="000000"/>
                </a:solidFill>
              </a:rPr>
              <a:t>EfficientNet-B3 vs. EfficientNet-B5</a:t>
            </a:r>
            <a:endParaRPr sz="1400">
              <a:solidFill>
                <a:srgbClr val="000000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◦"/>
            </a:pPr>
            <a:r>
              <a:rPr lang="en" sz="1200">
                <a:solidFill>
                  <a:srgbClr val="000000"/>
                </a:solidFill>
              </a:rPr>
              <a:t>Trained on 7 block and the modules inside the blocks are repeated 10/23 times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0" y="2765575"/>
            <a:ext cx="3721251" cy="12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517488" y="4005975"/>
            <a:ext cx="210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Tinos"/>
                <a:ea typeface="Tinos"/>
                <a:cs typeface="Tinos"/>
                <a:sym typeface="Tinos"/>
              </a:rPr>
              <a:t>*Basic CNN Architecture</a:t>
            </a:r>
            <a:endParaRPr sz="700" i="1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ctrTitle"/>
          </p:nvPr>
        </p:nvSpPr>
        <p:spPr>
          <a:xfrm>
            <a:off x="2465850" y="2067700"/>
            <a:ext cx="4212300" cy="11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/>
              <a:t>Results and Analysis</a:t>
            </a:r>
            <a:endParaRPr i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ResNet</a:t>
            </a:r>
            <a:endParaRPr sz="2200" i="0">
              <a:solidFill>
                <a:srgbClr val="000000"/>
              </a:solidFill>
            </a:endParaRPr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2783900" y="2433615"/>
          <a:ext cx="5571900" cy="1893365"/>
        </p:xfrm>
        <a:graphic>
          <a:graphicData uri="http://schemas.openxmlformats.org/drawingml/2006/table">
            <a:tbl>
              <a:tblPr>
                <a:noFill/>
                <a:tableStyleId>{3049766A-1C54-4A0E-B93B-015AB52929DA}</a:tableStyleId>
              </a:tblPr>
              <a:tblGrid>
                <a:gridCol w="8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ResNet 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Train_Loss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Valid_loss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Accuracy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Runtime per Epoch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1.322088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1.229285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0.636225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28:13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1.228352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1.164590	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0.655475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28:11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1.159371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1.092705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0.677525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9"/>
          <p:cNvSpPr txBox="1"/>
          <p:nvPr/>
        </p:nvSpPr>
        <p:spPr>
          <a:xfrm>
            <a:off x="234325" y="2826188"/>
            <a:ext cx="2419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23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Learning rate: 1e-02</a:t>
            </a:r>
            <a:endParaRPr sz="1500">
              <a:latin typeface="Tinos"/>
              <a:ea typeface="Tinos"/>
              <a:cs typeface="Tinos"/>
              <a:sym typeface="Tino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Batch Size: 128</a:t>
            </a:r>
            <a:endParaRPr sz="1500">
              <a:latin typeface="Tinos"/>
              <a:ea typeface="Tinos"/>
              <a:cs typeface="Tinos"/>
              <a:sym typeface="Tino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Epochs: 15 </a:t>
            </a:r>
            <a:endParaRPr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931400" y="914788"/>
            <a:ext cx="742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nos"/>
              <a:buChar char="▹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ResNet has relieved the challenge of training very deep networks</a:t>
            </a:r>
            <a:endParaRPr sz="2000">
              <a:latin typeface="Tinos"/>
              <a:ea typeface="Tinos"/>
              <a:cs typeface="Tinos"/>
              <a:sym typeface="Tino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nos"/>
              <a:buChar char="▹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Goal of ResNet is to add more layers </a:t>
            </a:r>
            <a:endParaRPr sz="2000">
              <a:latin typeface="Tinos"/>
              <a:ea typeface="Tinos"/>
              <a:cs typeface="Tinos"/>
              <a:sym typeface="Tino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nos"/>
              <a:buChar char="▹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Layers progressively learn more complex features because of skip connections</a:t>
            </a:r>
            <a:endParaRPr sz="20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EfficientNet</a:t>
            </a:r>
            <a:endParaRPr sz="2200" i="0">
              <a:solidFill>
                <a:srgbClr val="000000"/>
              </a:solidFill>
            </a:endParaRPr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2852913" y="2686238"/>
          <a:ext cx="5502875" cy="1474365"/>
        </p:xfrm>
        <a:graphic>
          <a:graphicData uri="http://schemas.openxmlformats.org/drawingml/2006/table">
            <a:tbl>
              <a:tblPr>
                <a:noFill/>
                <a:tableStyleId>{3049766A-1C54-4A0E-B93B-015AB52929DA}</a:tableStyleId>
              </a:tblPr>
              <a:tblGrid>
                <a:gridCol w="11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EfficientNet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Train_Loss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Valid_loss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Accuracy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Runtime per Epoch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C1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0.833898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0.993271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0.719800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40:08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0.974802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0.991400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0.712425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1:50:39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30"/>
          <p:cNvSpPr txBox="1"/>
          <p:nvPr/>
        </p:nvSpPr>
        <p:spPr>
          <a:xfrm>
            <a:off x="162325" y="2869325"/>
            <a:ext cx="2553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2385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Learning rate: 1e-03</a:t>
            </a:r>
            <a:endParaRPr sz="1500">
              <a:latin typeface="Tinos"/>
              <a:ea typeface="Tinos"/>
              <a:cs typeface="Tinos"/>
              <a:sym typeface="Tino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Batch Size: 32/16 </a:t>
            </a:r>
            <a:endParaRPr sz="1500">
              <a:latin typeface="Tinos"/>
              <a:ea typeface="Tinos"/>
              <a:cs typeface="Tinos"/>
              <a:sym typeface="Tinos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nos"/>
              <a:buChar char="▸"/>
            </a:pPr>
            <a:r>
              <a:rPr lang="en" sz="1500">
                <a:latin typeface="Tinos"/>
                <a:ea typeface="Tinos"/>
                <a:cs typeface="Tinos"/>
                <a:sym typeface="Tinos"/>
              </a:rPr>
              <a:t>Epochs: 15</a:t>
            </a:r>
            <a:endParaRPr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931400" y="1049425"/>
            <a:ext cx="7424400" cy="16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▹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Scaling method that uniformly scales all dimensions of depth/width/resolution </a:t>
            </a:r>
            <a:endParaRPr sz="2000">
              <a:latin typeface="Tinos"/>
              <a:ea typeface="Tinos"/>
              <a:cs typeface="Tinos"/>
              <a:sym typeface="Tino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▸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Helps achieve better performance</a:t>
            </a:r>
            <a:endParaRPr sz="2000">
              <a:latin typeface="Tinos"/>
              <a:ea typeface="Tinos"/>
              <a:cs typeface="Tinos"/>
              <a:sym typeface="Tino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nos"/>
              <a:buChar char="▹"/>
            </a:pPr>
            <a:r>
              <a:rPr lang="en" sz="2000">
                <a:latin typeface="Tinos"/>
                <a:ea typeface="Tinos"/>
                <a:cs typeface="Tinos"/>
                <a:sym typeface="Tinos"/>
              </a:rPr>
              <a:t>Fewer parameters than ResNet and generalizes well on new data</a:t>
            </a:r>
            <a:endParaRPr sz="20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825" y="2522888"/>
            <a:ext cx="4693701" cy="24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t="2467"/>
          <a:stretch/>
        </p:blipFill>
        <p:spPr>
          <a:xfrm>
            <a:off x="227700" y="154300"/>
            <a:ext cx="4693701" cy="24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5082725" y="1030425"/>
            <a:ext cx="3889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←</a:t>
            </a:r>
            <a:r>
              <a:rPr lang="en" sz="16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Comparison of Model Accuracies</a:t>
            </a:r>
            <a:r>
              <a:rPr lang="en" sz="16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16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143525" y="3378263"/>
            <a:ext cx="3942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Comparison of Train and Val Loss</a:t>
            </a:r>
            <a:r>
              <a:rPr lang="en" sz="16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r>
              <a:rPr lang="en" sz="35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→</a:t>
            </a:r>
            <a:r>
              <a:rPr lang="en" sz="30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30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Recommendation System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822450" y="912875"/>
            <a:ext cx="7499100" cy="3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▹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Use fast.ai to populate image embeddings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▹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Manually group a few images together by weather/style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▹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Use Annoy (Approximate Nearest Neighbors) to get similar images to the desired style/weather 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▸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Created by Spotify for their recommendation systems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▸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Small memory usage 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nos"/>
              <a:buChar char="▸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Main parameters → n_trees (larger values, better accuracy) and distance type (angular, euclidean, etc.) </a:t>
            </a:r>
            <a:endParaRPr sz="1900">
              <a:latin typeface="Tinos"/>
              <a:ea typeface="Tinos"/>
              <a:cs typeface="Tinos"/>
              <a:sym typeface="Tinos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nos"/>
              <a:buChar char="◦"/>
            </a:pPr>
            <a:r>
              <a:rPr lang="en" sz="1900">
                <a:latin typeface="Tinos"/>
                <a:ea typeface="Tinos"/>
                <a:cs typeface="Tinos"/>
                <a:sym typeface="Tinos"/>
              </a:rPr>
              <a:t>We used n_trees = 100 and angular distance</a:t>
            </a:r>
            <a:r>
              <a:rPr lang="en" sz="1700">
                <a:latin typeface="Tinos"/>
                <a:ea typeface="Tinos"/>
                <a:cs typeface="Tinos"/>
                <a:sym typeface="Tinos"/>
              </a:rPr>
              <a:t> </a:t>
            </a:r>
            <a:endParaRPr sz="1700"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873175" y="318825"/>
            <a:ext cx="51954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Recommendation System Results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792100" y="3163250"/>
            <a:ext cx="72627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Tinos"/>
                <a:ea typeface="Tinos"/>
                <a:cs typeface="Tinos"/>
                <a:sym typeface="Tinos"/>
              </a:rPr>
              <a:t>Weather/Style Grouping Examples: ‘Freeze-Casual’, ‘Warm-Grunge’ </a:t>
            </a:r>
            <a:endParaRPr sz="1800" dirty="0"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nos"/>
                <a:ea typeface="Tinos"/>
                <a:cs typeface="Tinos"/>
                <a:sym typeface="Tinos"/>
              </a:rPr>
              <a:t>Results: </a:t>
            </a:r>
            <a:r>
              <a:rPr lang="en" sz="1800" u="sng" dirty="0">
                <a:latin typeface="Tinos"/>
                <a:ea typeface="Tinos"/>
                <a:cs typeface="Tinos"/>
                <a:sym typeface="Tinos"/>
                <a:hlinkClick r:id="rId3"/>
              </a:rPr>
              <a:t>AWS Hosted Website</a:t>
            </a:r>
            <a:r>
              <a:rPr lang="en" sz="1800" dirty="0">
                <a:latin typeface="Tinos"/>
                <a:ea typeface="Tinos"/>
                <a:cs typeface="Tinos"/>
                <a:sym typeface="Tinos"/>
              </a:rPr>
              <a:t> </a:t>
            </a:r>
            <a:endParaRPr dirty="0"/>
          </a:p>
        </p:txBody>
      </p:sp>
      <p:sp>
        <p:nvSpPr>
          <p:cNvPr id="200" name="Google Shape;200;p33"/>
          <p:cNvSpPr txBox="1"/>
          <p:nvPr/>
        </p:nvSpPr>
        <p:spPr>
          <a:xfrm>
            <a:off x="4608575" y="1069850"/>
            <a:ext cx="344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1128175" y="1049538"/>
            <a:ext cx="3178200" cy="1962600"/>
          </a:xfrm>
          <a:prstGeom prst="rect">
            <a:avLst/>
          </a:prstGeom>
          <a:noFill/>
          <a:ln w="19050" cap="flat" cmpd="sng">
            <a:solidFill>
              <a:srgbClr val="ECC1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highlight>
                  <a:schemeClr val="lt1"/>
                </a:highlight>
              </a:rPr>
              <a:t>Temperature Blocks</a:t>
            </a:r>
            <a:endParaRPr sz="1800" u="sng" dirty="0">
              <a:highlight>
                <a:schemeClr val="lt1"/>
              </a:highlight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0" b="1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‣ Freeze (32°F or less)</a:t>
            </a:r>
            <a:endParaRPr sz="16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‣ Cold (33-50°F)</a:t>
            </a:r>
            <a:endParaRPr sz="16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‣ Mild (51-70°F)</a:t>
            </a:r>
            <a:endParaRPr sz="16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‣ Warm (71-90°F)</a:t>
            </a:r>
            <a:endParaRPr sz="16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‣ Hot (91°F or more)</a:t>
            </a:r>
            <a:endParaRPr sz="1600" dirty="0"/>
          </a:p>
        </p:txBody>
      </p:sp>
      <p:sp>
        <p:nvSpPr>
          <p:cNvPr id="202" name="Google Shape;202;p33"/>
          <p:cNvSpPr txBox="1"/>
          <p:nvPr/>
        </p:nvSpPr>
        <p:spPr>
          <a:xfrm>
            <a:off x="4876525" y="1049550"/>
            <a:ext cx="3178200" cy="1954351"/>
          </a:xfrm>
          <a:prstGeom prst="rect">
            <a:avLst/>
          </a:prstGeom>
          <a:noFill/>
          <a:ln w="19050" cap="flat" cmpd="sng">
            <a:solidFill>
              <a:srgbClr val="ECC1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highlight>
                  <a:schemeClr val="lt1"/>
                </a:highlight>
              </a:rPr>
              <a:t>Styles</a:t>
            </a:r>
            <a:endParaRPr sz="1800" u="sng" dirty="0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50"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highlight>
                  <a:schemeClr val="lt1"/>
                </a:highlight>
              </a:rPr>
              <a:t>   </a:t>
            </a:r>
            <a:r>
              <a:rPr lang="en" sz="1600" dirty="0">
                <a:highlight>
                  <a:schemeClr val="lt1"/>
                </a:highlight>
              </a:rPr>
              <a:t> ‣ Formal	‣ Athletic</a:t>
            </a:r>
            <a:endParaRPr sz="16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    ‣ Classic	‣ Casual</a:t>
            </a:r>
            <a:endParaRPr sz="16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    ‣ Grunge	‣ Preppy</a:t>
            </a:r>
            <a:endParaRPr sz="16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1"/>
                </a:highlight>
              </a:rPr>
              <a:t>    ‣ Bohemian</a:t>
            </a:r>
            <a:endParaRPr sz="16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/>
              <a:t>Conclusion</a:t>
            </a:r>
            <a:endParaRPr i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2214150" y="318825"/>
            <a:ext cx="47157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Key Takeaways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863700" y="1000050"/>
            <a:ext cx="7416600" cy="3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▹"/>
            </a:pPr>
            <a:r>
              <a:rPr lang="en" sz="2100">
                <a:solidFill>
                  <a:srgbClr val="000000"/>
                </a:solidFill>
              </a:rPr>
              <a:t>Convolutional Neural Networks are a fairly fast and accurate way to classify images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▹"/>
            </a:pPr>
            <a:r>
              <a:rPr lang="en" sz="2100">
                <a:solidFill>
                  <a:srgbClr val="000000"/>
                </a:solidFill>
              </a:rPr>
              <a:t>Fine-tuning of pretrained models can lead to higher accuracy 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▹"/>
            </a:pPr>
            <a:r>
              <a:rPr lang="en" sz="2100">
                <a:solidFill>
                  <a:srgbClr val="000000"/>
                </a:solidFill>
              </a:rPr>
              <a:t>EfficientNet performed better at image classification than ResNet for our data 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▹"/>
            </a:pPr>
            <a:r>
              <a:rPr lang="en" sz="2100">
                <a:solidFill>
                  <a:srgbClr val="000000"/>
                </a:solidFill>
              </a:rPr>
              <a:t>Annoy has the ability to perform nearest neighbors search with minimal memory usage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0275" y="915646"/>
            <a:ext cx="17295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Table of Contents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756925" y="444725"/>
            <a:ext cx="6245400" cy="4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Introduction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Project Introduction and Background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Problem Statement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Literature Review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Relevant Research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Methodology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Data Description/Collection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Data Preprocessing 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Data Modeling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Results and Analysis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Conclusion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Key Takeaways 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nos"/>
              <a:buAutoNum type="alphaUcPeriod"/>
            </a:pPr>
            <a:r>
              <a:rPr lang="en" sz="17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Project Limitations and Future Research</a:t>
            </a:r>
            <a:endParaRPr sz="17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nos"/>
              <a:buAutoNum type="romanUcPeriod"/>
            </a:pPr>
            <a:r>
              <a:rPr lang="en" sz="1800" b="1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References </a:t>
            </a:r>
            <a:endParaRPr sz="18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4979750" y="1162450"/>
            <a:ext cx="3590700" cy="33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Increasing number of epochs for deeper learning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CNN-RNN Mixed Model for increased accuracy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Make an interactive GUI where users can enter desired style and weather </a:t>
            </a:r>
            <a:endParaRPr sz="1700"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503450" y="1162450"/>
            <a:ext cx="3590700" cy="33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Some models were too deep (Ex. ResNet152) for us to train even with Collab Pro 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We ran VGG16/19 as well but kept getting an extremely low accuracy rate even with a great deal of hyperparameter tuning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nos"/>
              <a:buChar char="▹"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Time - models took hours to train 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802000" y="778950"/>
            <a:ext cx="3075900" cy="4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nos"/>
                <a:ea typeface="Tinos"/>
                <a:cs typeface="Tinos"/>
                <a:sym typeface="Tinos"/>
              </a:rPr>
              <a:t>Project Limitations</a:t>
            </a:r>
            <a:endParaRPr sz="1800" b="1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5237150" y="778950"/>
            <a:ext cx="3075900" cy="46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nos"/>
                <a:ea typeface="Tinos"/>
                <a:cs typeface="Tinos"/>
                <a:sym typeface="Tinos"/>
              </a:rPr>
              <a:t>Future Research</a:t>
            </a:r>
            <a:endParaRPr sz="1800" b="1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ctrTitle"/>
          </p:nvPr>
        </p:nvSpPr>
        <p:spPr>
          <a:xfrm>
            <a:off x="24045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/>
              <a:t>References</a:t>
            </a:r>
            <a:endParaRPr i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2112675" y="318825"/>
            <a:ext cx="47157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References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863700" y="790500"/>
            <a:ext cx="74166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https://www.forbes.com/sites/tomdavenport/2021/03/12/the-future-of-work-now-ai-assisted-clothing-stylists-at-stitch-fix/?sh=4c2965843590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https://towardsdatascience.com/temporal-fashion-recommender-59c26313fa25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https://towardsdatascience.com/clothes-classification-with-the-deepfashion-dataset-and-fast-ai-1e174cbf0cdc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https://www.researchgate.net/publication/319569282_Weather-to-garment_Weather-oriented_clothing_recommendation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http://cs229.stanford.edu/proj2009/McDanielsWorsley.pd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f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https://ieeexplore.ieee.org/document/9687944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https://towardsdatascience.com/a-comprehensive-hands-on-guide-to-transfer-learning-with-real-world-applications-in-deep-learning-212bf3b2f27a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https://www.mygreatlearning.com/blog/resnet/#sh1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▹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https://www.analyticsvidhya.com/blog/2020/08/top-4-pre-trained-models-for-image-classification-with-python-code/?fbclid=IwAR37m9JLqu_42-kC2CIl5lqLMi0EgrnPQp4RwKPz6NO81p9uYC9tmJhFoqw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2394150" y="1777150"/>
            <a:ext cx="4438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0"/>
              <a:t>Project Introduction</a:t>
            </a:r>
            <a:endParaRPr sz="3500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732750" y="310075"/>
            <a:ext cx="5991600" cy="615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Project Introduction and Background</a:t>
            </a:r>
            <a:endParaRPr sz="2200" i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797025" y="988300"/>
            <a:ext cx="7416600" cy="3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Inspiration: 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lang="en">
                <a:solidFill>
                  <a:srgbClr val="000000"/>
                </a:solidFill>
              </a:rPr>
              <a:t>Previous fashion recommendation work done by Kai Xin Thia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▸"/>
            </a:pPr>
            <a:r>
              <a:rPr lang="en">
                <a:solidFill>
                  <a:srgbClr val="000000"/>
                </a:solidFill>
              </a:rPr>
              <a:t>Senior Data Scientist at Refinitiv Labs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lang="en">
                <a:solidFill>
                  <a:srgbClr val="000000"/>
                </a:solidFill>
              </a:rPr>
              <a:t>Gain more experience with image classification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Goal: 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lang="en">
                <a:solidFill>
                  <a:srgbClr val="000000"/>
                </a:solidFill>
              </a:rPr>
              <a:t>Compare the accuracy of Convolution Neural Network models for image classification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lang="en">
                <a:solidFill>
                  <a:srgbClr val="000000"/>
                </a:solidFill>
              </a:rPr>
              <a:t>Create outfit recommendations system using model with highest accuracy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lang="en">
                <a:solidFill>
                  <a:srgbClr val="000000"/>
                </a:solidFill>
              </a:rPr>
              <a:t>Display outfit recommendations on a visual platform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48125" y="939801"/>
            <a:ext cx="16134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0">
                <a:solidFill>
                  <a:srgbClr val="000000"/>
                </a:solidFill>
              </a:rPr>
              <a:t>Problem Statement</a:t>
            </a:r>
            <a:r>
              <a:rPr lang="en" sz="2300" i="0">
                <a:solidFill>
                  <a:srgbClr val="000000"/>
                </a:solidFill>
              </a:rPr>
              <a:t> </a:t>
            </a:r>
            <a:endParaRPr sz="2300" i="0">
              <a:solidFill>
                <a:srgbClr val="000000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87050" y="835475"/>
            <a:ext cx="5503800" cy="3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Image classification models that are currently used in subscription based clothing companies can be enhanced. Improving current fashion companies' machine learning models and including new variables will provide a more personalized customer experience without human interaction, limiting the need to hire thousands of stylists.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0"/>
              <a:t>Literature Review</a:t>
            </a:r>
            <a:endParaRPr sz="3500"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3"/>
          <p:cNvGraphicFramePr/>
          <p:nvPr/>
        </p:nvGraphicFramePr>
        <p:xfrm>
          <a:off x="598600" y="957238"/>
          <a:ext cx="7946800" cy="2953725"/>
        </p:xfrm>
        <a:graphic>
          <a:graphicData uri="http://schemas.openxmlformats.org/drawingml/2006/table">
            <a:tbl>
              <a:tblPr>
                <a:noFill/>
                <a:tableStyleId>{3049766A-1C54-4A0E-B93B-015AB52929DA}</a:tableStyleId>
              </a:tblPr>
              <a:tblGrid>
                <a:gridCol w="334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Source</a:t>
                      </a:r>
                      <a:endParaRPr sz="20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Key Takeaways</a:t>
                      </a:r>
                      <a:endParaRPr sz="2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hlinkClick r:id="rId3"/>
                        </a:rPr>
                        <a:t>Kai Xin Thia. Temporal Fashion Recommender. (2020). 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Researcher considers how to factor in the seasonal outfit attributes into CNN model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Accuracy rate was 66% in his research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hlinkClick r:id="rId4"/>
                        </a:rPr>
                        <a:t>Oloko-Oba, Mustapha, and Serestina Viriri. “Ensemble of EfficientNets for the Diagnosis of Tuberculosis.” Computational intelligence and neuroscience vol. 2021 9790894. 14 Dec. 2021, doi:10.1155/2021/9790894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Two of most popular pre-trained models to train image classification on include ResNet and EfficientNet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“The experimental results show the effectiveness of the EfficientNets in extracting and learning distinctive features...”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1644600" y="255350"/>
            <a:ext cx="5854800" cy="583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Relevant Research </a:t>
            </a:r>
            <a:endParaRPr sz="22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0"/>
              <a:t>Methodology</a:t>
            </a:r>
            <a:endParaRPr sz="3500" i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181375" y="318825"/>
            <a:ext cx="4558800" cy="533400"/>
          </a:xfrm>
          <a:prstGeom prst="rect">
            <a:avLst/>
          </a:prstGeom>
          <a:solidFill>
            <a:srgbClr val="ECC1C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0">
                <a:solidFill>
                  <a:srgbClr val="000000"/>
                </a:solidFill>
              </a:rPr>
              <a:t>Data Description/Collection</a:t>
            </a:r>
            <a:endParaRPr sz="2200" i="0">
              <a:solidFill>
                <a:srgbClr val="000000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98300" y="814150"/>
            <a:ext cx="27834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Large-scale Fashion (DeepFashion) Database</a:t>
            </a:r>
            <a:endParaRPr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▹"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280,000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diverse, colored fashion images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▹"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46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unique categories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▹"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1,000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descriptive attributes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250" y="1305213"/>
            <a:ext cx="5257426" cy="30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6480825" y="3353575"/>
            <a:ext cx="20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nos"/>
                <a:ea typeface="Tinos"/>
                <a:cs typeface="Tinos"/>
                <a:sym typeface="Tinos"/>
              </a:rPr>
              <a:t>*Only showing the categories w/ 1,000+ images</a:t>
            </a:r>
            <a:endParaRPr sz="10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Macintosh PowerPoint</Application>
  <PresentationFormat>On-screen Show (16:9)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Tinos</vt:lpstr>
      <vt:lpstr>Playfair Display</vt:lpstr>
      <vt:lpstr>Arial</vt:lpstr>
      <vt:lpstr>Ophelia template</vt:lpstr>
      <vt:lpstr>Temperature-Based Fashion Recommendation System  Sabina Azim and Natasha Vij </vt:lpstr>
      <vt:lpstr>Table of Contents</vt:lpstr>
      <vt:lpstr>Project Introduction</vt:lpstr>
      <vt:lpstr>Project Introduction and Background</vt:lpstr>
      <vt:lpstr>Problem Statement </vt:lpstr>
      <vt:lpstr>Literature Review</vt:lpstr>
      <vt:lpstr>PowerPoint Presentation</vt:lpstr>
      <vt:lpstr>Methodology</vt:lpstr>
      <vt:lpstr>Data Description/Collection</vt:lpstr>
      <vt:lpstr>Data Preprocessing</vt:lpstr>
      <vt:lpstr>Data Modeling</vt:lpstr>
      <vt:lpstr>Results and Analysis</vt:lpstr>
      <vt:lpstr>ResNet</vt:lpstr>
      <vt:lpstr>EfficientNet</vt:lpstr>
      <vt:lpstr>PowerPoint Presentation</vt:lpstr>
      <vt:lpstr>Recommendation System</vt:lpstr>
      <vt:lpstr>Recommendation System Results</vt:lpstr>
      <vt:lpstr>Conclusion</vt:lpstr>
      <vt:lpstr>Key Takeaways</vt:lpstr>
      <vt:lpstr>PowerPoint Presentation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Temperature-Based Fashion Recommendation System  Sabina Azim and Natasha Vij </dc:title>
  <cp:lastModifiedBy>Shafqat Azim</cp:lastModifiedBy>
  <cp:revision>1</cp:revision>
  <dcterms:modified xsi:type="dcterms:W3CDTF">2022-04-22T20:52:58Z</dcterms:modified>
</cp:coreProperties>
</file>