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6" r:id="rId1"/>
  </p:sldMasterIdLst>
  <p:sldIdLst>
    <p:sldId id="256" r:id="rId2"/>
    <p:sldId id="279" r:id="rId3"/>
    <p:sldId id="266" r:id="rId4"/>
    <p:sldId id="274" r:id="rId5"/>
    <p:sldId id="267" r:id="rId6"/>
    <p:sldId id="276" r:id="rId7"/>
    <p:sldId id="272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B33D8-3850-4A47-A3C5-D78BD81418D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E9175-4213-453E-87A0-6088BA3AE344}">
      <dgm:prSet/>
      <dgm:spPr/>
      <dgm:t>
        <a:bodyPr/>
        <a:lstStyle/>
        <a:p>
          <a:r>
            <a:rPr lang="en-US" dirty="0"/>
            <a:t>Consider reallocating resources away from album art creation</a:t>
          </a:r>
        </a:p>
      </dgm:t>
    </dgm:pt>
    <dgm:pt modelId="{A8059257-C44F-466B-A456-F6E166FFBF73}" type="parTrans" cxnId="{FF61783A-E7A9-4655-9DFE-4B0DF614A0D1}">
      <dgm:prSet/>
      <dgm:spPr/>
      <dgm:t>
        <a:bodyPr/>
        <a:lstStyle/>
        <a:p>
          <a:endParaRPr lang="en-US"/>
        </a:p>
      </dgm:t>
    </dgm:pt>
    <dgm:pt modelId="{D50EDB57-5321-4BBE-9E91-36516470E2DD}" type="sibTrans" cxnId="{FF61783A-E7A9-4655-9DFE-4B0DF614A0D1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A30080FA-D42C-4C40-AEFA-E9B51BF9E7F1}">
      <dgm:prSet/>
      <dgm:spPr/>
      <dgm:t>
        <a:bodyPr/>
        <a:lstStyle/>
        <a:p>
          <a:r>
            <a:rPr lang="en-US" dirty="0"/>
            <a:t>Commission a study on album / track name to understand effect on Spotify popularity</a:t>
          </a:r>
        </a:p>
      </dgm:t>
    </dgm:pt>
    <dgm:pt modelId="{82B2C75E-1CE5-4CAD-8ADC-09705D7C7C3F}" type="parTrans" cxnId="{4CAC384E-72CE-4CC1-8DE5-4313FBF321F2}">
      <dgm:prSet/>
      <dgm:spPr/>
      <dgm:t>
        <a:bodyPr/>
        <a:lstStyle/>
        <a:p>
          <a:endParaRPr lang="en-US"/>
        </a:p>
      </dgm:t>
    </dgm:pt>
    <dgm:pt modelId="{BFF31220-9F82-4D6D-A3EA-742D4A885450}" type="sibTrans" cxnId="{4CAC384E-72CE-4CC1-8DE5-4313FBF321F2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C18DAFFF-046D-483D-8AFE-41C6C5B9AA9E}">
      <dgm:prSet/>
      <dgm:spPr/>
      <dgm:t>
        <a:bodyPr/>
        <a:lstStyle/>
        <a:p>
          <a:r>
            <a:rPr lang="en-US" dirty="0"/>
            <a:t>If artwork is crucial for album, consider other means of distribution outside of Spotify, as users don’t seem engaged with it </a:t>
          </a:r>
        </a:p>
      </dgm:t>
    </dgm:pt>
    <dgm:pt modelId="{91F26C24-4939-4EF9-B222-09A73185486C}" type="parTrans" cxnId="{099AC7DC-96FF-4B29-8FA3-DA6B992DE6E3}">
      <dgm:prSet/>
      <dgm:spPr/>
      <dgm:t>
        <a:bodyPr/>
        <a:lstStyle/>
        <a:p>
          <a:endParaRPr lang="en-US"/>
        </a:p>
      </dgm:t>
    </dgm:pt>
    <dgm:pt modelId="{46EF1517-ECA9-48D2-8095-4AA752B0B9BF}" type="sibTrans" cxnId="{099AC7DC-96FF-4B29-8FA3-DA6B992DE6E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6DCF7EC-30E6-B946-91CB-D6C50D1FE8E5}" type="pres">
      <dgm:prSet presAssocID="{442B33D8-3850-4A47-A3C5-D78BD81418DB}" presName="Name0" presStyleCnt="0">
        <dgm:presLayoutVars>
          <dgm:animLvl val="lvl"/>
          <dgm:resizeHandles val="exact"/>
        </dgm:presLayoutVars>
      </dgm:prSet>
      <dgm:spPr/>
    </dgm:pt>
    <dgm:pt modelId="{5F7FE5C8-9E1F-9F4F-99FA-9AB82ABFEAE0}" type="pres">
      <dgm:prSet presAssocID="{A32E9175-4213-453E-87A0-6088BA3AE344}" presName="compositeNode" presStyleCnt="0">
        <dgm:presLayoutVars>
          <dgm:bulletEnabled val="1"/>
        </dgm:presLayoutVars>
      </dgm:prSet>
      <dgm:spPr/>
    </dgm:pt>
    <dgm:pt modelId="{0245DAAB-0C46-8946-BD12-3B9BB675BA70}" type="pres">
      <dgm:prSet presAssocID="{A32E9175-4213-453E-87A0-6088BA3AE344}" presName="bgRect" presStyleLbl="bgAccFollowNode1" presStyleIdx="0" presStyleCnt="3"/>
      <dgm:spPr/>
    </dgm:pt>
    <dgm:pt modelId="{2FB7EBAB-26FE-D647-8721-A1B0DD38C7D6}" type="pres">
      <dgm:prSet presAssocID="{D50EDB57-5321-4BBE-9E91-36516470E2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2399FAE-6789-DD44-9F80-29ED4384E98B}" type="pres">
      <dgm:prSet presAssocID="{A32E9175-4213-453E-87A0-6088BA3AE344}" presName="bottomLine" presStyleLbl="alignNode1" presStyleIdx="1" presStyleCnt="6">
        <dgm:presLayoutVars/>
      </dgm:prSet>
      <dgm:spPr/>
    </dgm:pt>
    <dgm:pt modelId="{CFA0EFA0-3B85-4B44-9C0B-623ADA138AB7}" type="pres">
      <dgm:prSet presAssocID="{A32E9175-4213-453E-87A0-6088BA3AE344}" presName="nodeText" presStyleLbl="bgAccFollowNode1" presStyleIdx="0" presStyleCnt="3">
        <dgm:presLayoutVars>
          <dgm:bulletEnabled val="1"/>
        </dgm:presLayoutVars>
      </dgm:prSet>
      <dgm:spPr/>
    </dgm:pt>
    <dgm:pt modelId="{26C355C4-3964-B943-9FED-A4D0C7625B46}" type="pres">
      <dgm:prSet presAssocID="{D50EDB57-5321-4BBE-9E91-36516470E2DD}" presName="sibTrans" presStyleCnt="0"/>
      <dgm:spPr/>
    </dgm:pt>
    <dgm:pt modelId="{97561E93-9332-724B-A388-C656A1850A34}" type="pres">
      <dgm:prSet presAssocID="{A30080FA-D42C-4C40-AEFA-E9B51BF9E7F1}" presName="compositeNode" presStyleCnt="0">
        <dgm:presLayoutVars>
          <dgm:bulletEnabled val="1"/>
        </dgm:presLayoutVars>
      </dgm:prSet>
      <dgm:spPr/>
    </dgm:pt>
    <dgm:pt modelId="{61E4DF41-61A2-0E4F-B1C8-687B3EA049CD}" type="pres">
      <dgm:prSet presAssocID="{A30080FA-D42C-4C40-AEFA-E9B51BF9E7F1}" presName="bgRect" presStyleLbl="bgAccFollowNode1" presStyleIdx="1" presStyleCnt="3"/>
      <dgm:spPr/>
    </dgm:pt>
    <dgm:pt modelId="{F30B9404-9A1B-E149-943F-A3030AFD37F6}" type="pres">
      <dgm:prSet presAssocID="{BFF31220-9F82-4D6D-A3EA-742D4A88545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193687-5F3B-C140-A529-F7B1D0357BC6}" type="pres">
      <dgm:prSet presAssocID="{A30080FA-D42C-4C40-AEFA-E9B51BF9E7F1}" presName="bottomLine" presStyleLbl="alignNode1" presStyleIdx="3" presStyleCnt="6">
        <dgm:presLayoutVars/>
      </dgm:prSet>
      <dgm:spPr/>
    </dgm:pt>
    <dgm:pt modelId="{54FED53B-293A-7B4E-8B76-115D509F2E56}" type="pres">
      <dgm:prSet presAssocID="{A30080FA-D42C-4C40-AEFA-E9B51BF9E7F1}" presName="nodeText" presStyleLbl="bgAccFollowNode1" presStyleIdx="1" presStyleCnt="3">
        <dgm:presLayoutVars>
          <dgm:bulletEnabled val="1"/>
        </dgm:presLayoutVars>
      </dgm:prSet>
      <dgm:spPr/>
    </dgm:pt>
    <dgm:pt modelId="{A3153A47-D8F2-844D-9AED-D180C02B5F07}" type="pres">
      <dgm:prSet presAssocID="{BFF31220-9F82-4D6D-A3EA-742D4A885450}" presName="sibTrans" presStyleCnt="0"/>
      <dgm:spPr/>
    </dgm:pt>
    <dgm:pt modelId="{70EB7BE2-977F-0747-BEA1-E25973332F26}" type="pres">
      <dgm:prSet presAssocID="{C18DAFFF-046D-483D-8AFE-41C6C5B9AA9E}" presName="compositeNode" presStyleCnt="0">
        <dgm:presLayoutVars>
          <dgm:bulletEnabled val="1"/>
        </dgm:presLayoutVars>
      </dgm:prSet>
      <dgm:spPr/>
    </dgm:pt>
    <dgm:pt modelId="{31C6639C-2E1B-5F40-A1D6-DBCF951B5B10}" type="pres">
      <dgm:prSet presAssocID="{C18DAFFF-046D-483D-8AFE-41C6C5B9AA9E}" presName="bgRect" presStyleLbl="bgAccFollowNode1" presStyleIdx="2" presStyleCnt="3"/>
      <dgm:spPr/>
    </dgm:pt>
    <dgm:pt modelId="{1D936A92-AFBC-7C4D-89C9-06F16AFFB7E8}" type="pres">
      <dgm:prSet presAssocID="{46EF1517-ECA9-48D2-8095-4AA752B0B9B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2F07765-F894-2E49-B747-250CCA122ACF}" type="pres">
      <dgm:prSet presAssocID="{C18DAFFF-046D-483D-8AFE-41C6C5B9AA9E}" presName="bottomLine" presStyleLbl="alignNode1" presStyleIdx="5" presStyleCnt="6">
        <dgm:presLayoutVars/>
      </dgm:prSet>
      <dgm:spPr/>
    </dgm:pt>
    <dgm:pt modelId="{4C98E392-1099-414D-A571-76E60EE4C140}" type="pres">
      <dgm:prSet presAssocID="{C18DAFFF-046D-483D-8AFE-41C6C5B9A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E5F0903-68CC-F141-BAE4-E48E0B0E2B16}" type="presOf" srcId="{46EF1517-ECA9-48D2-8095-4AA752B0B9BF}" destId="{1D936A92-AFBC-7C4D-89C9-06F16AFFB7E8}" srcOrd="0" destOrd="0" presId="urn:microsoft.com/office/officeart/2016/7/layout/BasicLinearProcessNumbered"/>
    <dgm:cxn modelId="{AA3B041B-1238-AE45-B784-7958B96911BC}" type="presOf" srcId="{A32E9175-4213-453E-87A0-6088BA3AE344}" destId="{CFA0EFA0-3B85-4B44-9C0B-623ADA138AB7}" srcOrd="1" destOrd="0" presId="urn:microsoft.com/office/officeart/2016/7/layout/BasicLinearProcessNumbered"/>
    <dgm:cxn modelId="{AD33F022-6A4B-A04F-878A-47C9806BB7E0}" type="presOf" srcId="{C18DAFFF-046D-483D-8AFE-41C6C5B9AA9E}" destId="{4C98E392-1099-414D-A571-76E60EE4C140}" srcOrd="1" destOrd="0" presId="urn:microsoft.com/office/officeart/2016/7/layout/BasicLinearProcessNumbered"/>
    <dgm:cxn modelId="{FF61783A-E7A9-4655-9DFE-4B0DF614A0D1}" srcId="{442B33D8-3850-4A47-A3C5-D78BD81418DB}" destId="{A32E9175-4213-453E-87A0-6088BA3AE344}" srcOrd="0" destOrd="0" parTransId="{A8059257-C44F-466B-A456-F6E166FFBF73}" sibTransId="{D50EDB57-5321-4BBE-9E91-36516470E2DD}"/>
    <dgm:cxn modelId="{6B34B53A-45D5-AA4F-992D-056E195C8C25}" type="presOf" srcId="{D50EDB57-5321-4BBE-9E91-36516470E2DD}" destId="{2FB7EBAB-26FE-D647-8721-A1B0DD38C7D6}" srcOrd="0" destOrd="0" presId="urn:microsoft.com/office/officeart/2016/7/layout/BasicLinearProcessNumbered"/>
    <dgm:cxn modelId="{1D54903C-CC8A-A94A-BABA-F2AD4C341AEA}" type="presOf" srcId="{442B33D8-3850-4A47-A3C5-D78BD81418DB}" destId="{66DCF7EC-30E6-B946-91CB-D6C50D1FE8E5}" srcOrd="0" destOrd="0" presId="urn:microsoft.com/office/officeart/2016/7/layout/BasicLinearProcessNumbered"/>
    <dgm:cxn modelId="{4ED96B3E-3D4E-2044-8244-EA4D8A79FD1E}" type="presOf" srcId="{C18DAFFF-046D-483D-8AFE-41C6C5B9AA9E}" destId="{31C6639C-2E1B-5F40-A1D6-DBCF951B5B10}" srcOrd="0" destOrd="0" presId="urn:microsoft.com/office/officeart/2016/7/layout/BasicLinearProcessNumbered"/>
    <dgm:cxn modelId="{B7C02046-50FC-744E-B7FF-459EF262F8FB}" type="presOf" srcId="{A30080FA-D42C-4C40-AEFA-E9B51BF9E7F1}" destId="{54FED53B-293A-7B4E-8B76-115D509F2E56}" srcOrd="1" destOrd="0" presId="urn:microsoft.com/office/officeart/2016/7/layout/BasicLinearProcessNumbered"/>
    <dgm:cxn modelId="{4CAC384E-72CE-4CC1-8DE5-4313FBF321F2}" srcId="{442B33D8-3850-4A47-A3C5-D78BD81418DB}" destId="{A30080FA-D42C-4C40-AEFA-E9B51BF9E7F1}" srcOrd="1" destOrd="0" parTransId="{82B2C75E-1CE5-4CAD-8ADC-09705D7C7C3F}" sibTransId="{BFF31220-9F82-4D6D-A3EA-742D4A885450}"/>
    <dgm:cxn modelId="{222FE4B1-C1E7-FF48-A218-F7B0A6BAFAF7}" type="presOf" srcId="{A32E9175-4213-453E-87A0-6088BA3AE344}" destId="{0245DAAB-0C46-8946-BD12-3B9BB675BA70}" srcOrd="0" destOrd="0" presId="urn:microsoft.com/office/officeart/2016/7/layout/BasicLinearProcessNumbered"/>
    <dgm:cxn modelId="{9B9652B9-D861-5149-80F0-AC6009B9765F}" type="presOf" srcId="{BFF31220-9F82-4D6D-A3EA-742D4A885450}" destId="{F30B9404-9A1B-E149-943F-A3030AFD37F6}" srcOrd="0" destOrd="0" presId="urn:microsoft.com/office/officeart/2016/7/layout/BasicLinearProcessNumbered"/>
    <dgm:cxn modelId="{099AC7DC-96FF-4B29-8FA3-DA6B992DE6E3}" srcId="{442B33D8-3850-4A47-A3C5-D78BD81418DB}" destId="{C18DAFFF-046D-483D-8AFE-41C6C5B9AA9E}" srcOrd="2" destOrd="0" parTransId="{91F26C24-4939-4EF9-B222-09A73185486C}" sibTransId="{46EF1517-ECA9-48D2-8095-4AA752B0B9BF}"/>
    <dgm:cxn modelId="{71675FEE-8952-F94C-95BA-82FC8D9E9C5D}" type="presOf" srcId="{A30080FA-D42C-4C40-AEFA-E9B51BF9E7F1}" destId="{61E4DF41-61A2-0E4F-B1C8-687B3EA049CD}" srcOrd="0" destOrd="0" presId="urn:microsoft.com/office/officeart/2016/7/layout/BasicLinearProcessNumbered"/>
    <dgm:cxn modelId="{B8DA7694-B588-4347-A6F7-237AC25B1515}" type="presParOf" srcId="{66DCF7EC-30E6-B946-91CB-D6C50D1FE8E5}" destId="{5F7FE5C8-9E1F-9F4F-99FA-9AB82ABFEAE0}" srcOrd="0" destOrd="0" presId="urn:microsoft.com/office/officeart/2016/7/layout/BasicLinearProcessNumbered"/>
    <dgm:cxn modelId="{EB6B3EC7-66A7-7F41-863E-E7975414A154}" type="presParOf" srcId="{5F7FE5C8-9E1F-9F4F-99FA-9AB82ABFEAE0}" destId="{0245DAAB-0C46-8946-BD12-3B9BB675BA70}" srcOrd="0" destOrd="0" presId="urn:microsoft.com/office/officeart/2016/7/layout/BasicLinearProcessNumbered"/>
    <dgm:cxn modelId="{1FCE2566-4858-2348-A27B-3FA83996D321}" type="presParOf" srcId="{5F7FE5C8-9E1F-9F4F-99FA-9AB82ABFEAE0}" destId="{2FB7EBAB-26FE-D647-8721-A1B0DD38C7D6}" srcOrd="1" destOrd="0" presId="urn:microsoft.com/office/officeart/2016/7/layout/BasicLinearProcessNumbered"/>
    <dgm:cxn modelId="{7B156960-73CB-594C-9761-B5F4DEFF4C15}" type="presParOf" srcId="{5F7FE5C8-9E1F-9F4F-99FA-9AB82ABFEAE0}" destId="{22399FAE-6789-DD44-9F80-29ED4384E98B}" srcOrd="2" destOrd="0" presId="urn:microsoft.com/office/officeart/2016/7/layout/BasicLinearProcessNumbered"/>
    <dgm:cxn modelId="{F4B6D157-1D98-D54E-914B-96B5E211A904}" type="presParOf" srcId="{5F7FE5C8-9E1F-9F4F-99FA-9AB82ABFEAE0}" destId="{CFA0EFA0-3B85-4B44-9C0B-623ADA138AB7}" srcOrd="3" destOrd="0" presId="urn:microsoft.com/office/officeart/2016/7/layout/BasicLinearProcessNumbered"/>
    <dgm:cxn modelId="{5C5D2519-5F9D-FA4E-BADD-0B53DC6A27B2}" type="presParOf" srcId="{66DCF7EC-30E6-B946-91CB-D6C50D1FE8E5}" destId="{26C355C4-3964-B943-9FED-A4D0C7625B46}" srcOrd="1" destOrd="0" presId="urn:microsoft.com/office/officeart/2016/7/layout/BasicLinearProcessNumbered"/>
    <dgm:cxn modelId="{A9FE4D54-6F57-6B48-9748-E24FF32DB08F}" type="presParOf" srcId="{66DCF7EC-30E6-B946-91CB-D6C50D1FE8E5}" destId="{97561E93-9332-724B-A388-C656A1850A34}" srcOrd="2" destOrd="0" presId="urn:microsoft.com/office/officeart/2016/7/layout/BasicLinearProcessNumbered"/>
    <dgm:cxn modelId="{FC941FEE-9467-134F-8D2E-99F87DD3D786}" type="presParOf" srcId="{97561E93-9332-724B-A388-C656A1850A34}" destId="{61E4DF41-61A2-0E4F-B1C8-687B3EA049CD}" srcOrd="0" destOrd="0" presId="urn:microsoft.com/office/officeart/2016/7/layout/BasicLinearProcessNumbered"/>
    <dgm:cxn modelId="{D1E74D17-7964-AA42-AC9C-374ECCC6A37A}" type="presParOf" srcId="{97561E93-9332-724B-A388-C656A1850A34}" destId="{F30B9404-9A1B-E149-943F-A3030AFD37F6}" srcOrd="1" destOrd="0" presId="urn:microsoft.com/office/officeart/2016/7/layout/BasicLinearProcessNumbered"/>
    <dgm:cxn modelId="{1A806294-2926-BC49-89FF-97F095CC6DEC}" type="presParOf" srcId="{97561E93-9332-724B-A388-C656A1850A34}" destId="{49193687-5F3B-C140-A529-F7B1D0357BC6}" srcOrd="2" destOrd="0" presId="urn:microsoft.com/office/officeart/2016/7/layout/BasicLinearProcessNumbered"/>
    <dgm:cxn modelId="{37F429BE-95B0-4A46-BDE0-645F1776764E}" type="presParOf" srcId="{97561E93-9332-724B-A388-C656A1850A34}" destId="{54FED53B-293A-7B4E-8B76-115D509F2E56}" srcOrd="3" destOrd="0" presId="urn:microsoft.com/office/officeart/2016/7/layout/BasicLinearProcessNumbered"/>
    <dgm:cxn modelId="{F7C19501-6E8A-B449-B368-818B3DEE044A}" type="presParOf" srcId="{66DCF7EC-30E6-B946-91CB-D6C50D1FE8E5}" destId="{A3153A47-D8F2-844D-9AED-D180C02B5F07}" srcOrd="3" destOrd="0" presId="urn:microsoft.com/office/officeart/2016/7/layout/BasicLinearProcessNumbered"/>
    <dgm:cxn modelId="{73380E06-611E-E043-9F1B-AC9A1120A860}" type="presParOf" srcId="{66DCF7EC-30E6-B946-91CB-D6C50D1FE8E5}" destId="{70EB7BE2-977F-0747-BEA1-E25973332F26}" srcOrd="4" destOrd="0" presId="urn:microsoft.com/office/officeart/2016/7/layout/BasicLinearProcessNumbered"/>
    <dgm:cxn modelId="{821D6E7B-7ADA-7D47-95AC-0F85973A363A}" type="presParOf" srcId="{70EB7BE2-977F-0747-BEA1-E25973332F26}" destId="{31C6639C-2E1B-5F40-A1D6-DBCF951B5B10}" srcOrd="0" destOrd="0" presId="urn:microsoft.com/office/officeart/2016/7/layout/BasicLinearProcessNumbered"/>
    <dgm:cxn modelId="{6B5D57AF-B5ED-464C-B312-8424853D68D1}" type="presParOf" srcId="{70EB7BE2-977F-0747-BEA1-E25973332F26}" destId="{1D936A92-AFBC-7C4D-89C9-06F16AFFB7E8}" srcOrd="1" destOrd="0" presId="urn:microsoft.com/office/officeart/2016/7/layout/BasicLinearProcessNumbered"/>
    <dgm:cxn modelId="{6B32FAC8-8E86-F043-8FCF-61BACC805F8F}" type="presParOf" srcId="{70EB7BE2-977F-0747-BEA1-E25973332F26}" destId="{F2F07765-F894-2E49-B747-250CCA122ACF}" srcOrd="2" destOrd="0" presId="urn:microsoft.com/office/officeart/2016/7/layout/BasicLinearProcessNumbered"/>
    <dgm:cxn modelId="{DEB892AB-20CA-7E4B-A437-20D65645A34D}" type="presParOf" srcId="{70EB7BE2-977F-0747-BEA1-E25973332F26}" destId="{4C98E392-1099-414D-A571-76E60EE4C1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5DAAB-0C46-8946-BD12-3B9BB675BA70}">
      <dsp:nvSpPr>
        <dsp:cNvPr id="0" name=""/>
        <dsp:cNvSpPr/>
      </dsp:nvSpPr>
      <dsp:spPr>
        <a:xfrm>
          <a:off x="0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Consider reallocating resources away from album art creation</a:t>
          </a:r>
        </a:p>
      </dsp:txBody>
      <dsp:txXfrm>
        <a:off x="0" y="1397755"/>
        <a:ext cx="3287675" cy="2206981"/>
      </dsp:txXfrm>
    </dsp:sp>
    <dsp:sp modelId="{2FB7EBAB-26FE-D647-8721-A1B0DD38C7D6}">
      <dsp:nvSpPr>
        <dsp:cNvPr id="0" name=""/>
        <dsp:cNvSpPr/>
      </dsp:nvSpPr>
      <dsp:spPr>
        <a:xfrm>
          <a:off x="1092092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53694" y="529432"/>
        <a:ext cx="780286" cy="780286"/>
      </dsp:txXfrm>
    </dsp:sp>
    <dsp:sp modelId="{22399FAE-6789-DD44-9F80-29ED4384E98B}">
      <dsp:nvSpPr>
        <dsp:cNvPr id="0" name=""/>
        <dsp:cNvSpPr/>
      </dsp:nvSpPr>
      <dsp:spPr>
        <a:xfrm>
          <a:off x="0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DF41-61A2-0E4F-B1C8-687B3EA049CD}">
      <dsp:nvSpPr>
        <dsp:cNvPr id="0" name=""/>
        <dsp:cNvSpPr/>
      </dsp:nvSpPr>
      <dsp:spPr>
        <a:xfrm>
          <a:off x="3616443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Commission a study on album / track name to understand effect on Spotify popularity</a:t>
          </a:r>
        </a:p>
      </dsp:txBody>
      <dsp:txXfrm>
        <a:off x="3616443" y="1397755"/>
        <a:ext cx="3287675" cy="2206981"/>
      </dsp:txXfrm>
    </dsp:sp>
    <dsp:sp modelId="{F30B9404-9A1B-E149-943F-A3030AFD37F6}">
      <dsp:nvSpPr>
        <dsp:cNvPr id="0" name=""/>
        <dsp:cNvSpPr/>
      </dsp:nvSpPr>
      <dsp:spPr>
        <a:xfrm>
          <a:off x="4708536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4870138" y="529432"/>
        <a:ext cx="780286" cy="780286"/>
      </dsp:txXfrm>
    </dsp:sp>
    <dsp:sp modelId="{49193687-5F3B-C140-A529-F7B1D0357BC6}">
      <dsp:nvSpPr>
        <dsp:cNvPr id="0" name=""/>
        <dsp:cNvSpPr/>
      </dsp:nvSpPr>
      <dsp:spPr>
        <a:xfrm>
          <a:off x="3616443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6639C-2E1B-5F40-A1D6-DBCF951B5B10}">
      <dsp:nvSpPr>
        <dsp:cNvPr id="0" name=""/>
        <dsp:cNvSpPr/>
      </dsp:nvSpPr>
      <dsp:spPr>
        <a:xfrm>
          <a:off x="7232887" y="0"/>
          <a:ext cx="3287675" cy="3678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0" tIns="330200" rIns="25632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artwork is crucial for album, consider other means of distribution outside of Spotify, as users don’t seem engaged with it </a:t>
          </a:r>
        </a:p>
      </dsp:txBody>
      <dsp:txXfrm>
        <a:off x="7232887" y="1397755"/>
        <a:ext cx="3287675" cy="2206981"/>
      </dsp:txXfrm>
    </dsp:sp>
    <dsp:sp modelId="{1D936A92-AFBC-7C4D-89C9-06F16AFFB7E8}">
      <dsp:nvSpPr>
        <dsp:cNvPr id="0" name=""/>
        <dsp:cNvSpPr/>
      </dsp:nvSpPr>
      <dsp:spPr>
        <a:xfrm>
          <a:off x="8324979" y="367830"/>
          <a:ext cx="1103490" cy="1103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2" tIns="12700" rIns="860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86581" y="529432"/>
        <a:ext cx="780286" cy="780286"/>
      </dsp:txXfrm>
    </dsp:sp>
    <dsp:sp modelId="{F2F07765-F894-2E49-B747-250CCA122ACF}">
      <dsp:nvSpPr>
        <dsp:cNvPr id="0" name=""/>
        <dsp:cNvSpPr/>
      </dsp:nvSpPr>
      <dsp:spPr>
        <a:xfrm>
          <a:off x="7232887" y="3678231"/>
          <a:ext cx="32876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0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1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86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bina-bains-a58645a6/" TargetMode="External"/><Relationship Id="rId4" Type="http://schemas.openxmlformats.org/officeDocument/2006/relationships/hyperlink" Target="mailto:SabinaBains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Predicting track success on spotify using album artwork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SABINA BAINS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October 2022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0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inyl Records Theme 19, HD wallpaper | Peakpx">
            <a:extLst>
              <a:ext uri="{FF2B5EF4-FFF2-40B4-BE49-F238E27FC236}">
                <a16:creationId xmlns:a16="http://schemas.microsoft.com/office/drawing/2014/main" id="{465F0C36-5A13-0048-85FE-E7CE0BE44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E8F62-FD3E-754E-A563-367E37B0F645}"/>
              </a:ext>
            </a:extLst>
          </p:cNvPr>
          <p:cNvSpPr txBox="1"/>
          <p:nvPr/>
        </p:nvSpPr>
        <p:spPr>
          <a:xfrm>
            <a:off x="2126124" y="2209359"/>
            <a:ext cx="837155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1" dirty="0">
                <a:solidFill>
                  <a:schemeClr val="bg1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I try to explain that to my kids - the experience of going to a record store, flipping through racks and finding that album cover that intrigues you - but my kids don't want to know about it. They download the one song on the album they like, and pay their 99 cents.</a:t>
            </a:r>
          </a:p>
          <a:p>
            <a:pPr algn="ctr">
              <a:lnSpc>
                <a:spcPct val="150000"/>
              </a:lnSpc>
            </a:pP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solidFill>
                  <a:srgbClr val="C00000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Jon Bon Jovi</a:t>
            </a:r>
          </a:p>
        </p:txBody>
      </p:sp>
    </p:spTree>
    <p:extLst>
      <p:ext uri="{BB962C8B-B14F-4D97-AF65-F5344CB8AC3E}">
        <p14:creationId xmlns:p14="http://schemas.microsoft.com/office/powerpoint/2010/main" val="3266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FA6311-3238-9945-B07F-191BB54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pic>
        <p:nvPicPr>
          <p:cNvPr id="2052" name="Picture 4" descr="7 hidden Spotify features you probably didn't know about | Mashable">
            <a:extLst>
              <a:ext uri="{FF2B5EF4-FFF2-40B4-BE49-F238E27FC236}">
                <a16:creationId xmlns:a16="http://schemas.microsoft.com/office/drawing/2014/main" id="{40B28E92-5159-4047-9627-CB303C21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r="1115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VISION is an upcoming record label preparing to upload artists’ music to Spotify</a:t>
            </a:r>
          </a:p>
          <a:p>
            <a:endParaRPr lang="en-US" sz="1600" b="1" dirty="0"/>
          </a:p>
          <a:p>
            <a:r>
              <a:rPr lang="en-US" sz="1600" b="1" dirty="0"/>
              <a:t>In preparation of album releases, VISION would like help allocating its resources</a:t>
            </a:r>
          </a:p>
          <a:p>
            <a:endParaRPr lang="en-US" sz="1600" b="1" dirty="0"/>
          </a:p>
          <a:p>
            <a:r>
              <a:rPr lang="en-US" sz="1600" b="1" dirty="0"/>
              <a:t>The label wants to understand importance of album artwork, and which artwork is most likely to entice Spotify subscribers to explore the full album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6435968" y="1922585"/>
            <a:ext cx="5310553" cy="41265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2250834"/>
            <a:ext cx="5310554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Pull track data from ”Fresh Finds” playlists on Spotify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Playlist consists of artists represented by lesser known labels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Analyze respective album artwork using Convolutional Neural Networks to train models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Determine if album art plays a role in track success, and if so, which album artwork is predicted to succeed on Spotify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BBB329-7C31-2848-9FFB-E1842301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922" y="2013080"/>
            <a:ext cx="5069330" cy="3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190262"/>
            <a:ext cx="3556000" cy="35051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70" y="1989409"/>
            <a:ext cx="7587916" cy="367830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used for prediction consists of XX tracks on Spotify’s “Fresh Finds” playlists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Playlist highlights artists on independent labels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Artwork from track and popularity index are pulled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Popularity index is a calculation between 0-100, with 100 as most popular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Popularity calculated by total number of plays, and play recency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Album artwork reformatted to be “read” by computer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 image is 3 matrices of pixel values.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Each pixel represents a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766232"/>
            <a:ext cx="361754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Album artwork example from Spotify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2253760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379267" y="1840523"/>
            <a:ext cx="4368618" cy="45837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Color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22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analysis on color does not show significant difference in popularity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Black and White images have a slightly higher index than colored images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Album Art with black as its dominant color have a slightly higher index than other colors on average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A17F2-00A7-0146-863E-5AD5FBC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06" y="4230661"/>
            <a:ext cx="4278540" cy="21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4EBD8-89FF-244F-A9C9-77B61C5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06" y="1898893"/>
            <a:ext cx="4278540" cy="2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 </a:t>
            </a:r>
            <a:r>
              <a:rPr lang="en-US" b="1" dirty="0"/>
              <a:t>did not find any relationship </a:t>
            </a:r>
            <a:r>
              <a:rPr lang="en-US" dirty="0"/>
              <a:t>between album artwork and Spotify popularity</a:t>
            </a:r>
          </a:p>
          <a:p>
            <a:r>
              <a:rPr lang="en-US" dirty="0"/>
              <a:t>Our model was within a 5 point threshold of predicting popularity </a:t>
            </a:r>
            <a:r>
              <a:rPr lang="en-US" b="1" dirty="0"/>
              <a:t>only 25% </a:t>
            </a:r>
            <a:r>
              <a:rPr lang="en-US" dirty="0"/>
              <a:t>of the time.</a:t>
            </a:r>
          </a:p>
          <a:p>
            <a:r>
              <a:rPr lang="en-US" dirty="0"/>
              <a:t>The model generated an R-squared value of 0, meaning album artwork explains the popularity index about as efficiently as simply averaging the popularity index does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166222" y="1913887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6" y="2252441"/>
            <a:ext cx="3660530" cy="35286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FBC18A-7DF5-A89F-D183-CE2E5076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17273"/>
              </p:ext>
            </p:extLst>
          </p:nvPr>
        </p:nvGraphicFramePr>
        <p:xfrm>
          <a:off x="1155622" y="2250834"/>
          <a:ext cx="10520563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8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16" name="Graphic 7" descr="Email">
            <a:extLst>
              <a:ext uri="{FF2B5EF4-FFF2-40B4-BE49-F238E27FC236}">
                <a16:creationId xmlns:a16="http://schemas.microsoft.com/office/drawing/2014/main" id="{BB9D85A4-8552-E2D1-DFCB-9D84AF59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Sabina Bains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  <a:buChar char="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Email: </a:t>
            </a:r>
            <a:r>
              <a:rPr lang="en-US" sz="1600">
                <a:solidFill>
                  <a:schemeClr val="tx2"/>
                </a:solidFill>
                <a:hlinkClick r:id="rId4"/>
              </a:rPr>
              <a:t>Sabinabains3@gmail.com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LinkedIn: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https://www.linkedin.com/in/sabina-bains-a58645a6/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{ACCE3448-E8D1-2741-AD6E-73504DBADEE7}tf10001072</Template>
  <TotalTime>44674</TotalTime>
  <Words>512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MT Condensed Light</vt:lpstr>
      <vt:lpstr>Arial</vt:lpstr>
      <vt:lpstr>Franklin Gothic Book</vt:lpstr>
      <vt:lpstr>MV Boli</vt:lpstr>
      <vt:lpstr>Crop</vt:lpstr>
      <vt:lpstr>Predicting track success on spotify using album artwork </vt:lpstr>
      <vt:lpstr>PowerPoint Presentation</vt:lpstr>
      <vt:lpstr>Business Objective</vt:lpstr>
      <vt:lpstr>Our solution</vt:lpstr>
      <vt:lpstr>Data Understanding</vt:lpstr>
      <vt:lpstr>Preliminary Color Analysis</vt:lpstr>
      <vt:lpstr>Evaluation of Model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44</cp:revision>
  <dcterms:created xsi:type="dcterms:W3CDTF">2021-10-07T16:36:17Z</dcterms:created>
  <dcterms:modified xsi:type="dcterms:W3CDTF">2022-10-07T04:07:31Z</dcterms:modified>
</cp:coreProperties>
</file>