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6" r:id="rId1"/>
  </p:sldMasterIdLst>
  <p:sldIdLst>
    <p:sldId id="256" r:id="rId2"/>
    <p:sldId id="279" r:id="rId3"/>
    <p:sldId id="266" r:id="rId4"/>
    <p:sldId id="274" r:id="rId5"/>
    <p:sldId id="267" r:id="rId6"/>
    <p:sldId id="276" r:id="rId7"/>
    <p:sldId id="272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425AB-01F0-44BF-9157-06BC906AD1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0E5662-B979-4D1B-982A-3C9EBD9C77E0}">
      <dgm:prSet/>
      <dgm:spPr/>
      <dgm:t>
        <a:bodyPr/>
        <a:lstStyle/>
        <a:p>
          <a:endParaRPr lang="en-US" dirty="0"/>
        </a:p>
      </dgm:t>
    </dgm:pt>
    <dgm:pt modelId="{2E901A25-21B7-4B4A-BB76-19A407F22E77}" type="parTrans" cxnId="{257C4EB3-5B79-4E64-BB98-C6882F82776C}">
      <dgm:prSet/>
      <dgm:spPr/>
      <dgm:t>
        <a:bodyPr/>
        <a:lstStyle/>
        <a:p>
          <a:endParaRPr lang="en-US"/>
        </a:p>
      </dgm:t>
    </dgm:pt>
    <dgm:pt modelId="{E34E4FB0-90F5-441C-8215-D344C47E94FF}" type="sibTrans" cxnId="{257C4EB3-5B79-4E64-BB98-C6882F82776C}">
      <dgm:prSet/>
      <dgm:spPr/>
      <dgm:t>
        <a:bodyPr/>
        <a:lstStyle/>
        <a:p>
          <a:endParaRPr lang="en-US"/>
        </a:p>
      </dgm:t>
    </dgm:pt>
    <dgm:pt modelId="{7A5EE561-9A2B-4432-A563-61DF4F3E63B0}">
      <dgm:prSet custT="1"/>
      <dgm:spPr/>
      <dgm:t>
        <a:bodyPr anchor="ctr"/>
        <a:lstStyle/>
        <a:p>
          <a:pPr algn="l"/>
          <a:r>
            <a:rPr lang="en-US" sz="2400" dirty="0"/>
            <a:t>Consider </a:t>
          </a:r>
          <a:r>
            <a:rPr lang="en-US" sz="2400" b="1" dirty="0"/>
            <a:t>allocating resources away from album art creation</a:t>
          </a:r>
          <a:r>
            <a:rPr lang="en-US" sz="2400" dirty="0"/>
            <a:t>, as artwork style doesn’t seem to affect popularity on Spotify</a:t>
          </a:r>
        </a:p>
      </dgm:t>
    </dgm:pt>
    <dgm:pt modelId="{9BB3E649-830B-410A-ADC6-C87FBCE93BF5}" type="parTrans" cxnId="{C662C22A-F798-4AB9-A75F-321BFB8733C1}">
      <dgm:prSet/>
      <dgm:spPr/>
      <dgm:t>
        <a:bodyPr/>
        <a:lstStyle/>
        <a:p>
          <a:endParaRPr lang="en-US"/>
        </a:p>
      </dgm:t>
    </dgm:pt>
    <dgm:pt modelId="{55533A57-FB4F-4BC1-87E3-B4E3E4F2777C}" type="sibTrans" cxnId="{C662C22A-F798-4AB9-A75F-321BFB8733C1}">
      <dgm:prSet/>
      <dgm:spPr/>
      <dgm:t>
        <a:bodyPr/>
        <a:lstStyle/>
        <a:p>
          <a:endParaRPr lang="en-US"/>
        </a:p>
      </dgm:t>
    </dgm:pt>
    <dgm:pt modelId="{5FB1F415-53B3-4D3A-A973-FD77B512B3C9}">
      <dgm:prSet/>
      <dgm:spPr/>
      <dgm:t>
        <a:bodyPr/>
        <a:lstStyle/>
        <a:p>
          <a:endParaRPr lang="en-US" dirty="0"/>
        </a:p>
      </dgm:t>
    </dgm:pt>
    <dgm:pt modelId="{CC0B6AA4-EB11-4A80-9EE8-7AF8BA34CE64}" type="parTrans" cxnId="{9FBB957A-EB17-47A8-81CA-EA84B00C0145}">
      <dgm:prSet/>
      <dgm:spPr/>
      <dgm:t>
        <a:bodyPr/>
        <a:lstStyle/>
        <a:p>
          <a:endParaRPr lang="en-US"/>
        </a:p>
      </dgm:t>
    </dgm:pt>
    <dgm:pt modelId="{C5BBDE26-A614-4BF8-8A7F-BA4CC61BCCB4}" type="sibTrans" cxnId="{9FBB957A-EB17-47A8-81CA-EA84B00C0145}">
      <dgm:prSet/>
      <dgm:spPr/>
      <dgm:t>
        <a:bodyPr/>
        <a:lstStyle/>
        <a:p>
          <a:endParaRPr lang="en-US"/>
        </a:p>
      </dgm:t>
    </dgm:pt>
    <dgm:pt modelId="{4060774B-0DC2-4627-AB94-A2EDA23B6390}">
      <dgm:prSet custT="1"/>
      <dgm:spPr/>
      <dgm:t>
        <a:bodyPr anchor="ctr"/>
        <a:lstStyle/>
        <a:p>
          <a:r>
            <a:rPr lang="en-US" sz="2400" dirty="0"/>
            <a:t>Commission a study on album and/or song name to </a:t>
          </a:r>
          <a:r>
            <a:rPr lang="en-US" sz="2400" b="1" dirty="0"/>
            <a:t>understand naming effect on Spotify popularity</a:t>
          </a:r>
        </a:p>
      </dgm:t>
    </dgm:pt>
    <dgm:pt modelId="{81970A1F-F601-4976-BE84-2CA425E949FD}" type="parTrans" cxnId="{DA15CCDC-53EB-4D01-B348-FCA8C4DD40F5}">
      <dgm:prSet/>
      <dgm:spPr/>
      <dgm:t>
        <a:bodyPr/>
        <a:lstStyle/>
        <a:p>
          <a:endParaRPr lang="en-US"/>
        </a:p>
      </dgm:t>
    </dgm:pt>
    <dgm:pt modelId="{E0E40A42-E510-43CF-908E-CE26FA9A5977}" type="sibTrans" cxnId="{DA15CCDC-53EB-4D01-B348-FCA8C4DD40F5}">
      <dgm:prSet/>
      <dgm:spPr/>
      <dgm:t>
        <a:bodyPr/>
        <a:lstStyle/>
        <a:p>
          <a:endParaRPr lang="en-US"/>
        </a:p>
      </dgm:t>
    </dgm:pt>
    <dgm:pt modelId="{DE059F6B-4005-4AE9-A61F-89B32C2EE044}">
      <dgm:prSet/>
      <dgm:spPr/>
      <dgm:t>
        <a:bodyPr/>
        <a:lstStyle/>
        <a:p>
          <a:endParaRPr lang="en-US" dirty="0"/>
        </a:p>
      </dgm:t>
    </dgm:pt>
    <dgm:pt modelId="{148AE6C7-6A17-4129-9F14-9A0D9C1E5789}" type="parTrans" cxnId="{C554D0AA-EC32-4564-8FDE-5DAAB0B38B7F}">
      <dgm:prSet/>
      <dgm:spPr/>
      <dgm:t>
        <a:bodyPr/>
        <a:lstStyle/>
        <a:p>
          <a:endParaRPr lang="en-US"/>
        </a:p>
      </dgm:t>
    </dgm:pt>
    <dgm:pt modelId="{FDE1BF89-644A-4F95-A395-45477F0894C7}" type="sibTrans" cxnId="{C554D0AA-EC32-4564-8FDE-5DAAB0B38B7F}">
      <dgm:prSet/>
      <dgm:spPr/>
      <dgm:t>
        <a:bodyPr/>
        <a:lstStyle/>
        <a:p>
          <a:endParaRPr lang="en-US"/>
        </a:p>
      </dgm:t>
    </dgm:pt>
    <dgm:pt modelId="{550C30C0-3F78-4580-892D-4A7E18AAE045}">
      <dgm:prSet custT="1"/>
      <dgm:spPr/>
      <dgm:t>
        <a:bodyPr anchor="ctr"/>
        <a:lstStyle/>
        <a:p>
          <a:pPr algn="l"/>
          <a:r>
            <a:rPr lang="en-US" sz="2400" dirty="0"/>
            <a:t>If artwork context is crucial, consider </a:t>
          </a:r>
          <a:r>
            <a:rPr lang="en-US" sz="2400" b="1" dirty="0"/>
            <a:t>other means of distribution outside of Spotify </a:t>
          </a:r>
          <a:r>
            <a:rPr lang="en-US" sz="2400" dirty="0"/>
            <a:t>as users don’t seem engaged with it </a:t>
          </a:r>
        </a:p>
      </dgm:t>
    </dgm:pt>
    <dgm:pt modelId="{41D54C06-7F61-4771-951F-1EEA5C2A9B69}" type="parTrans" cxnId="{DD5A290C-CBF6-4B11-A4BA-3F80825036D2}">
      <dgm:prSet/>
      <dgm:spPr/>
      <dgm:t>
        <a:bodyPr/>
        <a:lstStyle/>
        <a:p>
          <a:endParaRPr lang="en-US"/>
        </a:p>
      </dgm:t>
    </dgm:pt>
    <dgm:pt modelId="{218BCABC-D2E4-4247-83F0-BDF64983460D}" type="sibTrans" cxnId="{DD5A290C-CBF6-4B11-A4BA-3F80825036D2}">
      <dgm:prSet/>
      <dgm:spPr/>
      <dgm:t>
        <a:bodyPr/>
        <a:lstStyle/>
        <a:p>
          <a:endParaRPr lang="en-US"/>
        </a:p>
      </dgm:t>
    </dgm:pt>
    <dgm:pt modelId="{7A19CF94-27E1-4048-ACAA-0B6BBB7FAD04}" type="pres">
      <dgm:prSet presAssocID="{F90425AB-01F0-44BF-9157-06BC906AD18B}" presName="vert0" presStyleCnt="0">
        <dgm:presLayoutVars>
          <dgm:dir/>
          <dgm:animOne val="branch"/>
          <dgm:animLvl val="lvl"/>
        </dgm:presLayoutVars>
      </dgm:prSet>
      <dgm:spPr/>
    </dgm:pt>
    <dgm:pt modelId="{7396E752-16AF-6948-B734-FA0ADC0DF483}" type="pres">
      <dgm:prSet presAssocID="{C70E5662-B979-4D1B-982A-3C9EBD9C77E0}" presName="thickLine" presStyleLbl="alignNode1" presStyleIdx="0" presStyleCnt="3"/>
      <dgm:spPr/>
    </dgm:pt>
    <dgm:pt modelId="{DF55988E-AF75-C449-8297-A6108F688022}" type="pres">
      <dgm:prSet presAssocID="{C70E5662-B979-4D1B-982A-3C9EBD9C77E0}" presName="horz1" presStyleCnt="0"/>
      <dgm:spPr/>
    </dgm:pt>
    <dgm:pt modelId="{BE777D4D-081B-934C-9D12-FF773CB93243}" type="pres">
      <dgm:prSet presAssocID="{C70E5662-B979-4D1B-982A-3C9EBD9C77E0}" presName="tx1" presStyleLbl="revTx" presStyleIdx="0" presStyleCnt="6"/>
      <dgm:spPr/>
    </dgm:pt>
    <dgm:pt modelId="{C72FA427-2A95-3146-B8CB-F1B97657A520}" type="pres">
      <dgm:prSet presAssocID="{C70E5662-B979-4D1B-982A-3C9EBD9C77E0}" presName="vert1" presStyleCnt="0"/>
      <dgm:spPr/>
    </dgm:pt>
    <dgm:pt modelId="{5CE32543-ED2E-354C-A5DB-C4808A5D8F27}" type="pres">
      <dgm:prSet presAssocID="{7A5EE561-9A2B-4432-A563-61DF4F3E63B0}" presName="vertSpace2a" presStyleCnt="0"/>
      <dgm:spPr/>
    </dgm:pt>
    <dgm:pt modelId="{A17A1727-2241-8C49-AFB9-6FF81050C087}" type="pres">
      <dgm:prSet presAssocID="{7A5EE561-9A2B-4432-A563-61DF4F3E63B0}" presName="horz2" presStyleCnt="0"/>
      <dgm:spPr/>
    </dgm:pt>
    <dgm:pt modelId="{97B8020A-13C0-2D4B-9B44-1EBCED661ED3}" type="pres">
      <dgm:prSet presAssocID="{7A5EE561-9A2B-4432-A563-61DF4F3E63B0}" presName="horzSpace2" presStyleCnt="0"/>
      <dgm:spPr/>
    </dgm:pt>
    <dgm:pt modelId="{D4DAE844-5103-5E4B-9BA0-31652F8FB7F3}" type="pres">
      <dgm:prSet presAssocID="{7A5EE561-9A2B-4432-A563-61DF4F3E63B0}" presName="tx2" presStyleLbl="revTx" presStyleIdx="1" presStyleCnt="6"/>
      <dgm:spPr/>
    </dgm:pt>
    <dgm:pt modelId="{ABB5EABA-462E-1349-941A-0C85E0807A28}" type="pres">
      <dgm:prSet presAssocID="{7A5EE561-9A2B-4432-A563-61DF4F3E63B0}" presName="vert2" presStyleCnt="0"/>
      <dgm:spPr/>
    </dgm:pt>
    <dgm:pt modelId="{5CCFC8C8-148D-2246-B3BA-E273CB72708D}" type="pres">
      <dgm:prSet presAssocID="{7A5EE561-9A2B-4432-A563-61DF4F3E63B0}" presName="thinLine2b" presStyleLbl="callout" presStyleIdx="0" presStyleCnt="3"/>
      <dgm:spPr/>
    </dgm:pt>
    <dgm:pt modelId="{18D39510-9C9E-F644-A54A-981A7DFD4A3D}" type="pres">
      <dgm:prSet presAssocID="{7A5EE561-9A2B-4432-A563-61DF4F3E63B0}" presName="vertSpace2b" presStyleCnt="0"/>
      <dgm:spPr/>
    </dgm:pt>
    <dgm:pt modelId="{A7CFC464-A456-DA4D-853B-94C2B9254F2B}" type="pres">
      <dgm:prSet presAssocID="{5FB1F415-53B3-4D3A-A973-FD77B512B3C9}" presName="thickLine" presStyleLbl="alignNode1" presStyleIdx="1" presStyleCnt="3"/>
      <dgm:spPr/>
    </dgm:pt>
    <dgm:pt modelId="{1FCF2CD0-0CBB-0541-9FFB-F36A5F441B6A}" type="pres">
      <dgm:prSet presAssocID="{5FB1F415-53B3-4D3A-A973-FD77B512B3C9}" presName="horz1" presStyleCnt="0"/>
      <dgm:spPr/>
    </dgm:pt>
    <dgm:pt modelId="{86422520-0A57-A840-9B95-C95E4FA3EB0A}" type="pres">
      <dgm:prSet presAssocID="{5FB1F415-53B3-4D3A-A973-FD77B512B3C9}" presName="tx1" presStyleLbl="revTx" presStyleIdx="2" presStyleCnt="6"/>
      <dgm:spPr/>
    </dgm:pt>
    <dgm:pt modelId="{D3D40911-CE84-734B-BF9A-665F1F659F3D}" type="pres">
      <dgm:prSet presAssocID="{5FB1F415-53B3-4D3A-A973-FD77B512B3C9}" presName="vert1" presStyleCnt="0"/>
      <dgm:spPr/>
    </dgm:pt>
    <dgm:pt modelId="{0EDCD804-6201-E64B-8F80-D85AC6879FB7}" type="pres">
      <dgm:prSet presAssocID="{4060774B-0DC2-4627-AB94-A2EDA23B6390}" presName="vertSpace2a" presStyleCnt="0"/>
      <dgm:spPr/>
    </dgm:pt>
    <dgm:pt modelId="{7B15B111-29F4-FD48-B0CB-DB03705ACA94}" type="pres">
      <dgm:prSet presAssocID="{4060774B-0DC2-4627-AB94-A2EDA23B6390}" presName="horz2" presStyleCnt="0"/>
      <dgm:spPr/>
    </dgm:pt>
    <dgm:pt modelId="{BA8FD29A-213D-074F-8EA3-E0D899A063E3}" type="pres">
      <dgm:prSet presAssocID="{4060774B-0DC2-4627-AB94-A2EDA23B6390}" presName="horzSpace2" presStyleCnt="0"/>
      <dgm:spPr/>
    </dgm:pt>
    <dgm:pt modelId="{C5D4B271-1079-EA46-9E06-507E84EE53B1}" type="pres">
      <dgm:prSet presAssocID="{4060774B-0DC2-4627-AB94-A2EDA23B6390}" presName="tx2" presStyleLbl="revTx" presStyleIdx="3" presStyleCnt="6"/>
      <dgm:spPr/>
    </dgm:pt>
    <dgm:pt modelId="{19A144B3-FEAC-B54E-9F80-435D781E129B}" type="pres">
      <dgm:prSet presAssocID="{4060774B-0DC2-4627-AB94-A2EDA23B6390}" presName="vert2" presStyleCnt="0"/>
      <dgm:spPr/>
    </dgm:pt>
    <dgm:pt modelId="{F603974E-3560-5041-822D-E2E74E3E6BFB}" type="pres">
      <dgm:prSet presAssocID="{4060774B-0DC2-4627-AB94-A2EDA23B6390}" presName="thinLine2b" presStyleLbl="callout" presStyleIdx="1" presStyleCnt="3"/>
      <dgm:spPr/>
    </dgm:pt>
    <dgm:pt modelId="{91352B8D-0C72-3148-8F40-FCBF1C0CEDFD}" type="pres">
      <dgm:prSet presAssocID="{4060774B-0DC2-4627-AB94-A2EDA23B6390}" presName="vertSpace2b" presStyleCnt="0"/>
      <dgm:spPr/>
    </dgm:pt>
    <dgm:pt modelId="{99C370AE-3F58-6E4E-8795-1A311FD422F8}" type="pres">
      <dgm:prSet presAssocID="{DE059F6B-4005-4AE9-A61F-89B32C2EE044}" presName="thickLine" presStyleLbl="alignNode1" presStyleIdx="2" presStyleCnt="3"/>
      <dgm:spPr/>
    </dgm:pt>
    <dgm:pt modelId="{6389860E-A968-BE45-A71F-92CE0AFA041F}" type="pres">
      <dgm:prSet presAssocID="{DE059F6B-4005-4AE9-A61F-89B32C2EE044}" presName="horz1" presStyleCnt="0"/>
      <dgm:spPr/>
    </dgm:pt>
    <dgm:pt modelId="{B5980DF1-244B-1349-847C-7A0669E55842}" type="pres">
      <dgm:prSet presAssocID="{DE059F6B-4005-4AE9-A61F-89B32C2EE044}" presName="tx1" presStyleLbl="revTx" presStyleIdx="4" presStyleCnt="6"/>
      <dgm:spPr/>
    </dgm:pt>
    <dgm:pt modelId="{C492CB1F-856E-E048-968D-6263B0F0B574}" type="pres">
      <dgm:prSet presAssocID="{DE059F6B-4005-4AE9-A61F-89B32C2EE044}" presName="vert1" presStyleCnt="0"/>
      <dgm:spPr/>
    </dgm:pt>
    <dgm:pt modelId="{EEFF8E81-8058-A842-86AF-E863B468DB5D}" type="pres">
      <dgm:prSet presAssocID="{550C30C0-3F78-4580-892D-4A7E18AAE045}" presName="vertSpace2a" presStyleCnt="0"/>
      <dgm:spPr/>
    </dgm:pt>
    <dgm:pt modelId="{E28F36BE-F357-694E-A5A2-887ED2B40FA1}" type="pres">
      <dgm:prSet presAssocID="{550C30C0-3F78-4580-892D-4A7E18AAE045}" presName="horz2" presStyleCnt="0"/>
      <dgm:spPr/>
    </dgm:pt>
    <dgm:pt modelId="{9A1D0F20-5CBB-5640-A9BD-E39C4F99E3A5}" type="pres">
      <dgm:prSet presAssocID="{550C30C0-3F78-4580-892D-4A7E18AAE045}" presName="horzSpace2" presStyleCnt="0"/>
      <dgm:spPr/>
    </dgm:pt>
    <dgm:pt modelId="{F7422584-9EEC-C54F-8CA4-A6F71FC18D33}" type="pres">
      <dgm:prSet presAssocID="{550C30C0-3F78-4580-892D-4A7E18AAE045}" presName="tx2" presStyleLbl="revTx" presStyleIdx="5" presStyleCnt="6"/>
      <dgm:spPr/>
    </dgm:pt>
    <dgm:pt modelId="{BF80D82F-DCE7-F941-AC9C-E6BEA1C54C09}" type="pres">
      <dgm:prSet presAssocID="{550C30C0-3F78-4580-892D-4A7E18AAE045}" presName="vert2" presStyleCnt="0"/>
      <dgm:spPr/>
    </dgm:pt>
    <dgm:pt modelId="{3DA6C3A0-8C5E-764F-BC99-3E5F0B3304DE}" type="pres">
      <dgm:prSet presAssocID="{550C30C0-3F78-4580-892D-4A7E18AAE045}" presName="thinLine2b" presStyleLbl="callout" presStyleIdx="2" presStyleCnt="3"/>
      <dgm:spPr/>
    </dgm:pt>
    <dgm:pt modelId="{3B957AC0-A376-7841-8080-9D763C060B52}" type="pres">
      <dgm:prSet presAssocID="{550C30C0-3F78-4580-892D-4A7E18AAE045}" presName="vertSpace2b" presStyleCnt="0"/>
      <dgm:spPr/>
    </dgm:pt>
  </dgm:ptLst>
  <dgm:cxnLst>
    <dgm:cxn modelId="{DD5A290C-CBF6-4B11-A4BA-3F80825036D2}" srcId="{DE059F6B-4005-4AE9-A61F-89B32C2EE044}" destId="{550C30C0-3F78-4580-892D-4A7E18AAE045}" srcOrd="0" destOrd="0" parTransId="{41D54C06-7F61-4771-951F-1EEA5C2A9B69}" sibTransId="{218BCABC-D2E4-4247-83F0-BDF64983460D}"/>
    <dgm:cxn modelId="{8125431E-57FD-2B43-A33D-4088D077E6CB}" type="presOf" srcId="{5FB1F415-53B3-4D3A-A973-FD77B512B3C9}" destId="{86422520-0A57-A840-9B95-C95E4FA3EB0A}" srcOrd="0" destOrd="0" presId="urn:microsoft.com/office/officeart/2008/layout/LinedList"/>
    <dgm:cxn modelId="{C662C22A-F798-4AB9-A75F-321BFB8733C1}" srcId="{C70E5662-B979-4D1B-982A-3C9EBD9C77E0}" destId="{7A5EE561-9A2B-4432-A563-61DF4F3E63B0}" srcOrd="0" destOrd="0" parTransId="{9BB3E649-830B-410A-ADC6-C87FBCE93BF5}" sibTransId="{55533A57-FB4F-4BC1-87E3-B4E3E4F2777C}"/>
    <dgm:cxn modelId="{6AB10D63-DF71-EB42-AAD0-125418A27D69}" type="presOf" srcId="{550C30C0-3F78-4580-892D-4A7E18AAE045}" destId="{F7422584-9EEC-C54F-8CA4-A6F71FC18D33}" srcOrd="0" destOrd="0" presId="urn:microsoft.com/office/officeart/2008/layout/LinedList"/>
    <dgm:cxn modelId="{5D807666-EA8F-F04A-AD5D-8220681E5CAE}" type="presOf" srcId="{7A5EE561-9A2B-4432-A563-61DF4F3E63B0}" destId="{D4DAE844-5103-5E4B-9BA0-31652F8FB7F3}" srcOrd="0" destOrd="0" presId="urn:microsoft.com/office/officeart/2008/layout/LinedList"/>
    <dgm:cxn modelId="{9FBB957A-EB17-47A8-81CA-EA84B00C0145}" srcId="{F90425AB-01F0-44BF-9157-06BC906AD18B}" destId="{5FB1F415-53B3-4D3A-A973-FD77B512B3C9}" srcOrd="1" destOrd="0" parTransId="{CC0B6AA4-EB11-4A80-9EE8-7AF8BA34CE64}" sibTransId="{C5BBDE26-A614-4BF8-8A7F-BA4CC61BCCB4}"/>
    <dgm:cxn modelId="{E5CB42A1-DB71-3D45-9294-6FB698502C19}" type="presOf" srcId="{DE059F6B-4005-4AE9-A61F-89B32C2EE044}" destId="{B5980DF1-244B-1349-847C-7A0669E55842}" srcOrd="0" destOrd="0" presId="urn:microsoft.com/office/officeart/2008/layout/LinedList"/>
    <dgm:cxn modelId="{C554D0AA-EC32-4564-8FDE-5DAAB0B38B7F}" srcId="{F90425AB-01F0-44BF-9157-06BC906AD18B}" destId="{DE059F6B-4005-4AE9-A61F-89B32C2EE044}" srcOrd="2" destOrd="0" parTransId="{148AE6C7-6A17-4129-9F14-9A0D9C1E5789}" sibTransId="{FDE1BF89-644A-4F95-A395-45477F0894C7}"/>
    <dgm:cxn modelId="{3E07DFB1-C635-794D-8A33-D156578587F7}" type="presOf" srcId="{F90425AB-01F0-44BF-9157-06BC906AD18B}" destId="{7A19CF94-27E1-4048-ACAA-0B6BBB7FAD04}" srcOrd="0" destOrd="0" presId="urn:microsoft.com/office/officeart/2008/layout/LinedList"/>
    <dgm:cxn modelId="{257C4EB3-5B79-4E64-BB98-C6882F82776C}" srcId="{F90425AB-01F0-44BF-9157-06BC906AD18B}" destId="{C70E5662-B979-4D1B-982A-3C9EBD9C77E0}" srcOrd="0" destOrd="0" parTransId="{2E901A25-21B7-4B4A-BB76-19A407F22E77}" sibTransId="{E34E4FB0-90F5-441C-8215-D344C47E94FF}"/>
    <dgm:cxn modelId="{B4B466BB-2CE1-0240-8457-6CF93B590C34}" type="presOf" srcId="{C70E5662-B979-4D1B-982A-3C9EBD9C77E0}" destId="{BE777D4D-081B-934C-9D12-FF773CB93243}" srcOrd="0" destOrd="0" presId="urn:microsoft.com/office/officeart/2008/layout/LinedList"/>
    <dgm:cxn modelId="{142897D9-E005-384D-AF35-174B206EFC86}" type="presOf" srcId="{4060774B-0DC2-4627-AB94-A2EDA23B6390}" destId="{C5D4B271-1079-EA46-9E06-507E84EE53B1}" srcOrd="0" destOrd="0" presId="urn:microsoft.com/office/officeart/2008/layout/LinedList"/>
    <dgm:cxn modelId="{DA15CCDC-53EB-4D01-B348-FCA8C4DD40F5}" srcId="{5FB1F415-53B3-4D3A-A973-FD77B512B3C9}" destId="{4060774B-0DC2-4627-AB94-A2EDA23B6390}" srcOrd="0" destOrd="0" parTransId="{81970A1F-F601-4976-BE84-2CA425E949FD}" sibTransId="{E0E40A42-E510-43CF-908E-CE26FA9A5977}"/>
    <dgm:cxn modelId="{75917EF2-D6F0-324B-A3B0-58B705A48217}" type="presParOf" srcId="{7A19CF94-27E1-4048-ACAA-0B6BBB7FAD04}" destId="{7396E752-16AF-6948-B734-FA0ADC0DF483}" srcOrd="0" destOrd="0" presId="urn:microsoft.com/office/officeart/2008/layout/LinedList"/>
    <dgm:cxn modelId="{2848B977-EE9A-6042-822E-8E55D9886976}" type="presParOf" srcId="{7A19CF94-27E1-4048-ACAA-0B6BBB7FAD04}" destId="{DF55988E-AF75-C449-8297-A6108F688022}" srcOrd="1" destOrd="0" presId="urn:microsoft.com/office/officeart/2008/layout/LinedList"/>
    <dgm:cxn modelId="{743B853D-667A-A540-818F-14DD4056C4BD}" type="presParOf" srcId="{DF55988E-AF75-C449-8297-A6108F688022}" destId="{BE777D4D-081B-934C-9D12-FF773CB93243}" srcOrd="0" destOrd="0" presId="urn:microsoft.com/office/officeart/2008/layout/LinedList"/>
    <dgm:cxn modelId="{B9AF240A-10EE-7340-A8C1-457F8C96CD7E}" type="presParOf" srcId="{DF55988E-AF75-C449-8297-A6108F688022}" destId="{C72FA427-2A95-3146-B8CB-F1B97657A520}" srcOrd="1" destOrd="0" presId="urn:microsoft.com/office/officeart/2008/layout/LinedList"/>
    <dgm:cxn modelId="{BF484CBA-89A7-0849-A2B8-F4F6A732B52B}" type="presParOf" srcId="{C72FA427-2A95-3146-B8CB-F1B97657A520}" destId="{5CE32543-ED2E-354C-A5DB-C4808A5D8F27}" srcOrd="0" destOrd="0" presId="urn:microsoft.com/office/officeart/2008/layout/LinedList"/>
    <dgm:cxn modelId="{E815BF50-558D-2D42-9920-1F6094F6BA17}" type="presParOf" srcId="{C72FA427-2A95-3146-B8CB-F1B97657A520}" destId="{A17A1727-2241-8C49-AFB9-6FF81050C087}" srcOrd="1" destOrd="0" presId="urn:microsoft.com/office/officeart/2008/layout/LinedList"/>
    <dgm:cxn modelId="{76528E99-5B02-8C49-9A07-69CC9839CB3F}" type="presParOf" srcId="{A17A1727-2241-8C49-AFB9-6FF81050C087}" destId="{97B8020A-13C0-2D4B-9B44-1EBCED661ED3}" srcOrd="0" destOrd="0" presId="urn:microsoft.com/office/officeart/2008/layout/LinedList"/>
    <dgm:cxn modelId="{EF2234A6-7713-134A-B73D-787174F58ECD}" type="presParOf" srcId="{A17A1727-2241-8C49-AFB9-6FF81050C087}" destId="{D4DAE844-5103-5E4B-9BA0-31652F8FB7F3}" srcOrd="1" destOrd="0" presId="urn:microsoft.com/office/officeart/2008/layout/LinedList"/>
    <dgm:cxn modelId="{98ECA24C-BED8-FB43-ADE4-85D75DCB54F3}" type="presParOf" srcId="{A17A1727-2241-8C49-AFB9-6FF81050C087}" destId="{ABB5EABA-462E-1349-941A-0C85E0807A28}" srcOrd="2" destOrd="0" presId="urn:microsoft.com/office/officeart/2008/layout/LinedList"/>
    <dgm:cxn modelId="{41223FB9-C461-EF4C-B724-6D0F7516885C}" type="presParOf" srcId="{C72FA427-2A95-3146-B8CB-F1B97657A520}" destId="{5CCFC8C8-148D-2246-B3BA-E273CB72708D}" srcOrd="2" destOrd="0" presId="urn:microsoft.com/office/officeart/2008/layout/LinedList"/>
    <dgm:cxn modelId="{E50D032F-9E29-4B46-BE93-48D9D03C36A0}" type="presParOf" srcId="{C72FA427-2A95-3146-B8CB-F1B97657A520}" destId="{18D39510-9C9E-F644-A54A-981A7DFD4A3D}" srcOrd="3" destOrd="0" presId="urn:microsoft.com/office/officeart/2008/layout/LinedList"/>
    <dgm:cxn modelId="{409D57ED-FC92-224E-870A-B8F4C287A68B}" type="presParOf" srcId="{7A19CF94-27E1-4048-ACAA-0B6BBB7FAD04}" destId="{A7CFC464-A456-DA4D-853B-94C2B9254F2B}" srcOrd="2" destOrd="0" presId="urn:microsoft.com/office/officeart/2008/layout/LinedList"/>
    <dgm:cxn modelId="{824DC911-DA14-2F4E-AD73-8DD0605187CB}" type="presParOf" srcId="{7A19CF94-27E1-4048-ACAA-0B6BBB7FAD04}" destId="{1FCF2CD0-0CBB-0541-9FFB-F36A5F441B6A}" srcOrd="3" destOrd="0" presId="urn:microsoft.com/office/officeart/2008/layout/LinedList"/>
    <dgm:cxn modelId="{4C890D7E-475B-FE43-AA25-C3C6AB9EB658}" type="presParOf" srcId="{1FCF2CD0-0CBB-0541-9FFB-F36A5F441B6A}" destId="{86422520-0A57-A840-9B95-C95E4FA3EB0A}" srcOrd="0" destOrd="0" presId="urn:microsoft.com/office/officeart/2008/layout/LinedList"/>
    <dgm:cxn modelId="{01B59DC0-EF54-F242-B317-2003287C4155}" type="presParOf" srcId="{1FCF2CD0-0CBB-0541-9FFB-F36A5F441B6A}" destId="{D3D40911-CE84-734B-BF9A-665F1F659F3D}" srcOrd="1" destOrd="0" presId="urn:microsoft.com/office/officeart/2008/layout/LinedList"/>
    <dgm:cxn modelId="{2BEC4D32-4348-A84D-ABFD-68B207857013}" type="presParOf" srcId="{D3D40911-CE84-734B-BF9A-665F1F659F3D}" destId="{0EDCD804-6201-E64B-8F80-D85AC6879FB7}" srcOrd="0" destOrd="0" presId="urn:microsoft.com/office/officeart/2008/layout/LinedList"/>
    <dgm:cxn modelId="{9240267C-BF6C-5445-A4AD-44FFE7A8981C}" type="presParOf" srcId="{D3D40911-CE84-734B-BF9A-665F1F659F3D}" destId="{7B15B111-29F4-FD48-B0CB-DB03705ACA94}" srcOrd="1" destOrd="0" presId="urn:microsoft.com/office/officeart/2008/layout/LinedList"/>
    <dgm:cxn modelId="{4F00BDE3-A171-094A-952F-E05D6B7DD87B}" type="presParOf" srcId="{7B15B111-29F4-FD48-B0CB-DB03705ACA94}" destId="{BA8FD29A-213D-074F-8EA3-E0D899A063E3}" srcOrd="0" destOrd="0" presId="urn:microsoft.com/office/officeart/2008/layout/LinedList"/>
    <dgm:cxn modelId="{24F61030-4B41-E24B-9C01-FD37285F2C42}" type="presParOf" srcId="{7B15B111-29F4-FD48-B0CB-DB03705ACA94}" destId="{C5D4B271-1079-EA46-9E06-507E84EE53B1}" srcOrd="1" destOrd="0" presId="urn:microsoft.com/office/officeart/2008/layout/LinedList"/>
    <dgm:cxn modelId="{C55EF2A1-4458-D440-8A5B-8CEEF06DAA72}" type="presParOf" srcId="{7B15B111-29F4-FD48-B0CB-DB03705ACA94}" destId="{19A144B3-FEAC-B54E-9F80-435D781E129B}" srcOrd="2" destOrd="0" presId="urn:microsoft.com/office/officeart/2008/layout/LinedList"/>
    <dgm:cxn modelId="{6BAEE4A2-EDDA-A447-B275-C0588E63B799}" type="presParOf" srcId="{D3D40911-CE84-734B-BF9A-665F1F659F3D}" destId="{F603974E-3560-5041-822D-E2E74E3E6BFB}" srcOrd="2" destOrd="0" presId="urn:microsoft.com/office/officeart/2008/layout/LinedList"/>
    <dgm:cxn modelId="{E5F37B31-BAF9-5249-B100-6779D3D868C9}" type="presParOf" srcId="{D3D40911-CE84-734B-BF9A-665F1F659F3D}" destId="{91352B8D-0C72-3148-8F40-FCBF1C0CEDFD}" srcOrd="3" destOrd="0" presId="urn:microsoft.com/office/officeart/2008/layout/LinedList"/>
    <dgm:cxn modelId="{1F8A6B35-70FF-E04A-A5D7-51F90D79B1E1}" type="presParOf" srcId="{7A19CF94-27E1-4048-ACAA-0B6BBB7FAD04}" destId="{99C370AE-3F58-6E4E-8795-1A311FD422F8}" srcOrd="4" destOrd="0" presId="urn:microsoft.com/office/officeart/2008/layout/LinedList"/>
    <dgm:cxn modelId="{6D60A052-4941-0C47-B37A-50BE8113B5EE}" type="presParOf" srcId="{7A19CF94-27E1-4048-ACAA-0B6BBB7FAD04}" destId="{6389860E-A968-BE45-A71F-92CE0AFA041F}" srcOrd="5" destOrd="0" presId="urn:microsoft.com/office/officeart/2008/layout/LinedList"/>
    <dgm:cxn modelId="{F860F8FB-2EF3-3143-B553-DF232D5B1FCB}" type="presParOf" srcId="{6389860E-A968-BE45-A71F-92CE0AFA041F}" destId="{B5980DF1-244B-1349-847C-7A0669E55842}" srcOrd="0" destOrd="0" presId="urn:microsoft.com/office/officeart/2008/layout/LinedList"/>
    <dgm:cxn modelId="{9AED1738-BDE2-AB4A-9B68-08B840B2C0BC}" type="presParOf" srcId="{6389860E-A968-BE45-A71F-92CE0AFA041F}" destId="{C492CB1F-856E-E048-968D-6263B0F0B574}" srcOrd="1" destOrd="0" presId="urn:microsoft.com/office/officeart/2008/layout/LinedList"/>
    <dgm:cxn modelId="{F97E63E3-9D61-C649-8E31-3888098BCC96}" type="presParOf" srcId="{C492CB1F-856E-E048-968D-6263B0F0B574}" destId="{EEFF8E81-8058-A842-86AF-E863B468DB5D}" srcOrd="0" destOrd="0" presId="urn:microsoft.com/office/officeart/2008/layout/LinedList"/>
    <dgm:cxn modelId="{98767393-2F4E-B542-AD46-3EE54EDC97A2}" type="presParOf" srcId="{C492CB1F-856E-E048-968D-6263B0F0B574}" destId="{E28F36BE-F357-694E-A5A2-887ED2B40FA1}" srcOrd="1" destOrd="0" presId="urn:microsoft.com/office/officeart/2008/layout/LinedList"/>
    <dgm:cxn modelId="{F5F30C66-E6C2-C64A-BBD2-461DDC0AE779}" type="presParOf" srcId="{E28F36BE-F357-694E-A5A2-887ED2B40FA1}" destId="{9A1D0F20-5CBB-5640-A9BD-E39C4F99E3A5}" srcOrd="0" destOrd="0" presId="urn:microsoft.com/office/officeart/2008/layout/LinedList"/>
    <dgm:cxn modelId="{7ABA79BD-A36B-D042-A7CE-E206E318E9CD}" type="presParOf" srcId="{E28F36BE-F357-694E-A5A2-887ED2B40FA1}" destId="{F7422584-9EEC-C54F-8CA4-A6F71FC18D33}" srcOrd="1" destOrd="0" presId="urn:microsoft.com/office/officeart/2008/layout/LinedList"/>
    <dgm:cxn modelId="{914109BD-D8C9-EF40-9CEF-21AEAC978C4F}" type="presParOf" srcId="{E28F36BE-F357-694E-A5A2-887ED2B40FA1}" destId="{BF80D82F-DCE7-F941-AC9C-E6BEA1C54C09}" srcOrd="2" destOrd="0" presId="urn:microsoft.com/office/officeart/2008/layout/LinedList"/>
    <dgm:cxn modelId="{44090208-F582-2548-814C-3D1697B0E193}" type="presParOf" srcId="{C492CB1F-856E-E048-968D-6263B0F0B574}" destId="{3DA6C3A0-8C5E-764F-BC99-3E5F0B3304DE}" srcOrd="2" destOrd="0" presId="urn:microsoft.com/office/officeart/2008/layout/LinedList"/>
    <dgm:cxn modelId="{9421FD46-4159-5C45-9175-48576DC824A3}" type="presParOf" srcId="{C492CB1F-856E-E048-968D-6263B0F0B574}" destId="{3B957AC0-A376-7841-8080-9D763C060B5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E752-16AF-6948-B734-FA0ADC0DF483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7D4D-081B-934C-9D12-FF773CB93243}">
      <dsp:nvSpPr>
        <dsp:cNvPr id="0" name=""/>
        <dsp:cNvSpPr/>
      </dsp:nvSpPr>
      <dsp:spPr>
        <a:xfrm>
          <a:off x="0" y="2723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723"/>
        <a:ext cx="1301260" cy="1857464"/>
      </dsp:txXfrm>
    </dsp:sp>
    <dsp:sp modelId="{D4DAE844-5103-5E4B-9BA0-31652F8FB7F3}">
      <dsp:nvSpPr>
        <dsp:cNvPr id="0" name=""/>
        <dsp:cNvSpPr/>
      </dsp:nvSpPr>
      <dsp:spPr>
        <a:xfrm>
          <a:off x="1398855" y="87071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</a:t>
          </a:r>
          <a:r>
            <a:rPr lang="en-US" sz="2400" b="1" kern="1200" dirty="0"/>
            <a:t>allocating resources away from album art creation</a:t>
          </a:r>
          <a:r>
            <a:rPr lang="en-US" sz="2400" kern="1200" dirty="0"/>
            <a:t>, as artwork style doesn’t seem to affect popularity on Spotify</a:t>
          </a:r>
        </a:p>
      </dsp:txBody>
      <dsp:txXfrm>
        <a:off x="1398855" y="87071"/>
        <a:ext cx="5107448" cy="1686954"/>
      </dsp:txXfrm>
    </dsp:sp>
    <dsp:sp modelId="{5CCFC8C8-148D-2246-B3BA-E273CB72708D}">
      <dsp:nvSpPr>
        <dsp:cNvPr id="0" name=""/>
        <dsp:cNvSpPr/>
      </dsp:nvSpPr>
      <dsp:spPr>
        <a:xfrm>
          <a:off x="1301260" y="1774026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C464-A456-DA4D-853B-94C2B9254F2B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22520-0A57-A840-9B95-C95E4FA3EB0A}">
      <dsp:nvSpPr>
        <dsp:cNvPr id="0" name=""/>
        <dsp:cNvSpPr/>
      </dsp:nvSpPr>
      <dsp:spPr>
        <a:xfrm>
          <a:off x="0" y="1860187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60187"/>
        <a:ext cx="1301260" cy="1857464"/>
      </dsp:txXfrm>
    </dsp:sp>
    <dsp:sp modelId="{C5D4B271-1079-EA46-9E06-507E84EE53B1}">
      <dsp:nvSpPr>
        <dsp:cNvPr id="0" name=""/>
        <dsp:cNvSpPr/>
      </dsp:nvSpPr>
      <dsp:spPr>
        <a:xfrm>
          <a:off x="1398855" y="1944535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Commission a study on album and/or song name to </a:t>
          </a:r>
          <a:r>
            <a:rPr lang="en-US" sz="2400" b="1" kern="1200" dirty="0"/>
            <a:t>understand naming effect on Spotify popularity</a:t>
          </a:r>
        </a:p>
      </dsp:txBody>
      <dsp:txXfrm>
        <a:off x="1398855" y="1944535"/>
        <a:ext cx="5107448" cy="1686954"/>
      </dsp:txXfrm>
    </dsp:sp>
    <dsp:sp modelId="{F603974E-3560-5041-822D-E2E74E3E6BFB}">
      <dsp:nvSpPr>
        <dsp:cNvPr id="0" name=""/>
        <dsp:cNvSpPr/>
      </dsp:nvSpPr>
      <dsp:spPr>
        <a:xfrm>
          <a:off x="1301260" y="3631490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370AE-3F58-6E4E-8795-1A311FD422F8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80DF1-244B-1349-847C-7A0669E55842}">
      <dsp:nvSpPr>
        <dsp:cNvPr id="0" name=""/>
        <dsp:cNvSpPr/>
      </dsp:nvSpPr>
      <dsp:spPr>
        <a:xfrm>
          <a:off x="0" y="3717652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717652"/>
        <a:ext cx="1301260" cy="1857464"/>
      </dsp:txXfrm>
    </dsp:sp>
    <dsp:sp modelId="{F7422584-9EEC-C54F-8CA4-A6F71FC18D33}">
      <dsp:nvSpPr>
        <dsp:cNvPr id="0" name=""/>
        <dsp:cNvSpPr/>
      </dsp:nvSpPr>
      <dsp:spPr>
        <a:xfrm>
          <a:off x="1398855" y="3801999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artwork context is crucial, consider </a:t>
          </a:r>
          <a:r>
            <a:rPr lang="en-US" sz="2400" b="1" kern="1200" dirty="0"/>
            <a:t>other means of distribution outside of Spotify </a:t>
          </a:r>
          <a:r>
            <a:rPr lang="en-US" sz="2400" kern="1200" dirty="0"/>
            <a:t>as users don’t seem engaged with it </a:t>
          </a:r>
        </a:p>
      </dsp:txBody>
      <dsp:txXfrm>
        <a:off x="1398855" y="3801999"/>
        <a:ext cx="5107448" cy="1686954"/>
      </dsp:txXfrm>
    </dsp:sp>
    <dsp:sp modelId="{3DA6C3A0-8C5E-764F-BC99-3E5F0B3304DE}">
      <dsp:nvSpPr>
        <dsp:cNvPr id="0" name=""/>
        <dsp:cNvSpPr/>
      </dsp:nvSpPr>
      <dsp:spPr>
        <a:xfrm>
          <a:off x="1301260" y="5488954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0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1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86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bina-bains-a58645a6/" TargetMode="External"/><Relationship Id="rId4" Type="http://schemas.openxmlformats.org/officeDocument/2006/relationships/hyperlink" Target="mailto:SabinaBains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592" y="1480930"/>
            <a:ext cx="6010436" cy="404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/>
              <a:t>Predicting SONG POPULARITY on spotify using album artwork</a:t>
            </a:r>
            <a:br>
              <a:rPr lang="en-US" sz="4800" b="1" dirty="0"/>
            </a:br>
            <a:br>
              <a:rPr lang="en-US" sz="4800" dirty="0"/>
            </a:br>
            <a:r>
              <a:rPr lang="en-US" sz="4000" dirty="0"/>
              <a:t>FOR VISION RECORDS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SABINA BAINS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OCTOBER 2022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0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nyl Records Theme 19, HD wallpaper | Peakpx">
            <a:extLst>
              <a:ext uri="{FF2B5EF4-FFF2-40B4-BE49-F238E27FC236}">
                <a16:creationId xmlns:a16="http://schemas.microsoft.com/office/drawing/2014/main" id="{465F0C36-5A13-0048-85FE-E7CE0BE44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E8F62-FD3E-754E-A563-367E37B0F645}"/>
              </a:ext>
            </a:extLst>
          </p:cNvPr>
          <p:cNvSpPr txBox="1"/>
          <p:nvPr/>
        </p:nvSpPr>
        <p:spPr>
          <a:xfrm>
            <a:off x="2126124" y="2209359"/>
            <a:ext cx="837155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bg1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”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I try to explain that to my kids - the experience of going to a record store, flipping through racks and finding that album cover that intrigues you - but my kids don't want to know about it. They download the one song on the album they like, and pay their 99 cents.”</a:t>
            </a:r>
          </a:p>
          <a:p>
            <a:pPr algn="ctr">
              <a:lnSpc>
                <a:spcPct val="150000"/>
              </a:lnSpc>
            </a:pP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solidFill>
                  <a:srgbClr val="C00000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Jon Bon Jovi</a:t>
            </a:r>
          </a:p>
        </p:txBody>
      </p:sp>
    </p:spTree>
    <p:extLst>
      <p:ext uri="{BB962C8B-B14F-4D97-AF65-F5344CB8AC3E}">
        <p14:creationId xmlns:p14="http://schemas.microsoft.com/office/powerpoint/2010/main" val="32621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FA6311-3238-9945-B07F-191BB54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pic>
        <p:nvPicPr>
          <p:cNvPr id="2052" name="Picture 4" descr="7 hidden Spotify features you probably didn't know about | Mashable">
            <a:extLst>
              <a:ext uri="{FF2B5EF4-FFF2-40B4-BE49-F238E27FC236}">
                <a16:creationId xmlns:a16="http://schemas.microsoft.com/office/drawing/2014/main" id="{40B28E92-5159-4047-9627-CB303C21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r="1115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record label </a:t>
            </a:r>
            <a:r>
              <a:rPr lang="en-US" sz="2600" dirty="0"/>
              <a:t>Vision</a:t>
            </a:r>
            <a:r>
              <a:rPr lang="en-US" sz="2400" dirty="0"/>
              <a:t> preparing to upload artists’ music to </a:t>
            </a:r>
            <a:r>
              <a:rPr lang="en-US" sz="2400" b="1" dirty="0"/>
              <a:t>Spotify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Determine how resources should be allocated towards album artwork creation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Understand album artwork styles that </a:t>
            </a:r>
            <a:r>
              <a:rPr lang="en-US" sz="2400" b="1" dirty="0"/>
              <a:t>resonate with Spotify subscribers</a:t>
            </a:r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6600090" y="1922585"/>
            <a:ext cx="5310553" cy="41265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5" y="2250834"/>
            <a:ext cx="5158156" cy="3678303"/>
          </a:xfrm>
        </p:spPr>
        <p:txBody>
          <a:bodyPr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Analyze songs from ”Fresh Finds” playlists on Spotify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Playlist highlights artists </a:t>
            </a:r>
            <a:r>
              <a:rPr lang="en-US" sz="1800" b="1" i="0" dirty="0">
                <a:solidFill>
                  <a:schemeClr val="tx1"/>
                </a:solidFill>
              </a:rPr>
              <a:t>on independent labels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Use album artwork and </a:t>
            </a:r>
            <a:r>
              <a:rPr lang="en-US" sz="1800" b="1" i="0" dirty="0">
                <a:solidFill>
                  <a:schemeClr val="tx1"/>
                </a:solidFill>
              </a:rPr>
              <a:t>popularity index </a:t>
            </a:r>
            <a:r>
              <a:rPr lang="en-US" sz="1800" i="0" dirty="0">
                <a:solidFill>
                  <a:schemeClr val="tx1"/>
                </a:solidFill>
              </a:rPr>
              <a:t>of each track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Determine if album art plays a role in track success, and which artwork styles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BBB329-7C31-2848-9FFB-E1842301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044" y="2013080"/>
            <a:ext cx="5069330" cy="3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190262"/>
            <a:ext cx="3556000" cy="35051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1989409"/>
            <a:ext cx="6611816" cy="367830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Popularity index </a:t>
            </a:r>
            <a:r>
              <a:rPr lang="en-US" dirty="0"/>
              <a:t>is a calculation between 0-100, with </a:t>
            </a:r>
            <a:r>
              <a:rPr lang="en-US" b="1" dirty="0"/>
              <a:t>100 indicating popular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Calculated by total number of plays, and play recency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i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Album artwork reformatted to be “viewed” by algorithm to </a:t>
            </a:r>
            <a:r>
              <a:rPr lang="en-US" b="1" dirty="0"/>
              <a:t>predict popularity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An image is 3 matrices of pixel values.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Each pixel is represented as the height and width of a matrix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Each matrix represents the Red, Green, Blue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856351"/>
            <a:ext cx="36175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Album artwork example from Spotify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2253760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373818" y="1840523"/>
            <a:ext cx="4034100" cy="45837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COLOR OF ALBUM ARTWORK DOES NOT INDICATE SIGNIFICANT DIFFERENCES IN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22" y="2250834"/>
            <a:ext cx="6483406" cy="36783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Artwork </a:t>
            </a:r>
            <a:r>
              <a:rPr lang="en-US" b="1" dirty="0">
                <a:solidFill>
                  <a:schemeClr val="tx1"/>
                </a:solidFill>
              </a:rPr>
              <a:t>with black as a dominant color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index than other colors on average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Black-and-white images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average index than colored images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A17F2-00A7-0146-863E-5AD5FBC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25" y="4230661"/>
            <a:ext cx="3883554" cy="21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4EBD8-89FF-244F-A9C9-77B61C5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48" y="1898893"/>
            <a:ext cx="3883554" cy="2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663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FINAL MODEL SUGGESTS ALBUM ARTWORK </a:t>
            </a:r>
            <a:r>
              <a:rPr lang="en-US" sz="3200" b="1" dirty="0"/>
              <a:t>DOES NOT </a:t>
            </a:r>
            <a:r>
              <a:rPr lang="en-US" sz="3200" dirty="0"/>
              <a:t>PLAY A SIGNIFICANT ROLE IN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1828800"/>
            <a:ext cx="6018898" cy="4397379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Model was within a 5-point threshold of predicting popularity </a:t>
            </a:r>
            <a:r>
              <a:rPr lang="en-US" b="1" dirty="0">
                <a:latin typeface="+mj-lt"/>
              </a:rPr>
              <a:t>only 25% </a:t>
            </a:r>
            <a:r>
              <a:rPr lang="en-US" dirty="0">
                <a:latin typeface="+mj-lt"/>
              </a:rPr>
              <a:t>of the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Generated a </a:t>
            </a:r>
            <a:r>
              <a:rPr lang="en-US" b="1" dirty="0">
                <a:latin typeface="+mj-lt"/>
              </a:rPr>
              <a:t>Root Mean Squared Error of 12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Model generated a </a:t>
            </a:r>
            <a:r>
              <a:rPr lang="en-US" b="1" dirty="0">
                <a:latin typeface="+mj-lt"/>
              </a:rPr>
              <a:t>Coefficient of Determination value of 0</a:t>
            </a:r>
          </a:p>
          <a:p>
            <a:pPr lvl="1"/>
            <a:r>
              <a:rPr lang="en-US" sz="1800" i="0" dirty="0">
                <a:latin typeface="+mj-lt"/>
              </a:rPr>
              <a:t>artwork explains the popularity index about </a:t>
            </a:r>
            <a:r>
              <a:rPr lang="en-US" sz="1800" b="1" i="0" dirty="0">
                <a:latin typeface="+mj-lt"/>
              </a:rPr>
              <a:t>as efficiently as averaging the popularity index</a:t>
            </a:r>
            <a:endParaRPr lang="en-US" sz="1800" i="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166222" y="1913887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6" y="2252441"/>
            <a:ext cx="3660530" cy="35286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" y="639704"/>
            <a:ext cx="4325815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 AND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828A496-7C2D-9BD2-D6BC-79F24E121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79612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istribution icon PNG and SVG Vector Free Download">
            <a:extLst>
              <a:ext uri="{FF2B5EF4-FFF2-40B4-BE49-F238E27FC236}">
                <a16:creationId xmlns:a16="http://schemas.microsoft.com/office/drawing/2014/main" id="{3A3DBD15-0CCC-814D-9A7D-7E2624F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52" y="4776449"/>
            <a:ext cx="1011648" cy="10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iciency - Free miscellaneous icons">
            <a:extLst>
              <a:ext uri="{FF2B5EF4-FFF2-40B4-BE49-F238E27FC236}">
                <a16:creationId xmlns:a16="http://schemas.microsoft.com/office/drawing/2014/main" id="{2F6C921F-DE6A-C24A-AE58-46C021FA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512" y="1146103"/>
            <a:ext cx="80713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SPEECH BUBBLE Free PNG transparent image and clipart">
            <a:extLst>
              <a:ext uri="{FF2B5EF4-FFF2-40B4-BE49-F238E27FC236}">
                <a16:creationId xmlns:a16="http://schemas.microsoft.com/office/drawing/2014/main" id="{608B2326-82DD-9840-B9CF-5F3DC8F1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78" y="3063746"/>
            <a:ext cx="107260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16" name="Graphic 7" descr="Email">
            <a:extLst>
              <a:ext uri="{FF2B5EF4-FFF2-40B4-BE49-F238E27FC236}">
                <a16:creationId xmlns:a16="http://schemas.microsoft.com/office/drawing/2014/main" id="{BB9D85A4-8552-E2D1-DFCB-9D84AF59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Sabina Bains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  <a:buChar char="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Email: </a:t>
            </a:r>
            <a:r>
              <a:rPr lang="en-US" sz="1600">
                <a:solidFill>
                  <a:schemeClr val="tx2"/>
                </a:solidFill>
                <a:hlinkClick r:id="rId4"/>
              </a:rPr>
              <a:t>Sabinabains3@gmail.com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LinkedIn: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https://www.linkedin.com/in/sabina-bains-a58645a6/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{ACCE3448-E8D1-2741-AD6E-73504DBADEE7}tf10001072</Template>
  <TotalTime>44904</TotalTime>
  <Words>447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MT Condensed Light</vt:lpstr>
      <vt:lpstr>Arial</vt:lpstr>
      <vt:lpstr>Franklin Gothic Book</vt:lpstr>
      <vt:lpstr>MV Boli</vt:lpstr>
      <vt:lpstr>Crop</vt:lpstr>
      <vt:lpstr>Predicting SONG POPULARITY on spotify using album artwork  FOR VISION RECORDS </vt:lpstr>
      <vt:lpstr>PowerPoint Presentation</vt:lpstr>
      <vt:lpstr>BUSINESS OBJECTIVE</vt:lpstr>
      <vt:lpstr>OUR SOLUTION</vt:lpstr>
      <vt:lpstr>DATA UNDERSTANDING</vt:lpstr>
      <vt:lpstr>COLOR OF ALBUM ARTWORK DOES NOT INDICATE SIGNIFICANT DIFFERENCES IN POPULARITY</vt:lpstr>
      <vt:lpstr>FINAL MODEL SUGGESTS ALBUM ARTWORK DOES NOT PLAY A SIGNIFICANT ROLE IN SPOTIFY POPULARITY</vt:lpstr>
      <vt:lpstr>CONCLUSIONS AND 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47</cp:revision>
  <dcterms:created xsi:type="dcterms:W3CDTF">2021-10-07T16:36:17Z</dcterms:created>
  <dcterms:modified xsi:type="dcterms:W3CDTF">2022-10-07T17:56:06Z</dcterms:modified>
</cp:coreProperties>
</file>