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64"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21"/>
    <p:restoredTop sz="94699"/>
  </p:normalViewPr>
  <p:slideViewPr>
    <p:cSldViewPr snapToGrid="0" snapToObjects="1">
      <p:cViewPr varScale="1">
        <p:scale>
          <a:sx n="109" d="100"/>
          <a:sy n="109"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0401-3745-4673-BC13-33D0C5684367}"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CAD84CFD-A6D2-4326-828B-38E5EAC4097F}">
      <dgm:prSet custT="1"/>
      <dgm:spPr/>
      <dgm:t>
        <a:bodyPr/>
        <a:lstStyle/>
        <a:p>
          <a:r>
            <a:rPr lang="en-US" sz="2000" dirty="0"/>
            <a:t>Animation,  Adventure, and Family genres generate the highest profits while maintaining low costs on average.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lstStyle/>
        <a:p>
          <a:r>
            <a:rPr lang="en-US" sz="2000" dirty="0"/>
            <a:t>Utilizing experienced crew members in these genres such as Pierre Coffin as Director, Janey Healy as producer, and Michael </a:t>
          </a:r>
          <a:r>
            <a:rPr lang="en-US" sz="2000" dirty="0" err="1"/>
            <a:t>Giacchino</a:t>
          </a:r>
          <a:r>
            <a:rPr lang="en-US" sz="2000"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custT="1"/>
      <dgm:spPr/>
      <dgm:t>
        <a:bodyPr/>
        <a:lstStyle/>
        <a:p>
          <a:r>
            <a:rPr lang="en-US" sz="2000" dirty="0"/>
            <a:t>Film releases in May generate the highest worldwide gross on average.</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58E9CA7C-2BA2-A94D-AE10-EEC8BE02AE0A}" type="pres">
      <dgm:prSet presAssocID="{706C0401-3745-4673-BC13-33D0C5684367}" presName="linear" presStyleCnt="0">
        <dgm:presLayoutVars>
          <dgm:animLvl val="lvl"/>
          <dgm:resizeHandles val="exact"/>
        </dgm:presLayoutVars>
      </dgm:prSet>
      <dgm:spPr/>
    </dgm:pt>
    <dgm:pt modelId="{9ED16B14-F226-A747-A054-0682A5DE5E44}" type="pres">
      <dgm:prSet presAssocID="{CAD84CFD-A6D2-4326-828B-38E5EAC4097F}" presName="parentText" presStyleLbl="node1" presStyleIdx="0" presStyleCnt="3">
        <dgm:presLayoutVars>
          <dgm:chMax val="0"/>
          <dgm:bulletEnabled val="1"/>
        </dgm:presLayoutVars>
      </dgm:prSet>
      <dgm:spPr/>
    </dgm:pt>
    <dgm:pt modelId="{42BFDCBD-E667-4445-9099-D239EBC613D0}" type="pres">
      <dgm:prSet presAssocID="{1D7CF5B0-37CC-46F4-B7D2-CE3C904036F0}" presName="spacer" presStyleCnt="0"/>
      <dgm:spPr/>
    </dgm:pt>
    <dgm:pt modelId="{7AF61633-FEEA-A440-9431-1BF01A85DF41}" type="pres">
      <dgm:prSet presAssocID="{C8AC943F-59CA-494C-9554-967E394750C2}" presName="parentText" presStyleLbl="node1" presStyleIdx="1" presStyleCnt="3">
        <dgm:presLayoutVars>
          <dgm:chMax val="0"/>
          <dgm:bulletEnabled val="1"/>
        </dgm:presLayoutVars>
      </dgm:prSet>
      <dgm:spPr/>
    </dgm:pt>
    <dgm:pt modelId="{B9598028-1DC6-BF4B-B14A-9CECB9951288}" type="pres">
      <dgm:prSet presAssocID="{A4805A97-AF72-4564-9522-6854B18DF2D8}" presName="spacer" presStyleCnt="0"/>
      <dgm:spPr/>
    </dgm:pt>
    <dgm:pt modelId="{1EF6372C-4BB1-5B47-8A63-10E95935A2E0}" type="pres">
      <dgm:prSet presAssocID="{541E620C-19D3-4276-AE4E-E8062859A346}" presName="parentText" presStyleLbl="node1" presStyleIdx="2" presStyleCnt="3">
        <dgm:presLayoutVars>
          <dgm:chMax val="0"/>
          <dgm:bulletEnabled val="1"/>
        </dgm:presLayoutVars>
      </dgm:prSet>
      <dgm:spPr/>
    </dgm:pt>
  </dgm:ptLst>
  <dgm:cxnLst>
    <dgm:cxn modelId="{5DDD8E21-9A99-FE44-BE73-28180EF790E4}" type="presOf" srcId="{CAD84CFD-A6D2-4326-828B-38E5EAC4097F}" destId="{9ED16B14-F226-A747-A054-0682A5DE5E44}" srcOrd="0" destOrd="0" presId="urn:microsoft.com/office/officeart/2005/8/layout/vList2"/>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66721A80-72DB-A740-812E-51B6C84EDCBD}" type="presOf" srcId="{C8AC943F-59CA-494C-9554-967E394750C2}" destId="{7AF61633-FEEA-A440-9431-1BF01A85DF41}" srcOrd="0" destOrd="0" presId="urn:microsoft.com/office/officeart/2005/8/layout/vList2"/>
    <dgm:cxn modelId="{1E529796-8348-E743-8F92-2D71456141F2}" type="presOf" srcId="{541E620C-19D3-4276-AE4E-E8062859A346}" destId="{1EF6372C-4BB1-5B47-8A63-10E95935A2E0}" srcOrd="0" destOrd="0" presId="urn:microsoft.com/office/officeart/2005/8/layout/vList2"/>
    <dgm:cxn modelId="{BECF399B-3FB8-47E4-82F6-12A66DE52C6E}" srcId="{706C0401-3745-4673-BC13-33D0C5684367}" destId="{CAD84CFD-A6D2-4326-828B-38E5EAC4097F}" srcOrd="0" destOrd="0" parTransId="{A39A2EC0-E1C7-4546-A408-DA155E75A52D}" sibTransId="{1D7CF5B0-37CC-46F4-B7D2-CE3C904036F0}"/>
    <dgm:cxn modelId="{216985E3-013E-5545-B463-53D59FD104BD}" type="presOf" srcId="{706C0401-3745-4673-BC13-33D0C5684367}" destId="{58E9CA7C-2BA2-A94D-AE10-EEC8BE02AE0A}" srcOrd="0" destOrd="0" presId="urn:microsoft.com/office/officeart/2005/8/layout/vList2"/>
    <dgm:cxn modelId="{7828BF11-86C8-8342-9E63-460CFDD32360}" type="presParOf" srcId="{58E9CA7C-2BA2-A94D-AE10-EEC8BE02AE0A}" destId="{9ED16B14-F226-A747-A054-0682A5DE5E44}" srcOrd="0" destOrd="0" presId="urn:microsoft.com/office/officeart/2005/8/layout/vList2"/>
    <dgm:cxn modelId="{E6BE25A6-2F0D-824D-8F24-DD06EEF71D85}" type="presParOf" srcId="{58E9CA7C-2BA2-A94D-AE10-EEC8BE02AE0A}" destId="{42BFDCBD-E667-4445-9099-D239EBC613D0}" srcOrd="1" destOrd="0" presId="urn:microsoft.com/office/officeart/2005/8/layout/vList2"/>
    <dgm:cxn modelId="{8E69A619-7A91-174B-9AF6-46E33C774B73}" type="presParOf" srcId="{58E9CA7C-2BA2-A94D-AE10-EEC8BE02AE0A}" destId="{7AF61633-FEEA-A440-9431-1BF01A85DF41}" srcOrd="2" destOrd="0" presId="urn:microsoft.com/office/officeart/2005/8/layout/vList2"/>
    <dgm:cxn modelId="{41774FA8-AC37-BC40-B19D-525D2D0A46F6}" type="presParOf" srcId="{58E9CA7C-2BA2-A94D-AE10-EEC8BE02AE0A}" destId="{B9598028-1DC6-BF4B-B14A-9CECB9951288}" srcOrd="3" destOrd="0" presId="urn:microsoft.com/office/officeart/2005/8/layout/vList2"/>
    <dgm:cxn modelId="{F32B4EE5-B3CA-744C-999C-98963BC58048}" type="presParOf" srcId="{58E9CA7C-2BA2-A94D-AE10-EEC8BE02AE0A}" destId="{1EF6372C-4BB1-5B47-8A63-10E95935A2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0401-3745-4673-BC13-33D0C56843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84CFD-A6D2-4326-828B-38E5EAC4097F}">
      <dgm:prSet/>
      <dgm:spPr/>
      <dgm:t>
        <a:bodyPr/>
        <a:lstStyle/>
        <a:p>
          <a:pPr>
            <a:lnSpc>
              <a:spcPct val="100000"/>
            </a:lnSpc>
          </a:pPr>
          <a:r>
            <a:rPr lang="en-US" dirty="0"/>
            <a:t>Kick off Microsoft’s movie studio with an Animation film, as this genre generates the highest profit with minimal risk of costing more than its gross earnings.  Adventure and Family films also have high profits and low relative budgets on average.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dgm:spPr/>
      <dgm:t>
        <a:bodyPr/>
        <a:lstStyle/>
        <a:p>
          <a:pPr>
            <a:lnSpc>
              <a:spcPct val="100000"/>
            </a:lnSpc>
          </a:pPr>
          <a:r>
            <a:rPr lang="en-US" dirty="0"/>
            <a:t>Utilizing experienced crew members in the Animation genre such as Pierre Coffin as Director, Janey Healy as Producer, and Michael </a:t>
          </a:r>
          <a:r>
            <a:rPr lang="en-US" dirty="0" err="1"/>
            <a:t>Giacchino</a:t>
          </a:r>
          <a:r>
            <a:rPr lang="en-US"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dgm:spPr/>
      <dgm:t>
        <a:bodyPr/>
        <a:lstStyle/>
        <a:p>
          <a:pPr>
            <a:lnSpc>
              <a:spcPct val="100000"/>
            </a:lnSpc>
          </a:pPr>
          <a:r>
            <a:rPr lang="en-US" dirty="0"/>
            <a:t>Microsoft should release films in May, June, or July, as viewers are more likely to hit the movie theatre in those months.  Avoid delays as there is a sharp decline in viewership in Fall </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F0FA3FED-1AC7-45DE-A6F4-73E4FF7B60E8}" type="pres">
      <dgm:prSet presAssocID="{706C0401-3745-4673-BC13-33D0C5684367}" presName="root" presStyleCnt="0">
        <dgm:presLayoutVars>
          <dgm:dir/>
          <dgm:resizeHandles val="exact"/>
        </dgm:presLayoutVars>
      </dgm:prSet>
      <dgm:spPr/>
    </dgm:pt>
    <dgm:pt modelId="{AAE318E5-B49A-4B99-BF33-3D911A2C0F72}" type="pres">
      <dgm:prSet presAssocID="{CAD84CFD-A6D2-4326-828B-38E5EAC4097F}" presName="compNode" presStyleCnt="0"/>
      <dgm:spPr/>
    </dgm:pt>
    <dgm:pt modelId="{4A66CA36-AE4B-4D50-B5C2-F3AFA285D01A}" type="pres">
      <dgm:prSet presAssocID="{CAD84CFD-A6D2-4326-828B-38E5EAC4097F}" presName="bgRect" presStyleLbl="bgShp" presStyleIdx="0" presStyleCnt="3"/>
      <dgm:spPr/>
    </dgm:pt>
    <dgm:pt modelId="{B259DF89-B742-4C9B-A769-AB3999E6EA18}" type="pres">
      <dgm:prSet presAssocID="{CAD84CFD-A6D2-4326-828B-38E5EAC4097F}" presName="iconRect" presStyleLbl="node1" presStyleIdx="0" presStyleCnt="3" custScaleY="99339" custLinFactX="300000" custLinFactY="200000" custLinFactNeighborX="383411" custLinFactNeighborY="280017"/>
      <dgm:spPr>
        <a:blipFill>
          <a:blip xmlns:r="http://schemas.openxmlformats.org/officeDocument/2006/relationships" r:embed="rId1"/>
          <a:srcRect/>
          <a:stretch>
            <a:fillRect t="-31000" b="-31000"/>
          </a:stretch>
        </a:blipFill>
        <a:ln>
          <a:noFill/>
        </a:ln>
      </dgm:spPr>
    </dgm:pt>
    <dgm:pt modelId="{BEC29518-EFE9-43FC-9A86-D98437955A59}" type="pres">
      <dgm:prSet presAssocID="{CAD84CFD-A6D2-4326-828B-38E5EAC4097F}" presName="spaceRect" presStyleCnt="0"/>
      <dgm:spPr/>
    </dgm:pt>
    <dgm:pt modelId="{0C1A6F4F-74A9-488D-BBF7-B1C0F891ADB7}" type="pres">
      <dgm:prSet presAssocID="{CAD84CFD-A6D2-4326-828B-38E5EAC4097F}" presName="parTx" presStyleLbl="revTx" presStyleIdx="0" presStyleCnt="3">
        <dgm:presLayoutVars>
          <dgm:chMax val="0"/>
          <dgm:chPref val="0"/>
        </dgm:presLayoutVars>
      </dgm:prSet>
      <dgm:spPr/>
    </dgm:pt>
    <dgm:pt modelId="{879AE6CD-981E-4FF7-971F-418287751ED9}" type="pres">
      <dgm:prSet presAssocID="{1D7CF5B0-37CC-46F4-B7D2-CE3C904036F0}" presName="sibTrans" presStyleCnt="0"/>
      <dgm:spPr/>
    </dgm:pt>
    <dgm:pt modelId="{3B56411A-A0FC-4FBC-94DC-95309BEE66AC}" type="pres">
      <dgm:prSet presAssocID="{C8AC943F-59CA-494C-9554-967E394750C2}" presName="compNode" presStyleCnt="0"/>
      <dgm:spPr/>
    </dgm:pt>
    <dgm:pt modelId="{B473ADA1-801A-4A93-9084-758C837FF7E7}" type="pres">
      <dgm:prSet presAssocID="{C8AC943F-59CA-494C-9554-967E394750C2}" presName="bgRect" presStyleLbl="bgShp" presStyleIdx="1" presStyleCnt="3"/>
      <dgm:spPr/>
    </dgm:pt>
    <dgm:pt modelId="{525C40BA-FB15-4D4D-A41E-0615CDEC34DA}" type="pres">
      <dgm:prSet presAssocID="{C8AC943F-59CA-494C-9554-967E394750C2}" presName="iconRect" presStyleLbl="node1" presStyleIdx="1" presStyleCnt="3" custScaleX="58600" custScaleY="96800" custLinFactX="363749" custLinFactY="100000" custLinFactNeighborX="400000" custLinFactNeighborY="143289"/>
      <dgm:spPr>
        <a:blipFill rotWithShape="1">
          <a:blip xmlns:r="http://schemas.openxmlformats.org/officeDocument/2006/relationships" r:embed="rId2">
            <a:alphaModFix/>
          </a:blip>
          <a:srcRect/>
          <a:stretch>
            <a:fillRect t="-30000" b="-30000"/>
          </a:stretch>
        </a:blipFill>
        <a:ln>
          <a:noFill/>
        </a:ln>
      </dgm:spPr>
    </dgm:pt>
    <dgm:pt modelId="{BDF1013E-8437-4E1E-B452-01D9651F5E8F}" type="pres">
      <dgm:prSet presAssocID="{C8AC943F-59CA-494C-9554-967E394750C2}" presName="spaceRect" presStyleCnt="0"/>
      <dgm:spPr/>
    </dgm:pt>
    <dgm:pt modelId="{201D0C48-F17F-49B7-A6B2-4C61BDC73184}" type="pres">
      <dgm:prSet presAssocID="{C8AC943F-59CA-494C-9554-967E394750C2}" presName="parTx" presStyleLbl="revTx" presStyleIdx="1" presStyleCnt="3">
        <dgm:presLayoutVars>
          <dgm:chMax val="0"/>
          <dgm:chPref val="0"/>
        </dgm:presLayoutVars>
      </dgm:prSet>
      <dgm:spPr/>
    </dgm:pt>
    <dgm:pt modelId="{67D7E660-6A23-4680-9819-B68DE2D4435F}" type="pres">
      <dgm:prSet presAssocID="{A4805A97-AF72-4564-9522-6854B18DF2D8}" presName="sibTrans" presStyleCnt="0"/>
      <dgm:spPr/>
    </dgm:pt>
    <dgm:pt modelId="{7A3D94C7-0435-4E7A-BB31-17974DD5854C}" type="pres">
      <dgm:prSet presAssocID="{541E620C-19D3-4276-AE4E-E8062859A346}" presName="compNode" presStyleCnt="0"/>
      <dgm:spPr/>
    </dgm:pt>
    <dgm:pt modelId="{3D0AA145-C5A5-40AB-A77F-30C6D1407654}" type="pres">
      <dgm:prSet presAssocID="{541E620C-19D3-4276-AE4E-E8062859A346}" presName="bgRect" presStyleLbl="bgShp" presStyleIdx="2" presStyleCnt="3"/>
      <dgm:spPr/>
    </dgm:pt>
    <dgm:pt modelId="{C936B92C-29D7-4F52-A58E-16AEC6A94BA3}" type="pres">
      <dgm:prSet presAssocID="{541E620C-19D3-4276-AE4E-E8062859A346}" presName="iconRect" presStyleLbl="node1" presStyleIdx="2" presStyleCnt="3"/>
      <dgm:spPr>
        <a:blipFill rotWithShape="1">
          <a:blip xmlns:r="http://schemas.openxmlformats.org/officeDocument/2006/relationships" r:embed="rId3">
            <a:alphaModFix/>
          </a:blip>
          <a:srcRect/>
          <a:stretch>
            <a:fillRect/>
          </a:stretch>
        </a:blipFill>
        <a:ln>
          <a:noFill/>
        </a:ln>
      </dgm:spPr>
    </dgm:pt>
    <dgm:pt modelId="{425E83C6-AA71-4CC1-98A7-12E09FB795AA}" type="pres">
      <dgm:prSet presAssocID="{541E620C-19D3-4276-AE4E-E8062859A346}" presName="spaceRect" presStyleCnt="0"/>
      <dgm:spPr/>
    </dgm:pt>
    <dgm:pt modelId="{F972D81C-13B9-4625-AB28-F99423D09702}" type="pres">
      <dgm:prSet presAssocID="{541E620C-19D3-4276-AE4E-E8062859A346}" presName="parTx" presStyleLbl="revTx" presStyleIdx="2" presStyleCnt="3">
        <dgm:presLayoutVars>
          <dgm:chMax val="0"/>
          <dgm:chPref val="0"/>
        </dgm:presLayoutVars>
      </dgm:prSet>
      <dgm:spPr/>
    </dgm:pt>
  </dgm:ptLst>
  <dgm:cxnLst>
    <dgm:cxn modelId="{48689B04-1F00-A241-B92D-EC3E17D1D762}" type="presOf" srcId="{CAD84CFD-A6D2-4326-828B-38E5EAC4097F}" destId="{0C1A6F4F-74A9-488D-BBF7-B1C0F891ADB7}" srcOrd="0" destOrd="0" presId="urn:microsoft.com/office/officeart/2018/2/layout/IconVerticalSolidList"/>
    <dgm:cxn modelId="{EDD79222-B9DF-ED4A-9E0F-89C8CE9C4F73}" type="presOf" srcId="{C8AC943F-59CA-494C-9554-967E394750C2}" destId="{201D0C48-F17F-49B7-A6B2-4C61BDC73184}" srcOrd="0" destOrd="0" presId="urn:microsoft.com/office/officeart/2018/2/layout/IconVerticalSolidList"/>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BECF399B-3FB8-47E4-82F6-12A66DE52C6E}" srcId="{706C0401-3745-4673-BC13-33D0C5684367}" destId="{CAD84CFD-A6D2-4326-828B-38E5EAC4097F}" srcOrd="0" destOrd="0" parTransId="{A39A2EC0-E1C7-4546-A408-DA155E75A52D}" sibTransId="{1D7CF5B0-37CC-46F4-B7D2-CE3C904036F0}"/>
    <dgm:cxn modelId="{F10868DF-3059-D643-B1AF-33C3C8D4E153}" type="presOf" srcId="{541E620C-19D3-4276-AE4E-E8062859A346}" destId="{F972D81C-13B9-4625-AB28-F99423D09702}" srcOrd="0" destOrd="0" presId="urn:microsoft.com/office/officeart/2018/2/layout/IconVerticalSolidList"/>
    <dgm:cxn modelId="{80F846E6-9994-3746-A88B-A7070C19A49E}" type="presOf" srcId="{706C0401-3745-4673-BC13-33D0C5684367}" destId="{F0FA3FED-1AC7-45DE-A6F4-73E4FF7B60E8}" srcOrd="0" destOrd="0" presId="urn:microsoft.com/office/officeart/2018/2/layout/IconVerticalSolidList"/>
    <dgm:cxn modelId="{7BC8D7FF-DD52-B14D-90B1-2BFDD632ECC5}" type="presParOf" srcId="{F0FA3FED-1AC7-45DE-A6F4-73E4FF7B60E8}" destId="{AAE318E5-B49A-4B99-BF33-3D911A2C0F72}" srcOrd="0" destOrd="0" presId="urn:microsoft.com/office/officeart/2018/2/layout/IconVerticalSolidList"/>
    <dgm:cxn modelId="{20E5CC60-51A0-2C4A-B902-FC9B1E29AF33}" type="presParOf" srcId="{AAE318E5-B49A-4B99-BF33-3D911A2C0F72}" destId="{4A66CA36-AE4B-4D50-B5C2-F3AFA285D01A}" srcOrd="0" destOrd="0" presId="urn:microsoft.com/office/officeart/2018/2/layout/IconVerticalSolidList"/>
    <dgm:cxn modelId="{4B927B2B-B341-EF41-8786-EF15647BC9D1}" type="presParOf" srcId="{AAE318E5-B49A-4B99-BF33-3D911A2C0F72}" destId="{B259DF89-B742-4C9B-A769-AB3999E6EA18}" srcOrd="1" destOrd="0" presId="urn:microsoft.com/office/officeart/2018/2/layout/IconVerticalSolidList"/>
    <dgm:cxn modelId="{F2FBBA34-591F-9248-9C4A-CDE74CCBF693}" type="presParOf" srcId="{AAE318E5-B49A-4B99-BF33-3D911A2C0F72}" destId="{BEC29518-EFE9-43FC-9A86-D98437955A59}" srcOrd="2" destOrd="0" presId="urn:microsoft.com/office/officeart/2018/2/layout/IconVerticalSolidList"/>
    <dgm:cxn modelId="{9BA49A2C-4A3A-094B-877D-C282C0FC8451}" type="presParOf" srcId="{AAE318E5-B49A-4B99-BF33-3D911A2C0F72}" destId="{0C1A6F4F-74A9-488D-BBF7-B1C0F891ADB7}" srcOrd="3" destOrd="0" presId="urn:microsoft.com/office/officeart/2018/2/layout/IconVerticalSolidList"/>
    <dgm:cxn modelId="{73368945-8AA3-6843-8E72-411FE9307315}" type="presParOf" srcId="{F0FA3FED-1AC7-45DE-A6F4-73E4FF7B60E8}" destId="{879AE6CD-981E-4FF7-971F-418287751ED9}" srcOrd="1" destOrd="0" presId="urn:microsoft.com/office/officeart/2018/2/layout/IconVerticalSolidList"/>
    <dgm:cxn modelId="{F0E74B5D-BA91-6C49-BC16-9A8A784035A0}" type="presParOf" srcId="{F0FA3FED-1AC7-45DE-A6F4-73E4FF7B60E8}" destId="{3B56411A-A0FC-4FBC-94DC-95309BEE66AC}" srcOrd="2" destOrd="0" presId="urn:microsoft.com/office/officeart/2018/2/layout/IconVerticalSolidList"/>
    <dgm:cxn modelId="{4D403472-DA63-744D-8AD9-99ED538BEF92}" type="presParOf" srcId="{3B56411A-A0FC-4FBC-94DC-95309BEE66AC}" destId="{B473ADA1-801A-4A93-9084-758C837FF7E7}" srcOrd="0" destOrd="0" presId="urn:microsoft.com/office/officeart/2018/2/layout/IconVerticalSolidList"/>
    <dgm:cxn modelId="{1AD44044-EFE4-ED40-A39E-76784D9601E9}" type="presParOf" srcId="{3B56411A-A0FC-4FBC-94DC-95309BEE66AC}" destId="{525C40BA-FB15-4D4D-A41E-0615CDEC34DA}" srcOrd="1" destOrd="0" presId="urn:microsoft.com/office/officeart/2018/2/layout/IconVerticalSolidList"/>
    <dgm:cxn modelId="{C6AEF96E-4EEF-654C-A498-EC3711E68EA3}" type="presParOf" srcId="{3B56411A-A0FC-4FBC-94DC-95309BEE66AC}" destId="{BDF1013E-8437-4E1E-B452-01D9651F5E8F}" srcOrd="2" destOrd="0" presId="urn:microsoft.com/office/officeart/2018/2/layout/IconVerticalSolidList"/>
    <dgm:cxn modelId="{A6C91072-7606-9C48-8803-2D04E742EAA4}" type="presParOf" srcId="{3B56411A-A0FC-4FBC-94DC-95309BEE66AC}" destId="{201D0C48-F17F-49B7-A6B2-4C61BDC73184}" srcOrd="3" destOrd="0" presId="urn:microsoft.com/office/officeart/2018/2/layout/IconVerticalSolidList"/>
    <dgm:cxn modelId="{02F2A796-4F3A-6B4B-96AE-5E6A7AB71AAF}" type="presParOf" srcId="{F0FA3FED-1AC7-45DE-A6F4-73E4FF7B60E8}" destId="{67D7E660-6A23-4680-9819-B68DE2D4435F}" srcOrd="3" destOrd="0" presId="urn:microsoft.com/office/officeart/2018/2/layout/IconVerticalSolidList"/>
    <dgm:cxn modelId="{1450FD13-72D6-FC40-A963-5BAB754EA0CC}" type="presParOf" srcId="{F0FA3FED-1AC7-45DE-A6F4-73E4FF7B60E8}" destId="{7A3D94C7-0435-4E7A-BB31-17974DD5854C}" srcOrd="4" destOrd="0" presId="urn:microsoft.com/office/officeart/2018/2/layout/IconVerticalSolidList"/>
    <dgm:cxn modelId="{AAF4ED06-A2B1-4F49-9932-71955A9440C4}" type="presParOf" srcId="{7A3D94C7-0435-4E7A-BB31-17974DD5854C}" destId="{3D0AA145-C5A5-40AB-A77F-30C6D1407654}" srcOrd="0" destOrd="0" presId="urn:microsoft.com/office/officeart/2018/2/layout/IconVerticalSolidList"/>
    <dgm:cxn modelId="{58BE2BBE-22EE-9543-9D40-4D4F0B874ACD}" type="presParOf" srcId="{7A3D94C7-0435-4E7A-BB31-17974DD5854C}" destId="{C936B92C-29D7-4F52-A58E-16AEC6A94BA3}" srcOrd="1" destOrd="0" presId="urn:microsoft.com/office/officeart/2018/2/layout/IconVerticalSolidList"/>
    <dgm:cxn modelId="{A1CDA33E-08BB-FB46-AADA-34998576028F}" type="presParOf" srcId="{7A3D94C7-0435-4E7A-BB31-17974DD5854C}" destId="{425E83C6-AA71-4CC1-98A7-12E09FB795AA}" srcOrd="2" destOrd="0" presId="urn:microsoft.com/office/officeart/2018/2/layout/IconVerticalSolidList"/>
    <dgm:cxn modelId="{41F21B4C-232E-BD4F-AAD5-970494E5007E}" type="presParOf" srcId="{7A3D94C7-0435-4E7A-BB31-17974DD5854C}" destId="{F972D81C-13B9-4625-AB28-F99423D097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16B14-F226-A747-A054-0682A5DE5E44}">
      <dsp:nvSpPr>
        <dsp:cNvPr id="0" name=""/>
        <dsp:cNvSpPr/>
      </dsp:nvSpPr>
      <dsp:spPr>
        <a:xfrm>
          <a:off x="0" y="124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Animation,  Adventure, and Family genres generate the highest profits while maintaining low costs on average.</a:t>
          </a:r>
        </a:p>
      </dsp:txBody>
      <dsp:txXfrm>
        <a:off x="53916" y="66395"/>
        <a:ext cx="10922118" cy="996648"/>
      </dsp:txXfrm>
    </dsp:sp>
    <dsp:sp modelId="{7AF61633-FEEA-A440-9431-1BF01A85DF41}">
      <dsp:nvSpPr>
        <dsp:cNvPr id="0" name=""/>
        <dsp:cNvSpPr/>
      </dsp:nvSpPr>
      <dsp:spPr>
        <a:xfrm>
          <a:off x="0" y="12868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Utilizing experienced crew members in these genres such as Pierre Coffin as Director, Janey Healy as producer, and Michael </a:t>
          </a:r>
          <a:r>
            <a:rPr lang="en-US" sz="2000" kern="1200" dirty="0" err="1"/>
            <a:t>Giacchino</a:t>
          </a:r>
          <a:r>
            <a:rPr lang="en-US" sz="2000" kern="1200" dirty="0"/>
            <a:t> as composer will yield successful films.</a:t>
          </a:r>
        </a:p>
      </dsp:txBody>
      <dsp:txXfrm>
        <a:off x="53916" y="1340795"/>
        <a:ext cx="10922118" cy="996648"/>
      </dsp:txXfrm>
    </dsp:sp>
    <dsp:sp modelId="{1EF6372C-4BB1-5B47-8A63-10E95935A2E0}">
      <dsp:nvSpPr>
        <dsp:cNvPr id="0" name=""/>
        <dsp:cNvSpPr/>
      </dsp:nvSpPr>
      <dsp:spPr>
        <a:xfrm>
          <a:off x="0" y="25612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Film releases in May generate the highest worldwide gross on average.</a:t>
          </a:r>
        </a:p>
      </dsp:txBody>
      <dsp:txXfrm>
        <a:off x="53916" y="2615195"/>
        <a:ext cx="10922118" cy="9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6CA36-AE4B-4D50-B5C2-F3AFA285D01A}">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9DF89-B742-4C9B-A769-AB3999E6EA18}">
      <dsp:nvSpPr>
        <dsp:cNvPr id="0" name=""/>
        <dsp:cNvSpPr/>
      </dsp:nvSpPr>
      <dsp:spPr>
        <a:xfrm>
          <a:off x="5462953" y="3856964"/>
          <a:ext cx="739825" cy="734935"/>
        </a:xfrm>
        <a:prstGeom prst="rect">
          <a:avLst/>
        </a:prstGeom>
        <a:blipFill>
          <a:blip xmlns:r="http://schemas.openxmlformats.org/officeDocument/2006/relationships" r:embed="rId1"/>
          <a:srcRect/>
          <a:stretch>
            <a:fillRect t="-31000" b="-3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A6F4F-74A9-488D-BBF7-B1C0F891ADB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Kick off Microsoft’s movie studio with an Animation film, as this genre generates the highest profit with minimal risk of costing more than its gross earnings.  Adventure and Family films also have high profits and low relative budgets on average.</a:t>
          </a:r>
        </a:p>
      </dsp:txBody>
      <dsp:txXfrm>
        <a:off x="1553633" y="574"/>
        <a:ext cx="5458736" cy="1345137"/>
      </dsp:txXfrm>
    </dsp:sp>
    <dsp:sp modelId="{B473ADA1-801A-4A93-9084-758C837FF7E7}">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C40BA-FB15-4D4D-A41E-0615CDEC34DA}">
      <dsp:nvSpPr>
        <dsp:cNvPr id="0" name=""/>
        <dsp:cNvSpPr/>
      </dsp:nvSpPr>
      <dsp:spPr>
        <a:xfrm>
          <a:off x="6210458" y="3796404"/>
          <a:ext cx="433537" cy="716151"/>
        </a:xfrm>
        <a:prstGeom prst="rect">
          <a:avLst/>
        </a:prstGeom>
        <a:blipFill rotWithShape="1">
          <a:blip xmlns:r="http://schemas.openxmlformats.org/officeDocument/2006/relationships" r:embed="rId2">
            <a:alphaModFix/>
          </a:blip>
          <a:srcRect/>
          <a:stretch>
            <a:fillRect t="-30000" b="-30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1D0C48-F17F-49B7-A6B2-4C61BDC7318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Utilizing experienced crew members in the Animation genre such as Pierre Coffin as Director, Janey Healy as Producer, and Michael </a:t>
          </a:r>
          <a:r>
            <a:rPr lang="en-US" sz="1500" kern="1200" dirty="0" err="1"/>
            <a:t>Giacchino</a:t>
          </a:r>
          <a:r>
            <a:rPr lang="en-US" sz="1500" kern="1200" dirty="0"/>
            <a:t> as composer will yield successful films.</a:t>
          </a:r>
        </a:p>
      </dsp:txBody>
      <dsp:txXfrm>
        <a:off x="1553633" y="1681996"/>
        <a:ext cx="5458736" cy="1345137"/>
      </dsp:txXfrm>
    </dsp:sp>
    <dsp:sp modelId="{3D0AA145-C5A5-40AB-A77F-30C6D1407654}">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6B92C-29D7-4F52-A58E-16AEC6A94BA3}">
      <dsp:nvSpPr>
        <dsp:cNvPr id="0" name=""/>
        <dsp:cNvSpPr/>
      </dsp:nvSpPr>
      <dsp:spPr>
        <a:xfrm>
          <a:off x="406904" y="3666074"/>
          <a:ext cx="739825" cy="739825"/>
        </a:xfrm>
        <a:prstGeom prst="rect">
          <a:avLst/>
        </a:prstGeom>
        <a:blipFill rotWithShape="1">
          <a:blip xmlns:r="http://schemas.openxmlformats.org/officeDocument/2006/relationships" r:embed="rId3">
            <a:alphaModFix/>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72D81C-13B9-4625-AB28-F99423D09702}">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Microsoft should release films in May, June, or July, as viewers are more likely to hit the movie theatre in those months.  Avoid delays as there is a sharp decline in viewership in Fall </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DCC5EB-E10C-D640-B60B-EDA92E845F05}"/>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MICROSOFT MOVIE STUDIO ANALYSIS</a:t>
            </a:r>
          </a:p>
        </p:txBody>
      </p:sp>
      <p:sp>
        <p:nvSpPr>
          <p:cNvPr id="3" name="Subtitle 2">
            <a:extLst>
              <a:ext uri="{FF2B5EF4-FFF2-40B4-BE49-F238E27FC236}">
                <a16:creationId xmlns:a16="http://schemas.microsoft.com/office/drawing/2014/main" id="{BC1C5AD1-616D-7340-BADE-E3D6D4A9ECF5}"/>
              </a:ext>
            </a:extLst>
          </p:cNvPr>
          <p:cNvSpPr>
            <a:spLocks noGrp="1"/>
          </p:cNvSpPr>
          <p:nvPr>
            <p:ph type="subTitle" idx="1"/>
          </p:nvPr>
        </p:nvSpPr>
        <p:spPr>
          <a:xfrm>
            <a:off x="8109236" y="4739780"/>
            <a:ext cx="3511233" cy="1147054"/>
          </a:xfrm>
        </p:spPr>
        <p:txBody>
          <a:bodyPr anchor="t">
            <a:normAutofit/>
          </a:bodyPr>
          <a:lstStyle/>
          <a:p>
            <a:r>
              <a:rPr lang="en-US" sz="2000">
                <a:solidFill>
                  <a:schemeClr val="accent1"/>
                </a:solidFill>
              </a:rPr>
              <a:t>Sabina Bains</a:t>
            </a:r>
          </a:p>
          <a:p>
            <a:r>
              <a:rPr lang="en-US" sz="2000">
                <a:solidFill>
                  <a:schemeClr val="accent1"/>
                </a:solidFill>
              </a:rPr>
              <a:t>October 2021</a:t>
            </a:r>
          </a:p>
        </p:txBody>
      </p:sp>
      <p:sp>
        <p:nvSpPr>
          <p:cNvPr id="139" name="Rectangle 13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Microsoft Logo transparent PNG - StickPNG">
            <a:extLst>
              <a:ext uri="{FF2B5EF4-FFF2-40B4-BE49-F238E27FC236}">
                <a16:creationId xmlns:a16="http://schemas.microsoft.com/office/drawing/2014/main" id="{16653450-1CDE-E94E-9BC8-E75933C8B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2766483"/>
            <a:ext cx="6253164" cy="134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9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OBJECTIVE AND METHODOLOGY</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normAutofit/>
          </a:bodyPr>
          <a:lstStyle/>
          <a:p>
            <a:r>
              <a:rPr lang="en-US" sz="2800" dirty="0"/>
              <a:t>Explore historical movie data to determine types of movies that are most successful at the box office for Microsoft’s studio to utilize</a:t>
            </a:r>
          </a:p>
          <a:p>
            <a:r>
              <a:rPr lang="en-US" sz="2800" dirty="0"/>
              <a:t>Data sourced from The Numbers (https://</a:t>
            </a:r>
            <a:r>
              <a:rPr lang="en-US" sz="2800" dirty="0" err="1"/>
              <a:t>www.the-numbers.com</a:t>
            </a:r>
            <a:r>
              <a:rPr lang="en-US" sz="2800" dirty="0"/>
              <a:t>/) and IMDB (https://</a:t>
            </a:r>
            <a:r>
              <a:rPr lang="en-US" sz="2800" dirty="0" err="1"/>
              <a:t>www.imdb.com</a:t>
            </a:r>
            <a:r>
              <a:rPr lang="en-US" sz="2800" dirty="0"/>
              <a:t>)</a:t>
            </a:r>
          </a:p>
        </p:txBody>
      </p:sp>
    </p:spTree>
    <p:extLst>
      <p:ext uri="{BB962C8B-B14F-4D97-AF65-F5344CB8AC3E}">
        <p14:creationId xmlns:p14="http://schemas.microsoft.com/office/powerpoint/2010/main" val="225310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C6E45-1CFA-0244-9983-B243B04FF8FD}"/>
              </a:ext>
            </a:extLst>
          </p:cNvPr>
          <p:cNvSpPr>
            <a:spLocks noGrp="1"/>
          </p:cNvSpPr>
          <p:nvPr>
            <p:ph type="ctrTitle"/>
          </p:nvPr>
        </p:nvSpPr>
        <p:spPr>
          <a:xfrm>
            <a:off x="4449960" y="1507414"/>
            <a:ext cx="7295507" cy="3703320"/>
          </a:xfrm>
        </p:spPr>
        <p:txBody>
          <a:bodyPr anchor="ctr">
            <a:normAutofit/>
          </a:bodyPr>
          <a:lstStyle/>
          <a:p>
            <a:r>
              <a:rPr lang="en-US" sz="4800" dirty="0">
                <a:solidFill>
                  <a:schemeClr val="tx2"/>
                </a:solidFill>
              </a:rPr>
              <a:t>OVERALL FINDINGS</a:t>
            </a:r>
          </a:p>
        </p:txBody>
      </p:sp>
      <p:sp>
        <p:nvSpPr>
          <p:cNvPr id="3" name="Subtitle 2">
            <a:extLst>
              <a:ext uri="{FF2B5EF4-FFF2-40B4-BE49-F238E27FC236}">
                <a16:creationId xmlns:a16="http://schemas.microsoft.com/office/drawing/2014/main" id="{85EF1591-A47A-5745-B8FA-EDE88D5AE0C0}"/>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dirty="0">
                <a:solidFill>
                  <a:schemeClr val="tx2"/>
                </a:solidFill>
              </a:rPr>
              <a:t>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122" name="Picture 2" descr="Microsoft Logo Png - Free Transparent PNG Logos">
            <a:extLst>
              <a:ext uri="{FF2B5EF4-FFF2-40B4-BE49-F238E27FC236}">
                <a16:creationId xmlns:a16="http://schemas.microsoft.com/office/drawing/2014/main" id="{F4134039-2BE3-E14A-A144-C2DB6992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82" y="2234268"/>
            <a:ext cx="2425700"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494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Key findings</a:t>
            </a:r>
          </a:p>
        </p:txBody>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4991582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7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Films in the Animation genre are most profitable on average, while costing about half their NET earnings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335805" y="2180496"/>
            <a:ext cx="5275001" cy="4045683"/>
          </a:xfrm>
        </p:spPr>
        <p:txBody>
          <a:bodyPr>
            <a:normAutofit/>
          </a:bodyPr>
          <a:lstStyle/>
          <a:p>
            <a:endParaRPr lang="en-US" dirty="0"/>
          </a:p>
          <a:p>
            <a:r>
              <a:rPr lang="en-US" dirty="0"/>
              <a:t>Animation films outperformed all other genres with a median profit of 136.8MM.  Median budget for this genre was 75MM.</a:t>
            </a:r>
          </a:p>
          <a:p>
            <a:r>
              <a:rPr lang="en-US" dirty="0"/>
              <a:t>Adventure and Family have high average profits as well while keeping low costs</a:t>
            </a:r>
          </a:p>
          <a:p>
            <a:r>
              <a:rPr lang="en-US" dirty="0"/>
              <a:t>Action, Sci-Fi, Fantasy, and Comedy genres have higher budgets than profit on average</a:t>
            </a:r>
          </a:p>
          <a:p>
            <a:r>
              <a:rPr lang="en-US" dirty="0"/>
              <a:t>Using the median rather than the mean excludes potential outliers in films, demonstrating Animation films as a clear winner</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pic>
        <p:nvPicPr>
          <p:cNvPr id="2058" name="Picture 10">
            <a:extLst>
              <a:ext uri="{FF2B5EF4-FFF2-40B4-BE49-F238E27FC236}">
                <a16:creationId xmlns:a16="http://schemas.microsoft.com/office/drawing/2014/main" id="{80C92671-A9A9-EA44-B557-E8E55E102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12" y="2343786"/>
            <a:ext cx="5871793" cy="389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4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25E36C78-D2A7-412A-9321-3AC28893C6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2" name="Rectangle 81">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86" name="Rectangle 85">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661361" y="790866"/>
            <a:ext cx="3296490" cy="1290417"/>
          </a:xfrm>
        </p:spPr>
        <p:txBody>
          <a:bodyPr>
            <a:normAutofit/>
          </a:bodyPr>
          <a:lstStyle/>
          <a:p>
            <a:pPr>
              <a:lnSpc>
                <a:spcPct val="90000"/>
              </a:lnSpc>
            </a:pPr>
            <a:r>
              <a:rPr lang="en-US" sz="2000" dirty="0">
                <a:solidFill>
                  <a:srgbClr val="FFFFFF"/>
                </a:solidFill>
              </a:rPr>
              <a:t>Hiring experienced crew members contributes to THE SUCCESS OF FILMS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61361" y="2424099"/>
            <a:ext cx="3296490" cy="3523411"/>
          </a:xfrm>
        </p:spPr>
        <p:txBody>
          <a:bodyPr>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Janet Healy is the most profitable producer with 7 works in the Animation Genre. </a:t>
            </a:r>
          </a:p>
          <a:p>
            <a:pPr>
              <a:lnSpc>
                <a:spcPct val="90000"/>
              </a:lnSpc>
            </a:pPr>
            <a:r>
              <a:rPr lang="en-US" sz="1400" dirty="0">
                <a:solidFill>
                  <a:srgbClr val="FFFFFF"/>
                </a:solidFill>
              </a:rPr>
              <a:t>Pierre Coffin is the most successful Director in the Adventure, Animation, and Comedy Genres.</a:t>
            </a:r>
          </a:p>
          <a:p>
            <a:pPr>
              <a:lnSpc>
                <a:spcPct val="90000"/>
              </a:lnSpc>
            </a:pPr>
            <a:r>
              <a:rPr lang="en-US" sz="1400" dirty="0">
                <a:solidFill>
                  <a:srgbClr val="FFFFFF"/>
                </a:solidFill>
              </a:rPr>
              <a:t>Michael </a:t>
            </a:r>
            <a:r>
              <a:rPr lang="en-US" sz="1400" dirty="0" err="1">
                <a:solidFill>
                  <a:srgbClr val="FFFFFF"/>
                </a:solidFill>
              </a:rPr>
              <a:t>Giacchino</a:t>
            </a:r>
            <a:r>
              <a:rPr lang="en-US" sz="1400" dirty="0">
                <a:solidFill>
                  <a:srgbClr val="FFFFFF"/>
                </a:solidFill>
              </a:rPr>
              <a:t> tops the list of most successful composers, with experience composing 6 works that vary in Genre</a:t>
            </a:r>
          </a:p>
          <a:p>
            <a:pPr>
              <a:lnSpc>
                <a:spcPct val="90000"/>
              </a:lnSpc>
            </a:pPr>
            <a:r>
              <a:rPr lang="en-US" sz="1400" dirty="0">
                <a:solidFill>
                  <a:srgbClr val="FFFFFF"/>
                </a:solidFill>
              </a:rPr>
              <a:t>Cinco Paul and Ken </a:t>
            </a:r>
            <a:r>
              <a:rPr lang="en-US" sz="1400" dirty="0" err="1">
                <a:solidFill>
                  <a:srgbClr val="FFFFFF"/>
                </a:solidFill>
              </a:rPr>
              <a:t>Daurio</a:t>
            </a:r>
            <a:r>
              <a:rPr lang="en-US" sz="1400" dirty="0">
                <a:solidFill>
                  <a:srgbClr val="FFFFFF"/>
                </a:solidFill>
              </a:rPr>
              <a:t> write the most successful Animation,  Adventure, and Comedy films</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pPr>
              <a:spcAft>
                <a:spcPts val="600"/>
              </a:spcAft>
            </a:pPr>
            <a:br>
              <a:rPr lang="en-US" dirty="0"/>
            </a:br>
            <a:endParaRPr lang="en-US"/>
          </a:p>
        </p:txBody>
      </p:sp>
      <p:pic>
        <p:nvPicPr>
          <p:cNvPr id="6164" name="Picture 20">
            <a:extLst>
              <a:ext uri="{FF2B5EF4-FFF2-40B4-BE49-F238E27FC236}">
                <a16:creationId xmlns:a16="http://schemas.microsoft.com/office/drawing/2014/main" id="{5794A42D-72FB-EB42-8181-328FA8873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286" y="3574359"/>
            <a:ext cx="3603784" cy="2420945"/>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a:extLst>
              <a:ext uri="{FF2B5EF4-FFF2-40B4-BE49-F238E27FC236}">
                <a16:creationId xmlns:a16="http://schemas.microsoft.com/office/drawing/2014/main" id="{D2D67C37-8394-5E49-9E37-E717B39AC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158" y="3584137"/>
            <a:ext cx="3683729" cy="2411167"/>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a:extLst>
              <a:ext uri="{FF2B5EF4-FFF2-40B4-BE49-F238E27FC236}">
                <a16:creationId xmlns:a16="http://schemas.microsoft.com/office/drawing/2014/main" id="{E2045689-7547-C949-B7B2-A2532A6B12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79" y="1005840"/>
            <a:ext cx="3603785" cy="2411167"/>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a:extLst>
              <a:ext uri="{FF2B5EF4-FFF2-40B4-BE49-F238E27FC236}">
                <a16:creationId xmlns:a16="http://schemas.microsoft.com/office/drawing/2014/main" id="{DE0A5300-39B1-8F4D-AAC1-0BE0D64DA3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0300" y="1057881"/>
            <a:ext cx="3603785" cy="235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3578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MAY FILM RELEASES GENERATE THE HIGHEST WORLDWIDE GROSS ON AVERAGE</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8470900" y="2180496"/>
            <a:ext cx="3139906" cy="4045683"/>
          </a:xfrm>
        </p:spPr>
        <p:txBody>
          <a:bodyPr anchor="ctr">
            <a:normAutofit/>
          </a:bodyPr>
          <a:lstStyle/>
          <a:p>
            <a:r>
              <a:rPr lang="en-US" dirty="0"/>
              <a:t>Movies released in late spring to early summer generate substantial worldwide gross, with May generating 195MM on average.</a:t>
            </a:r>
          </a:p>
          <a:p>
            <a:r>
              <a:rPr lang="en-US" dirty="0"/>
              <a:t>Late summer and early fall movie releases yield the lowest worldwide gross on average</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graphicFrame>
        <p:nvGraphicFramePr>
          <p:cNvPr id="7" name="Table 7">
            <a:extLst>
              <a:ext uri="{FF2B5EF4-FFF2-40B4-BE49-F238E27FC236}">
                <a16:creationId xmlns:a16="http://schemas.microsoft.com/office/drawing/2014/main" id="{CD1EF68C-33B8-2247-9BF0-294280FCAFFF}"/>
              </a:ext>
            </a:extLst>
          </p:cNvPr>
          <p:cNvGraphicFramePr>
            <a:graphicFrameLocks noGrp="1"/>
          </p:cNvGraphicFramePr>
          <p:nvPr>
            <p:extLst>
              <p:ext uri="{D42A27DB-BD31-4B8C-83A1-F6EECF244321}">
                <p14:modId xmlns:p14="http://schemas.microsoft.com/office/powerpoint/2010/main" val="600187820"/>
              </p:ext>
            </p:extLst>
          </p:nvPr>
        </p:nvGraphicFramePr>
        <p:xfrm>
          <a:off x="6288750" y="2296902"/>
          <a:ext cx="1837000" cy="3535680"/>
        </p:xfrm>
        <a:graphic>
          <a:graphicData uri="http://schemas.openxmlformats.org/drawingml/2006/table">
            <a:tbl>
              <a:tblPr firstRow="1" bandRow="1">
                <a:tableStyleId>{5C22544A-7EE6-4342-B048-85BDC9FD1C3A}</a:tableStyleId>
              </a:tblPr>
              <a:tblGrid>
                <a:gridCol w="918500">
                  <a:extLst>
                    <a:ext uri="{9D8B030D-6E8A-4147-A177-3AD203B41FA5}">
                      <a16:colId xmlns:a16="http://schemas.microsoft.com/office/drawing/2014/main" val="4145685304"/>
                    </a:ext>
                  </a:extLst>
                </a:gridCol>
                <a:gridCol w="918500">
                  <a:extLst>
                    <a:ext uri="{9D8B030D-6E8A-4147-A177-3AD203B41FA5}">
                      <a16:colId xmlns:a16="http://schemas.microsoft.com/office/drawing/2014/main" val="3728654689"/>
                    </a:ext>
                  </a:extLst>
                </a:gridCol>
              </a:tblGrid>
              <a:tr h="260295">
                <a:tc>
                  <a:txBody>
                    <a:bodyPr/>
                    <a:lstStyle/>
                    <a:p>
                      <a:pPr algn="ctr" fontAlgn="ctr"/>
                      <a:r>
                        <a:rPr lang="en-US" sz="1100" b="1" dirty="0">
                          <a:effectLst/>
                        </a:rPr>
                        <a:t>Release Month</a:t>
                      </a:r>
                    </a:p>
                  </a:txBody>
                  <a:tcPr anchor="ctr"/>
                </a:tc>
                <a:tc>
                  <a:txBody>
                    <a:bodyPr/>
                    <a:lstStyle/>
                    <a:p>
                      <a:pPr algn="ctr" fontAlgn="ctr"/>
                      <a:r>
                        <a:rPr lang="en-US" sz="1100" b="1" dirty="0">
                          <a:effectLst/>
                        </a:rPr>
                        <a:t>Gross (MM)</a:t>
                      </a:r>
                    </a:p>
                  </a:txBody>
                  <a:tcPr anchor="ctr"/>
                </a:tc>
                <a:extLst>
                  <a:ext uri="{0D108BD9-81ED-4DB2-BD59-A6C34878D82A}">
                    <a16:rowId xmlns:a16="http://schemas.microsoft.com/office/drawing/2014/main" val="1076749580"/>
                  </a:ext>
                </a:extLst>
              </a:tr>
              <a:tr h="156177">
                <a:tc>
                  <a:txBody>
                    <a:bodyPr/>
                    <a:lstStyle/>
                    <a:p>
                      <a:pPr algn="ctr" fontAlgn="ctr"/>
                      <a:r>
                        <a:rPr lang="en-US" sz="1100" b="1" dirty="0">
                          <a:effectLst/>
                        </a:rPr>
                        <a:t>Jan</a:t>
                      </a:r>
                    </a:p>
                  </a:txBody>
                  <a:tcPr anchor="ctr"/>
                </a:tc>
                <a:tc>
                  <a:txBody>
                    <a:bodyPr/>
                    <a:lstStyle/>
                    <a:p>
                      <a:pPr algn="ctr" fontAlgn="ctr"/>
                      <a:r>
                        <a:rPr lang="en-US" sz="1100" dirty="0">
                          <a:effectLst/>
                        </a:rPr>
                        <a:t>56.3</a:t>
                      </a:r>
                    </a:p>
                  </a:txBody>
                  <a:tcPr anchor="ctr"/>
                </a:tc>
                <a:extLst>
                  <a:ext uri="{0D108BD9-81ED-4DB2-BD59-A6C34878D82A}">
                    <a16:rowId xmlns:a16="http://schemas.microsoft.com/office/drawing/2014/main" val="1006375750"/>
                  </a:ext>
                </a:extLst>
              </a:tr>
              <a:tr h="156177">
                <a:tc>
                  <a:txBody>
                    <a:bodyPr/>
                    <a:lstStyle/>
                    <a:p>
                      <a:pPr algn="ctr" fontAlgn="ctr"/>
                      <a:r>
                        <a:rPr lang="en-US" sz="1100" b="1" dirty="0">
                          <a:effectLst/>
                        </a:rPr>
                        <a:t>Feb</a:t>
                      </a:r>
                    </a:p>
                  </a:txBody>
                  <a:tcPr anchor="ctr"/>
                </a:tc>
                <a:tc>
                  <a:txBody>
                    <a:bodyPr/>
                    <a:lstStyle/>
                    <a:p>
                      <a:pPr algn="ctr" fontAlgn="ctr"/>
                      <a:r>
                        <a:rPr lang="en-US" sz="1100" dirty="0">
                          <a:effectLst/>
                        </a:rPr>
                        <a:t>89.5</a:t>
                      </a:r>
                    </a:p>
                  </a:txBody>
                  <a:tcPr anchor="ctr"/>
                </a:tc>
                <a:extLst>
                  <a:ext uri="{0D108BD9-81ED-4DB2-BD59-A6C34878D82A}">
                    <a16:rowId xmlns:a16="http://schemas.microsoft.com/office/drawing/2014/main" val="108254496"/>
                  </a:ext>
                </a:extLst>
              </a:tr>
              <a:tr h="156177">
                <a:tc>
                  <a:txBody>
                    <a:bodyPr/>
                    <a:lstStyle/>
                    <a:p>
                      <a:pPr algn="ctr" fontAlgn="ctr"/>
                      <a:r>
                        <a:rPr lang="en-US" sz="1100" b="1" dirty="0">
                          <a:effectLst/>
                        </a:rPr>
                        <a:t>Mar</a:t>
                      </a:r>
                    </a:p>
                  </a:txBody>
                  <a:tcPr anchor="ctr"/>
                </a:tc>
                <a:tc>
                  <a:txBody>
                    <a:bodyPr/>
                    <a:lstStyle/>
                    <a:p>
                      <a:pPr algn="ctr" fontAlgn="ctr"/>
                      <a:r>
                        <a:rPr lang="en-US" sz="1100" dirty="0">
                          <a:effectLst/>
                        </a:rPr>
                        <a:t>115.1</a:t>
                      </a:r>
                    </a:p>
                  </a:txBody>
                  <a:tcPr anchor="ctr"/>
                </a:tc>
                <a:extLst>
                  <a:ext uri="{0D108BD9-81ED-4DB2-BD59-A6C34878D82A}">
                    <a16:rowId xmlns:a16="http://schemas.microsoft.com/office/drawing/2014/main" val="2326465130"/>
                  </a:ext>
                </a:extLst>
              </a:tr>
              <a:tr h="156177">
                <a:tc>
                  <a:txBody>
                    <a:bodyPr/>
                    <a:lstStyle/>
                    <a:p>
                      <a:pPr algn="ctr" fontAlgn="ctr"/>
                      <a:r>
                        <a:rPr lang="en-US" sz="1100" b="1" dirty="0">
                          <a:effectLst/>
                        </a:rPr>
                        <a:t>Apr</a:t>
                      </a:r>
                    </a:p>
                  </a:txBody>
                  <a:tcPr anchor="ctr"/>
                </a:tc>
                <a:tc>
                  <a:txBody>
                    <a:bodyPr/>
                    <a:lstStyle/>
                    <a:p>
                      <a:pPr algn="ctr" fontAlgn="ctr"/>
                      <a:r>
                        <a:rPr lang="en-US" sz="1100" dirty="0">
                          <a:effectLst/>
                        </a:rPr>
                        <a:t>84.5</a:t>
                      </a:r>
                    </a:p>
                  </a:txBody>
                  <a:tcPr anchor="ctr"/>
                </a:tc>
                <a:extLst>
                  <a:ext uri="{0D108BD9-81ED-4DB2-BD59-A6C34878D82A}">
                    <a16:rowId xmlns:a16="http://schemas.microsoft.com/office/drawing/2014/main" val="3430793427"/>
                  </a:ext>
                </a:extLst>
              </a:tr>
              <a:tr h="156177">
                <a:tc>
                  <a:txBody>
                    <a:bodyPr/>
                    <a:lstStyle/>
                    <a:p>
                      <a:pPr algn="ctr" fontAlgn="ctr"/>
                      <a:r>
                        <a:rPr lang="en-US" sz="1100" b="1">
                          <a:effectLst/>
                        </a:rPr>
                        <a:t>May</a:t>
                      </a:r>
                    </a:p>
                  </a:txBody>
                  <a:tcPr anchor="ctr"/>
                </a:tc>
                <a:tc>
                  <a:txBody>
                    <a:bodyPr/>
                    <a:lstStyle/>
                    <a:p>
                      <a:pPr algn="ctr" fontAlgn="ctr"/>
                      <a:r>
                        <a:rPr lang="en-US" sz="1100" dirty="0">
                          <a:effectLst/>
                        </a:rPr>
                        <a:t>195.3</a:t>
                      </a:r>
                    </a:p>
                  </a:txBody>
                  <a:tcPr anchor="ctr"/>
                </a:tc>
                <a:extLst>
                  <a:ext uri="{0D108BD9-81ED-4DB2-BD59-A6C34878D82A}">
                    <a16:rowId xmlns:a16="http://schemas.microsoft.com/office/drawing/2014/main" val="365194700"/>
                  </a:ext>
                </a:extLst>
              </a:tr>
              <a:tr h="156177">
                <a:tc>
                  <a:txBody>
                    <a:bodyPr/>
                    <a:lstStyle/>
                    <a:p>
                      <a:pPr algn="ctr" fontAlgn="ctr"/>
                      <a:r>
                        <a:rPr lang="en-US" sz="1100" b="1">
                          <a:effectLst/>
                        </a:rPr>
                        <a:t>Jun</a:t>
                      </a:r>
                    </a:p>
                  </a:txBody>
                  <a:tcPr anchor="ctr"/>
                </a:tc>
                <a:tc>
                  <a:txBody>
                    <a:bodyPr/>
                    <a:lstStyle/>
                    <a:p>
                      <a:pPr algn="ctr" fontAlgn="ctr"/>
                      <a:r>
                        <a:rPr lang="en-US" sz="1100" dirty="0">
                          <a:effectLst/>
                        </a:rPr>
                        <a:t>167.5</a:t>
                      </a:r>
                    </a:p>
                  </a:txBody>
                  <a:tcPr anchor="ctr"/>
                </a:tc>
                <a:extLst>
                  <a:ext uri="{0D108BD9-81ED-4DB2-BD59-A6C34878D82A}">
                    <a16:rowId xmlns:a16="http://schemas.microsoft.com/office/drawing/2014/main" val="2719335476"/>
                  </a:ext>
                </a:extLst>
              </a:tr>
              <a:tr h="156177">
                <a:tc>
                  <a:txBody>
                    <a:bodyPr/>
                    <a:lstStyle/>
                    <a:p>
                      <a:pPr algn="ctr" fontAlgn="ctr"/>
                      <a:r>
                        <a:rPr lang="en-US" sz="1100" b="1">
                          <a:effectLst/>
                        </a:rPr>
                        <a:t>Jul</a:t>
                      </a:r>
                    </a:p>
                  </a:txBody>
                  <a:tcPr anchor="ctr"/>
                </a:tc>
                <a:tc>
                  <a:txBody>
                    <a:bodyPr/>
                    <a:lstStyle/>
                    <a:p>
                      <a:pPr algn="ctr" fontAlgn="ctr"/>
                      <a:r>
                        <a:rPr lang="en-US" sz="1100" dirty="0">
                          <a:effectLst/>
                        </a:rPr>
                        <a:t>157.3</a:t>
                      </a:r>
                    </a:p>
                  </a:txBody>
                  <a:tcPr anchor="ctr"/>
                </a:tc>
                <a:extLst>
                  <a:ext uri="{0D108BD9-81ED-4DB2-BD59-A6C34878D82A}">
                    <a16:rowId xmlns:a16="http://schemas.microsoft.com/office/drawing/2014/main" val="3082122168"/>
                  </a:ext>
                </a:extLst>
              </a:tr>
              <a:tr h="156177">
                <a:tc>
                  <a:txBody>
                    <a:bodyPr/>
                    <a:lstStyle/>
                    <a:p>
                      <a:pPr algn="ctr" fontAlgn="ctr"/>
                      <a:r>
                        <a:rPr lang="en-US" sz="1100" b="1">
                          <a:effectLst/>
                        </a:rPr>
                        <a:t>Aug</a:t>
                      </a:r>
                    </a:p>
                  </a:txBody>
                  <a:tcPr anchor="ctr"/>
                </a:tc>
                <a:tc>
                  <a:txBody>
                    <a:bodyPr/>
                    <a:lstStyle/>
                    <a:p>
                      <a:pPr algn="ctr" fontAlgn="ctr"/>
                      <a:r>
                        <a:rPr lang="en-US" sz="1100" dirty="0">
                          <a:effectLst/>
                        </a:rPr>
                        <a:t>70.1</a:t>
                      </a:r>
                    </a:p>
                  </a:txBody>
                  <a:tcPr anchor="ctr"/>
                </a:tc>
                <a:extLst>
                  <a:ext uri="{0D108BD9-81ED-4DB2-BD59-A6C34878D82A}">
                    <a16:rowId xmlns:a16="http://schemas.microsoft.com/office/drawing/2014/main" val="2747044100"/>
                  </a:ext>
                </a:extLst>
              </a:tr>
              <a:tr h="156177">
                <a:tc>
                  <a:txBody>
                    <a:bodyPr/>
                    <a:lstStyle/>
                    <a:p>
                      <a:pPr algn="ctr" fontAlgn="ctr"/>
                      <a:r>
                        <a:rPr lang="en-US" sz="1100" b="1">
                          <a:effectLst/>
                        </a:rPr>
                        <a:t>Sep</a:t>
                      </a:r>
                    </a:p>
                  </a:txBody>
                  <a:tcPr anchor="ctr"/>
                </a:tc>
                <a:tc>
                  <a:txBody>
                    <a:bodyPr/>
                    <a:lstStyle/>
                    <a:p>
                      <a:pPr algn="ctr" fontAlgn="ctr"/>
                      <a:r>
                        <a:rPr lang="en-US" sz="1100" dirty="0">
                          <a:effectLst/>
                        </a:rPr>
                        <a:t>50.7</a:t>
                      </a:r>
                    </a:p>
                  </a:txBody>
                  <a:tcPr anchor="ctr"/>
                </a:tc>
                <a:extLst>
                  <a:ext uri="{0D108BD9-81ED-4DB2-BD59-A6C34878D82A}">
                    <a16:rowId xmlns:a16="http://schemas.microsoft.com/office/drawing/2014/main" val="1118583179"/>
                  </a:ext>
                </a:extLst>
              </a:tr>
              <a:tr h="156177">
                <a:tc>
                  <a:txBody>
                    <a:bodyPr/>
                    <a:lstStyle/>
                    <a:p>
                      <a:pPr algn="ctr" fontAlgn="ctr"/>
                      <a:r>
                        <a:rPr lang="en-US" sz="1100" b="1" dirty="0">
                          <a:effectLst/>
                        </a:rPr>
                        <a:t>Oct</a:t>
                      </a:r>
                    </a:p>
                  </a:txBody>
                  <a:tcPr anchor="ctr"/>
                </a:tc>
                <a:tc>
                  <a:txBody>
                    <a:bodyPr/>
                    <a:lstStyle/>
                    <a:p>
                      <a:pPr algn="ctr" fontAlgn="ctr"/>
                      <a:r>
                        <a:rPr lang="en-US" sz="1100" dirty="0">
                          <a:effectLst/>
                        </a:rPr>
                        <a:t>53.3</a:t>
                      </a:r>
                    </a:p>
                  </a:txBody>
                  <a:tcPr anchor="ctr"/>
                </a:tc>
                <a:extLst>
                  <a:ext uri="{0D108BD9-81ED-4DB2-BD59-A6C34878D82A}">
                    <a16:rowId xmlns:a16="http://schemas.microsoft.com/office/drawing/2014/main" val="2004298710"/>
                  </a:ext>
                </a:extLst>
              </a:tr>
              <a:tr h="156177">
                <a:tc>
                  <a:txBody>
                    <a:bodyPr/>
                    <a:lstStyle/>
                    <a:p>
                      <a:pPr algn="ctr" fontAlgn="ctr"/>
                      <a:r>
                        <a:rPr lang="en-US" sz="1100" b="1">
                          <a:effectLst/>
                        </a:rPr>
                        <a:t>Nov</a:t>
                      </a:r>
                    </a:p>
                  </a:txBody>
                  <a:tcPr anchor="ctr"/>
                </a:tc>
                <a:tc>
                  <a:txBody>
                    <a:bodyPr/>
                    <a:lstStyle/>
                    <a:p>
                      <a:pPr algn="ctr" fontAlgn="ctr"/>
                      <a:r>
                        <a:rPr lang="en-US" sz="1100" dirty="0">
                          <a:effectLst/>
                        </a:rPr>
                        <a:t>140.1</a:t>
                      </a:r>
                    </a:p>
                  </a:txBody>
                  <a:tcPr anchor="ctr"/>
                </a:tc>
                <a:extLst>
                  <a:ext uri="{0D108BD9-81ED-4DB2-BD59-A6C34878D82A}">
                    <a16:rowId xmlns:a16="http://schemas.microsoft.com/office/drawing/2014/main" val="1973244300"/>
                  </a:ext>
                </a:extLst>
              </a:tr>
              <a:tr h="156177">
                <a:tc>
                  <a:txBody>
                    <a:bodyPr/>
                    <a:lstStyle/>
                    <a:p>
                      <a:pPr algn="ctr" fontAlgn="ctr"/>
                      <a:r>
                        <a:rPr lang="en-US" sz="1100" b="1">
                          <a:effectLst/>
                        </a:rPr>
                        <a:t>Dec</a:t>
                      </a:r>
                    </a:p>
                  </a:txBody>
                  <a:tcPr anchor="ctr"/>
                </a:tc>
                <a:tc>
                  <a:txBody>
                    <a:bodyPr/>
                    <a:lstStyle/>
                    <a:p>
                      <a:pPr algn="ctr" fontAlgn="ctr"/>
                      <a:r>
                        <a:rPr lang="en-US" sz="1100" dirty="0">
                          <a:effectLst/>
                        </a:rPr>
                        <a:t>111.1</a:t>
                      </a:r>
                    </a:p>
                  </a:txBody>
                  <a:tcPr anchor="ctr"/>
                </a:tc>
                <a:extLst>
                  <a:ext uri="{0D108BD9-81ED-4DB2-BD59-A6C34878D82A}">
                    <a16:rowId xmlns:a16="http://schemas.microsoft.com/office/drawing/2014/main" val="1004825399"/>
                  </a:ext>
                </a:extLst>
              </a:tr>
            </a:tbl>
          </a:graphicData>
        </a:graphic>
      </p:graphicFrame>
      <p:pic>
        <p:nvPicPr>
          <p:cNvPr id="4100" name="Picture 4">
            <a:extLst>
              <a:ext uri="{FF2B5EF4-FFF2-40B4-BE49-F238E27FC236}">
                <a16:creationId xmlns:a16="http://schemas.microsoft.com/office/drawing/2014/main" id="{256D7FBB-EF8E-DB44-94CF-05E400958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8" y="2243996"/>
            <a:ext cx="5722920" cy="380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2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746228" y="1037967"/>
            <a:ext cx="3054091" cy="4709131"/>
          </a:xfrm>
        </p:spPr>
        <p:txBody>
          <a:bodyPr anchor="ctr">
            <a:normAutofit/>
          </a:bodyPr>
          <a:lstStyle/>
          <a:p>
            <a:r>
              <a:rPr lang="en-US" sz="2200" dirty="0">
                <a:solidFill>
                  <a:schemeClr val="accent1"/>
                </a:solidFill>
              </a:rPr>
              <a:t>Recommendations and next steps:</a:t>
            </a:r>
          </a:p>
        </p:txBody>
      </p:sp>
      <p:sp>
        <p:nvSpPr>
          <p:cNvPr id="13" name="Rectangle 1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139325125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Shape 18572">
            <a:extLst>
              <a:ext uri="{FF2B5EF4-FFF2-40B4-BE49-F238E27FC236}">
                <a16:creationId xmlns:a16="http://schemas.microsoft.com/office/drawing/2014/main" id="{05C92537-D9F3-1C4C-873B-EB853ED9618D}"/>
              </a:ext>
            </a:extLst>
          </p:cNvPr>
          <p:cNvPicPr preferRelativeResize="0"/>
          <p:nvPr/>
        </p:nvPicPr>
        <p:blipFill rotWithShape="1">
          <a:blip r:embed="rId7">
            <a:alphaModFix/>
          </a:blip>
          <a:srcRect/>
          <a:stretch/>
        </p:blipFill>
        <p:spPr>
          <a:xfrm>
            <a:off x="5119193" y="1179498"/>
            <a:ext cx="502117" cy="831396"/>
          </a:xfrm>
          <a:prstGeom prst="rect">
            <a:avLst/>
          </a:prstGeom>
          <a:noFill/>
          <a:ln>
            <a:noFill/>
          </a:ln>
        </p:spPr>
      </p:pic>
      <p:pic>
        <p:nvPicPr>
          <p:cNvPr id="10" name="Shape 3992">
            <a:extLst>
              <a:ext uri="{FF2B5EF4-FFF2-40B4-BE49-F238E27FC236}">
                <a16:creationId xmlns:a16="http://schemas.microsoft.com/office/drawing/2014/main" id="{0C12F0A2-82D5-E645-A6CE-5C6748248950}"/>
              </a:ext>
            </a:extLst>
          </p:cNvPr>
          <p:cNvPicPr preferRelativeResize="0"/>
          <p:nvPr/>
        </p:nvPicPr>
        <p:blipFill rotWithShape="1">
          <a:blip r:embed="rId8">
            <a:alphaModFix/>
          </a:blip>
          <a:srcRect/>
          <a:stretch/>
        </p:blipFill>
        <p:spPr>
          <a:xfrm>
            <a:off x="5011157" y="3034594"/>
            <a:ext cx="730076" cy="682967"/>
          </a:xfrm>
          <a:prstGeom prst="rect">
            <a:avLst/>
          </a:prstGeom>
          <a:noFill/>
          <a:ln>
            <a:noFill/>
          </a:ln>
        </p:spPr>
      </p:pic>
    </p:spTree>
    <p:extLst>
      <p:ext uri="{BB962C8B-B14F-4D97-AF65-F5344CB8AC3E}">
        <p14:creationId xmlns:p14="http://schemas.microsoft.com/office/powerpoint/2010/main" val="26283484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7063</TotalTime>
  <Words>480</Words>
  <Application>Microsoft Macintosh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MICROSOFT MOVIE STUDIO ANALYSIS</vt:lpstr>
      <vt:lpstr>OBJECTIVE AND METHODOLOGY</vt:lpstr>
      <vt:lpstr>OVERALL FINDINGS</vt:lpstr>
      <vt:lpstr>Key findings</vt:lpstr>
      <vt:lpstr>Films in the Animation genre are most profitable on average, while costing about half their NET earnings</vt:lpstr>
      <vt:lpstr>Hiring experienced crew members contributes to THE SUCCESS OF FILMS</vt:lpstr>
      <vt:lpstr>MAY FILM RELEASES GENERATE THE HIGHEST WORLDWIDE GROSS ON AVERAGE</vt:lpstr>
      <vt:lpstr>Recommendations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dc:title>
  <dc:creator>Sabina Bains</dc:creator>
  <cp:lastModifiedBy>Sabina Bains</cp:lastModifiedBy>
  <cp:revision>7</cp:revision>
  <dcterms:created xsi:type="dcterms:W3CDTF">2021-10-07T16:36:17Z</dcterms:created>
  <dcterms:modified xsi:type="dcterms:W3CDTF">2021-10-12T17:26:06Z</dcterms:modified>
</cp:coreProperties>
</file>