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8" r:id="rId4"/>
    <p:sldId id="262" r:id="rId5"/>
    <p:sldId id="264" r:id="rId6"/>
    <p:sldId id="263"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51"/>
    <p:restoredTop sz="94699"/>
  </p:normalViewPr>
  <p:slideViewPr>
    <p:cSldViewPr snapToGrid="0" snapToObjects="1">
      <p:cViewPr varScale="1">
        <p:scale>
          <a:sx n="109" d="100"/>
          <a:sy n="109" d="100"/>
        </p:scale>
        <p:origin x="4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1" Type="http://schemas.openxmlformats.org/officeDocument/2006/relationships/image" Target="../media/image8.png"/></Relationships>
</file>

<file path=ppt/diagrams/_rels/drawing2.xml.rels><?xml version="1.0" encoding="UTF-8" standalone="yes"?>
<Relationships xmlns="http://schemas.openxmlformats.org/package/2006/relationships"><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6C0401-3745-4673-BC13-33D0C5684367}"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en-US"/>
        </a:p>
      </dgm:t>
    </dgm:pt>
    <dgm:pt modelId="{CAD84CFD-A6D2-4326-828B-38E5EAC4097F}">
      <dgm:prSet custT="1"/>
      <dgm:spPr/>
      <dgm:t>
        <a:bodyPr/>
        <a:lstStyle/>
        <a:p>
          <a:r>
            <a:rPr lang="en-US" sz="2000" dirty="0">
              <a:latin typeface="Arial" panose="020B0604020202020204" pitchFamily="34" charset="0"/>
              <a:cs typeface="Arial" panose="020B0604020202020204" pitchFamily="34" charset="0"/>
            </a:rPr>
            <a:t>Animation,  Adventure, and Sci-Fi genres generate the highest profits while maintaining low relative costs on average.</a:t>
          </a:r>
        </a:p>
      </dgm:t>
    </dgm:pt>
    <dgm:pt modelId="{A39A2EC0-E1C7-4546-A408-DA155E75A52D}" type="parTrans" cxnId="{BECF399B-3FB8-47E4-82F6-12A66DE52C6E}">
      <dgm:prSet/>
      <dgm:spPr/>
      <dgm:t>
        <a:bodyPr/>
        <a:lstStyle/>
        <a:p>
          <a:endParaRPr lang="en-US"/>
        </a:p>
      </dgm:t>
    </dgm:pt>
    <dgm:pt modelId="{1D7CF5B0-37CC-46F4-B7D2-CE3C904036F0}" type="sibTrans" cxnId="{BECF399B-3FB8-47E4-82F6-12A66DE52C6E}">
      <dgm:prSet/>
      <dgm:spPr/>
      <dgm:t>
        <a:bodyPr/>
        <a:lstStyle/>
        <a:p>
          <a:endParaRPr lang="en-US"/>
        </a:p>
      </dgm:t>
    </dgm:pt>
    <dgm:pt modelId="{C8AC943F-59CA-494C-9554-967E394750C2}">
      <dgm:prSet custT="1"/>
      <dgm:spPr/>
      <dgm:t>
        <a:bodyPr/>
        <a:lstStyle/>
        <a:p>
          <a:r>
            <a:rPr lang="en-US" sz="2000" dirty="0">
              <a:latin typeface="Arial" panose="020B0604020202020204" pitchFamily="34" charset="0"/>
              <a:cs typeface="Arial" panose="020B0604020202020204" pitchFamily="34" charset="0"/>
            </a:rPr>
            <a:t>Experienced crew members in the Animation genre such as Pierre Coffin as Director, Janet  Healy as producer, and Michael </a:t>
          </a:r>
          <a:r>
            <a:rPr lang="en-US" sz="2000" dirty="0" err="1">
              <a:latin typeface="Arial" panose="020B0604020202020204" pitchFamily="34" charset="0"/>
              <a:cs typeface="Arial" panose="020B0604020202020204" pitchFamily="34" charset="0"/>
            </a:rPr>
            <a:t>Giacchino</a:t>
          </a:r>
          <a:r>
            <a:rPr lang="en-US" sz="2000" dirty="0">
              <a:latin typeface="Arial" panose="020B0604020202020204" pitchFamily="34" charset="0"/>
              <a:cs typeface="Arial" panose="020B0604020202020204" pitchFamily="34" charset="0"/>
            </a:rPr>
            <a:t> as composer are responsible for multiple of the most successful films.</a:t>
          </a:r>
        </a:p>
      </dgm:t>
    </dgm:pt>
    <dgm:pt modelId="{57D7815A-5F7A-4E81-9B13-9B1C97DFBEB2}" type="parTrans" cxnId="{39C02539-36EF-43E1-B57E-4505BBE34F86}">
      <dgm:prSet/>
      <dgm:spPr/>
      <dgm:t>
        <a:bodyPr/>
        <a:lstStyle/>
        <a:p>
          <a:endParaRPr lang="en-US"/>
        </a:p>
      </dgm:t>
    </dgm:pt>
    <dgm:pt modelId="{A4805A97-AF72-4564-9522-6854B18DF2D8}" type="sibTrans" cxnId="{39C02539-36EF-43E1-B57E-4505BBE34F86}">
      <dgm:prSet/>
      <dgm:spPr/>
      <dgm:t>
        <a:bodyPr/>
        <a:lstStyle/>
        <a:p>
          <a:endParaRPr lang="en-US"/>
        </a:p>
      </dgm:t>
    </dgm:pt>
    <dgm:pt modelId="{541E620C-19D3-4276-AE4E-E8062859A346}">
      <dgm:prSet custT="1"/>
      <dgm:spPr/>
      <dgm:t>
        <a:bodyPr/>
        <a:lstStyle/>
        <a:p>
          <a:r>
            <a:rPr lang="en-US" sz="2000" dirty="0">
              <a:latin typeface="Arial" panose="020B0604020202020204" pitchFamily="34" charset="0"/>
              <a:cs typeface="Arial" panose="020B0604020202020204" pitchFamily="34" charset="0"/>
            </a:rPr>
            <a:t>Film releases in May generate the largest worldwide gross on average.</a:t>
          </a:r>
        </a:p>
      </dgm:t>
    </dgm:pt>
    <dgm:pt modelId="{E6CC5809-3D14-4CDC-BEF6-96C804E90725}" type="parTrans" cxnId="{6CA1DB78-E82C-4EB3-96F6-174902787AC9}">
      <dgm:prSet/>
      <dgm:spPr/>
      <dgm:t>
        <a:bodyPr/>
        <a:lstStyle/>
        <a:p>
          <a:endParaRPr lang="en-US"/>
        </a:p>
      </dgm:t>
    </dgm:pt>
    <dgm:pt modelId="{B4ACE872-EC06-466D-A0BC-2B67C5459A12}" type="sibTrans" cxnId="{6CA1DB78-E82C-4EB3-96F6-174902787AC9}">
      <dgm:prSet/>
      <dgm:spPr/>
      <dgm:t>
        <a:bodyPr/>
        <a:lstStyle/>
        <a:p>
          <a:endParaRPr lang="en-US"/>
        </a:p>
      </dgm:t>
    </dgm:pt>
    <dgm:pt modelId="{58E9CA7C-2BA2-A94D-AE10-EEC8BE02AE0A}" type="pres">
      <dgm:prSet presAssocID="{706C0401-3745-4673-BC13-33D0C5684367}" presName="linear" presStyleCnt="0">
        <dgm:presLayoutVars>
          <dgm:animLvl val="lvl"/>
          <dgm:resizeHandles val="exact"/>
        </dgm:presLayoutVars>
      </dgm:prSet>
      <dgm:spPr/>
    </dgm:pt>
    <dgm:pt modelId="{9ED16B14-F226-A747-A054-0682A5DE5E44}" type="pres">
      <dgm:prSet presAssocID="{CAD84CFD-A6D2-4326-828B-38E5EAC4097F}" presName="parentText" presStyleLbl="node1" presStyleIdx="0" presStyleCnt="3">
        <dgm:presLayoutVars>
          <dgm:chMax val="0"/>
          <dgm:bulletEnabled val="1"/>
        </dgm:presLayoutVars>
      </dgm:prSet>
      <dgm:spPr/>
    </dgm:pt>
    <dgm:pt modelId="{42BFDCBD-E667-4445-9099-D239EBC613D0}" type="pres">
      <dgm:prSet presAssocID="{1D7CF5B0-37CC-46F4-B7D2-CE3C904036F0}" presName="spacer" presStyleCnt="0"/>
      <dgm:spPr/>
    </dgm:pt>
    <dgm:pt modelId="{7AF61633-FEEA-A440-9431-1BF01A85DF41}" type="pres">
      <dgm:prSet presAssocID="{C8AC943F-59CA-494C-9554-967E394750C2}" presName="parentText" presStyleLbl="node1" presStyleIdx="1" presStyleCnt="3">
        <dgm:presLayoutVars>
          <dgm:chMax val="0"/>
          <dgm:bulletEnabled val="1"/>
        </dgm:presLayoutVars>
      </dgm:prSet>
      <dgm:spPr/>
    </dgm:pt>
    <dgm:pt modelId="{B9598028-1DC6-BF4B-B14A-9CECB9951288}" type="pres">
      <dgm:prSet presAssocID="{A4805A97-AF72-4564-9522-6854B18DF2D8}" presName="spacer" presStyleCnt="0"/>
      <dgm:spPr/>
    </dgm:pt>
    <dgm:pt modelId="{1EF6372C-4BB1-5B47-8A63-10E95935A2E0}" type="pres">
      <dgm:prSet presAssocID="{541E620C-19D3-4276-AE4E-E8062859A346}" presName="parentText" presStyleLbl="node1" presStyleIdx="2" presStyleCnt="3">
        <dgm:presLayoutVars>
          <dgm:chMax val="0"/>
          <dgm:bulletEnabled val="1"/>
        </dgm:presLayoutVars>
      </dgm:prSet>
      <dgm:spPr/>
    </dgm:pt>
  </dgm:ptLst>
  <dgm:cxnLst>
    <dgm:cxn modelId="{5DDD8E21-9A99-FE44-BE73-28180EF790E4}" type="presOf" srcId="{CAD84CFD-A6D2-4326-828B-38E5EAC4097F}" destId="{9ED16B14-F226-A747-A054-0682A5DE5E44}" srcOrd="0" destOrd="0" presId="urn:microsoft.com/office/officeart/2005/8/layout/vList2"/>
    <dgm:cxn modelId="{39C02539-36EF-43E1-B57E-4505BBE34F86}" srcId="{706C0401-3745-4673-BC13-33D0C5684367}" destId="{C8AC943F-59CA-494C-9554-967E394750C2}" srcOrd="1" destOrd="0" parTransId="{57D7815A-5F7A-4E81-9B13-9B1C97DFBEB2}" sibTransId="{A4805A97-AF72-4564-9522-6854B18DF2D8}"/>
    <dgm:cxn modelId="{6CA1DB78-E82C-4EB3-96F6-174902787AC9}" srcId="{706C0401-3745-4673-BC13-33D0C5684367}" destId="{541E620C-19D3-4276-AE4E-E8062859A346}" srcOrd="2" destOrd="0" parTransId="{E6CC5809-3D14-4CDC-BEF6-96C804E90725}" sibTransId="{B4ACE872-EC06-466D-A0BC-2B67C5459A12}"/>
    <dgm:cxn modelId="{66721A80-72DB-A740-812E-51B6C84EDCBD}" type="presOf" srcId="{C8AC943F-59CA-494C-9554-967E394750C2}" destId="{7AF61633-FEEA-A440-9431-1BF01A85DF41}" srcOrd="0" destOrd="0" presId="urn:microsoft.com/office/officeart/2005/8/layout/vList2"/>
    <dgm:cxn modelId="{1E529796-8348-E743-8F92-2D71456141F2}" type="presOf" srcId="{541E620C-19D3-4276-AE4E-E8062859A346}" destId="{1EF6372C-4BB1-5B47-8A63-10E95935A2E0}" srcOrd="0" destOrd="0" presId="urn:microsoft.com/office/officeart/2005/8/layout/vList2"/>
    <dgm:cxn modelId="{BECF399B-3FB8-47E4-82F6-12A66DE52C6E}" srcId="{706C0401-3745-4673-BC13-33D0C5684367}" destId="{CAD84CFD-A6D2-4326-828B-38E5EAC4097F}" srcOrd="0" destOrd="0" parTransId="{A39A2EC0-E1C7-4546-A408-DA155E75A52D}" sibTransId="{1D7CF5B0-37CC-46F4-B7D2-CE3C904036F0}"/>
    <dgm:cxn modelId="{216985E3-013E-5545-B463-53D59FD104BD}" type="presOf" srcId="{706C0401-3745-4673-BC13-33D0C5684367}" destId="{58E9CA7C-2BA2-A94D-AE10-EEC8BE02AE0A}" srcOrd="0" destOrd="0" presId="urn:microsoft.com/office/officeart/2005/8/layout/vList2"/>
    <dgm:cxn modelId="{7828BF11-86C8-8342-9E63-460CFDD32360}" type="presParOf" srcId="{58E9CA7C-2BA2-A94D-AE10-EEC8BE02AE0A}" destId="{9ED16B14-F226-A747-A054-0682A5DE5E44}" srcOrd="0" destOrd="0" presId="urn:microsoft.com/office/officeart/2005/8/layout/vList2"/>
    <dgm:cxn modelId="{E6BE25A6-2F0D-824D-8F24-DD06EEF71D85}" type="presParOf" srcId="{58E9CA7C-2BA2-A94D-AE10-EEC8BE02AE0A}" destId="{42BFDCBD-E667-4445-9099-D239EBC613D0}" srcOrd="1" destOrd="0" presId="urn:microsoft.com/office/officeart/2005/8/layout/vList2"/>
    <dgm:cxn modelId="{8E69A619-7A91-174B-9AF6-46E33C774B73}" type="presParOf" srcId="{58E9CA7C-2BA2-A94D-AE10-EEC8BE02AE0A}" destId="{7AF61633-FEEA-A440-9431-1BF01A85DF41}" srcOrd="2" destOrd="0" presId="urn:microsoft.com/office/officeart/2005/8/layout/vList2"/>
    <dgm:cxn modelId="{41774FA8-AC37-BC40-B19D-525D2D0A46F6}" type="presParOf" srcId="{58E9CA7C-2BA2-A94D-AE10-EEC8BE02AE0A}" destId="{B9598028-1DC6-BF4B-B14A-9CECB9951288}" srcOrd="3" destOrd="0" presId="urn:microsoft.com/office/officeart/2005/8/layout/vList2"/>
    <dgm:cxn modelId="{F32B4EE5-B3CA-744C-999C-98963BC58048}" type="presParOf" srcId="{58E9CA7C-2BA2-A94D-AE10-EEC8BE02AE0A}" destId="{1EF6372C-4BB1-5B47-8A63-10E95935A2E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6C0401-3745-4673-BC13-33D0C568436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AD84CFD-A6D2-4326-828B-38E5EAC4097F}">
      <dgm:prSet/>
      <dgm:spPr/>
      <dgm:t>
        <a:bodyPr/>
        <a:lstStyle/>
        <a:p>
          <a:pPr>
            <a:lnSpc>
              <a:spcPct val="100000"/>
            </a:lnSpc>
          </a:pPr>
          <a:r>
            <a:rPr lang="en-US" dirty="0"/>
            <a:t>Kick off Microsoft’s movie studio by creating an animation film, as this genre generates the highest profits with minimal risk of costing more than its gross earnings.  Adventure and Sci-Fi films also generate high profits with relatively low budgets.</a:t>
          </a:r>
        </a:p>
      </dgm:t>
    </dgm:pt>
    <dgm:pt modelId="{A39A2EC0-E1C7-4546-A408-DA155E75A52D}" type="parTrans" cxnId="{BECF399B-3FB8-47E4-82F6-12A66DE52C6E}">
      <dgm:prSet/>
      <dgm:spPr/>
      <dgm:t>
        <a:bodyPr/>
        <a:lstStyle/>
        <a:p>
          <a:endParaRPr lang="en-US"/>
        </a:p>
      </dgm:t>
    </dgm:pt>
    <dgm:pt modelId="{1D7CF5B0-37CC-46F4-B7D2-CE3C904036F0}" type="sibTrans" cxnId="{BECF399B-3FB8-47E4-82F6-12A66DE52C6E}">
      <dgm:prSet/>
      <dgm:spPr/>
      <dgm:t>
        <a:bodyPr/>
        <a:lstStyle/>
        <a:p>
          <a:endParaRPr lang="en-US"/>
        </a:p>
      </dgm:t>
    </dgm:pt>
    <dgm:pt modelId="{C8AC943F-59CA-494C-9554-967E394750C2}">
      <dgm:prSet/>
      <dgm:spPr/>
      <dgm:t>
        <a:bodyPr/>
        <a:lstStyle/>
        <a:p>
          <a:pPr>
            <a:lnSpc>
              <a:spcPct val="100000"/>
            </a:lnSpc>
          </a:pPr>
          <a:r>
            <a:rPr lang="en-US" dirty="0"/>
            <a:t>Utilizing experienced crew members in the Animation genre such as Pierre Coffin as Director,  Janet Healy as Producer, and Michael </a:t>
          </a:r>
          <a:r>
            <a:rPr lang="en-US" dirty="0" err="1"/>
            <a:t>Giacchino</a:t>
          </a:r>
          <a:r>
            <a:rPr lang="en-US" dirty="0"/>
            <a:t> as composer will yield successful films.</a:t>
          </a:r>
        </a:p>
      </dgm:t>
    </dgm:pt>
    <dgm:pt modelId="{57D7815A-5F7A-4E81-9B13-9B1C97DFBEB2}" type="parTrans" cxnId="{39C02539-36EF-43E1-B57E-4505BBE34F86}">
      <dgm:prSet/>
      <dgm:spPr/>
      <dgm:t>
        <a:bodyPr/>
        <a:lstStyle/>
        <a:p>
          <a:endParaRPr lang="en-US"/>
        </a:p>
      </dgm:t>
    </dgm:pt>
    <dgm:pt modelId="{A4805A97-AF72-4564-9522-6854B18DF2D8}" type="sibTrans" cxnId="{39C02539-36EF-43E1-B57E-4505BBE34F86}">
      <dgm:prSet/>
      <dgm:spPr/>
      <dgm:t>
        <a:bodyPr/>
        <a:lstStyle/>
        <a:p>
          <a:endParaRPr lang="en-US"/>
        </a:p>
      </dgm:t>
    </dgm:pt>
    <dgm:pt modelId="{541E620C-19D3-4276-AE4E-E8062859A346}">
      <dgm:prSet/>
      <dgm:spPr/>
      <dgm:t>
        <a:bodyPr/>
        <a:lstStyle/>
        <a:p>
          <a:pPr>
            <a:lnSpc>
              <a:spcPct val="100000"/>
            </a:lnSpc>
          </a:pPr>
          <a:r>
            <a:rPr lang="en-US" dirty="0"/>
            <a:t>Microsoft should prioritize releasing films in May, June, or July, as viewers are more likely to hit the movie theatre in these months.  Avoid delaying movie releases, as late summer and early fall generate the lowest gross among films.</a:t>
          </a:r>
        </a:p>
      </dgm:t>
    </dgm:pt>
    <dgm:pt modelId="{E6CC5809-3D14-4CDC-BEF6-96C804E90725}" type="parTrans" cxnId="{6CA1DB78-E82C-4EB3-96F6-174902787AC9}">
      <dgm:prSet/>
      <dgm:spPr/>
      <dgm:t>
        <a:bodyPr/>
        <a:lstStyle/>
        <a:p>
          <a:endParaRPr lang="en-US"/>
        </a:p>
      </dgm:t>
    </dgm:pt>
    <dgm:pt modelId="{B4ACE872-EC06-466D-A0BC-2B67C5459A12}" type="sibTrans" cxnId="{6CA1DB78-E82C-4EB3-96F6-174902787AC9}">
      <dgm:prSet/>
      <dgm:spPr/>
      <dgm:t>
        <a:bodyPr/>
        <a:lstStyle/>
        <a:p>
          <a:endParaRPr lang="en-US"/>
        </a:p>
      </dgm:t>
    </dgm:pt>
    <dgm:pt modelId="{F0FA3FED-1AC7-45DE-A6F4-73E4FF7B60E8}" type="pres">
      <dgm:prSet presAssocID="{706C0401-3745-4673-BC13-33D0C5684367}" presName="root" presStyleCnt="0">
        <dgm:presLayoutVars>
          <dgm:dir/>
          <dgm:resizeHandles val="exact"/>
        </dgm:presLayoutVars>
      </dgm:prSet>
      <dgm:spPr/>
    </dgm:pt>
    <dgm:pt modelId="{AAE318E5-B49A-4B99-BF33-3D911A2C0F72}" type="pres">
      <dgm:prSet presAssocID="{CAD84CFD-A6D2-4326-828B-38E5EAC4097F}" presName="compNode" presStyleCnt="0"/>
      <dgm:spPr/>
    </dgm:pt>
    <dgm:pt modelId="{4A66CA36-AE4B-4D50-B5C2-F3AFA285D01A}" type="pres">
      <dgm:prSet presAssocID="{CAD84CFD-A6D2-4326-828B-38E5EAC4097F}" presName="bgRect" presStyleLbl="bgShp" presStyleIdx="0" presStyleCnt="3"/>
      <dgm:spPr/>
    </dgm:pt>
    <dgm:pt modelId="{B259DF89-B742-4C9B-A769-AB3999E6EA18}" type="pres">
      <dgm:prSet presAssocID="{CAD84CFD-A6D2-4326-828B-38E5EAC4097F}" presName="iconRect" presStyleLbl="node1" presStyleIdx="0" presStyleCnt="3" custLinFactX="324150" custLinFactY="200000" custLinFactNeighborX="400000" custLinFactNeighborY="269034"/>
      <dgm:spPr>
        <a:ln>
          <a:noFill/>
        </a:ln>
      </dgm:spPr>
    </dgm:pt>
    <dgm:pt modelId="{BEC29518-EFE9-43FC-9A86-D98437955A59}" type="pres">
      <dgm:prSet presAssocID="{CAD84CFD-A6D2-4326-828B-38E5EAC4097F}" presName="spaceRect" presStyleCnt="0"/>
      <dgm:spPr/>
    </dgm:pt>
    <dgm:pt modelId="{0C1A6F4F-74A9-488D-BBF7-B1C0F891ADB7}" type="pres">
      <dgm:prSet presAssocID="{CAD84CFD-A6D2-4326-828B-38E5EAC4097F}" presName="parTx" presStyleLbl="revTx" presStyleIdx="0" presStyleCnt="3">
        <dgm:presLayoutVars>
          <dgm:chMax val="0"/>
          <dgm:chPref val="0"/>
        </dgm:presLayoutVars>
      </dgm:prSet>
      <dgm:spPr/>
    </dgm:pt>
    <dgm:pt modelId="{879AE6CD-981E-4FF7-971F-418287751ED9}" type="pres">
      <dgm:prSet presAssocID="{1D7CF5B0-37CC-46F4-B7D2-CE3C904036F0}" presName="sibTrans" presStyleCnt="0"/>
      <dgm:spPr/>
    </dgm:pt>
    <dgm:pt modelId="{3B56411A-A0FC-4FBC-94DC-95309BEE66AC}" type="pres">
      <dgm:prSet presAssocID="{C8AC943F-59CA-494C-9554-967E394750C2}" presName="compNode" presStyleCnt="0"/>
      <dgm:spPr/>
    </dgm:pt>
    <dgm:pt modelId="{B473ADA1-801A-4A93-9084-758C837FF7E7}" type="pres">
      <dgm:prSet presAssocID="{C8AC943F-59CA-494C-9554-967E394750C2}" presName="bgRect" presStyleLbl="bgShp" presStyleIdx="1" presStyleCnt="3"/>
      <dgm:spPr/>
    </dgm:pt>
    <dgm:pt modelId="{525C40BA-FB15-4D4D-A41E-0615CDEC34DA}" type="pres">
      <dgm:prSet presAssocID="{C8AC943F-59CA-494C-9554-967E394750C2}" presName="iconRect" presStyleLbl="node1" presStyleIdx="1" presStyleCnt="3" custLinFactX="300000" custLinFactY="100000" custLinFactNeighborX="310759" custLinFactNeighborY="137686"/>
      <dgm:spPr>
        <a:ln>
          <a:noFill/>
        </a:ln>
      </dgm:spPr>
    </dgm:pt>
    <dgm:pt modelId="{BDF1013E-8437-4E1E-B452-01D9651F5E8F}" type="pres">
      <dgm:prSet presAssocID="{C8AC943F-59CA-494C-9554-967E394750C2}" presName="spaceRect" presStyleCnt="0"/>
      <dgm:spPr/>
    </dgm:pt>
    <dgm:pt modelId="{201D0C48-F17F-49B7-A6B2-4C61BDC73184}" type="pres">
      <dgm:prSet presAssocID="{C8AC943F-59CA-494C-9554-967E394750C2}" presName="parTx" presStyleLbl="revTx" presStyleIdx="1" presStyleCnt="3">
        <dgm:presLayoutVars>
          <dgm:chMax val="0"/>
          <dgm:chPref val="0"/>
        </dgm:presLayoutVars>
      </dgm:prSet>
      <dgm:spPr/>
    </dgm:pt>
    <dgm:pt modelId="{67D7E660-6A23-4680-9819-B68DE2D4435F}" type="pres">
      <dgm:prSet presAssocID="{A4805A97-AF72-4564-9522-6854B18DF2D8}" presName="sibTrans" presStyleCnt="0"/>
      <dgm:spPr/>
    </dgm:pt>
    <dgm:pt modelId="{7A3D94C7-0435-4E7A-BB31-17974DD5854C}" type="pres">
      <dgm:prSet presAssocID="{541E620C-19D3-4276-AE4E-E8062859A346}" presName="compNode" presStyleCnt="0"/>
      <dgm:spPr/>
    </dgm:pt>
    <dgm:pt modelId="{3D0AA145-C5A5-40AB-A77F-30C6D1407654}" type="pres">
      <dgm:prSet presAssocID="{541E620C-19D3-4276-AE4E-E8062859A346}" presName="bgRect" presStyleLbl="bgShp" presStyleIdx="2" presStyleCnt="3"/>
      <dgm:spPr/>
    </dgm:pt>
    <dgm:pt modelId="{C936B92C-29D7-4F52-A58E-16AEC6A94BA3}" type="pres">
      <dgm:prSet presAssocID="{541E620C-19D3-4276-AE4E-E8062859A346}" presName="iconRect" presStyleLbl="node1" presStyleIdx="2" presStyleCnt="3"/>
      <dgm:spPr>
        <a:blipFill rotWithShape="1">
          <a:blip xmlns:r="http://schemas.openxmlformats.org/officeDocument/2006/relationships" r:embed="rId1">
            <a:alphaModFix/>
          </a:blip>
          <a:srcRect/>
          <a:stretch>
            <a:fillRect/>
          </a:stretch>
        </a:blipFill>
        <a:ln>
          <a:noFill/>
        </a:ln>
      </dgm:spPr>
    </dgm:pt>
    <dgm:pt modelId="{425E83C6-AA71-4CC1-98A7-12E09FB795AA}" type="pres">
      <dgm:prSet presAssocID="{541E620C-19D3-4276-AE4E-E8062859A346}" presName="spaceRect" presStyleCnt="0"/>
      <dgm:spPr/>
    </dgm:pt>
    <dgm:pt modelId="{F972D81C-13B9-4625-AB28-F99423D09702}" type="pres">
      <dgm:prSet presAssocID="{541E620C-19D3-4276-AE4E-E8062859A346}" presName="parTx" presStyleLbl="revTx" presStyleIdx="2" presStyleCnt="3">
        <dgm:presLayoutVars>
          <dgm:chMax val="0"/>
          <dgm:chPref val="0"/>
        </dgm:presLayoutVars>
      </dgm:prSet>
      <dgm:spPr/>
    </dgm:pt>
  </dgm:ptLst>
  <dgm:cxnLst>
    <dgm:cxn modelId="{48689B04-1F00-A241-B92D-EC3E17D1D762}" type="presOf" srcId="{CAD84CFD-A6D2-4326-828B-38E5EAC4097F}" destId="{0C1A6F4F-74A9-488D-BBF7-B1C0F891ADB7}" srcOrd="0" destOrd="0" presId="urn:microsoft.com/office/officeart/2018/2/layout/IconVerticalSolidList"/>
    <dgm:cxn modelId="{EDD79222-B9DF-ED4A-9E0F-89C8CE9C4F73}" type="presOf" srcId="{C8AC943F-59CA-494C-9554-967E394750C2}" destId="{201D0C48-F17F-49B7-A6B2-4C61BDC73184}" srcOrd="0" destOrd="0" presId="urn:microsoft.com/office/officeart/2018/2/layout/IconVerticalSolidList"/>
    <dgm:cxn modelId="{39C02539-36EF-43E1-B57E-4505BBE34F86}" srcId="{706C0401-3745-4673-BC13-33D0C5684367}" destId="{C8AC943F-59CA-494C-9554-967E394750C2}" srcOrd="1" destOrd="0" parTransId="{57D7815A-5F7A-4E81-9B13-9B1C97DFBEB2}" sibTransId="{A4805A97-AF72-4564-9522-6854B18DF2D8}"/>
    <dgm:cxn modelId="{6CA1DB78-E82C-4EB3-96F6-174902787AC9}" srcId="{706C0401-3745-4673-BC13-33D0C5684367}" destId="{541E620C-19D3-4276-AE4E-E8062859A346}" srcOrd="2" destOrd="0" parTransId="{E6CC5809-3D14-4CDC-BEF6-96C804E90725}" sibTransId="{B4ACE872-EC06-466D-A0BC-2B67C5459A12}"/>
    <dgm:cxn modelId="{BECF399B-3FB8-47E4-82F6-12A66DE52C6E}" srcId="{706C0401-3745-4673-BC13-33D0C5684367}" destId="{CAD84CFD-A6D2-4326-828B-38E5EAC4097F}" srcOrd="0" destOrd="0" parTransId="{A39A2EC0-E1C7-4546-A408-DA155E75A52D}" sibTransId="{1D7CF5B0-37CC-46F4-B7D2-CE3C904036F0}"/>
    <dgm:cxn modelId="{F10868DF-3059-D643-B1AF-33C3C8D4E153}" type="presOf" srcId="{541E620C-19D3-4276-AE4E-E8062859A346}" destId="{F972D81C-13B9-4625-AB28-F99423D09702}" srcOrd="0" destOrd="0" presId="urn:microsoft.com/office/officeart/2018/2/layout/IconVerticalSolidList"/>
    <dgm:cxn modelId="{80F846E6-9994-3746-A88B-A7070C19A49E}" type="presOf" srcId="{706C0401-3745-4673-BC13-33D0C5684367}" destId="{F0FA3FED-1AC7-45DE-A6F4-73E4FF7B60E8}" srcOrd="0" destOrd="0" presId="urn:microsoft.com/office/officeart/2018/2/layout/IconVerticalSolidList"/>
    <dgm:cxn modelId="{7BC8D7FF-DD52-B14D-90B1-2BFDD632ECC5}" type="presParOf" srcId="{F0FA3FED-1AC7-45DE-A6F4-73E4FF7B60E8}" destId="{AAE318E5-B49A-4B99-BF33-3D911A2C0F72}" srcOrd="0" destOrd="0" presId="urn:microsoft.com/office/officeart/2018/2/layout/IconVerticalSolidList"/>
    <dgm:cxn modelId="{20E5CC60-51A0-2C4A-B902-FC9B1E29AF33}" type="presParOf" srcId="{AAE318E5-B49A-4B99-BF33-3D911A2C0F72}" destId="{4A66CA36-AE4B-4D50-B5C2-F3AFA285D01A}" srcOrd="0" destOrd="0" presId="urn:microsoft.com/office/officeart/2018/2/layout/IconVerticalSolidList"/>
    <dgm:cxn modelId="{4B927B2B-B341-EF41-8786-EF15647BC9D1}" type="presParOf" srcId="{AAE318E5-B49A-4B99-BF33-3D911A2C0F72}" destId="{B259DF89-B742-4C9B-A769-AB3999E6EA18}" srcOrd="1" destOrd="0" presId="urn:microsoft.com/office/officeart/2018/2/layout/IconVerticalSolidList"/>
    <dgm:cxn modelId="{F2FBBA34-591F-9248-9C4A-CDE74CCBF693}" type="presParOf" srcId="{AAE318E5-B49A-4B99-BF33-3D911A2C0F72}" destId="{BEC29518-EFE9-43FC-9A86-D98437955A59}" srcOrd="2" destOrd="0" presId="urn:microsoft.com/office/officeart/2018/2/layout/IconVerticalSolidList"/>
    <dgm:cxn modelId="{9BA49A2C-4A3A-094B-877D-C282C0FC8451}" type="presParOf" srcId="{AAE318E5-B49A-4B99-BF33-3D911A2C0F72}" destId="{0C1A6F4F-74A9-488D-BBF7-B1C0F891ADB7}" srcOrd="3" destOrd="0" presId="urn:microsoft.com/office/officeart/2018/2/layout/IconVerticalSolidList"/>
    <dgm:cxn modelId="{73368945-8AA3-6843-8E72-411FE9307315}" type="presParOf" srcId="{F0FA3FED-1AC7-45DE-A6F4-73E4FF7B60E8}" destId="{879AE6CD-981E-4FF7-971F-418287751ED9}" srcOrd="1" destOrd="0" presId="urn:microsoft.com/office/officeart/2018/2/layout/IconVerticalSolidList"/>
    <dgm:cxn modelId="{F0E74B5D-BA91-6C49-BC16-9A8A784035A0}" type="presParOf" srcId="{F0FA3FED-1AC7-45DE-A6F4-73E4FF7B60E8}" destId="{3B56411A-A0FC-4FBC-94DC-95309BEE66AC}" srcOrd="2" destOrd="0" presId="urn:microsoft.com/office/officeart/2018/2/layout/IconVerticalSolidList"/>
    <dgm:cxn modelId="{4D403472-DA63-744D-8AD9-99ED538BEF92}" type="presParOf" srcId="{3B56411A-A0FC-4FBC-94DC-95309BEE66AC}" destId="{B473ADA1-801A-4A93-9084-758C837FF7E7}" srcOrd="0" destOrd="0" presId="urn:microsoft.com/office/officeart/2018/2/layout/IconVerticalSolidList"/>
    <dgm:cxn modelId="{1AD44044-EFE4-ED40-A39E-76784D9601E9}" type="presParOf" srcId="{3B56411A-A0FC-4FBC-94DC-95309BEE66AC}" destId="{525C40BA-FB15-4D4D-A41E-0615CDEC34DA}" srcOrd="1" destOrd="0" presId="urn:microsoft.com/office/officeart/2018/2/layout/IconVerticalSolidList"/>
    <dgm:cxn modelId="{C6AEF96E-4EEF-654C-A498-EC3711E68EA3}" type="presParOf" srcId="{3B56411A-A0FC-4FBC-94DC-95309BEE66AC}" destId="{BDF1013E-8437-4E1E-B452-01D9651F5E8F}" srcOrd="2" destOrd="0" presId="urn:microsoft.com/office/officeart/2018/2/layout/IconVerticalSolidList"/>
    <dgm:cxn modelId="{A6C91072-7606-9C48-8803-2D04E742EAA4}" type="presParOf" srcId="{3B56411A-A0FC-4FBC-94DC-95309BEE66AC}" destId="{201D0C48-F17F-49B7-A6B2-4C61BDC73184}" srcOrd="3" destOrd="0" presId="urn:microsoft.com/office/officeart/2018/2/layout/IconVerticalSolidList"/>
    <dgm:cxn modelId="{02F2A796-4F3A-6B4B-96AE-5E6A7AB71AAF}" type="presParOf" srcId="{F0FA3FED-1AC7-45DE-A6F4-73E4FF7B60E8}" destId="{67D7E660-6A23-4680-9819-B68DE2D4435F}" srcOrd="3" destOrd="0" presId="urn:microsoft.com/office/officeart/2018/2/layout/IconVerticalSolidList"/>
    <dgm:cxn modelId="{1450FD13-72D6-FC40-A963-5BAB754EA0CC}" type="presParOf" srcId="{F0FA3FED-1AC7-45DE-A6F4-73E4FF7B60E8}" destId="{7A3D94C7-0435-4E7A-BB31-17974DD5854C}" srcOrd="4" destOrd="0" presId="urn:microsoft.com/office/officeart/2018/2/layout/IconVerticalSolidList"/>
    <dgm:cxn modelId="{AAF4ED06-A2B1-4F49-9932-71955A9440C4}" type="presParOf" srcId="{7A3D94C7-0435-4E7A-BB31-17974DD5854C}" destId="{3D0AA145-C5A5-40AB-A77F-30C6D1407654}" srcOrd="0" destOrd="0" presId="urn:microsoft.com/office/officeart/2018/2/layout/IconVerticalSolidList"/>
    <dgm:cxn modelId="{58BE2BBE-22EE-9543-9D40-4D4F0B874ACD}" type="presParOf" srcId="{7A3D94C7-0435-4E7A-BB31-17974DD5854C}" destId="{C936B92C-29D7-4F52-A58E-16AEC6A94BA3}" srcOrd="1" destOrd="0" presId="urn:microsoft.com/office/officeart/2018/2/layout/IconVerticalSolidList"/>
    <dgm:cxn modelId="{A1CDA33E-08BB-FB46-AADA-34998576028F}" type="presParOf" srcId="{7A3D94C7-0435-4E7A-BB31-17974DD5854C}" destId="{425E83C6-AA71-4CC1-98A7-12E09FB795AA}" srcOrd="2" destOrd="0" presId="urn:microsoft.com/office/officeart/2018/2/layout/IconVerticalSolidList"/>
    <dgm:cxn modelId="{41F21B4C-232E-BD4F-AAD5-970494E5007E}" type="presParOf" srcId="{7A3D94C7-0435-4E7A-BB31-17974DD5854C}" destId="{F972D81C-13B9-4625-AB28-F99423D0970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16B14-F226-A747-A054-0682A5DE5E44}">
      <dsp:nvSpPr>
        <dsp:cNvPr id="0" name=""/>
        <dsp:cNvSpPr/>
      </dsp:nvSpPr>
      <dsp:spPr>
        <a:xfrm>
          <a:off x="0" y="12479"/>
          <a:ext cx="11029950" cy="1104480"/>
        </a:xfrm>
        <a:prstGeom prst="round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Animation,  Adventure, and Sci-Fi genres generate the highest profits while maintaining low relative costs on average.</a:t>
          </a:r>
        </a:p>
      </dsp:txBody>
      <dsp:txXfrm>
        <a:off x="53916" y="66395"/>
        <a:ext cx="10922118" cy="996648"/>
      </dsp:txXfrm>
    </dsp:sp>
    <dsp:sp modelId="{7AF61633-FEEA-A440-9431-1BF01A85DF41}">
      <dsp:nvSpPr>
        <dsp:cNvPr id="0" name=""/>
        <dsp:cNvSpPr/>
      </dsp:nvSpPr>
      <dsp:spPr>
        <a:xfrm>
          <a:off x="0" y="1286879"/>
          <a:ext cx="11029950" cy="1104480"/>
        </a:xfrm>
        <a:prstGeom prst="round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Experienced crew members in the Animation genre such as Pierre Coffin as Director, Janet  Healy as producer, and Michael </a:t>
          </a:r>
          <a:r>
            <a:rPr lang="en-US" sz="2000" kern="1200" dirty="0" err="1">
              <a:latin typeface="Arial" panose="020B0604020202020204" pitchFamily="34" charset="0"/>
              <a:cs typeface="Arial" panose="020B0604020202020204" pitchFamily="34" charset="0"/>
            </a:rPr>
            <a:t>Giacchino</a:t>
          </a:r>
          <a:r>
            <a:rPr lang="en-US" sz="2000" kern="1200" dirty="0">
              <a:latin typeface="Arial" panose="020B0604020202020204" pitchFamily="34" charset="0"/>
              <a:cs typeface="Arial" panose="020B0604020202020204" pitchFamily="34" charset="0"/>
            </a:rPr>
            <a:t> as composer are responsible for multiple of the most successful films.</a:t>
          </a:r>
        </a:p>
      </dsp:txBody>
      <dsp:txXfrm>
        <a:off x="53916" y="1340795"/>
        <a:ext cx="10922118" cy="996648"/>
      </dsp:txXfrm>
    </dsp:sp>
    <dsp:sp modelId="{1EF6372C-4BB1-5B47-8A63-10E95935A2E0}">
      <dsp:nvSpPr>
        <dsp:cNvPr id="0" name=""/>
        <dsp:cNvSpPr/>
      </dsp:nvSpPr>
      <dsp:spPr>
        <a:xfrm>
          <a:off x="0" y="2561279"/>
          <a:ext cx="11029950" cy="1104480"/>
        </a:xfrm>
        <a:prstGeom prst="round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Film releases in May generate the largest worldwide gross on average.</a:t>
          </a:r>
        </a:p>
      </dsp:txBody>
      <dsp:txXfrm>
        <a:off x="53916" y="2615195"/>
        <a:ext cx="10922118" cy="996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6CA36-AE4B-4D50-B5C2-F3AFA285D01A}">
      <dsp:nvSpPr>
        <dsp:cNvPr id="0" name=""/>
        <dsp:cNvSpPr/>
      </dsp:nvSpPr>
      <dsp:spPr>
        <a:xfrm>
          <a:off x="0" y="574"/>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59DF89-B742-4C9B-A769-AB3999E6EA18}">
      <dsp:nvSpPr>
        <dsp:cNvPr id="0" name=""/>
        <dsp:cNvSpPr/>
      </dsp:nvSpPr>
      <dsp:spPr>
        <a:xfrm>
          <a:off x="5764351" y="3773264"/>
          <a:ext cx="739825" cy="739825"/>
        </a:xfrm>
        <a:prstGeom prst="rect">
          <a:avLst/>
        </a:prstGeom>
        <a:solidFill>
          <a:schemeClr val="accent2">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1A6F4F-74A9-488D-BBF7-B1C0F891ADB7}">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666750">
            <a:lnSpc>
              <a:spcPct val="100000"/>
            </a:lnSpc>
            <a:spcBef>
              <a:spcPct val="0"/>
            </a:spcBef>
            <a:spcAft>
              <a:spcPct val="35000"/>
            </a:spcAft>
            <a:buNone/>
          </a:pPr>
          <a:r>
            <a:rPr lang="en-US" sz="1500" kern="1200" dirty="0"/>
            <a:t>Kick off Microsoft’s movie studio by creating an animation film, as this genre generates the highest profits with minimal risk of costing more than its gross earnings.  Adventure and Sci-Fi films also generate high profits with relatively low budgets.</a:t>
          </a:r>
        </a:p>
      </dsp:txBody>
      <dsp:txXfrm>
        <a:off x="1553633" y="574"/>
        <a:ext cx="5458736" cy="1345137"/>
      </dsp:txXfrm>
    </dsp:sp>
    <dsp:sp modelId="{B473ADA1-801A-4A93-9084-758C837FF7E7}">
      <dsp:nvSpPr>
        <dsp:cNvPr id="0" name=""/>
        <dsp:cNvSpPr/>
      </dsp:nvSpPr>
      <dsp:spPr>
        <a:xfrm>
          <a:off x="0" y="1681996"/>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5C40BA-FB15-4D4D-A41E-0615CDEC34DA}">
      <dsp:nvSpPr>
        <dsp:cNvPr id="0" name=""/>
        <dsp:cNvSpPr/>
      </dsp:nvSpPr>
      <dsp:spPr>
        <a:xfrm>
          <a:off x="4925455" y="3743114"/>
          <a:ext cx="739825" cy="739825"/>
        </a:xfrm>
        <a:prstGeom prst="rect">
          <a:avLst/>
        </a:prstGeom>
        <a:solidFill>
          <a:schemeClr val="accent3">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1D0C48-F17F-49B7-A6B2-4C61BDC73184}">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666750">
            <a:lnSpc>
              <a:spcPct val="100000"/>
            </a:lnSpc>
            <a:spcBef>
              <a:spcPct val="0"/>
            </a:spcBef>
            <a:spcAft>
              <a:spcPct val="35000"/>
            </a:spcAft>
            <a:buNone/>
          </a:pPr>
          <a:r>
            <a:rPr lang="en-US" sz="1500" kern="1200" dirty="0"/>
            <a:t>Utilizing experienced crew members in the Animation genre such as Pierre Coffin as Director,  Janet Healy as Producer, and Michael </a:t>
          </a:r>
          <a:r>
            <a:rPr lang="en-US" sz="1500" kern="1200" dirty="0" err="1"/>
            <a:t>Giacchino</a:t>
          </a:r>
          <a:r>
            <a:rPr lang="en-US" sz="1500" kern="1200" dirty="0"/>
            <a:t> as composer will yield successful films.</a:t>
          </a:r>
        </a:p>
      </dsp:txBody>
      <dsp:txXfrm>
        <a:off x="1553633" y="1681996"/>
        <a:ext cx="5458736" cy="1345137"/>
      </dsp:txXfrm>
    </dsp:sp>
    <dsp:sp modelId="{3D0AA145-C5A5-40AB-A77F-30C6D1407654}">
      <dsp:nvSpPr>
        <dsp:cNvPr id="0" name=""/>
        <dsp:cNvSpPr/>
      </dsp:nvSpPr>
      <dsp:spPr>
        <a:xfrm>
          <a:off x="0" y="3363418"/>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36B92C-29D7-4F52-A58E-16AEC6A94BA3}">
      <dsp:nvSpPr>
        <dsp:cNvPr id="0" name=""/>
        <dsp:cNvSpPr/>
      </dsp:nvSpPr>
      <dsp:spPr>
        <a:xfrm>
          <a:off x="406904" y="3666074"/>
          <a:ext cx="739825" cy="739825"/>
        </a:xfrm>
        <a:prstGeom prst="rect">
          <a:avLst/>
        </a:prstGeom>
        <a:blipFill rotWithShape="1">
          <a:blip xmlns:r="http://schemas.openxmlformats.org/officeDocument/2006/relationships" r:embed="rId1">
            <a:alphaModFix/>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972D81C-13B9-4625-AB28-F99423D09702}">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666750">
            <a:lnSpc>
              <a:spcPct val="100000"/>
            </a:lnSpc>
            <a:spcBef>
              <a:spcPct val="0"/>
            </a:spcBef>
            <a:spcAft>
              <a:spcPct val="35000"/>
            </a:spcAft>
            <a:buNone/>
          </a:pPr>
          <a:r>
            <a:rPr lang="en-US" sz="1500" kern="1200" dirty="0"/>
            <a:t>Microsoft should prioritize releasing films in May, June, or July, as viewers are more likely to hit the movie theatre in these months.  Avoid delaying movie releases, as late summer and early fall generate the lowest gross among films.</a:t>
          </a:r>
        </a:p>
      </dsp:txBody>
      <dsp:txXfrm>
        <a:off x="1553633" y="3363418"/>
        <a:ext cx="5458736" cy="13451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1/17/22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1/17/22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1/17/22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1/17/22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1/17/22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BDCC5EB-E10C-D640-B60B-EDA92E845F05}"/>
              </a:ext>
            </a:extLst>
          </p:cNvPr>
          <p:cNvSpPr>
            <a:spLocks noGrp="1"/>
          </p:cNvSpPr>
          <p:nvPr>
            <p:ph type="ctrTitle"/>
          </p:nvPr>
        </p:nvSpPr>
        <p:spPr>
          <a:xfrm>
            <a:off x="8109235" y="863695"/>
            <a:ext cx="3511233" cy="3779995"/>
          </a:xfrm>
        </p:spPr>
        <p:txBody>
          <a:bodyPr vert="horz" lIns="91440" tIns="45720" rIns="91440" bIns="45720" rtlCol="0" anchor="ctr">
            <a:normAutofit/>
          </a:bodyPr>
          <a:lstStyle/>
          <a:p>
            <a:r>
              <a:rPr lang="en-US" dirty="0">
                <a:solidFill>
                  <a:schemeClr val="tx1"/>
                </a:solidFill>
              </a:rPr>
              <a:t>BUDGET ANALYSIS FOR KCHA HOUSING PROGRAM</a:t>
            </a:r>
          </a:p>
        </p:txBody>
      </p:sp>
      <p:sp>
        <p:nvSpPr>
          <p:cNvPr id="3" name="Subtitle 2">
            <a:extLst>
              <a:ext uri="{FF2B5EF4-FFF2-40B4-BE49-F238E27FC236}">
                <a16:creationId xmlns:a16="http://schemas.microsoft.com/office/drawing/2014/main" id="{BC1C5AD1-616D-7340-BADE-E3D6D4A9ECF5}"/>
              </a:ext>
            </a:extLst>
          </p:cNvPr>
          <p:cNvSpPr>
            <a:spLocks noGrp="1"/>
          </p:cNvSpPr>
          <p:nvPr>
            <p:ph type="subTitle" idx="1"/>
          </p:nvPr>
        </p:nvSpPr>
        <p:spPr>
          <a:xfrm>
            <a:off x="8109236" y="4739780"/>
            <a:ext cx="3511233" cy="1147054"/>
          </a:xfrm>
        </p:spPr>
        <p:txBody>
          <a:bodyPr vert="horz" lIns="91440" tIns="45720" rIns="91440" bIns="45720" rtlCol="0" anchor="t">
            <a:normAutofit/>
          </a:bodyPr>
          <a:lstStyle/>
          <a:p>
            <a:r>
              <a:rPr lang="en-US" sz="2000" dirty="0">
                <a:solidFill>
                  <a:schemeClr val="accent1"/>
                </a:solidFill>
              </a:rPr>
              <a:t>SABINA BAINS</a:t>
            </a:r>
          </a:p>
          <a:p>
            <a:r>
              <a:rPr lang="en-US" sz="2000" dirty="0">
                <a:solidFill>
                  <a:schemeClr val="accent1"/>
                </a:solidFill>
              </a:rPr>
              <a:t>JANUARY 2022</a:t>
            </a:r>
          </a:p>
        </p:txBody>
      </p:sp>
      <p:sp>
        <p:nvSpPr>
          <p:cNvPr id="194" name="Rectangle 193">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030" name="Picture 6">
            <a:extLst>
              <a:ext uri="{FF2B5EF4-FFF2-40B4-BE49-F238E27FC236}">
                <a16:creationId xmlns:a16="http://schemas.microsoft.com/office/drawing/2014/main" id="{48A5EEEA-2678-E748-B90A-262034ED330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9157" y="647808"/>
            <a:ext cx="5581779" cy="558177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1EAF6C9-1FB6-654B-A106-974576F62534}"/>
              </a:ext>
            </a:extLst>
          </p:cNvPr>
          <p:cNvSpPr/>
          <p:nvPr/>
        </p:nvSpPr>
        <p:spPr>
          <a:xfrm>
            <a:off x="1474215" y="1132095"/>
            <a:ext cx="4589270" cy="1154162"/>
          </a:xfrm>
          <a:prstGeom prst="rect">
            <a:avLst/>
          </a:prstGeom>
          <a:noFill/>
        </p:spPr>
        <p:txBody>
          <a:bodyPr wrap="none" lIns="91440" tIns="45720" rIns="91440" bIns="45720">
            <a:spAutoFit/>
          </a:bodyPr>
          <a:lstStyle/>
          <a:p>
            <a:pPr algn="ctr">
              <a:spcAft>
                <a:spcPts val="600"/>
              </a:spcAft>
            </a:pPr>
            <a:r>
              <a:rPr lang="en-US" sz="3200" dirty="0">
                <a:ln w="0"/>
                <a:effectLst>
                  <a:outerShdw blurRad="38100" dist="19050" dir="2700000" algn="tl" rotWithShape="0">
                    <a:schemeClr val="dk1">
                      <a:alpha val="40000"/>
                    </a:schemeClr>
                  </a:outerShdw>
                </a:effectLst>
              </a:rPr>
              <a:t>KING COUNTY</a:t>
            </a:r>
          </a:p>
          <a:p>
            <a:pPr algn="ctr">
              <a:spcAft>
                <a:spcPts val="600"/>
              </a:spcAft>
            </a:pPr>
            <a:r>
              <a:rPr lang="en-US" sz="3200" dirty="0">
                <a:ln w="0"/>
                <a:effectLst>
                  <a:outerShdw blurRad="38100" dist="19050" dir="2700000" algn="tl" rotWithShape="0">
                    <a:schemeClr val="dk1">
                      <a:alpha val="40000"/>
                    </a:schemeClr>
                  </a:outerShdw>
                </a:effectLst>
              </a:rPr>
              <a:t>HEALING ASSOCIATION</a:t>
            </a:r>
          </a:p>
        </p:txBody>
      </p:sp>
    </p:spTree>
    <p:extLst>
      <p:ext uri="{BB962C8B-B14F-4D97-AF65-F5344CB8AC3E}">
        <p14:creationId xmlns:p14="http://schemas.microsoft.com/office/powerpoint/2010/main" val="727909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DD8D3-AF44-BE46-8AFA-66402674D1CD}"/>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B5F3EB68-B107-F04F-A5A7-DFBB8A66C630}"/>
              </a:ext>
            </a:extLst>
          </p:cNvPr>
          <p:cNvSpPr>
            <a:spLocks noGrp="1"/>
          </p:cNvSpPr>
          <p:nvPr>
            <p:ph idx="1"/>
          </p:nvPr>
        </p:nvSpPr>
        <p:spPr/>
        <p:txBody>
          <a:bodyPr anchor="t">
            <a:normAutofit lnSpcReduction="10000"/>
          </a:bodyPr>
          <a:lstStyle/>
          <a:p>
            <a:r>
              <a:rPr lang="en-US" sz="2000" dirty="0"/>
              <a:t>King County Healing Association, a nonprofit dedicated to helping previously incarcerated individuals re-enter their communities, wants to create a new program to help relieve aspiring homeowners of discrimination in the housing process.</a:t>
            </a:r>
          </a:p>
          <a:p>
            <a:r>
              <a:rPr lang="en-US" sz="2000" dirty="0"/>
              <a:t>KCHA will purchase homes for applicants and take care of the down payment. The new tenants can then pay off their mortgage to the organization monthly, while additionally paying back the down payment over time</a:t>
            </a:r>
          </a:p>
          <a:p>
            <a:r>
              <a:rPr lang="en-US" sz="2000" dirty="0"/>
              <a:t>KCHA has 5 families in mind to assist during their first year of the program, which they plan to roll out in 3 years. Therefore, we need to estimate the sum of down payments based on the applicant’s parole office location (if applicable), household size, and other general preferences.</a:t>
            </a:r>
          </a:p>
          <a:p>
            <a:r>
              <a:rPr lang="en-US" sz="2000" dirty="0"/>
              <a:t>KCHA is also interested in which factors affect price the most, and if they need to mention and limitations in their program. </a:t>
            </a:r>
          </a:p>
        </p:txBody>
      </p:sp>
    </p:spTree>
    <p:extLst>
      <p:ext uri="{BB962C8B-B14F-4D97-AF65-F5344CB8AC3E}">
        <p14:creationId xmlns:p14="http://schemas.microsoft.com/office/powerpoint/2010/main" val="1145096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EA74-7F80-8248-98AD-10FB0C7F6687}"/>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Key findings</a:t>
            </a:r>
          </a:p>
        </p:txBody>
      </p:sp>
      <p:graphicFrame>
        <p:nvGraphicFramePr>
          <p:cNvPr id="6" name="Content Placeholder 2">
            <a:extLst>
              <a:ext uri="{FF2B5EF4-FFF2-40B4-BE49-F238E27FC236}">
                <a16:creationId xmlns:a16="http://schemas.microsoft.com/office/drawing/2014/main" id="{83990420-23F3-4F7A-B608-88237680A425}"/>
              </a:ext>
            </a:extLst>
          </p:cNvPr>
          <p:cNvGraphicFramePr>
            <a:graphicFrameLocks noGrp="1"/>
          </p:cNvGraphicFramePr>
          <p:nvPr>
            <p:ph idx="1"/>
            <p:extLst>
              <p:ext uri="{D42A27DB-BD31-4B8C-83A1-F6EECF244321}">
                <p14:modId xmlns:p14="http://schemas.microsoft.com/office/powerpoint/2010/main" val="1001334276"/>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7877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47BFF-7693-C246-8383-931543C773B9}"/>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Films in the Animation genre are most profitable on average, while costing less than half their NET earnings</a:t>
            </a:r>
          </a:p>
        </p:txBody>
      </p:sp>
      <p:sp>
        <p:nvSpPr>
          <p:cNvPr id="3" name="Content Placeholder 2">
            <a:extLst>
              <a:ext uri="{FF2B5EF4-FFF2-40B4-BE49-F238E27FC236}">
                <a16:creationId xmlns:a16="http://schemas.microsoft.com/office/drawing/2014/main" id="{D64FD7A7-8065-8840-920B-E9254894BD7F}"/>
              </a:ext>
            </a:extLst>
          </p:cNvPr>
          <p:cNvSpPr>
            <a:spLocks noGrp="1"/>
          </p:cNvSpPr>
          <p:nvPr>
            <p:ph idx="1"/>
          </p:nvPr>
        </p:nvSpPr>
        <p:spPr>
          <a:xfrm>
            <a:off x="6335805" y="2180496"/>
            <a:ext cx="5275001" cy="4045683"/>
          </a:xfrm>
        </p:spPr>
        <p:txBody>
          <a:bodyPr>
            <a:normAutofit/>
          </a:bodyPr>
          <a:lstStyle/>
          <a:p>
            <a:endParaRPr lang="en-US" dirty="0"/>
          </a:p>
          <a:p>
            <a:r>
              <a:rPr lang="en-US" dirty="0"/>
              <a:t>Animation films outperformed all other genres with a median profit of 196.4MM.  Median budget for this genre was 85MM.</a:t>
            </a:r>
          </a:p>
          <a:p>
            <a:r>
              <a:rPr lang="en-US" dirty="0"/>
              <a:t>Adventure and Sci-Fi genres have high average profits as well while keeping low relative costs</a:t>
            </a:r>
          </a:p>
          <a:p>
            <a:r>
              <a:rPr lang="en-US" dirty="0"/>
              <a:t>Action and Fantasy genres have higher budgets than profit on average</a:t>
            </a:r>
          </a:p>
          <a:p>
            <a:r>
              <a:rPr lang="en-US" dirty="0"/>
              <a:t>Using the median excludes potential outliers in films, demonstrating Animation films as a clear winner</a:t>
            </a:r>
          </a:p>
        </p:txBody>
      </p:sp>
      <p:sp>
        <p:nvSpPr>
          <p:cNvPr id="4" name="Rectangle 3">
            <a:extLst>
              <a:ext uri="{FF2B5EF4-FFF2-40B4-BE49-F238E27FC236}">
                <a16:creationId xmlns:a16="http://schemas.microsoft.com/office/drawing/2014/main" id="{622B1A38-7F78-F64C-9850-F8A52C62AB51}"/>
              </a:ext>
            </a:extLst>
          </p:cNvPr>
          <p:cNvSpPr/>
          <p:nvPr/>
        </p:nvSpPr>
        <p:spPr>
          <a:xfrm>
            <a:off x="3048000" y="3105835"/>
            <a:ext cx="6096000" cy="646331"/>
          </a:xfrm>
          <a:prstGeom prst="rect">
            <a:avLst/>
          </a:prstGeom>
        </p:spPr>
        <p:txBody>
          <a:bodyPr>
            <a:spAutoFit/>
          </a:bodyPr>
          <a:lstStyle/>
          <a:p>
            <a:br>
              <a:rPr lang="en-US" dirty="0"/>
            </a:br>
            <a:endParaRPr lang="en-US" dirty="0"/>
          </a:p>
        </p:txBody>
      </p:sp>
      <p:sp>
        <p:nvSpPr>
          <p:cNvPr id="6" name="TextBox 5">
            <a:extLst>
              <a:ext uri="{FF2B5EF4-FFF2-40B4-BE49-F238E27FC236}">
                <a16:creationId xmlns:a16="http://schemas.microsoft.com/office/drawing/2014/main" id="{4A69C4A5-3E15-B047-B401-3D6327E52F51}"/>
              </a:ext>
            </a:extLst>
          </p:cNvPr>
          <p:cNvSpPr txBox="1"/>
          <p:nvPr/>
        </p:nvSpPr>
        <p:spPr>
          <a:xfrm>
            <a:off x="316523" y="6482861"/>
            <a:ext cx="10351477" cy="276999"/>
          </a:xfrm>
          <a:prstGeom prst="rect">
            <a:avLst/>
          </a:prstGeom>
          <a:noFill/>
        </p:spPr>
        <p:txBody>
          <a:bodyPr wrap="square" rtlCol="0">
            <a:spAutoFit/>
          </a:bodyPr>
          <a:lstStyle/>
          <a:p>
            <a:r>
              <a:rPr lang="en-US" sz="1200" dirty="0"/>
              <a:t>Data sourced from The Numbers (https://</a:t>
            </a:r>
            <a:r>
              <a:rPr lang="en-US" sz="1200" dirty="0" err="1"/>
              <a:t>www.the-numbers.com</a:t>
            </a:r>
            <a:r>
              <a:rPr lang="en-US" sz="1200" dirty="0"/>
              <a:t>/) and IMDB (https://</a:t>
            </a:r>
            <a:r>
              <a:rPr lang="en-US" sz="1200" dirty="0" err="1"/>
              <a:t>www.imdb.com</a:t>
            </a:r>
            <a:r>
              <a:rPr lang="en-US" sz="1200" dirty="0"/>
              <a:t>)</a:t>
            </a:r>
          </a:p>
        </p:txBody>
      </p:sp>
      <p:sp>
        <p:nvSpPr>
          <p:cNvPr id="5" name="TextBox 4">
            <a:extLst>
              <a:ext uri="{FF2B5EF4-FFF2-40B4-BE49-F238E27FC236}">
                <a16:creationId xmlns:a16="http://schemas.microsoft.com/office/drawing/2014/main" id="{602965D2-2F1F-B546-9D43-8503C5101FA1}"/>
              </a:ext>
            </a:extLst>
          </p:cNvPr>
          <p:cNvSpPr txBox="1"/>
          <p:nvPr/>
        </p:nvSpPr>
        <p:spPr>
          <a:xfrm>
            <a:off x="1863970" y="2061557"/>
            <a:ext cx="4126523" cy="307777"/>
          </a:xfrm>
          <a:prstGeom prst="rect">
            <a:avLst/>
          </a:prstGeom>
          <a:noFill/>
        </p:spPr>
        <p:txBody>
          <a:bodyPr wrap="square" rtlCol="0">
            <a:spAutoFit/>
          </a:bodyPr>
          <a:lstStyle/>
          <a:p>
            <a:r>
              <a:rPr lang="en-US" sz="1400" dirty="0"/>
              <a:t>Median Profit and Budget (MM) by Genre</a:t>
            </a:r>
          </a:p>
        </p:txBody>
      </p:sp>
      <p:pic>
        <p:nvPicPr>
          <p:cNvPr id="1026" name="Picture 2">
            <a:extLst>
              <a:ext uri="{FF2B5EF4-FFF2-40B4-BE49-F238E27FC236}">
                <a16:creationId xmlns:a16="http://schemas.microsoft.com/office/drawing/2014/main" id="{CBAB7F3C-B642-5D40-A515-7DDAFCC82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295" y="2380497"/>
            <a:ext cx="5408705" cy="3588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44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2AD936F5-D47C-418E-957B-E67FE0AB7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25E36C78-D2A7-412A-9321-3AC28893C6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82" name="Rectangle 81">
              <a:extLst>
                <a:ext uri="{FF2B5EF4-FFF2-40B4-BE49-F238E27FC236}">
                  <a16:creationId xmlns:a16="http://schemas.microsoft.com/office/drawing/2014/main" id="{E383D63D-AFF6-450E-9563-88C596AE6E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831BE33D-0E67-4BB0-8A1B-581C9F3C48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83">
              <a:extLst>
                <a:ext uri="{FF2B5EF4-FFF2-40B4-BE49-F238E27FC236}">
                  <a16:creationId xmlns:a16="http://schemas.microsoft.com/office/drawing/2014/main" id="{1E16AD71-390C-4868-A5FB-5EB087437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86" name="Rectangle 85">
            <a:extLst>
              <a:ext uri="{FF2B5EF4-FFF2-40B4-BE49-F238E27FC236}">
                <a16:creationId xmlns:a16="http://schemas.microsoft.com/office/drawing/2014/main" id="{FC428F49-D716-4BA1-9E15-BCC588E96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5" y="619432"/>
            <a:ext cx="3697570" cy="5771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847BFF-7693-C246-8383-931543C773B9}"/>
              </a:ext>
            </a:extLst>
          </p:cNvPr>
          <p:cNvSpPr>
            <a:spLocks noGrp="1"/>
          </p:cNvSpPr>
          <p:nvPr>
            <p:ph type="title"/>
          </p:nvPr>
        </p:nvSpPr>
        <p:spPr>
          <a:xfrm>
            <a:off x="661361" y="790866"/>
            <a:ext cx="3296490" cy="1290417"/>
          </a:xfrm>
        </p:spPr>
        <p:txBody>
          <a:bodyPr>
            <a:normAutofit/>
          </a:bodyPr>
          <a:lstStyle/>
          <a:p>
            <a:pPr>
              <a:lnSpc>
                <a:spcPct val="90000"/>
              </a:lnSpc>
            </a:pPr>
            <a:r>
              <a:rPr lang="en-US" sz="2000" dirty="0">
                <a:solidFill>
                  <a:srgbClr val="FFFFFF"/>
                </a:solidFill>
              </a:rPr>
              <a:t>Hiring experienced crew members contribute to Successful FILMS</a:t>
            </a:r>
          </a:p>
        </p:txBody>
      </p:sp>
      <p:sp>
        <p:nvSpPr>
          <p:cNvPr id="3" name="Content Placeholder 2">
            <a:extLst>
              <a:ext uri="{FF2B5EF4-FFF2-40B4-BE49-F238E27FC236}">
                <a16:creationId xmlns:a16="http://schemas.microsoft.com/office/drawing/2014/main" id="{D64FD7A7-8065-8840-920B-E9254894BD7F}"/>
              </a:ext>
            </a:extLst>
          </p:cNvPr>
          <p:cNvSpPr>
            <a:spLocks noGrp="1"/>
          </p:cNvSpPr>
          <p:nvPr>
            <p:ph idx="1"/>
          </p:nvPr>
        </p:nvSpPr>
        <p:spPr>
          <a:xfrm>
            <a:off x="661361" y="2424099"/>
            <a:ext cx="3296490" cy="3523411"/>
          </a:xfrm>
        </p:spPr>
        <p:txBody>
          <a:bodyPr anchor="t">
            <a:normAutofit/>
          </a:bodyPr>
          <a:lstStyle/>
          <a:p>
            <a:pPr>
              <a:lnSpc>
                <a:spcPct val="90000"/>
              </a:lnSpc>
            </a:pPr>
            <a:endParaRPr lang="en-US" sz="1400" dirty="0">
              <a:solidFill>
                <a:srgbClr val="FFFFFF"/>
              </a:solidFill>
            </a:endParaRPr>
          </a:p>
          <a:p>
            <a:pPr>
              <a:lnSpc>
                <a:spcPct val="90000"/>
              </a:lnSpc>
            </a:pPr>
            <a:r>
              <a:rPr lang="en-US" sz="1400" dirty="0">
                <a:solidFill>
                  <a:srgbClr val="FFFFFF"/>
                </a:solidFill>
              </a:rPr>
              <a:t>Janet Healy is the most profitable producer in the Animation Genre with 7 works.</a:t>
            </a:r>
          </a:p>
          <a:p>
            <a:pPr>
              <a:lnSpc>
                <a:spcPct val="90000"/>
              </a:lnSpc>
            </a:pPr>
            <a:r>
              <a:rPr lang="en-US" sz="1400" dirty="0">
                <a:solidFill>
                  <a:srgbClr val="FFFFFF"/>
                </a:solidFill>
              </a:rPr>
              <a:t>Pierre Coffin is the most successful director in Animation, most notable for the </a:t>
            </a:r>
            <a:r>
              <a:rPr lang="en-US" sz="1400" i="1" dirty="0">
                <a:solidFill>
                  <a:srgbClr val="FFFFFF"/>
                </a:solidFill>
              </a:rPr>
              <a:t>Despicable Me f</a:t>
            </a:r>
            <a:r>
              <a:rPr lang="en-US" sz="1400" dirty="0">
                <a:solidFill>
                  <a:srgbClr val="FFFFFF"/>
                </a:solidFill>
              </a:rPr>
              <a:t>ranchise</a:t>
            </a:r>
          </a:p>
          <a:p>
            <a:pPr>
              <a:lnSpc>
                <a:spcPct val="90000"/>
              </a:lnSpc>
            </a:pPr>
            <a:r>
              <a:rPr lang="en-US" sz="1400" dirty="0">
                <a:solidFill>
                  <a:srgbClr val="FFFFFF"/>
                </a:solidFill>
              </a:rPr>
              <a:t>Michael </a:t>
            </a:r>
            <a:r>
              <a:rPr lang="en-US" sz="1400" dirty="0" err="1">
                <a:solidFill>
                  <a:srgbClr val="FFFFFF"/>
                </a:solidFill>
              </a:rPr>
              <a:t>Giacchino</a:t>
            </a:r>
            <a:r>
              <a:rPr lang="en-US" sz="1400" dirty="0">
                <a:solidFill>
                  <a:srgbClr val="FFFFFF"/>
                </a:solidFill>
              </a:rPr>
              <a:t> tops the list of most successful Animation composers. His experience varies across genres, exuding versatility</a:t>
            </a:r>
          </a:p>
          <a:p>
            <a:pPr>
              <a:lnSpc>
                <a:spcPct val="90000"/>
              </a:lnSpc>
            </a:pPr>
            <a:r>
              <a:rPr lang="en-US" sz="1400" dirty="0">
                <a:solidFill>
                  <a:srgbClr val="FFFFFF"/>
                </a:solidFill>
              </a:rPr>
              <a:t>Cinco Paul and Ken </a:t>
            </a:r>
            <a:r>
              <a:rPr lang="en-US" sz="1400" dirty="0" err="1">
                <a:solidFill>
                  <a:srgbClr val="FFFFFF"/>
                </a:solidFill>
              </a:rPr>
              <a:t>Daurio</a:t>
            </a:r>
            <a:r>
              <a:rPr lang="en-US" sz="1400" dirty="0">
                <a:solidFill>
                  <a:srgbClr val="FFFFFF"/>
                </a:solidFill>
              </a:rPr>
              <a:t> write the most successful animation films</a:t>
            </a:r>
          </a:p>
        </p:txBody>
      </p:sp>
      <p:sp>
        <p:nvSpPr>
          <p:cNvPr id="15" name="TextBox 14">
            <a:extLst>
              <a:ext uri="{FF2B5EF4-FFF2-40B4-BE49-F238E27FC236}">
                <a16:creationId xmlns:a16="http://schemas.microsoft.com/office/drawing/2014/main" id="{7A42677F-0AE2-6E4B-9097-5222C7715C9D}"/>
              </a:ext>
            </a:extLst>
          </p:cNvPr>
          <p:cNvSpPr txBox="1"/>
          <p:nvPr/>
        </p:nvSpPr>
        <p:spPr>
          <a:xfrm>
            <a:off x="316523" y="6482861"/>
            <a:ext cx="10351477" cy="276999"/>
          </a:xfrm>
          <a:prstGeom prst="rect">
            <a:avLst/>
          </a:prstGeom>
          <a:noFill/>
        </p:spPr>
        <p:txBody>
          <a:bodyPr wrap="square" rtlCol="0">
            <a:spAutoFit/>
          </a:bodyPr>
          <a:lstStyle/>
          <a:p>
            <a:r>
              <a:rPr lang="en-US" sz="1200" dirty="0">
                <a:solidFill>
                  <a:schemeClr val="bg1"/>
                </a:solidFill>
              </a:rPr>
              <a:t>Data sourced from The Numbers (https://</a:t>
            </a:r>
            <a:r>
              <a:rPr lang="en-US" sz="1200" dirty="0" err="1">
                <a:solidFill>
                  <a:schemeClr val="bg1"/>
                </a:solidFill>
              </a:rPr>
              <a:t>www.the-numbers.com</a:t>
            </a:r>
            <a:r>
              <a:rPr lang="en-US" sz="1200" dirty="0">
                <a:solidFill>
                  <a:schemeClr val="bg1"/>
                </a:solidFill>
              </a:rPr>
              <a:t>/) and IMDB (https://</a:t>
            </a:r>
            <a:r>
              <a:rPr lang="en-US" sz="1200" dirty="0" err="1">
                <a:solidFill>
                  <a:schemeClr val="bg1"/>
                </a:solidFill>
              </a:rPr>
              <a:t>www.imdb.com</a:t>
            </a:r>
            <a:r>
              <a:rPr lang="en-US" sz="1200" dirty="0">
                <a:solidFill>
                  <a:schemeClr val="bg1"/>
                </a:solidFill>
              </a:rPr>
              <a:t>)</a:t>
            </a:r>
          </a:p>
        </p:txBody>
      </p:sp>
      <p:pic>
        <p:nvPicPr>
          <p:cNvPr id="3076" name="Picture 4">
            <a:extLst>
              <a:ext uri="{FF2B5EF4-FFF2-40B4-BE49-F238E27FC236}">
                <a16:creationId xmlns:a16="http://schemas.microsoft.com/office/drawing/2014/main" id="{4BB7C9CF-3B88-CD45-A7BB-FD7F050173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1830" y="619096"/>
            <a:ext cx="3804619" cy="249029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A597F35-C965-3F47-8F69-9E5F031989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3168" y="615539"/>
            <a:ext cx="3804619" cy="249029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2D189B7A-EA2D-E440-8E7A-A460672CD2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210" y="3440958"/>
            <a:ext cx="3804620" cy="249029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C3124B97-78C2-FD4D-85E5-2185E57C38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6276" y="3445491"/>
            <a:ext cx="3804619" cy="2490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35781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47BFF-7693-C246-8383-931543C773B9}"/>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MAY FILM RELEASES GENERATE THE HIGHEST WORLDWIDE GROSS ON AVERAGE</a:t>
            </a:r>
          </a:p>
        </p:txBody>
      </p:sp>
      <p:sp>
        <p:nvSpPr>
          <p:cNvPr id="3" name="Content Placeholder 2">
            <a:extLst>
              <a:ext uri="{FF2B5EF4-FFF2-40B4-BE49-F238E27FC236}">
                <a16:creationId xmlns:a16="http://schemas.microsoft.com/office/drawing/2014/main" id="{D64FD7A7-8065-8840-920B-E9254894BD7F}"/>
              </a:ext>
            </a:extLst>
          </p:cNvPr>
          <p:cNvSpPr>
            <a:spLocks noGrp="1"/>
          </p:cNvSpPr>
          <p:nvPr>
            <p:ph idx="1"/>
          </p:nvPr>
        </p:nvSpPr>
        <p:spPr>
          <a:xfrm>
            <a:off x="8470900" y="2180496"/>
            <a:ext cx="3139906" cy="4045683"/>
          </a:xfrm>
        </p:spPr>
        <p:txBody>
          <a:bodyPr anchor="ctr">
            <a:normAutofit/>
          </a:bodyPr>
          <a:lstStyle/>
          <a:p>
            <a:r>
              <a:rPr lang="en-US" dirty="0"/>
              <a:t>Movies released in late spring to early summer generate substantial worldwide gross earnings, with May generating 240MM on average.</a:t>
            </a:r>
          </a:p>
          <a:p>
            <a:r>
              <a:rPr lang="en-US" dirty="0"/>
              <a:t>Late summer and early fall movie releases yield the lowest worldwide gross on average</a:t>
            </a:r>
          </a:p>
        </p:txBody>
      </p:sp>
      <p:sp>
        <p:nvSpPr>
          <p:cNvPr id="4" name="Rectangle 3">
            <a:extLst>
              <a:ext uri="{FF2B5EF4-FFF2-40B4-BE49-F238E27FC236}">
                <a16:creationId xmlns:a16="http://schemas.microsoft.com/office/drawing/2014/main" id="{622B1A38-7F78-F64C-9850-F8A52C62AB51}"/>
              </a:ext>
            </a:extLst>
          </p:cNvPr>
          <p:cNvSpPr/>
          <p:nvPr/>
        </p:nvSpPr>
        <p:spPr>
          <a:xfrm>
            <a:off x="3048000" y="3105835"/>
            <a:ext cx="6096000" cy="646331"/>
          </a:xfrm>
          <a:prstGeom prst="rect">
            <a:avLst/>
          </a:prstGeom>
        </p:spPr>
        <p:txBody>
          <a:bodyPr>
            <a:spAutoFit/>
          </a:bodyPr>
          <a:lstStyle/>
          <a:p>
            <a:br>
              <a:rPr lang="en-US" dirty="0"/>
            </a:br>
            <a:endParaRPr lang="en-US" dirty="0"/>
          </a:p>
        </p:txBody>
      </p:sp>
      <p:graphicFrame>
        <p:nvGraphicFramePr>
          <p:cNvPr id="7" name="Table 7">
            <a:extLst>
              <a:ext uri="{FF2B5EF4-FFF2-40B4-BE49-F238E27FC236}">
                <a16:creationId xmlns:a16="http://schemas.microsoft.com/office/drawing/2014/main" id="{CD1EF68C-33B8-2247-9BF0-294280FCAFFF}"/>
              </a:ext>
            </a:extLst>
          </p:cNvPr>
          <p:cNvGraphicFramePr>
            <a:graphicFrameLocks noGrp="1"/>
          </p:cNvGraphicFramePr>
          <p:nvPr>
            <p:extLst>
              <p:ext uri="{D42A27DB-BD31-4B8C-83A1-F6EECF244321}">
                <p14:modId xmlns:p14="http://schemas.microsoft.com/office/powerpoint/2010/main" val="1665287564"/>
              </p:ext>
            </p:extLst>
          </p:nvPr>
        </p:nvGraphicFramePr>
        <p:xfrm>
          <a:off x="6288750" y="2296902"/>
          <a:ext cx="1837000" cy="3535680"/>
        </p:xfrm>
        <a:graphic>
          <a:graphicData uri="http://schemas.openxmlformats.org/drawingml/2006/table">
            <a:tbl>
              <a:tblPr firstRow="1" bandRow="1">
                <a:tableStyleId>{5C22544A-7EE6-4342-B048-85BDC9FD1C3A}</a:tableStyleId>
              </a:tblPr>
              <a:tblGrid>
                <a:gridCol w="918500">
                  <a:extLst>
                    <a:ext uri="{9D8B030D-6E8A-4147-A177-3AD203B41FA5}">
                      <a16:colId xmlns:a16="http://schemas.microsoft.com/office/drawing/2014/main" val="4145685304"/>
                    </a:ext>
                  </a:extLst>
                </a:gridCol>
                <a:gridCol w="918500">
                  <a:extLst>
                    <a:ext uri="{9D8B030D-6E8A-4147-A177-3AD203B41FA5}">
                      <a16:colId xmlns:a16="http://schemas.microsoft.com/office/drawing/2014/main" val="3728654689"/>
                    </a:ext>
                  </a:extLst>
                </a:gridCol>
              </a:tblGrid>
              <a:tr h="260295">
                <a:tc>
                  <a:txBody>
                    <a:bodyPr/>
                    <a:lstStyle/>
                    <a:p>
                      <a:pPr algn="ctr" fontAlgn="ctr"/>
                      <a:r>
                        <a:rPr lang="en-US" sz="1100" b="1" dirty="0">
                          <a:effectLst/>
                        </a:rPr>
                        <a:t>Release Month</a:t>
                      </a:r>
                    </a:p>
                  </a:txBody>
                  <a:tcPr anchor="ctr"/>
                </a:tc>
                <a:tc>
                  <a:txBody>
                    <a:bodyPr/>
                    <a:lstStyle/>
                    <a:p>
                      <a:pPr algn="ctr" fontAlgn="ctr"/>
                      <a:r>
                        <a:rPr lang="en-US" sz="1100" b="1" dirty="0">
                          <a:effectLst/>
                        </a:rPr>
                        <a:t>Gross (MM)</a:t>
                      </a:r>
                    </a:p>
                  </a:txBody>
                  <a:tcPr anchor="ctr"/>
                </a:tc>
                <a:extLst>
                  <a:ext uri="{0D108BD9-81ED-4DB2-BD59-A6C34878D82A}">
                    <a16:rowId xmlns:a16="http://schemas.microsoft.com/office/drawing/2014/main" val="1076749580"/>
                  </a:ext>
                </a:extLst>
              </a:tr>
              <a:tr h="156177">
                <a:tc>
                  <a:txBody>
                    <a:bodyPr/>
                    <a:lstStyle/>
                    <a:p>
                      <a:pPr algn="ctr" fontAlgn="ctr"/>
                      <a:r>
                        <a:rPr lang="en-US" sz="1100" b="1" dirty="0">
                          <a:effectLst/>
                        </a:rPr>
                        <a:t>Jan</a:t>
                      </a:r>
                    </a:p>
                  </a:txBody>
                  <a:tcPr anchor="ctr"/>
                </a:tc>
                <a:tc>
                  <a:txBody>
                    <a:bodyPr/>
                    <a:lstStyle/>
                    <a:p>
                      <a:pPr algn="ctr" fontAlgn="ctr"/>
                      <a:r>
                        <a:rPr lang="en-US" sz="1200" dirty="0">
                          <a:effectLst/>
                        </a:rPr>
                        <a:t>81.0</a:t>
                      </a:r>
                    </a:p>
                  </a:txBody>
                  <a:tcPr marL="59733" marR="59733" marT="29867" marB="29867" anchor="ctr"/>
                </a:tc>
                <a:extLst>
                  <a:ext uri="{0D108BD9-81ED-4DB2-BD59-A6C34878D82A}">
                    <a16:rowId xmlns:a16="http://schemas.microsoft.com/office/drawing/2014/main" val="1006375750"/>
                  </a:ext>
                </a:extLst>
              </a:tr>
              <a:tr h="156177">
                <a:tc>
                  <a:txBody>
                    <a:bodyPr/>
                    <a:lstStyle/>
                    <a:p>
                      <a:pPr algn="ctr" fontAlgn="ctr"/>
                      <a:r>
                        <a:rPr lang="en-US" sz="1100" b="1" dirty="0">
                          <a:effectLst/>
                        </a:rPr>
                        <a:t>Feb</a:t>
                      </a:r>
                    </a:p>
                  </a:txBody>
                  <a:tcPr anchor="ctr"/>
                </a:tc>
                <a:tc>
                  <a:txBody>
                    <a:bodyPr/>
                    <a:lstStyle/>
                    <a:p>
                      <a:pPr algn="ctr" fontAlgn="ctr"/>
                      <a:r>
                        <a:rPr lang="en-US" sz="1200" dirty="0">
                          <a:effectLst/>
                        </a:rPr>
                        <a:t>140.0</a:t>
                      </a:r>
                    </a:p>
                  </a:txBody>
                  <a:tcPr marL="59733" marR="59733" marT="29867" marB="29867" anchor="ctr"/>
                </a:tc>
                <a:extLst>
                  <a:ext uri="{0D108BD9-81ED-4DB2-BD59-A6C34878D82A}">
                    <a16:rowId xmlns:a16="http://schemas.microsoft.com/office/drawing/2014/main" val="108254496"/>
                  </a:ext>
                </a:extLst>
              </a:tr>
              <a:tr h="156177">
                <a:tc>
                  <a:txBody>
                    <a:bodyPr/>
                    <a:lstStyle/>
                    <a:p>
                      <a:pPr algn="ctr" fontAlgn="ctr"/>
                      <a:r>
                        <a:rPr lang="en-US" sz="1100" b="1" dirty="0">
                          <a:effectLst/>
                        </a:rPr>
                        <a:t>Mar</a:t>
                      </a:r>
                    </a:p>
                  </a:txBody>
                  <a:tcPr anchor="ctr"/>
                </a:tc>
                <a:tc>
                  <a:txBody>
                    <a:bodyPr/>
                    <a:lstStyle/>
                    <a:p>
                      <a:pPr algn="ctr" fontAlgn="ctr"/>
                      <a:r>
                        <a:rPr lang="en-US" sz="1200" dirty="0">
                          <a:effectLst/>
                        </a:rPr>
                        <a:t>172.9</a:t>
                      </a:r>
                    </a:p>
                  </a:txBody>
                  <a:tcPr marL="59733" marR="59733" marT="29867" marB="29867" anchor="ctr"/>
                </a:tc>
                <a:extLst>
                  <a:ext uri="{0D108BD9-81ED-4DB2-BD59-A6C34878D82A}">
                    <a16:rowId xmlns:a16="http://schemas.microsoft.com/office/drawing/2014/main" val="2326465130"/>
                  </a:ext>
                </a:extLst>
              </a:tr>
              <a:tr h="156177">
                <a:tc>
                  <a:txBody>
                    <a:bodyPr/>
                    <a:lstStyle/>
                    <a:p>
                      <a:pPr algn="ctr" fontAlgn="ctr"/>
                      <a:r>
                        <a:rPr lang="en-US" sz="1100" b="1" dirty="0">
                          <a:effectLst/>
                        </a:rPr>
                        <a:t>Apr</a:t>
                      </a:r>
                    </a:p>
                  </a:txBody>
                  <a:tcPr anchor="ctr"/>
                </a:tc>
                <a:tc>
                  <a:txBody>
                    <a:bodyPr/>
                    <a:lstStyle/>
                    <a:p>
                      <a:pPr algn="ctr" fontAlgn="ctr"/>
                      <a:r>
                        <a:rPr lang="en-US" sz="1200" dirty="0">
                          <a:effectLst/>
                        </a:rPr>
                        <a:t>152.1</a:t>
                      </a:r>
                    </a:p>
                  </a:txBody>
                  <a:tcPr marL="59733" marR="59733" marT="29867" marB="29867" anchor="ctr"/>
                </a:tc>
                <a:extLst>
                  <a:ext uri="{0D108BD9-81ED-4DB2-BD59-A6C34878D82A}">
                    <a16:rowId xmlns:a16="http://schemas.microsoft.com/office/drawing/2014/main" val="3430793427"/>
                  </a:ext>
                </a:extLst>
              </a:tr>
              <a:tr h="156177">
                <a:tc>
                  <a:txBody>
                    <a:bodyPr/>
                    <a:lstStyle/>
                    <a:p>
                      <a:pPr algn="ctr" fontAlgn="ctr"/>
                      <a:r>
                        <a:rPr lang="en-US" sz="1100" b="1">
                          <a:effectLst/>
                        </a:rPr>
                        <a:t>May</a:t>
                      </a:r>
                    </a:p>
                  </a:txBody>
                  <a:tcPr anchor="ctr"/>
                </a:tc>
                <a:tc>
                  <a:txBody>
                    <a:bodyPr/>
                    <a:lstStyle/>
                    <a:p>
                      <a:pPr algn="ctr" fontAlgn="ctr"/>
                      <a:r>
                        <a:rPr lang="en-US" sz="1200" dirty="0">
                          <a:effectLst/>
                        </a:rPr>
                        <a:t>240.0</a:t>
                      </a:r>
                    </a:p>
                  </a:txBody>
                  <a:tcPr marL="59733" marR="59733" marT="29867" marB="29867" anchor="ctr"/>
                </a:tc>
                <a:extLst>
                  <a:ext uri="{0D108BD9-81ED-4DB2-BD59-A6C34878D82A}">
                    <a16:rowId xmlns:a16="http://schemas.microsoft.com/office/drawing/2014/main" val="365194700"/>
                  </a:ext>
                </a:extLst>
              </a:tr>
              <a:tr h="156177">
                <a:tc>
                  <a:txBody>
                    <a:bodyPr/>
                    <a:lstStyle/>
                    <a:p>
                      <a:pPr algn="ctr" fontAlgn="ctr"/>
                      <a:r>
                        <a:rPr lang="en-US" sz="1100" b="1">
                          <a:effectLst/>
                        </a:rPr>
                        <a:t>Jun</a:t>
                      </a:r>
                    </a:p>
                  </a:txBody>
                  <a:tcPr anchor="ctr"/>
                </a:tc>
                <a:tc>
                  <a:txBody>
                    <a:bodyPr/>
                    <a:lstStyle/>
                    <a:p>
                      <a:pPr algn="ctr" fontAlgn="ctr"/>
                      <a:r>
                        <a:rPr lang="en-US" sz="1200" dirty="0">
                          <a:effectLst/>
                        </a:rPr>
                        <a:t>227.1</a:t>
                      </a:r>
                    </a:p>
                  </a:txBody>
                  <a:tcPr marL="59733" marR="59733" marT="29867" marB="29867" anchor="ctr"/>
                </a:tc>
                <a:extLst>
                  <a:ext uri="{0D108BD9-81ED-4DB2-BD59-A6C34878D82A}">
                    <a16:rowId xmlns:a16="http://schemas.microsoft.com/office/drawing/2014/main" val="2719335476"/>
                  </a:ext>
                </a:extLst>
              </a:tr>
              <a:tr h="156177">
                <a:tc>
                  <a:txBody>
                    <a:bodyPr/>
                    <a:lstStyle/>
                    <a:p>
                      <a:pPr algn="ctr" fontAlgn="ctr"/>
                      <a:r>
                        <a:rPr lang="en-US" sz="1100" b="1">
                          <a:effectLst/>
                        </a:rPr>
                        <a:t>Jul</a:t>
                      </a:r>
                    </a:p>
                  </a:txBody>
                  <a:tcPr anchor="ctr"/>
                </a:tc>
                <a:tc>
                  <a:txBody>
                    <a:bodyPr/>
                    <a:lstStyle/>
                    <a:p>
                      <a:pPr algn="ctr" fontAlgn="ctr"/>
                      <a:r>
                        <a:rPr lang="en-US" sz="1200" dirty="0">
                          <a:effectLst/>
                        </a:rPr>
                        <a:t>189.3</a:t>
                      </a:r>
                    </a:p>
                  </a:txBody>
                  <a:tcPr marL="59733" marR="59733" marT="29867" marB="29867" anchor="ctr"/>
                </a:tc>
                <a:extLst>
                  <a:ext uri="{0D108BD9-81ED-4DB2-BD59-A6C34878D82A}">
                    <a16:rowId xmlns:a16="http://schemas.microsoft.com/office/drawing/2014/main" val="3082122168"/>
                  </a:ext>
                </a:extLst>
              </a:tr>
              <a:tr h="156177">
                <a:tc>
                  <a:txBody>
                    <a:bodyPr/>
                    <a:lstStyle/>
                    <a:p>
                      <a:pPr algn="ctr" fontAlgn="ctr"/>
                      <a:r>
                        <a:rPr lang="en-US" sz="1100" b="1">
                          <a:effectLst/>
                        </a:rPr>
                        <a:t>Aug</a:t>
                      </a:r>
                    </a:p>
                  </a:txBody>
                  <a:tcPr anchor="ctr"/>
                </a:tc>
                <a:tc>
                  <a:txBody>
                    <a:bodyPr/>
                    <a:lstStyle/>
                    <a:p>
                      <a:pPr algn="ctr" fontAlgn="ctr"/>
                      <a:r>
                        <a:rPr lang="en-US" sz="1200" dirty="0">
                          <a:effectLst/>
                        </a:rPr>
                        <a:t>91.0</a:t>
                      </a:r>
                    </a:p>
                  </a:txBody>
                  <a:tcPr marL="59733" marR="59733" marT="29867" marB="29867" anchor="ctr"/>
                </a:tc>
                <a:extLst>
                  <a:ext uri="{0D108BD9-81ED-4DB2-BD59-A6C34878D82A}">
                    <a16:rowId xmlns:a16="http://schemas.microsoft.com/office/drawing/2014/main" val="2747044100"/>
                  </a:ext>
                </a:extLst>
              </a:tr>
              <a:tr h="156177">
                <a:tc>
                  <a:txBody>
                    <a:bodyPr/>
                    <a:lstStyle/>
                    <a:p>
                      <a:pPr algn="ctr" fontAlgn="ctr"/>
                      <a:r>
                        <a:rPr lang="en-US" sz="1100" b="1">
                          <a:effectLst/>
                        </a:rPr>
                        <a:t>Sep</a:t>
                      </a:r>
                    </a:p>
                  </a:txBody>
                  <a:tcPr anchor="ctr"/>
                </a:tc>
                <a:tc>
                  <a:txBody>
                    <a:bodyPr/>
                    <a:lstStyle/>
                    <a:p>
                      <a:pPr algn="ctr" fontAlgn="ctr"/>
                      <a:r>
                        <a:rPr lang="en-US" sz="1200" dirty="0">
                          <a:effectLst/>
                        </a:rPr>
                        <a:t>66.3</a:t>
                      </a:r>
                    </a:p>
                  </a:txBody>
                  <a:tcPr marL="59733" marR="59733" marT="29867" marB="29867" anchor="ctr"/>
                </a:tc>
                <a:extLst>
                  <a:ext uri="{0D108BD9-81ED-4DB2-BD59-A6C34878D82A}">
                    <a16:rowId xmlns:a16="http://schemas.microsoft.com/office/drawing/2014/main" val="1118583179"/>
                  </a:ext>
                </a:extLst>
              </a:tr>
              <a:tr h="156177">
                <a:tc>
                  <a:txBody>
                    <a:bodyPr/>
                    <a:lstStyle/>
                    <a:p>
                      <a:pPr algn="ctr" fontAlgn="ctr"/>
                      <a:r>
                        <a:rPr lang="en-US" sz="1100" b="1" dirty="0">
                          <a:effectLst/>
                        </a:rPr>
                        <a:t>Oct</a:t>
                      </a:r>
                    </a:p>
                  </a:txBody>
                  <a:tcPr anchor="ctr"/>
                </a:tc>
                <a:tc>
                  <a:txBody>
                    <a:bodyPr/>
                    <a:lstStyle/>
                    <a:p>
                      <a:pPr algn="ctr" fontAlgn="ctr"/>
                      <a:r>
                        <a:rPr lang="en-US" sz="1200" dirty="0">
                          <a:effectLst/>
                        </a:rPr>
                        <a:t>72.9</a:t>
                      </a:r>
                    </a:p>
                  </a:txBody>
                  <a:tcPr marL="59733" marR="59733" marT="29867" marB="29867" anchor="ctr"/>
                </a:tc>
                <a:extLst>
                  <a:ext uri="{0D108BD9-81ED-4DB2-BD59-A6C34878D82A}">
                    <a16:rowId xmlns:a16="http://schemas.microsoft.com/office/drawing/2014/main" val="2004298710"/>
                  </a:ext>
                </a:extLst>
              </a:tr>
              <a:tr h="156177">
                <a:tc>
                  <a:txBody>
                    <a:bodyPr/>
                    <a:lstStyle/>
                    <a:p>
                      <a:pPr algn="ctr" fontAlgn="ctr"/>
                      <a:r>
                        <a:rPr lang="en-US" sz="1100" b="1">
                          <a:effectLst/>
                        </a:rPr>
                        <a:t>Nov</a:t>
                      </a:r>
                    </a:p>
                  </a:txBody>
                  <a:tcPr anchor="ctr"/>
                </a:tc>
                <a:tc>
                  <a:txBody>
                    <a:bodyPr/>
                    <a:lstStyle/>
                    <a:p>
                      <a:pPr algn="ctr" fontAlgn="ctr"/>
                      <a:r>
                        <a:rPr lang="en-US" sz="1200" dirty="0">
                          <a:effectLst/>
                        </a:rPr>
                        <a:t>179.4</a:t>
                      </a:r>
                    </a:p>
                  </a:txBody>
                  <a:tcPr marL="59733" marR="59733" marT="29867" marB="29867" anchor="ctr"/>
                </a:tc>
                <a:extLst>
                  <a:ext uri="{0D108BD9-81ED-4DB2-BD59-A6C34878D82A}">
                    <a16:rowId xmlns:a16="http://schemas.microsoft.com/office/drawing/2014/main" val="1973244300"/>
                  </a:ext>
                </a:extLst>
              </a:tr>
              <a:tr h="156177">
                <a:tc>
                  <a:txBody>
                    <a:bodyPr/>
                    <a:lstStyle/>
                    <a:p>
                      <a:pPr algn="ctr" fontAlgn="ctr"/>
                      <a:r>
                        <a:rPr lang="en-US" sz="1100" b="1">
                          <a:effectLst/>
                        </a:rPr>
                        <a:t>Dec</a:t>
                      </a:r>
                    </a:p>
                  </a:txBody>
                  <a:tcPr anchor="ctr"/>
                </a:tc>
                <a:tc>
                  <a:txBody>
                    <a:bodyPr/>
                    <a:lstStyle/>
                    <a:p>
                      <a:pPr algn="ctr" fontAlgn="ctr"/>
                      <a:r>
                        <a:rPr lang="en-US" sz="1200" dirty="0">
                          <a:effectLst/>
                        </a:rPr>
                        <a:t>117.0</a:t>
                      </a:r>
                    </a:p>
                  </a:txBody>
                  <a:tcPr marL="59733" marR="59733" marT="29867" marB="29867" anchor="ctr"/>
                </a:tc>
                <a:extLst>
                  <a:ext uri="{0D108BD9-81ED-4DB2-BD59-A6C34878D82A}">
                    <a16:rowId xmlns:a16="http://schemas.microsoft.com/office/drawing/2014/main" val="1004825399"/>
                  </a:ext>
                </a:extLst>
              </a:tr>
            </a:tbl>
          </a:graphicData>
        </a:graphic>
      </p:graphicFrame>
      <p:pic>
        <p:nvPicPr>
          <p:cNvPr id="4100" name="Picture 4">
            <a:extLst>
              <a:ext uri="{FF2B5EF4-FFF2-40B4-BE49-F238E27FC236}">
                <a16:creationId xmlns:a16="http://schemas.microsoft.com/office/drawing/2014/main" id="{256D7FBB-EF8E-DB44-94CF-05E400958D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028" y="2243996"/>
            <a:ext cx="5722920" cy="380120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2CB395A-10D3-7E49-B8D1-34E8DCB8B8F7}"/>
              </a:ext>
            </a:extLst>
          </p:cNvPr>
          <p:cNvSpPr txBox="1"/>
          <p:nvPr/>
        </p:nvSpPr>
        <p:spPr>
          <a:xfrm>
            <a:off x="316523" y="6482861"/>
            <a:ext cx="10351477" cy="276999"/>
          </a:xfrm>
          <a:prstGeom prst="rect">
            <a:avLst/>
          </a:prstGeom>
          <a:noFill/>
        </p:spPr>
        <p:txBody>
          <a:bodyPr wrap="square" rtlCol="0">
            <a:spAutoFit/>
          </a:bodyPr>
          <a:lstStyle/>
          <a:p>
            <a:r>
              <a:rPr lang="en-US" sz="1200" dirty="0"/>
              <a:t>Data sourced from The Numbers (https://</a:t>
            </a:r>
            <a:r>
              <a:rPr lang="en-US" sz="1200" dirty="0" err="1"/>
              <a:t>www.the-numbers.com</a:t>
            </a:r>
            <a:r>
              <a:rPr lang="en-US" sz="1200" dirty="0"/>
              <a:t>/) and IMDB (https://</a:t>
            </a:r>
            <a:r>
              <a:rPr lang="en-US" sz="1200" dirty="0" err="1"/>
              <a:t>www.imdb.com</a:t>
            </a:r>
            <a:r>
              <a:rPr lang="en-US" sz="1200" dirty="0"/>
              <a:t>)</a:t>
            </a:r>
          </a:p>
        </p:txBody>
      </p:sp>
    </p:spTree>
    <p:extLst>
      <p:ext uri="{BB962C8B-B14F-4D97-AF65-F5344CB8AC3E}">
        <p14:creationId xmlns:p14="http://schemas.microsoft.com/office/powerpoint/2010/main" val="3799622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BEEA74-7F80-8248-98AD-10FB0C7F6687}"/>
              </a:ext>
            </a:extLst>
          </p:cNvPr>
          <p:cNvSpPr>
            <a:spLocks noGrp="1"/>
          </p:cNvSpPr>
          <p:nvPr>
            <p:ph type="title"/>
          </p:nvPr>
        </p:nvSpPr>
        <p:spPr>
          <a:xfrm>
            <a:off x="746228" y="1037967"/>
            <a:ext cx="3054091" cy="4709131"/>
          </a:xfrm>
        </p:spPr>
        <p:txBody>
          <a:bodyPr anchor="ctr">
            <a:normAutofit/>
          </a:bodyPr>
          <a:lstStyle/>
          <a:p>
            <a:r>
              <a:rPr lang="en-US" sz="2200" dirty="0">
                <a:solidFill>
                  <a:schemeClr val="accent1"/>
                </a:solidFill>
              </a:rPr>
              <a:t>CONCLUSIONS and next steps:</a:t>
            </a:r>
          </a:p>
        </p:txBody>
      </p:sp>
      <p:sp>
        <p:nvSpPr>
          <p:cNvPr id="13" name="Rectangle 12">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id="{83990420-23F3-4F7A-B608-88237680A425}"/>
              </a:ext>
            </a:extLst>
          </p:cNvPr>
          <p:cNvGraphicFramePr>
            <a:graphicFrameLocks noGrp="1"/>
          </p:cNvGraphicFramePr>
          <p:nvPr>
            <p:ph idx="1"/>
            <p:extLst>
              <p:ext uri="{D42A27DB-BD31-4B8C-83A1-F6EECF244321}">
                <p14:modId xmlns:p14="http://schemas.microsoft.com/office/powerpoint/2010/main" val="706473276"/>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Shape 18572">
            <a:extLst>
              <a:ext uri="{FF2B5EF4-FFF2-40B4-BE49-F238E27FC236}">
                <a16:creationId xmlns:a16="http://schemas.microsoft.com/office/drawing/2014/main" id="{80E14CCA-F865-3149-BE5D-8D64768CBEC7}"/>
              </a:ext>
            </a:extLst>
          </p:cNvPr>
          <p:cNvPicPr preferRelativeResize="0"/>
          <p:nvPr/>
        </p:nvPicPr>
        <p:blipFill rotWithShape="1">
          <a:blip r:embed="rId7">
            <a:alphaModFix/>
          </a:blip>
          <a:srcRect/>
          <a:stretch/>
        </p:blipFill>
        <p:spPr>
          <a:xfrm>
            <a:off x="5205789" y="1302518"/>
            <a:ext cx="402952" cy="697305"/>
          </a:xfrm>
          <a:prstGeom prst="rect">
            <a:avLst/>
          </a:prstGeom>
          <a:noFill/>
          <a:ln>
            <a:noFill/>
          </a:ln>
        </p:spPr>
      </p:pic>
      <p:pic>
        <p:nvPicPr>
          <p:cNvPr id="12" name="Shape 3992">
            <a:extLst>
              <a:ext uri="{FF2B5EF4-FFF2-40B4-BE49-F238E27FC236}">
                <a16:creationId xmlns:a16="http://schemas.microsoft.com/office/drawing/2014/main" id="{B9809383-7681-5446-914D-8272F39FF431}"/>
              </a:ext>
            </a:extLst>
          </p:cNvPr>
          <p:cNvPicPr preferRelativeResize="0"/>
          <p:nvPr/>
        </p:nvPicPr>
        <p:blipFill rotWithShape="1">
          <a:blip r:embed="rId8">
            <a:alphaModFix/>
          </a:blip>
          <a:srcRect/>
          <a:stretch/>
        </p:blipFill>
        <p:spPr>
          <a:xfrm>
            <a:off x="5108262" y="3114832"/>
            <a:ext cx="620399" cy="548700"/>
          </a:xfrm>
          <a:prstGeom prst="rect">
            <a:avLst/>
          </a:prstGeom>
          <a:noFill/>
          <a:ln>
            <a:noFill/>
          </a:ln>
        </p:spPr>
      </p:pic>
    </p:spTree>
    <p:extLst>
      <p:ext uri="{BB962C8B-B14F-4D97-AF65-F5344CB8AC3E}">
        <p14:creationId xmlns:p14="http://schemas.microsoft.com/office/powerpoint/2010/main" val="262834840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8829</TotalTime>
  <Words>669</Words>
  <Application>Microsoft Macintosh PowerPoint</Application>
  <PresentationFormat>Widescreen</PresentationFormat>
  <Paragraphs>65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Wingdings 2</vt:lpstr>
      <vt:lpstr>Dividend</vt:lpstr>
      <vt:lpstr>BUDGET ANALYSIS FOR KCHA HOUSING PROGRAM</vt:lpstr>
      <vt:lpstr>OBJECTIVE</vt:lpstr>
      <vt:lpstr>Key findings</vt:lpstr>
      <vt:lpstr>Films in the Animation genre are most profitable on average, while costing less than half their NET earnings</vt:lpstr>
      <vt:lpstr>Hiring experienced crew members contribute to Successful FILMS</vt:lpstr>
      <vt:lpstr>MAY FILM RELEASES GENERATE THE HIGHEST WORLDWIDE GROSS ON AVERAGE</vt:lpstr>
      <vt:lpstr>CONCLUSIONS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MOVIE STUDIO ANALYSIS</dc:title>
  <dc:creator>Sabina Bains</dc:creator>
  <cp:lastModifiedBy>Sabina Bains</cp:lastModifiedBy>
  <cp:revision>15</cp:revision>
  <dcterms:created xsi:type="dcterms:W3CDTF">2021-10-07T16:36:17Z</dcterms:created>
  <dcterms:modified xsi:type="dcterms:W3CDTF">2022-01-18T20:56:01Z</dcterms:modified>
</cp:coreProperties>
</file>