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8" r:id="rId5"/>
    <p:sldId id="262" r:id="rId6"/>
    <p:sldId id="268"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0"/>
    <p:restoredTop sz="94699"/>
  </p:normalViewPr>
  <p:slideViewPr>
    <p:cSldViewPr snapToGrid="0" snapToObjects="1">
      <p:cViewPr>
        <p:scale>
          <a:sx n="95" d="100"/>
          <a:sy n="95" d="100"/>
        </p:scale>
        <p:origin x="936"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Family 1</c:v>
                </c:pt>
              </c:strCache>
            </c:strRef>
          </c:tx>
          <c:spPr>
            <a:solidFill>
              <a:schemeClr val="accent1"/>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Sheet1!$B$2</c:f>
              <c:numCache>
                <c:formatCode>#,##0</c:formatCode>
                <c:ptCount val="1"/>
                <c:pt idx="0">
                  <c:v>98433.599999999991</c:v>
                </c:pt>
              </c:numCache>
            </c:numRef>
          </c:val>
          <c:extLst>
            <c:ext xmlns:c16="http://schemas.microsoft.com/office/drawing/2014/chart" uri="{C3380CC4-5D6E-409C-BE32-E72D297353CC}">
              <c16:uniqueId val="{00000000-2E59-E148-B7EA-281598FCAF00}"/>
            </c:ext>
          </c:extLst>
        </c:ser>
        <c:ser>
          <c:idx val="1"/>
          <c:order val="1"/>
          <c:tx>
            <c:strRef>
              <c:f>Sheet1!$C$1</c:f>
              <c:strCache>
                <c:ptCount val="1"/>
                <c:pt idx="0">
                  <c:v>Family 2</c:v>
                </c:pt>
              </c:strCache>
            </c:strRef>
          </c:tx>
          <c:spPr>
            <a:solidFill>
              <a:schemeClr val="accent2"/>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Sheet1!$C$2</c:f>
              <c:numCache>
                <c:formatCode>#,##0</c:formatCode>
                <c:ptCount val="1"/>
                <c:pt idx="0">
                  <c:v>113540.4</c:v>
                </c:pt>
              </c:numCache>
            </c:numRef>
          </c:val>
          <c:extLst>
            <c:ext xmlns:c16="http://schemas.microsoft.com/office/drawing/2014/chart" uri="{C3380CC4-5D6E-409C-BE32-E72D297353CC}">
              <c16:uniqueId val="{00000001-2E59-E148-B7EA-281598FCAF00}"/>
            </c:ext>
          </c:extLst>
        </c:ser>
        <c:ser>
          <c:idx val="2"/>
          <c:order val="2"/>
          <c:tx>
            <c:strRef>
              <c:f>Sheet1!$D$1</c:f>
              <c:strCache>
                <c:ptCount val="1"/>
                <c:pt idx="0">
                  <c:v>Family 3</c:v>
                </c:pt>
              </c:strCache>
            </c:strRef>
          </c:tx>
          <c:spPr>
            <a:solidFill>
              <a:schemeClr val="accent3"/>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Sheet1!$D$2</c:f>
              <c:numCache>
                <c:formatCode>#,##0</c:formatCode>
                <c:ptCount val="1"/>
                <c:pt idx="0">
                  <c:v>103783.8</c:v>
                </c:pt>
              </c:numCache>
            </c:numRef>
          </c:val>
          <c:extLst>
            <c:ext xmlns:c16="http://schemas.microsoft.com/office/drawing/2014/chart" uri="{C3380CC4-5D6E-409C-BE32-E72D297353CC}">
              <c16:uniqueId val="{00000002-2E59-E148-B7EA-281598FCAF00}"/>
            </c:ext>
          </c:extLst>
        </c:ser>
        <c:ser>
          <c:idx val="3"/>
          <c:order val="3"/>
          <c:tx>
            <c:strRef>
              <c:f>Sheet1!$E$1</c:f>
              <c:strCache>
                <c:ptCount val="1"/>
                <c:pt idx="0">
                  <c:v>Family 4</c:v>
                </c:pt>
              </c:strCache>
            </c:strRef>
          </c:tx>
          <c:spPr>
            <a:solidFill>
              <a:schemeClr val="accent4"/>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Sheet1!$E$2</c:f>
              <c:numCache>
                <c:formatCode>#,##0</c:formatCode>
                <c:ptCount val="1"/>
                <c:pt idx="0">
                  <c:v>195989.4</c:v>
                </c:pt>
              </c:numCache>
            </c:numRef>
          </c:val>
          <c:extLst>
            <c:ext xmlns:c16="http://schemas.microsoft.com/office/drawing/2014/chart" uri="{C3380CC4-5D6E-409C-BE32-E72D297353CC}">
              <c16:uniqueId val="{00000004-2E59-E148-B7EA-281598FCAF00}"/>
            </c:ext>
          </c:extLst>
        </c:ser>
        <c:ser>
          <c:idx val="4"/>
          <c:order val="4"/>
          <c:tx>
            <c:strRef>
              <c:f>Sheet1!$F$1</c:f>
              <c:strCache>
                <c:ptCount val="1"/>
                <c:pt idx="0">
                  <c:v>Family 5</c:v>
                </c:pt>
              </c:strCache>
            </c:strRef>
          </c:tx>
          <c:spPr>
            <a:solidFill>
              <a:schemeClr val="accent5"/>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Total Required Budget</c:v>
                </c:pt>
              </c:strCache>
            </c:strRef>
          </c:cat>
          <c:val>
            <c:numRef>
              <c:f>Sheet1!$F$2</c:f>
              <c:numCache>
                <c:formatCode>#,##0</c:formatCode>
                <c:ptCount val="1"/>
                <c:pt idx="0">
                  <c:v>43943.4</c:v>
                </c:pt>
              </c:numCache>
            </c:numRef>
          </c:val>
          <c:extLst>
            <c:ext xmlns:c16="http://schemas.microsoft.com/office/drawing/2014/chart" uri="{C3380CC4-5D6E-409C-BE32-E72D297353CC}">
              <c16:uniqueId val="{00000005-2E59-E148-B7EA-281598FCAF00}"/>
            </c:ext>
          </c:extLst>
        </c:ser>
        <c:dLbls>
          <c:showLegendKey val="0"/>
          <c:showVal val="0"/>
          <c:showCatName val="0"/>
          <c:showSerName val="0"/>
          <c:showPercent val="0"/>
          <c:showBubbleSize val="0"/>
        </c:dLbls>
        <c:gapWidth val="150"/>
        <c:overlap val="100"/>
        <c:axId val="1725473280"/>
        <c:axId val="1672384944"/>
      </c:barChart>
      <c:catAx>
        <c:axId val="1725473280"/>
        <c:scaling>
          <c:orientation val="minMax"/>
        </c:scaling>
        <c:delete val="1"/>
        <c:axPos val="l"/>
        <c:numFmt formatCode="General" sourceLinked="1"/>
        <c:majorTickMark val="none"/>
        <c:minorTickMark val="none"/>
        <c:tickLblPos val="nextTo"/>
        <c:crossAx val="1672384944"/>
        <c:crosses val="autoZero"/>
        <c:auto val="1"/>
        <c:lblAlgn val="ctr"/>
        <c:lblOffset val="100"/>
        <c:noMultiLvlLbl val="0"/>
      </c:catAx>
      <c:valAx>
        <c:axId val="1672384944"/>
        <c:scaling>
          <c:orientation val="minMax"/>
        </c:scaling>
        <c:delete val="1"/>
        <c:axPos val="b"/>
        <c:numFmt formatCode="0%" sourceLinked="1"/>
        <c:majorTickMark val="none"/>
        <c:minorTickMark val="none"/>
        <c:tickLblPos val="nextTo"/>
        <c:crossAx val="1725473280"/>
        <c:crosses val="autoZero"/>
        <c:crossBetween val="between"/>
      </c:valAx>
      <c:spPr>
        <a:noFill/>
        <a:ln>
          <a:noFill/>
        </a:ln>
        <a:effectLst/>
      </c:spPr>
    </c:plotArea>
    <c:legend>
      <c:legendPos val="b"/>
      <c:layout>
        <c:manualLayout>
          <c:xMode val="edge"/>
          <c:yMode val="edge"/>
          <c:x val="0.16486374892205549"/>
          <c:y val="0.68223764093224626"/>
          <c:w val="0.63007444998123829"/>
          <c:h val="6.416687637489021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0401-3745-4673-BC13-33D0C568436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CAD84CFD-A6D2-4326-828B-38E5EAC4097F}">
      <dgm:prSet custT="1"/>
      <dgm:spPr/>
      <dgm:t>
        <a:bodyPr/>
        <a:lstStyle/>
        <a:p>
          <a:r>
            <a:rPr lang="en-US" sz="2000" dirty="0">
              <a:latin typeface="Arial" panose="020B0604020202020204" pitchFamily="34" charset="0"/>
              <a:cs typeface="Arial" panose="020B0604020202020204" pitchFamily="34" charset="0"/>
            </a:rPr>
            <a:t>A predicted budget of at least $555,691 is required to cover the down payments of all five families.</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lstStyle/>
        <a:p>
          <a:r>
            <a:rPr lang="en-US" sz="2000" dirty="0">
              <a:latin typeface="Arial" panose="020B0604020202020204" pitchFamily="34" charset="0"/>
              <a:cs typeface="Arial" panose="020B0604020202020204" pitchFamily="34" charset="0"/>
            </a:rPr>
            <a:t>Grade, number of bedrooms, and number of bathrooms are all effective predictors on house prices. 94% of King County zip codes were significant in predicting price as well.</a:t>
          </a:r>
        </a:p>
      </dgm:t>
    </dgm:pt>
    <dgm:pt modelId="{A4805A97-AF72-4564-9522-6854B18DF2D8}" type="sibTrans" cxnId="{39C02539-36EF-43E1-B57E-4505BBE34F86}">
      <dgm:prSet/>
      <dgm:spPr/>
      <dgm:t>
        <a:bodyPr/>
        <a:lstStyle/>
        <a:p>
          <a:endParaRPr lang="en-US"/>
        </a:p>
      </dgm:t>
    </dgm:pt>
    <dgm:pt modelId="{57D7815A-5F7A-4E81-9B13-9B1C97DFBEB2}" type="parTrans" cxnId="{39C02539-36EF-43E1-B57E-4505BBE34F86}">
      <dgm:prSet/>
      <dgm:spPr/>
      <dgm:t>
        <a:bodyPr/>
        <a:lstStyle/>
        <a:p>
          <a:endParaRPr lang="en-US"/>
        </a:p>
      </dgm:t>
    </dgm:pt>
    <dgm:pt modelId="{541E620C-19D3-4276-AE4E-E8062859A346}">
      <dgm:prSet custT="1"/>
      <dgm:spPr/>
      <dgm:t>
        <a:bodyPr/>
        <a:lstStyle/>
        <a:p>
          <a:r>
            <a:rPr lang="en-US" sz="2000" dirty="0">
              <a:latin typeface="Arial" panose="020B0604020202020204" pitchFamily="34" charset="0"/>
              <a:cs typeface="Arial" panose="020B0604020202020204" pitchFamily="34" charset="0"/>
            </a:rPr>
            <a:t>Among zip codes, homes in 98039, 98004 and 98112 generated the largest increases in house price.</a:t>
          </a:r>
        </a:p>
      </dgm:t>
    </dgm:pt>
    <dgm:pt modelId="{B4ACE872-EC06-466D-A0BC-2B67C5459A12}" type="sibTrans" cxnId="{6CA1DB78-E82C-4EB3-96F6-174902787AC9}">
      <dgm:prSet/>
      <dgm:spPr/>
      <dgm:t>
        <a:bodyPr/>
        <a:lstStyle/>
        <a:p>
          <a:endParaRPr lang="en-US"/>
        </a:p>
      </dgm:t>
    </dgm:pt>
    <dgm:pt modelId="{E6CC5809-3D14-4CDC-BEF6-96C804E90725}" type="parTrans" cxnId="{6CA1DB78-E82C-4EB3-96F6-174902787AC9}">
      <dgm:prSet/>
      <dgm:spPr/>
      <dgm:t>
        <a:bodyPr/>
        <a:lstStyle/>
        <a:p>
          <a:endParaRPr lang="en-US"/>
        </a:p>
      </dgm:t>
    </dgm:pt>
    <dgm:pt modelId="{322C5C55-998B-4E43-AA27-2B22CDF26BFD}">
      <dgm:prSet custT="1"/>
      <dgm:spPr/>
      <dgm:t>
        <a:bodyPr/>
        <a:lstStyle/>
        <a:p>
          <a:r>
            <a:rPr lang="en-US" sz="2000" dirty="0">
              <a:latin typeface="Arial" panose="020B0604020202020204" pitchFamily="34" charset="0"/>
              <a:cs typeface="Arial" panose="020B0604020202020204" pitchFamily="34" charset="0"/>
            </a:rPr>
            <a:t>Among continuous predictors, an increase in grade had the biggest effect on house price with a 22% expected increase per unit, followed by bathrooms, with a 9% expected increase in additional bathroom.</a:t>
          </a:r>
        </a:p>
      </dgm:t>
    </dgm:pt>
    <dgm:pt modelId="{06F3027A-8B47-3946-A8EA-B0CBBD984DF8}" type="sibTrans" cxnId="{A0D6EF4D-22B9-1745-84C7-435B51B3B532}">
      <dgm:prSet/>
      <dgm:spPr/>
      <dgm:t>
        <a:bodyPr/>
        <a:lstStyle/>
        <a:p>
          <a:endParaRPr lang="en-US"/>
        </a:p>
      </dgm:t>
    </dgm:pt>
    <dgm:pt modelId="{D9347D3F-B4C3-0543-854C-70E6653A366A}" type="parTrans" cxnId="{A0D6EF4D-22B9-1745-84C7-435B51B3B532}">
      <dgm:prSet/>
      <dgm:spPr/>
      <dgm:t>
        <a:bodyPr/>
        <a:lstStyle/>
        <a:p>
          <a:endParaRPr lang="en-US"/>
        </a:p>
      </dgm:t>
    </dgm:pt>
    <dgm:pt modelId="{0A16B8AD-2170-9644-BAA4-AB10E06E328A}" type="pres">
      <dgm:prSet presAssocID="{706C0401-3745-4673-BC13-33D0C5684367}" presName="vert0" presStyleCnt="0">
        <dgm:presLayoutVars>
          <dgm:dir/>
          <dgm:animOne val="branch"/>
          <dgm:animLvl val="lvl"/>
        </dgm:presLayoutVars>
      </dgm:prSet>
      <dgm:spPr/>
    </dgm:pt>
    <dgm:pt modelId="{21157713-4F53-EB4F-AEDE-F30C8DA1234A}" type="pres">
      <dgm:prSet presAssocID="{CAD84CFD-A6D2-4326-828B-38E5EAC4097F}" presName="thickLine" presStyleLbl="alignNode1" presStyleIdx="0" presStyleCnt="4"/>
      <dgm:spPr/>
    </dgm:pt>
    <dgm:pt modelId="{083821C8-4954-AE40-9AFD-6F97A1BA030D}" type="pres">
      <dgm:prSet presAssocID="{CAD84CFD-A6D2-4326-828B-38E5EAC4097F}" presName="horz1" presStyleCnt="0"/>
      <dgm:spPr/>
    </dgm:pt>
    <dgm:pt modelId="{2628D445-0E11-B742-BFE4-BF58CF57BFF9}" type="pres">
      <dgm:prSet presAssocID="{CAD84CFD-A6D2-4326-828B-38E5EAC4097F}" presName="tx1" presStyleLbl="revTx" presStyleIdx="0" presStyleCnt="4"/>
      <dgm:spPr/>
    </dgm:pt>
    <dgm:pt modelId="{37E73A29-9E15-3346-8689-EBA017082A30}" type="pres">
      <dgm:prSet presAssocID="{CAD84CFD-A6D2-4326-828B-38E5EAC4097F}" presName="vert1" presStyleCnt="0"/>
      <dgm:spPr/>
    </dgm:pt>
    <dgm:pt modelId="{A3D493B6-9565-AA46-B0F4-DBF04E002B40}" type="pres">
      <dgm:prSet presAssocID="{C8AC943F-59CA-494C-9554-967E394750C2}" presName="thickLine" presStyleLbl="alignNode1" presStyleIdx="1" presStyleCnt="4"/>
      <dgm:spPr/>
    </dgm:pt>
    <dgm:pt modelId="{979007A1-638F-204A-9E4D-307C7A3ED39C}" type="pres">
      <dgm:prSet presAssocID="{C8AC943F-59CA-494C-9554-967E394750C2}" presName="horz1" presStyleCnt="0"/>
      <dgm:spPr/>
    </dgm:pt>
    <dgm:pt modelId="{217BE479-B33F-D744-B4D4-9B96B54CA42C}" type="pres">
      <dgm:prSet presAssocID="{C8AC943F-59CA-494C-9554-967E394750C2}" presName="tx1" presStyleLbl="revTx" presStyleIdx="1" presStyleCnt="4"/>
      <dgm:spPr/>
    </dgm:pt>
    <dgm:pt modelId="{5A917443-DF78-7245-8774-0D86753A4AEA}" type="pres">
      <dgm:prSet presAssocID="{C8AC943F-59CA-494C-9554-967E394750C2}" presName="vert1" presStyleCnt="0"/>
      <dgm:spPr/>
    </dgm:pt>
    <dgm:pt modelId="{146CA84B-66F2-D443-BD73-09E28E7E70D1}" type="pres">
      <dgm:prSet presAssocID="{322C5C55-998B-4E43-AA27-2B22CDF26BFD}" presName="thickLine" presStyleLbl="alignNode1" presStyleIdx="2" presStyleCnt="4"/>
      <dgm:spPr/>
    </dgm:pt>
    <dgm:pt modelId="{F4B60BA0-9A55-844B-ABF8-4C56733523F7}" type="pres">
      <dgm:prSet presAssocID="{322C5C55-998B-4E43-AA27-2B22CDF26BFD}" presName="horz1" presStyleCnt="0"/>
      <dgm:spPr/>
    </dgm:pt>
    <dgm:pt modelId="{54129AF7-5195-CA46-A2A9-CEBB79D222F0}" type="pres">
      <dgm:prSet presAssocID="{322C5C55-998B-4E43-AA27-2B22CDF26BFD}" presName="tx1" presStyleLbl="revTx" presStyleIdx="2" presStyleCnt="4"/>
      <dgm:spPr/>
    </dgm:pt>
    <dgm:pt modelId="{67C5307B-3A12-A34D-820F-F5113777BFC3}" type="pres">
      <dgm:prSet presAssocID="{322C5C55-998B-4E43-AA27-2B22CDF26BFD}" presName="vert1" presStyleCnt="0"/>
      <dgm:spPr/>
    </dgm:pt>
    <dgm:pt modelId="{B25AD877-398B-CB4A-BEDA-6C702D48349A}" type="pres">
      <dgm:prSet presAssocID="{541E620C-19D3-4276-AE4E-E8062859A346}" presName="thickLine" presStyleLbl="alignNode1" presStyleIdx="3" presStyleCnt="4"/>
      <dgm:spPr/>
    </dgm:pt>
    <dgm:pt modelId="{A8B3A888-9016-CC45-9C82-E89EB5FFA9D4}" type="pres">
      <dgm:prSet presAssocID="{541E620C-19D3-4276-AE4E-E8062859A346}" presName="horz1" presStyleCnt="0"/>
      <dgm:spPr/>
    </dgm:pt>
    <dgm:pt modelId="{47173AF4-87DB-AA49-B8AB-9E49322BE7F7}" type="pres">
      <dgm:prSet presAssocID="{541E620C-19D3-4276-AE4E-E8062859A346}" presName="tx1" presStyleLbl="revTx" presStyleIdx="3" presStyleCnt="4"/>
      <dgm:spPr/>
    </dgm:pt>
    <dgm:pt modelId="{70425D0E-D474-FD4A-8287-ECFA63E8B830}" type="pres">
      <dgm:prSet presAssocID="{541E620C-19D3-4276-AE4E-E8062859A346}" presName="vert1" presStyleCnt="0"/>
      <dgm:spPr/>
    </dgm:pt>
  </dgm:ptLst>
  <dgm:cxnLst>
    <dgm:cxn modelId="{FADA9914-E20D-D747-A73A-0247072588E6}" type="presOf" srcId="{C8AC943F-59CA-494C-9554-967E394750C2}" destId="{217BE479-B33F-D744-B4D4-9B96B54CA42C}" srcOrd="0" destOrd="0" presId="urn:microsoft.com/office/officeart/2008/layout/LinedList"/>
    <dgm:cxn modelId="{7806AB31-BE35-F345-937D-BAD0601730B4}" type="presOf" srcId="{CAD84CFD-A6D2-4326-828B-38E5EAC4097F}" destId="{2628D445-0E11-B742-BFE4-BF58CF57BFF9}" srcOrd="0" destOrd="0" presId="urn:microsoft.com/office/officeart/2008/layout/LinedList"/>
    <dgm:cxn modelId="{39C02539-36EF-43E1-B57E-4505BBE34F86}" srcId="{706C0401-3745-4673-BC13-33D0C5684367}" destId="{C8AC943F-59CA-494C-9554-967E394750C2}" srcOrd="1" destOrd="0" parTransId="{57D7815A-5F7A-4E81-9B13-9B1C97DFBEB2}" sibTransId="{A4805A97-AF72-4564-9522-6854B18DF2D8}"/>
    <dgm:cxn modelId="{A0D6EF4D-22B9-1745-84C7-435B51B3B532}" srcId="{706C0401-3745-4673-BC13-33D0C5684367}" destId="{322C5C55-998B-4E43-AA27-2B22CDF26BFD}" srcOrd="2" destOrd="0" parTransId="{D9347D3F-B4C3-0543-854C-70E6653A366A}" sibTransId="{06F3027A-8B47-3946-A8EA-B0CBBD984DF8}"/>
    <dgm:cxn modelId="{AA0DCC54-FD3D-5A4F-A87E-E646D3611CAA}" type="presOf" srcId="{322C5C55-998B-4E43-AA27-2B22CDF26BFD}" destId="{54129AF7-5195-CA46-A2A9-CEBB79D222F0}" srcOrd="0" destOrd="0" presId="urn:microsoft.com/office/officeart/2008/layout/LinedList"/>
    <dgm:cxn modelId="{6CA1DB78-E82C-4EB3-96F6-174902787AC9}" srcId="{706C0401-3745-4673-BC13-33D0C5684367}" destId="{541E620C-19D3-4276-AE4E-E8062859A346}" srcOrd="3" destOrd="0" parTransId="{E6CC5809-3D14-4CDC-BEF6-96C804E90725}" sibTransId="{B4ACE872-EC06-466D-A0BC-2B67C5459A12}"/>
    <dgm:cxn modelId="{BECF399B-3FB8-47E4-82F6-12A66DE52C6E}" srcId="{706C0401-3745-4673-BC13-33D0C5684367}" destId="{CAD84CFD-A6D2-4326-828B-38E5EAC4097F}" srcOrd="0" destOrd="0" parTransId="{A39A2EC0-E1C7-4546-A408-DA155E75A52D}" sibTransId="{1D7CF5B0-37CC-46F4-B7D2-CE3C904036F0}"/>
    <dgm:cxn modelId="{CA94B2F0-EF76-B444-A324-713C3A3A5F35}" type="presOf" srcId="{541E620C-19D3-4276-AE4E-E8062859A346}" destId="{47173AF4-87DB-AA49-B8AB-9E49322BE7F7}" srcOrd="0" destOrd="0" presId="urn:microsoft.com/office/officeart/2008/layout/LinedList"/>
    <dgm:cxn modelId="{DF09C7F9-CE96-D94E-B0B9-0538481937E8}" type="presOf" srcId="{706C0401-3745-4673-BC13-33D0C5684367}" destId="{0A16B8AD-2170-9644-BAA4-AB10E06E328A}" srcOrd="0" destOrd="0" presId="urn:microsoft.com/office/officeart/2008/layout/LinedList"/>
    <dgm:cxn modelId="{B08D9304-76A5-014D-9EF8-219E6FA76931}" type="presParOf" srcId="{0A16B8AD-2170-9644-BAA4-AB10E06E328A}" destId="{21157713-4F53-EB4F-AEDE-F30C8DA1234A}" srcOrd="0" destOrd="0" presId="urn:microsoft.com/office/officeart/2008/layout/LinedList"/>
    <dgm:cxn modelId="{D3CF17C9-8046-5346-AEEA-D80404F11C48}" type="presParOf" srcId="{0A16B8AD-2170-9644-BAA4-AB10E06E328A}" destId="{083821C8-4954-AE40-9AFD-6F97A1BA030D}" srcOrd="1" destOrd="0" presId="urn:microsoft.com/office/officeart/2008/layout/LinedList"/>
    <dgm:cxn modelId="{6091E275-A050-9145-B8E5-02C9CC097DF4}" type="presParOf" srcId="{083821C8-4954-AE40-9AFD-6F97A1BA030D}" destId="{2628D445-0E11-B742-BFE4-BF58CF57BFF9}" srcOrd="0" destOrd="0" presId="urn:microsoft.com/office/officeart/2008/layout/LinedList"/>
    <dgm:cxn modelId="{85374930-3160-0B48-99F6-5BE0CAFC5A92}" type="presParOf" srcId="{083821C8-4954-AE40-9AFD-6F97A1BA030D}" destId="{37E73A29-9E15-3346-8689-EBA017082A30}" srcOrd="1" destOrd="0" presId="urn:microsoft.com/office/officeart/2008/layout/LinedList"/>
    <dgm:cxn modelId="{708496D2-B576-5943-962D-13F975A3AC65}" type="presParOf" srcId="{0A16B8AD-2170-9644-BAA4-AB10E06E328A}" destId="{A3D493B6-9565-AA46-B0F4-DBF04E002B40}" srcOrd="2" destOrd="0" presId="urn:microsoft.com/office/officeart/2008/layout/LinedList"/>
    <dgm:cxn modelId="{F513DECF-E364-4F47-A1DE-07B347BFCB04}" type="presParOf" srcId="{0A16B8AD-2170-9644-BAA4-AB10E06E328A}" destId="{979007A1-638F-204A-9E4D-307C7A3ED39C}" srcOrd="3" destOrd="0" presId="urn:microsoft.com/office/officeart/2008/layout/LinedList"/>
    <dgm:cxn modelId="{642632A5-1245-D241-A9BB-904BA68C80D4}" type="presParOf" srcId="{979007A1-638F-204A-9E4D-307C7A3ED39C}" destId="{217BE479-B33F-D744-B4D4-9B96B54CA42C}" srcOrd="0" destOrd="0" presId="urn:microsoft.com/office/officeart/2008/layout/LinedList"/>
    <dgm:cxn modelId="{42FD384B-7E22-704B-8523-6FB15F6A452E}" type="presParOf" srcId="{979007A1-638F-204A-9E4D-307C7A3ED39C}" destId="{5A917443-DF78-7245-8774-0D86753A4AEA}" srcOrd="1" destOrd="0" presId="urn:microsoft.com/office/officeart/2008/layout/LinedList"/>
    <dgm:cxn modelId="{50422EC3-93AB-AB49-9329-B86CBB00366F}" type="presParOf" srcId="{0A16B8AD-2170-9644-BAA4-AB10E06E328A}" destId="{146CA84B-66F2-D443-BD73-09E28E7E70D1}" srcOrd="4" destOrd="0" presId="urn:microsoft.com/office/officeart/2008/layout/LinedList"/>
    <dgm:cxn modelId="{0551DF64-C53F-9242-A5CD-F839A8F85478}" type="presParOf" srcId="{0A16B8AD-2170-9644-BAA4-AB10E06E328A}" destId="{F4B60BA0-9A55-844B-ABF8-4C56733523F7}" srcOrd="5" destOrd="0" presId="urn:microsoft.com/office/officeart/2008/layout/LinedList"/>
    <dgm:cxn modelId="{2B8F437A-A944-E040-BF97-A3BD016AAD21}" type="presParOf" srcId="{F4B60BA0-9A55-844B-ABF8-4C56733523F7}" destId="{54129AF7-5195-CA46-A2A9-CEBB79D222F0}" srcOrd="0" destOrd="0" presId="urn:microsoft.com/office/officeart/2008/layout/LinedList"/>
    <dgm:cxn modelId="{43449E43-CCF9-1041-9095-F8D3CC30934B}" type="presParOf" srcId="{F4B60BA0-9A55-844B-ABF8-4C56733523F7}" destId="{67C5307B-3A12-A34D-820F-F5113777BFC3}" srcOrd="1" destOrd="0" presId="urn:microsoft.com/office/officeart/2008/layout/LinedList"/>
    <dgm:cxn modelId="{2214EA87-3526-9646-935B-6832D19710F5}" type="presParOf" srcId="{0A16B8AD-2170-9644-BAA4-AB10E06E328A}" destId="{B25AD877-398B-CB4A-BEDA-6C702D48349A}" srcOrd="6" destOrd="0" presId="urn:microsoft.com/office/officeart/2008/layout/LinedList"/>
    <dgm:cxn modelId="{5D4682EA-B01D-B649-9848-E780EBA560BD}" type="presParOf" srcId="{0A16B8AD-2170-9644-BAA4-AB10E06E328A}" destId="{A8B3A888-9016-CC45-9C82-E89EB5FFA9D4}" srcOrd="7" destOrd="0" presId="urn:microsoft.com/office/officeart/2008/layout/LinedList"/>
    <dgm:cxn modelId="{27AD8504-57B9-AE4B-A503-9FE1EE943473}" type="presParOf" srcId="{A8B3A888-9016-CC45-9C82-E89EB5FFA9D4}" destId="{47173AF4-87DB-AA49-B8AB-9E49322BE7F7}" srcOrd="0" destOrd="0" presId="urn:microsoft.com/office/officeart/2008/layout/LinedList"/>
    <dgm:cxn modelId="{A506B73B-76E1-7C4D-AA5A-AEE5C496F31D}" type="presParOf" srcId="{A8B3A888-9016-CC45-9C82-E89EB5FFA9D4}" destId="{70425D0E-D474-FD4A-8287-ECFA63E8B8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0401-3745-4673-BC13-33D0C5684367}" type="doc">
      <dgm:prSet loTypeId="urn:microsoft.com/office/officeart/2008/layout/LinedList" loCatId="list" qsTypeId="urn:microsoft.com/office/officeart/2005/8/quickstyle/simple5" qsCatId="simple" csTypeId="urn:microsoft.com/office/officeart/2005/8/colors/colorful5" csCatId="colorful" phldr="1"/>
      <dgm:spPr/>
      <dgm:t>
        <a:bodyPr/>
        <a:lstStyle/>
        <a:p>
          <a:endParaRPr lang="en-US"/>
        </a:p>
      </dgm:t>
    </dgm:pt>
    <dgm:pt modelId="{CAD84CFD-A6D2-4326-828B-38E5EAC4097F}">
      <dgm:prSet custT="1"/>
      <dgm:spPr/>
      <dgm:t>
        <a:bodyPr anchor="ctr"/>
        <a:lstStyle/>
        <a:p>
          <a:r>
            <a:rPr lang="en-US" sz="2000" dirty="0"/>
            <a:t>KCHA can keep a budget of 500k for the first year of launch, contingent on adding limitations to their service</a:t>
          </a:r>
        </a:p>
      </dgm:t>
    </dgm:pt>
    <dgm:pt modelId="{A39A2EC0-E1C7-4546-A408-DA155E75A52D}" type="parTrans" cxnId="{BECF399B-3FB8-47E4-82F6-12A66DE52C6E}">
      <dgm:prSet/>
      <dgm:spPr/>
      <dgm:t>
        <a:bodyPr/>
        <a:lstStyle/>
        <a:p>
          <a:endParaRPr lang="en-US"/>
        </a:p>
      </dgm:t>
    </dgm:pt>
    <dgm:pt modelId="{1D7CF5B0-37CC-46F4-B7D2-CE3C904036F0}" type="sibTrans" cxnId="{BECF399B-3FB8-47E4-82F6-12A66DE52C6E}">
      <dgm:prSet/>
      <dgm:spPr/>
      <dgm:t>
        <a:bodyPr/>
        <a:lstStyle/>
        <a:p>
          <a:endParaRPr lang="en-US"/>
        </a:p>
      </dgm:t>
    </dgm:pt>
    <dgm:pt modelId="{C8AC943F-59CA-494C-9554-967E394750C2}">
      <dgm:prSet custT="1"/>
      <dgm:spPr/>
      <dgm:t>
        <a:bodyPr anchor="ctr"/>
        <a:lstStyle/>
        <a:p>
          <a:r>
            <a:rPr lang="en-US" sz="2000" dirty="0"/>
            <a:t>Consider less flexibility in applicants requesting a specific grade, as decreasing this value would expect a decrease in sales of 22%, allowing KCHA to keep families within the budget if it exceeds the limit.</a:t>
          </a:r>
        </a:p>
      </dgm:t>
    </dgm:pt>
    <dgm:pt modelId="{57D7815A-5F7A-4E81-9B13-9B1C97DFBEB2}" type="parTrans" cxnId="{39C02539-36EF-43E1-B57E-4505BBE34F86}">
      <dgm:prSet/>
      <dgm:spPr/>
      <dgm:t>
        <a:bodyPr/>
        <a:lstStyle/>
        <a:p>
          <a:endParaRPr lang="en-US"/>
        </a:p>
      </dgm:t>
    </dgm:pt>
    <dgm:pt modelId="{A4805A97-AF72-4564-9522-6854B18DF2D8}" type="sibTrans" cxnId="{39C02539-36EF-43E1-B57E-4505BBE34F86}">
      <dgm:prSet/>
      <dgm:spPr/>
      <dgm:t>
        <a:bodyPr/>
        <a:lstStyle/>
        <a:p>
          <a:endParaRPr lang="en-US"/>
        </a:p>
      </dgm:t>
    </dgm:pt>
    <dgm:pt modelId="{541E620C-19D3-4276-AE4E-E8062859A346}">
      <dgm:prSet custT="1"/>
      <dgm:spPr/>
      <dgm:t>
        <a:bodyPr anchor="ctr"/>
        <a:lstStyle/>
        <a:p>
          <a:r>
            <a:rPr lang="en-US" sz="2000" dirty="0"/>
            <a:t>Consider exceptions for requiring applicants to choose a home in the same zip code as their parole officer if these zip codes are expected to double the price.</a:t>
          </a:r>
        </a:p>
      </dgm:t>
    </dgm:pt>
    <dgm:pt modelId="{E6CC5809-3D14-4CDC-BEF6-96C804E90725}" type="parTrans" cxnId="{6CA1DB78-E82C-4EB3-96F6-174902787AC9}">
      <dgm:prSet/>
      <dgm:spPr/>
      <dgm:t>
        <a:bodyPr/>
        <a:lstStyle/>
        <a:p>
          <a:endParaRPr lang="en-US"/>
        </a:p>
      </dgm:t>
    </dgm:pt>
    <dgm:pt modelId="{B4ACE872-EC06-466D-A0BC-2B67C5459A12}" type="sibTrans" cxnId="{6CA1DB78-E82C-4EB3-96F6-174902787AC9}">
      <dgm:prSet/>
      <dgm:spPr/>
      <dgm:t>
        <a:bodyPr/>
        <a:lstStyle/>
        <a:p>
          <a:endParaRPr lang="en-US"/>
        </a:p>
      </dgm:t>
    </dgm:pt>
    <dgm:pt modelId="{3553062B-A8F8-CD41-9269-547B339B4CB8}" type="pres">
      <dgm:prSet presAssocID="{706C0401-3745-4673-BC13-33D0C5684367}" presName="vert0" presStyleCnt="0">
        <dgm:presLayoutVars>
          <dgm:dir/>
          <dgm:animOne val="branch"/>
          <dgm:animLvl val="lvl"/>
        </dgm:presLayoutVars>
      </dgm:prSet>
      <dgm:spPr/>
    </dgm:pt>
    <dgm:pt modelId="{4967B9EB-49CD-E24C-8C88-EF380B22FC50}" type="pres">
      <dgm:prSet presAssocID="{CAD84CFD-A6D2-4326-828B-38E5EAC4097F}" presName="thickLine" presStyleLbl="alignNode1" presStyleIdx="0" presStyleCnt="3"/>
      <dgm:spPr/>
    </dgm:pt>
    <dgm:pt modelId="{0E3B06D0-6C72-6548-952C-B940B77C4EA6}" type="pres">
      <dgm:prSet presAssocID="{CAD84CFD-A6D2-4326-828B-38E5EAC4097F}" presName="horz1" presStyleCnt="0"/>
      <dgm:spPr/>
    </dgm:pt>
    <dgm:pt modelId="{99B51DCA-D197-1244-ACB5-224F79C3614C}" type="pres">
      <dgm:prSet presAssocID="{CAD84CFD-A6D2-4326-828B-38E5EAC4097F}" presName="tx1" presStyleLbl="revTx" presStyleIdx="0" presStyleCnt="3"/>
      <dgm:spPr/>
    </dgm:pt>
    <dgm:pt modelId="{6779163C-D360-684A-9973-ED2756DB4536}" type="pres">
      <dgm:prSet presAssocID="{CAD84CFD-A6D2-4326-828B-38E5EAC4097F}" presName="vert1" presStyleCnt="0"/>
      <dgm:spPr/>
    </dgm:pt>
    <dgm:pt modelId="{5EBD6B71-5FD5-F84C-80C4-0B6F5F240285}" type="pres">
      <dgm:prSet presAssocID="{C8AC943F-59CA-494C-9554-967E394750C2}" presName="thickLine" presStyleLbl="alignNode1" presStyleIdx="1" presStyleCnt="3"/>
      <dgm:spPr/>
    </dgm:pt>
    <dgm:pt modelId="{38CF041F-EE47-024E-8D80-821EE3524265}" type="pres">
      <dgm:prSet presAssocID="{C8AC943F-59CA-494C-9554-967E394750C2}" presName="horz1" presStyleCnt="0"/>
      <dgm:spPr/>
    </dgm:pt>
    <dgm:pt modelId="{F5302782-1FC6-9D4E-94A6-BB05CA3A6AFD}" type="pres">
      <dgm:prSet presAssocID="{C8AC943F-59CA-494C-9554-967E394750C2}" presName="tx1" presStyleLbl="revTx" presStyleIdx="1" presStyleCnt="3"/>
      <dgm:spPr/>
    </dgm:pt>
    <dgm:pt modelId="{220B8F85-2F9F-7246-AFAB-E98582E620FF}" type="pres">
      <dgm:prSet presAssocID="{C8AC943F-59CA-494C-9554-967E394750C2}" presName="vert1" presStyleCnt="0"/>
      <dgm:spPr/>
    </dgm:pt>
    <dgm:pt modelId="{2B608875-5E56-4E4C-B059-77A712E8862F}" type="pres">
      <dgm:prSet presAssocID="{541E620C-19D3-4276-AE4E-E8062859A346}" presName="thickLine" presStyleLbl="alignNode1" presStyleIdx="2" presStyleCnt="3"/>
      <dgm:spPr/>
    </dgm:pt>
    <dgm:pt modelId="{17040B39-1910-604B-9F19-9544E06D86DF}" type="pres">
      <dgm:prSet presAssocID="{541E620C-19D3-4276-AE4E-E8062859A346}" presName="horz1" presStyleCnt="0"/>
      <dgm:spPr/>
    </dgm:pt>
    <dgm:pt modelId="{61D93667-EFE2-5646-AEF1-825E656C7D76}" type="pres">
      <dgm:prSet presAssocID="{541E620C-19D3-4276-AE4E-E8062859A346}" presName="tx1" presStyleLbl="revTx" presStyleIdx="2" presStyleCnt="3"/>
      <dgm:spPr/>
    </dgm:pt>
    <dgm:pt modelId="{13ABE478-12C5-124F-8980-4BF037F8A951}" type="pres">
      <dgm:prSet presAssocID="{541E620C-19D3-4276-AE4E-E8062859A346}" presName="vert1" presStyleCnt="0"/>
      <dgm:spPr/>
    </dgm:pt>
  </dgm:ptLst>
  <dgm:cxnLst>
    <dgm:cxn modelId="{AA15BE0A-C019-6D43-93D8-C5AD8A1B9C1F}" type="presOf" srcId="{C8AC943F-59CA-494C-9554-967E394750C2}" destId="{F5302782-1FC6-9D4E-94A6-BB05CA3A6AFD}" srcOrd="0" destOrd="0" presId="urn:microsoft.com/office/officeart/2008/layout/LinedList"/>
    <dgm:cxn modelId="{39C02539-36EF-43E1-B57E-4505BBE34F86}" srcId="{706C0401-3745-4673-BC13-33D0C5684367}" destId="{C8AC943F-59CA-494C-9554-967E394750C2}" srcOrd="1" destOrd="0" parTransId="{57D7815A-5F7A-4E81-9B13-9B1C97DFBEB2}" sibTransId="{A4805A97-AF72-4564-9522-6854B18DF2D8}"/>
    <dgm:cxn modelId="{88695A71-E1EC-534A-9731-4C50AEC40DB8}" type="presOf" srcId="{541E620C-19D3-4276-AE4E-E8062859A346}" destId="{61D93667-EFE2-5646-AEF1-825E656C7D76}" srcOrd="0" destOrd="0" presId="urn:microsoft.com/office/officeart/2008/layout/LinedList"/>
    <dgm:cxn modelId="{6CA1DB78-E82C-4EB3-96F6-174902787AC9}" srcId="{706C0401-3745-4673-BC13-33D0C5684367}" destId="{541E620C-19D3-4276-AE4E-E8062859A346}" srcOrd="2" destOrd="0" parTransId="{E6CC5809-3D14-4CDC-BEF6-96C804E90725}" sibTransId="{B4ACE872-EC06-466D-A0BC-2B67C5459A12}"/>
    <dgm:cxn modelId="{59ECD37A-688D-6346-8880-28F9228CF25A}" type="presOf" srcId="{706C0401-3745-4673-BC13-33D0C5684367}" destId="{3553062B-A8F8-CD41-9269-547B339B4CB8}" srcOrd="0" destOrd="0" presId="urn:microsoft.com/office/officeart/2008/layout/LinedList"/>
    <dgm:cxn modelId="{BECF399B-3FB8-47E4-82F6-12A66DE52C6E}" srcId="{706C0401-3745-4673-BC13-33D0C5684367}" destId="{CAD84CFD-A6D2-4326-828B-38E5EAC4097F}" srcOrd="0" destOrd="0" parTransId="{A39A2EC0-E1C7-4546-A408-DA155E75A52D}" sibTransId="{1D7CF5B0-37CC-46F4-B7D2-CE3C904036F0}"/>
    <dgm:cxn modelId="{1E7D9FF3-7D07-914E-85E3-06A1CF43C4F4}" type="presOf" srcId="{CAD84CFD-A6D2-4326-828B-38E5EAC4097F}" destId="{99B51DCA-D197-1244-ACB5-224F79C3614C}" srcOrd="0" destOrd="0" presId="urn:microsoft.com/office/officeart/2008/layout/LinedList"/>
    <dgm:cxn modelId="{2B5D3723-AA1A-3844-94C9-95249AF589CB}" type="presParOf" srcId="{3553062B-A8F8-CD41-9269-547B339B4CB8}" destId="{4967B9EB-49CD-E24C-8C88-EF380B22FC50}" srcOrd="0" destOrd="0" presId="urn:microsoft.com/office/officeart/2008/layout/LinedList"/>
    <dgm:cxn modelId="{7106DC30-6F0E-C346-8729-44DA051BD509}" type="presParOf" srcId="{3553062B-A8F8-CD41-9269-547B339B4CB8}" destId="{0E3B06D0-6C72-6548-952C-B940B77C4EA6}" srcOrd="1" destOrd="0" presId="urn:microsoft.com/office/officeart/2008/layout/LinedList"/>
    <dgm:cxn modelId="{44F5B7EE-6525-9349-804B-5731012B3864}" type="presParOf" srcId="{0E3B06D0-6C72-6548-952C-B940B77C4EA6}" destId="{99B51DCA-D197-1244-ACB5-224F79C3614C}" srcOrd="0" destOrd="0" presId="urn:microsoft.com/office/officeart/2008/layout/LinedList"/>
    <dgm:cxn modelId="{72D40C7D-5D5C-5A4F-B532-70E91AABB1F8}" type="presParOf" srcId="{0E3B06D0-6C72-6548-952C-B940B77C4EA6}" destId="{6779163C-D360-684A-9973-ED2756DB4536}" srcOrd="1" destOrd="0" presId="urn:microsoft.com/office/officeart/2008/layout/LinedList"/>
    <dgm:cxn modelId="{48A7B4F0-D892-1F4C-B2F3-63502DB63EB7}" type="presParOf" srcId="{3553062B-A8F8-CD41-9269-547B339B4CB8}" destId="{5EBD6B71-5FD5-F84C-80C4-0B6F5F240285}" srcOrd="2" destOrd="0" presId="urn:microsoft.com/office/officeart/2008/layout/LinedList"/>
    <dgm:cxn modelId="{FDF7217A-E337-9346-81BA-369B54E82CE2}" type="presParOf" srcId="{3553062B-A8F8-CD41-9269-547B339B4CB8}" destId="{38CF041F-EE47-024E-8D80-821EE3524265}" srcOrd="3" destOrd="0" presId="urn:microsoft.com/office/officeart/2008/layout/LinedList"/>
    <dgm:cxn modelId="{69C42A22-20E0-2A4D-A164-B08096665209}" type="presParOf" srcId="{38CF041F-EE47-024E-8D80-821EE3524265}" destId="{F5302782-1FC6-9D4E-94A6-BB05CA3A6AFD}" srcOrd="0" destOrd="0" presId="urn:microsoft.com/office/officeart/2008/layout/LinedList"/>
    <dgm:cxn modelId="{26B0D042-A412-BC4A-913B-23149AE920EA}" type="presParOf" srcId="{38CF041F-EE47-024E-8D80-821EE3524265}" destId="{220B8F85-2F9F-7246-AFAB-E98582E620FF}" srcOrd="1" destOrd="0" presId="urn:microsoft.com/office/officeart/2008/layout/LinedList"/>
    <dgm:cxn modelId="{6D8549B8-4738-EF4F-85EE-1D4C6FE7C3ED}" type="presParOf" srcId="{3553062B-A8F8-CD41-9269-547B339B4CB8}" destId="{2B608875-5E56-4E4C-B059-77A712E8862F}" srcOrd="4" destOrd="0" presId="urn:microsoft.com/office/officeart/2008/layout/LinedList"/>
    <dgm:cxn modelId="{D0244ACC-248F-4246-8FBE-DC62AEEB9299}" type="presParOf" srcId="{3553062B-A8F8-CD41-9269-547B339B4CB8}" destId="{17040B39-1910-604B-9F19-9544E06D86DF}" srcOrd="5" destOrd="0" presId="urn:microsoft.com/office/officeart/2008/layout/LinedList"/>
    <dgm:cxn modelId="{7708309A-C888-8C42-9418-67DD38B2B4B9}" type="presParOf" srcId="{17040B39-1910-604B-9F19-9544E06D86DF}" destId="{61D93667-EFE2-5646-AEF1-825E656C7D76}" srcOrd="0" destOrd="0" presId="urn:microsoft.com/office/officeart/2008/layout/LinedList"/>
    <dgm:cxn modelId="{BD4CDE23-BB63-B449-89D1-ECD7097905F4}" type="presParOf" srcId="{17040B39-1910-604B-9F19-9544E06D86DF}" destId="{13ABE478-12C5-124F-8980-4BF037F8A95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57713-4F53-EB4F-AEDE-F30C8DA1234A}">
      <dsp:nvSpPr>
        <dsp:cNvPr id="0" name=""/>
        <dsp:cNvSpPr/>
      </dsp:nvSpPr>
      <dsp:spPr>
        <a:xfrm>
          <a:off x="0" y="0"/>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28D445-0E11-B742-BFE4-BF58CF57BFF9}">
      <dsp:nvSpPr>
        <dsp:cNvPr id="0" name=""/>
        <dsp:cNvSpPr/>
      </dsp:nvSpPr>
      <dsp:spPr>
        <a:xfrm>
          <a:off x="0" y="0"/>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 predicted budget of at least $555,691 is required to cover the down payments of all five families.</a:t>
          </a:r>
        </a:p>
      </dsp:txBody>
      <dsp:txXfrm>
        <a:off x="0" y="0"/>
        <a:ext cx="11029950" cy="993654"/>
      </dsp:txXfrm>
    </dsp:sp>
    <dsp:sp modelId="{A3D493B6-9565-AA46-B0F4-DBF04E002B40}">
      <dsp:nvSpPr>
        <dsp:cNvPr id="0" name=""/>
        <dsp:cNvSpPr/>
      </dsp:nvSpPr>
      <dsp:spPr>
        <a:xfrm>
          <a:off x="0" y="993654"/>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BE479-B33F-D744-B4D4-9B96B54CA42C}">
      <dsp:nvSpPr>
        <dsp:cNvPr id="0" name=""/>
        <dsp:cNvSpPr/>
      </dsp:nvSpPr>
      <dsp:spPr>
        <a:xfrm>
          <a:off x="0" y="993654"/>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Grade, number of bedrooms, and number of bathrooms are all effective predictors on house prices. 94% of King County zip codes were significant in predicting price as well.</a:t>
          </a:r>
        </a:p>
      </dsp:txBody>
      <dsp:txXfrm>
        <a:off x="0" y="993654"/>
        <a:ext cx="11029950" cy="993654"/>
      </dsp:txXfrm>
    </dsp:sp>
    <dsp:sp modelId="{146CA84B-66F2-D443-BD73-09E28E7E70D1}">
      <dsp:nvSpPr>
        <dsp:cNvPr id="0" name=""/>
        <dsp:cNvSpPr/>
      </dsp:nvSpPr>
      <dsp:spPr>
        <a:xfrm>
          <a:off x="0" y="1987309"/>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29AF7-5195-CA46-A2A9-CEBB79D222F0}">
      <dsp:nvSpPr>
        <dsp:cNvPr id="0" name=""/>
        <dsp:cNvSpPr/>
      </dsp:nvSpPr>
      <dsp:spPr>
        <a:xfrm>
          <a:off x="0" y="1987309"/>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Among continuous predictors, an increase in grade had the biggest effect on house price with a 22% expected increase per unit, followed by bathrooms, with a 9% expected increase in additional bathroom.</a:t>
          </a:r>
        </a:p>
      </dsp:txBody>
      <dsp:txXfrm>
        <a:off x="0" y="1987309"/>
        <a:ext cx="11029950" cy="993654"/>
      </dsp:txXfrm>
    </dsp:sp>
    <dsp:sp modelId="{B25AD877-398B-CB4A-BEDA-6C702D48349A}">
      <dsp:nvSpPr>
        <dsp:cNvPr id="0" name=""/>
        <dsp:cNvSpPr/>
      </dsp:nvSpPr>
      <dsp:spPr>
        <a:xfrm>
          <a:off x="0" y="2980964"/>
          <a:ext cx="11029950" cy="0"/>
        </a:xfrm>
        <a:prstGeom prst="line">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73AF4-87DB-AA49-B8AB-9E49322BE7F7}">
      <dsp:nvSpPr>
        <dsp:cNvPr id="0" name=""/>
        <dsp:cNvSpPr/>
      </dsp:nvSpPr>
      <dsp:spPr>
        <a:xfrm>
          <a:off x="0" y="2980964"/>
          <a:ext cx="11029950" cy="99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Among zip codes, homes in 98039, 98004 and 98112 generated the largest increases in house price.</a:t>
          </a:r>
        </a:p>
      </dsp:txBody>
      <dsp:txXfrm>
        <a:off x="0" y="2980964"/>
        <a:ext cx="11029950" cy="993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7B9EB-49CD-E24C-8C88-EF380B22FC50}">
      <dsp:nvSpPr>
        <dsp:cNvPr id="0" name=""/>
        <dsp:cNvSpPr/>
      </dsp:nvSpPr>
      <dsp:spPr>
        <a:xfrm>
          <a:off x="0" y="2651"/>
          <a:ext cx="6864154" cy="0"/>
        </a:xfrm>
        <a:prstGeom prst="line">
          <a:avLst/>
        </a:prstGeom>
        <a:gradFill rotWithShape="0">
          <a:gsLst>
            <a:gs pos="0">
              <a:schemeClr val="accent5">
                <a:hueOff val="0"/>
                <a:satOff val="0"/>
                <a:lumOff val="0"/>
                <a:alphaOff val="0"/>
                <a:tint val="98000"/>
                <a:lumMod val="110000"/>
              </a:schemeClr>
            </a:gs>
            <a:gs pos="84000">
              <a:schemeClr val="accent5">
                <a:hueOff val="0"/>
                <a:satOff val="0"/>
                <a:lumOff val="0"/>
                <a:alphaOff val="0"/>
                <a:shade val="90000"/>
                <a:lumMod val="88000"/>
              </a:schemeClr>
            </a:gs>
          </a:gsLst>
          <a:lin ang="5400000" scaled="0"/>
        </a:gradFill>
        <a:ln w="12700" cap="rnd" cmpd="sng" algn="ctr">
          <a:solidFill>
            <a:schemeClr val="accent5">
              <a:hueOff val="0"/>
              <a:satOff val="0"/>
              <a:lumOff val="0"/>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99B51DCA-D197-1244-ACB5-224F79C3614C}">
      <dsp:nvSpPr>
        <dsp:cNvPr id="0" name=""/>
        <dsp:cNvSpPr/>
      </dsp:nvSpPr>
      <dsp:spPr>
        <a:xfrm>
          <a:off x="0" y="2651"/>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KCHA can keep a budget of 500k for the first year of launch, contingent on adding limitations to their service</a:t>
          </a:r>
        </a:p>
      </dsp:txBody>
      <dsp:txXfrm>
        <a:off x="0" y="2651"/>
        <a:ext cx="6864154" cy="1808641"/>
      </dsp:txXfrm>
    </dsp:sp>
    <dsp:sp modelId="{5EBD6B71-5FD5-F84C-80C4-0B6F5F240285}">
      <dsp:nvSpPr>
        <dsp:cNvPr id="0" name=""/>
        <dsp:cNvSpPr/>
      </dsp:nvSpPr>
      <dsp:spPr>
        <a:xfrm>
          <a:off x="0" y="1811292"/>
          <a:ext cx="6864154" cy="0"/>
        </a:xfrm>
        <a:prstGeom prst="line">
          <a:avLst/>
        </a:prstGeom>
        <a:gradFill rotWithShape="0">
          <a:gsLst>
            <a:gs pos="0">
              <a:schemeClr val="accent5">
                <a:hueOff val="659355"/>
                <a:satOff val="-4702"/>
                <a:lumOff val="-8529"/>
                <a:alphaOff val="0"/>
                <a:tint val="98000"/>
                <a:lumMod val="110000"/>
              </a:schemeClr>
            </a:gs>
            <a:gs pos="84000">
              <a:schemeClr val="accent5">
                <a:hueOff val="659355"/>
                <a:satOff val="-4702"/>
                <a:lumOff val="-8529"/>
                <a:alphaOff val="0"/>
                <a:shade val="90000"/>
                <a:lumMod val="88000"/>
              </a:schemeClr>
            </a:gs>
          </a:gsLst>
          <a:lin ang="5400000" scaled="0"/>
        </a:gradFill>
        <a:ln w="12700" cap="rnd" cmpd="sng" algn="ctr">
          <a:solidFill>
            <a:schemeClr val="accent5">
              <a:hueOff val="659355"/>
              <a:satOff val="-4702"/>
              <a:lumOff val="-8529"/>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F5302782-1FC6-9D4E-94A6-BB05CA3A6AFD}">
      <dsp:nvSpPr>
        <dsp:cNvPr id="0" name=""/>
        <dsp:cNvSpPr/>
      </dsp:nvSpPr>
      <dsp:spPr>
        <a:xfrm>
          <a:off x="0" y="1811292"/>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Consider less flexibility in applicants requesting a specific grade, as decreasing this value would expect a decrease in sales of 22%, allowing KCHA to keep families within the budget if it exceeds the limit.</a:t>
          </a:r>
        </a:p>
      </dsp:txBody>
      <dsp:txXfrm>
        <a:off x="0" y="1811292"/>
        <a:ext cx="6864154" cy="1808641"/>
      </dsp:txXfrm>
    </dsp:sp>
    <dsp:sp modelId="{2B608875-5E56-4E4C-B059-77A712E8862F}">
      <dsp:nvSpPr>
        <dsp:cNvPr id="0" name=""/>
        <dsp:cNvSpPr/>
      </dsp:nvSpPr>
      <dsp:spPr>
        <a:xfrm>
          <a:off x="0" y="3619934"/>
          <a:ext cx="6864154" cy="0"/>
        </a:xfrm>
        <a:prstGeom prst="line">
          <a:avLst/>
        </a:prstGeom>
        <a:gradFill rotWithShape="0">
          <a:gsLst>
            <a:gs pos="0">
              <a:schemeClr val="accent5">
                <a:hueOff val="1318709"/>
                <a:satOff val="-9404"/>
                <a:lumOff val="-17059"/>
                <a:alphaOff val="0"/>
                <a:tint val="98000"/>
                <a:lumMod val="110000"/>
              </a:schemeClr>
            </a:gs>
            <a:gs pos="84000">
              <a:schemeClr val="accent5">
                <a:hueOff val="1318709"/>
                <a:satOff val="-9404"/>
                <a:lumOff val="-17059"/>
                <a:alphaOff val="0"/>
                <a:shade val="90000"/>
                <a:lumMod val="88000"/>
              </a:schemeClr>
            </a:gs>
          </a:gsLst>
          <a:lin ang="5400000" scaled="0"/>
        </a:gradFill>
        <a:ln w="12700" cap="rnd" cmpd="sng" algn="ctr">
          <a:solidFill>
            <a:schemeClr val="accent5">
              <a:hueOff val="1318709"/>
              <a:satOff val="-9404"/>
              <a:lumOff val="-17059"/>
              <a:alphaOff val="0"/>
            </a:schemeClr>
          </a:solidFill>
          <a:prstDash val="solid"/>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1">
          <a:scrgbClr r="0" g="0" b="0"/>
        </a:lnRef>
        <a:fillRef idx="3">
          <a:scrgbClr r="0" g="0" b="0"/>
        </a:fillRef>
        <a:effectRef idx="3">
          <a:scrgbClr r="0" g="0" b="0"/>
        </a:effectRef>
        <a:fontRef idx="minor">
          <a:schemeClr val="lt1"/>
        </a:fontRef>
      </dsp:style>
    </dsp:sp>
    <dsp:sp modelId="{61D93667-EFE2-5646-AEF1-825E656C7D76}">
      <dsp:nvSpPr>
        <dsp:cNvPr id="0" name=""/>
        <dsp:cNvSpPr/>
      </dsp:nvSpPr>
      <dsp:spPr>
        <a:xfrm>
          <a:off x="0" y="3619934"/>
          <a:ext cx="6864154" cy="180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Consider exceptions for requiring applicants to choose a home in the same zip code as their parole officer if these zip codes are expected to double the price.</a:t>
          </a:r>
        </a:p>
      </dsp:txBody>
      <dsp:txXfrm>
        <a:off x="0" y="3619934"/>
        <a:ext cx="6864154" cy="180864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1/18/22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BDCC5EB-E10C-D640-B60B-EDA92E845F05}"/>
              </a:ext>
            </a:extLst>
          </p:cNvPr>
          <p:cNvSpPr>
            <a:spLocks noGrp="1"/>
          </p:cNvSpPr>
          <p:nvPr>
            <p:ph type="ctrTitle"/>
          </p:nvPr>
        </p:nvSpPr>
        <p:spPr>
          <a:xfrm>
            <a:off x="8109235" y="863695"/>
            <a:ext cx="3511233" cy="3779995"/>
          </a:xfrm>
        </p:spPr>
        <p:txBody>
          <a:bodyPr vert="horz" lIns="91440" tIns="45720" rIns="91440" bIns="45720" rtlCol="0" anchor="ctr">
            <a:normAutofit/>
          </a:bodyPr>
          <a:lstStyle/>
          <a:p>
            <a:r>
              <a:rPr lang="en-US" dirty="0">
                <a:solidFill>
                  <a:schemeClr val="tx1"/>
                </a:solidFill>
              </a:rPr>
              <a:t>BUDGET ANALYSIS FOR KCHA HOUSING PROGRAM</a:t>
            </a:r>
          </a:p>
        </p:txBody>
      </p:sp>
      <p:sp>
        <p:nvSpPr>
          <p:cNvPr id="3" name="Subtitle 2">
            <a:extLst>
              <a:ext uri="{FF2B5EF4-FFF2-40B4-BE49-F238E27FC236}">
                <a16:creationId xmlns:a16="http://schemas.microsoft.com/office/drawing/2014/main" id="{BC1C5AD1-616D-7340-BADE-E3D6D4A9ECF5}"/>
              </a:ext>
            </a:extLst>
          </p:cNvPr>
          <p:cNvSpPr>
            <a:spLocks noGrp="1"/>
          </p:cNvSpPr>
          <p:nvPr>
            <p:ph type="subTitle" idx="1"/>
          </p:nvPr>
        </p:nvSpPr>
        <p:spPr>
          <a:xfrm>
            <a:off x="8109236" y="4739780"/>
            <a:ext cx="3511233" cy="1147054"/>
          </a:xfrm>
        </p:spPr>
        <p:txBody>
          <a:bodyPr vert="horz" lIns="91440" tIns="45720" rIns="91440" bIns="45720" rtlCol="0" anchor="t">
            <a:normAutofit/>
          </a:bodyPr>
          <a:lstStyle/>
          <a:p>
            <a:r>
              <a:rPr lang="en-US" sz="2000" dirty="0">
                <a:solidFill>
                  <a:schemeClr val="accent1"/>
                </a:solidFill>
              </a:rPr>
              <a:t>SABINA BAINS</a:t>
            </a:r>
          </a:p>
          <a:p>
            <a:r>
              <a:rPr lang="en-US" sz="2000" dirty="0">
                <a:solidFill>
                  <a:schemeClr val="accent1"/>
                </a:solidFill>
              </a:rPr>
              <a:t>JANUARY 2022</a:t>
            </a:r>
          </a:p>
        </p:txBody>
      </p:sp>
      <p:sp>
        <p:nvSpPr>
          <p:cNvPr id="194" name="Rectangle 19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30" name="Picture 6">
            <a:extLst>
              <a:ext uri="{FF2B5EF4-FFF2-40B4-BE49-F238E27FC236}">
                <a16:creationId xmlns:a16="http://schemas.microsoft.com/office/drawing/2014/main" id="{48A5EEEA-2678-E748-B90A-262034ED330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9157" y="647808"/>
            <a:ext cx="5581779" cy="55817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EAF6C9-1FB6-654B-A106-974576F62534}"/>
              </a:ext>
            </a:extLst>
          </p:cNvPr>
          <p:cNvSpPr/>
          <p:nvPr/>
        </p:nvSpPr>
        <p:spPr>
          <a:xfrm>
            <a:off x="2026546" y="1214156"/>
            <a:ext cx="3484608" cy="907941"/>
          </a:xfrm>
          <a:prstGeom prst="rect">
            <a:avLst/>
          </a:prstGeom>
          <a:noFill/>
        </p:spPr>
        <p:txBody>
          <a:bodyPr wrap="none" lIns="91440" tIns="45720" rIns="91440" bIns="45720">
            <a:spAutoFit/>
          </a:bodyPr>
          <a:lstStyle/>
          <a:p>
            <a:pPr algn="ctr">
              <a:spcAft>
                <a:spcPts val="600"/>
              </a:spcAft>
            </a:pPr>
            <a:r>
              <a:rPr lang="en-US" sz="2400" dirty="0">
                <a:ln w="0"/>
                <a:effectLst>
                  <a:outerShdw blurRad="38100" dist="19050" dir="2700000" algn="tl" rotWithShape="0">
                    <a:schemeClr val="dk1">
                      <a:alpha val="40000"/>
                    </a:schemeClr>
                  </a:outerShdw>
                </a:effectLst>
              </a:rPr>
              <a:t>KING COUNTY</a:t>
            </a:r>
          </a:p>
          <a:p>
            <a:pPr algn="ctr">
              <a:spcAft>
                <a:spcPts val="600"/>
              </a:spcAft>
            </a:pPr>
            <a:r>
              <a:rPr lang="en-US" sz="2400" dirty="0">
                <a:ln w="0"/>
                <a:effectLst>
                  <a:outerShdw blurRad="38100" dist="19050" dir="2700000" algn="tl" rotWithShape="0">
                    <a:schemeClr val="dk1">
                      <a:alpha val="40000"/>
                    </a:schemeClr>
                  </a:outerShdw>
                </a:effectLst>
              </a:rPr>
              <a:t>HEALING ASSOCIATION</a:t>
            </a:r>
          </a:p>
        </p:txBody>
      </p:sp>
    </p:spTree>
    <p:extLst>
      <p:ext uri="{BB962C8B-B14F-4D97-AF65-F5344CB8AC3E}">
        <p14:creationId xmlns:p14="http://schemas.microsoft.com/office/powerpoint/2010/main" val="72790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rmAutofit fontScale="92500" lnSpcReduction="20000"/>
          </a:bodyPr>
          <a:lstStyle/>
          <a:p>
            <a:r>
              <a:rPr lang="en-US" sz="2000" dirty="0"/>
              <a:t>King County Healing Association, a nonprofit dedicated to helping previously incarcerated individuals re-enter their communities, wants to create a new program to help relieve aspiring homeowners of discrimination in the housing process</a:t>
            </a:r>
          </a:p>
          <a:p>
            <a:r>
              <a:rPr lang="en-US" sz="2000" dirty="0"/>
              <a:t>KCHA will purchase homes for applicants and take care of the down payment. The new tenants can then pay off their mortgage to the organization monthly, while additionally paying back the down payment over time</a:t>
            </a:r>
          </a:p>
          <a:p>
            <a:r>
              <a:rPr lang="en-US" sz="2000" dirty="0"/>
              <a:t>KCHA has selected 5 families to assist during their first year of the program, which they plan to roll out in 3 years. The program needs to estimate the sum of down payments based on the applicant’s parole office location (applicant is required to live within the same zip code of the office if applicable), household size, and other general preferences.</a:t>
            </a:r>
          </a:p>
          <a:p>
            <a:r>
              <a:rPr lang="en-US" sz="2000" dirty="0"/>
              <a:t>The Organization would ideally choose a budget of 500k for the first year</a:t>
            </a:r>
          </a:p>
          <a:p>
            <a:r>
              <a:rPr lang="en-US" sz="2000" dirty="0"/>
              <a:t>KCHA is also interested in which factors affect price the most, and if they need to add any limitations to their program</a:t>
            </a:r>
          </a:p>
        </p:txBody>
      </p:sp>
    </p:spTree>
    <p:extLst>
      <p:ext uri="{BB962C8B-B14F-4D97-AF65-F5344CB8AC3E}">
        <p14:creationId xmlns:p14="http://schemas.microsoft.com/office/powerpoint/2010/main" val="114509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D8D3-AF44-BE46-8AFA-66402674D1C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5F3EB68-B107-F04F-A5A7-DFBB8A66C630}"/>
              </a:ext>
            </a:extLst>
          </p:cNvPr>
          <p:cNvSpPr>
            <a:spLocks noGrp="1"/>
          </p:cNvSpPr>
          <p:nvPr>
            <p:ph idx="1"/>
          </p:nvPr>
        </p:nvSpPr>
        <p:spPr/>
        <p:txBody>
          <a:bodyPr anchor="t">
            <a:noAutofit/>
          </a:bodyPr>
          <a:lstStyle/>
          <a:p>
            <a:r>
              <a:rPr lang="en-US" dirty="0"/>
              <a:t>Dataset used for modeling contains 21,597 house sale prices for King County,  Washington sold between May 2014 and 2015</a:t>
            </a:r>
          </a:p>
          <a:p>
            <a:pPr lvl="1"/>
            <a:r>
              <a:rPr lang="en-US" sz="1400" dirty="0"/>
              <a:t>source: https://</a:t>
            </a:r>
            <a:r>
              <a:rPr lang="en-US" sz="1400" dirty="0" err="1"/>
              <a:t>www.kaggle.com</a:t>
            </a:r>
            <a:r>
              <a:rPr lang="en-US" sz="1400" dirty="0"/>
              <a:t>/</a:t>
            </a:r>
            <a:r>
              <a:rPr lang="en-US" sz="1400" dirty="0" err="1"/>
              <a:t>harlfoxem</a:t>
            </a:r>
            <a:r>
              <a:rPr lang="en-US" sz="1400" dirty="0"/>
              <a:t>/</a:t>
            </a:r>
            <a:r>
              <a:rPr lang="en-US" sz="1400" dirty="0" err="1"/>
              <a:t>housesalesprediction</a:t>
            </a:r>
            <a:endParaRPr lang="en-US" dirty="0"/>
          </a:p>
          <a:p>
            <a:r>
              <a:rPr lang="en-US" dirty="0"/>
              <a:t>Column Definitions:</a:t>
            </a:r>
          </a:p>
          <a:p>
            <a:pPr lvl="1"/>
            <a:r>
              <a:rPr lang="en-US" sz="1400" dirty="0"/>
              <a:t>price:  price of house</a:t>
            </a:r>
          </a:p>
          <a:p>
            <a:pPr lvl="1"/>
            <a:r>
              <a:rPr lang="en-US" sz="1400" dirty="0"/>
              <a:t>bedrooms: number of bedrooms</a:t>
            </a:r>
          </a:p>
          <a:p>
            <a:pPr lvl="1"/>
            <a:r>
              <a:rPr lang="en-US" sz="1400" dirty="0"/>
              <a:t>bathrooms: number of bathrooms</a:t>
            </a:r>
          </a:p>
          <a:p>
            <a:pPr lvl="1"/>
            <a:r>
              <a:rPr lang="en-US" sz="1400" dirty="0"/>
              <a:t>grade: overall grade given to the housing unit, based on King County grading system</a:t>
            </a:r>
          </a:p>
          <a:p>
            <a:pPr lvl="1"/>
            <a:r>
              <a:rPr lang="en-US" sz="1400" dirty="0" err="1"/>
              <a:t>has_basement</a:t>
            </a:r>
            <a:r>
              <a:rPr lang="en-US" sz="1400" dirty="0"/>
              <a:t>: whether the house has a basement or not</a:t>
            </a:r>
          </a:p>
          <a:p>
            <a:pPr lvl="1"/>
            <a:r>
              <a:rPr lang="en-US" sz="1400" dirty="0" err="1"/>
              <a:t>is_renovated</a:t>
            </a:r>
            <a:r>
              <a:rPr lang="en-US" sz="1400" dirty="0"/>
              <a:t> : whether the house had renovations or not</a:t>
            </a:r>
          </a:p>
          <a:p>
            <a:pPr lvl="1"/>
            <a:r>
              <a:rPr lang="en-US" sz="1400" dirty="0" err="1"/>
              <a:t>zipcode</a:t>
            </a:r>
            <a:r>
              <a:rPr lang="en-US" sz="1400" dirty="0"/>
              <a:t>: zip code of house</a:t>
            </a:r>
          </a:p>
          <a:p>
            <a:r>
              <a:rPr lang="en-US" dirty="0"/>
              <a:t>Multiple Ordinary Least Squares Regression was performed to create the prediction model</a:t>
            </a:r>
            <a:endParaRPr lang="en-US" sz="1600" dirty="0"/>
          </a:p>
        </p:txBody>
      </p:sp>
    </p:spTree>
    <p:extLst>
      <p:ext uri="{BB962C8B-B14F-4D97-AF65-F5344CB8AC3E}">
        <p14:creationId xmlns:p14="http://schemas.microsoft.com/office/powerpoint/2010/main" val="159202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Key INSIGHTS</a:t>
            </a:r>
          </a:p>
        </p:txBody>
      </p:sp>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4119765585"/>
              </p:ext>
            </p:extLst>
          </p:nvPr>
        </p:nvGraphicFramePr>
        <p:xfrm>
          <a:off x="581025" y="2181224"/>
          <a:ext cx="11029950" cy="3974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87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Family 4 ACCOUNTED FOR THE BIGGEST CHUNK OF THE BUDGET, requiring A DOWN PAYMENT OF almost 196k</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7002049" y="2180496"/>
            <a:ext cx="4608757" cy="4045683"/>
          </a:xfrm>
        </p:spPr>
        <p:txBody>
          <a:bodyPr>
            <a:normAutofit/>
          </a:bodyPr>
          <a:lstStyle/>
          <a:p>
            <a:r>
              <a:rPr lang="en-US" dirty="0"/>
              <a:t>The predicted budget needed to purchase homes for all 5 families is </a:t>
            </a:r>
            <a:r>
              <a:rPr lang="en-US" b="1" dirty="0"/>
              <a:t>at least $555,691</a:t>
            </a:r>
            <a:r>
              <a:rPr lang="en-US" dirty="0"/>
              <a:t>, assuming a down payment of 30%. </a:t>
            </a:r>
          </a:p>
          <a:p>
            <a:r>
              <a:rPr lang="en-US" dirty="0"/>
              <a:t>Family 4 requires a predicted </a:t>
            </a:r>
            <a:r>
              <a:rPr lang="en-US" b="1" dirty="0"/>
              <a:t>$196k </a:t>
            </a:r>
            <a:r>
              <a:rPr lang="en-US" dirty="0"/>
              <a:t>due to their preference of a 4 bedroom, 3 bedroom home in 98112, with a basement and grade of at least 6.</a:t>
            </a:r>
          </a:p>
          <a:p>
            <a:r>
              <a:rPr lang="en-US" dirty="0"/>
              <a:t>Family 5 accounted for the lowest portion of the budget at </a:t>
            </a:r>
            <a:r>
              <a:rPr lang="en-US" b="1" dirty="0"/>
              <a:t>$43k </a:t>
            </a:r>
            <a:r>
              <a:rPr lang="en-US" dirty="0"/>
              <a:t>due to their preference of a 1 bedroom, 2 bathroom house in 98001, with a grade of at least 5.</a:t>
            </a:r>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graphicFrame>
        <p:nvGraphicFramePr>
          <p:cNvPr id="7" name="Chart 6">
            <a:extLst>
              <a:ext uri="{FF2B5EF4-FFF2-40B4-BE49-F238E27FC236}">
                <a16:creationId xmlns:a16="http://schemas.microsoft.com/office/drawing/2014/main" id="{D4301BAA-4476-684F-B088-209CD9823D36}"/>
              </a:ext>
            </a:extLst>
          </p:cNvPr>
          <p:cNvGraphicFramePr/>
          <p:nvPr>
            <p:extLst>
              <p:ext uri="{D42A27DB-BD31-4B8C-83A1-F6EECF244321}">
                <p14:modId xmlns:p14="http://schemas.microsoft.com/office/powerpoint/2010/main" val="3587043393"/>
              </p:ext>
            </p:extLst>
          </p:nvPr>
        </p:nvGraphicFramePr>
        <p:xfrm>
          <a:off x="405373" y="2249623"/>
          <a:ext cx="6318739" cy="390622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02965D2-2F1F-B546-9D43-8503C5101FA1}"/>
              </a:ext>
            </a:extLst>
          </p:cNvPr>
          <p:cNvSpPr txBox="1"/>
          <p:nvPr/>
        </p:nvSpPr>
        <p:spPr>
          <a:xfrm>
            <a:off x="1647387" y="2626094"/>
            <a:ext cx="3525862" cy="646331"/>
          </a:xfrm>
          <a:prstGeom prst="rect">
            <a:avLst/>
          </a:prstGeom>
          <a:noFill/>
        </p:spPr>
        <p:txBody>
          <a:bodyPr wrap="square" rtlCol="0" anchor="ctr">
            <a:spAutoFit/>
          </a:bodyPr>
          <a:lstStyle/>
          <a:p>
            <a:pPr algn="ctr"/>
            <a:r>
              <a:rPr lang="en-US" dirty="0"/>
              <a:t>Total Predicted Down Payment Budget by Family</a:t>
            </a:r>
          </a:p>
        </p:txBody>
      </p:sp>
    </p:spTree>
    <p:extLst>
      <p:ext uri="{BB962C8B-B14F-4D97-AF65-F5344CB8AC3E}">
        <p14:creationId xmlns:p14="http://schemas.microsoft.com/office/powerpoint/2010/main" val="359444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King county’s housing grade was one of the strongest predictors of price</a:t>
            </a:r>
          </a:p>
        </p:txBody>
      </p:sp>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335805" y="2180496"/>
            <a:ext cx="5275001" cy="4045683"/>
          </a:xfrm>
        </p:spPr>
        <p:txBody>
          <a:bodyPr>
            <a:normAutofit/>
          </a:bodyPr>
          <a:lstStyle/>
          <a:p>
            <a:r>
              <a:rPr lang="en-US" dirty="0"/>
              <a:t>Decreasing the grade value by one would decrease the price by about 22%</a:t>
            </a:r>
          </a:p>
          <a:p>
            <a:r>
              <a:rPr lang="en-US" dirty="0"/>
              <a:t>For Family 5, decreasing grade from 6 to 5 would decrease the sale price by an expected 35k (or 35k off the down payment) </a:t>
            </a:r>
          </a:p>
          <a:p>
            <a:r>
              <a:rPr lang="en-US" dirty="0"/>
              <a:t>Decreasing the number of bathrooms by one would decrease the price by about 9%</a:t>
            </a:r>
          </a:p>
          <a:p>
            <a:r>
              <a:rPr lang="en-US" dirty="0"/>
              <a:t>Decreasing the number of bedrooms by one would decrease the price by about 6%</a:t>
            </a:r>
          </a:p>
          <a:p>
            <a:endParaRPr lang="en-US" dirty="0"/>
          </a:p>
        </p:txBody>
      </p:sp>
      <p:sp>
        <p:nvSpPr>
          <p:cNvPr id="4" name="Rectangle 3">
            <a:extLst>
              <a:ext uri="{FF2B5EF4-FFF2-40B4-BE49-F238E27FC236}">
                <a16:creationId xmlns:a16="http://schemas.microsoft.com/office/drawing/2014/main" id="{622B1A38-7F78-F64C-9850-F8A52C62AB51}"/>
              </a:ext>
            </a:extLst>
          </p:cNvPr>
          <p:cNvSpPr/>
          <p:nvPr/>
        </p:nvSpPr>
        <p:spPr>
          <a:xfrm>
            <a:off x="3048000" y="3105835"/>
            <a:ext cx="6096000" cy="646331"/>
          </a:xfrm>
          <a:prstGeom prst="rect">
            <a:avLst/>
          </a:prstGeom>
        </p:spPr>
        <p:txBody>
          <a:bodyPr>
            <a:spAutoFit/>
          </a:bodyPr>
          <a:lstStyle/>
          <a:p>
            <a:br>
              <a:rPr lang="en-US" dirty="0"/>
            </a:br>
            <a:endParaRPr lang="en-US" dirty="0"/>
          </a:p>
        </p:txBody>
      </p:sp>
      <p:sp>
        <p:nvSpPr>
          <p:cNvPr id="6" name="TextBox 5">
            <a:extLst>
              <a:ext uri="{FF2B5EF4-FFF2-40B4-BE49-F238E27FC236}">
                <a16:creationId xmlns:a16="http://schemas.microsoft.com/office/drawing/2014/main" id="{4A69C4A5-3E15-B047-B401-3D6327E52F51}"/>
              </a:ext>
            </a:extLst>
          </p:cNvPr>
          <p:cNvSpPr txBox="1"/>
          <p:nvPr/>
        </p:nvSpPr>
        <p:spPr>
          <a:xfrm>
            <a:off x="316523" y="6482861"/>
            <a:ext cx="10351477" cy="276999"/>
          </a:xfrm>
          <a:prstGeom prst="rect">
            <a:avLst/>
          </a:prstGeom>
          <a:noFill/>
        </p:spPr>
        <p:txBody>
          <a:bodyPr wrap="square" rtlCol="0">
            <a:spAutoFit/>
          </a:bodyPr>
          <a:lstStyle/>
          <a:p>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sp>
        <p:nvSpPr>
          <p:cNvPr id="5" name="TextBox 4">
            <a:extLst>
              <a:ext uri="{FF2B5EF4-FFF2-40B4-BE49-F238E27FC236}">
                <a16:creationId xmlns:a16="http://schemas.microsoft.com/office/drawing/2014/main" id="{602965D2-2F1F-B546-9D43-8503C5101FA1}"/>
              </a:ext>
            </a:extLst>
          </p:cNvPr>
          <p:cNvSpPr txBox="1"/>
          <p:nvPr/>
        </p:nvSpPr>
        <p:spPr>
          <a:xfrm>
            <a:off x="1178131" y="2945157"/>
            <a:ext cx="4126523" cy="307777"/>
          </a:xfrm>
          <a:prstGeom prst="rect">
            <a:avLst/>
          </a:prstGeom>
          <a:noFill/>
        </p:spPr>
        <p:txBody>
          <a:bodyPr wrap="square" rtlCol="0">
            <a:spAutoFit/>
          </a:bodyPr>
          <a:lstStyle/>
          <a:p>
            <a:r>
              <a:rPr lang="en-US" sz="1400" dirty="0"/>
              <a:t>Predicted budget required </a:t>
            </a:r>
          </a:p>
        </p:txBody>
      </p:sp>
      <p:graphicFrame>
        <p:nvGraphicFramePr>
          <p:cNvPr id="10" name="Table 7">
            <a:extLst>
              <a:ext uri="{FF2B5EF4-FFF2-40B4-BE49-F238E27FC236}">
                <a16:creationId xmlns:a16="http://schemas.microsoft.com/office/drawing/2014/main" id="{D4C60B14-2785-4942-BB8C-C28CE2202941}"/>
              </a:ext>
            </a:extLst>
          </p:cNvPr>
          <p:cNvGraphicFramePr>
            <a:graphicFrameLocks noGrp="1"/>
          </p:cNvGraphicFramePr>
          <p:nvPr>
            <p:extLst>
              <p:ext uri="{D42A27DB-BD31-4B8C-83A1-F6EECF244321}">
                <p14:modId xmlns:p14="http://schemas.microsoft.com/office/powerpoint/2010/main" val="4193223488"/>
              </p:ext>
            </p:extLst>
          </p:nvPr>
        </p:nvGraphicFramePr>
        <p:xfrm>
          <a:off x="581192" y="2876889"/>
          <a:ext cx="5275002" cy="2191195"/>
        </p:xfrm>
        <a:graphic>
          <a:graphicData uri="http://schemas.openxmlformats.org/drawingml/2006/table">
            <a:tbl>
              <a:tblPr firstRow="1" bandRow="1">
                <a:tableStyleId>{5C22544A-7EE6-4342-B048-85BDC9FD1C3A}</a:tableStyleId>
              </a:tblPr>
              <a:tblGrid>
                <a:gridCol w="1758334">
                  <a:extLst>
                    <a:ext uri="{9D8B030D-6E8A-4147-A177-3AD203B41FA5}">
                      <a16:colId xmlns:a16="http://schemas.microsoft.com/office/drawing/2014/main" val="4145685304"/>
                    </a:ext>
                  </a:extLst>
                </a:gridCol>
                <a:gridCol w="1758334">
                  <a:extLst>
                    <a:ext uri="{9D8B030D-6E8A-4147-A177-3AD203B41FA5}">
                      <a16:colId xmlns:a16="http://schemas.microsoft.com/office/drawing/2014/main" val="3728654689"/>
                    </a:ext>
                  </a:extLst>
                </a:gridCol>
                <a:gridCol w="1758334">
                  <a:extLst>
                    <a:ext uri="{9D8B030D-6E8A-4147-A177-3AD203B41FA5}">
                      <a16:colId xmlns:a16="http://schemas.microsoft.com/office/drawing/2014/main" val="501044954"/>
                    </a:ext>
                  </a:extLst>
                </a:gridCol>
              </a:tblGrid>
              <a:tr h="835163">
                <a:tc>
                  <a:txBody>
                    <a:bodyPr/>
                    <a:lstStyle/>
                    <a:p>
                      <a:pPr algn="ctr" fontAlgn="ctr"/>
                      <a:r>
                        <a:rPr lang="en-US" sz="1400" b="1" dirty="0">
                          <a:effectLst/>
                        </a:rPr>
                        <a:t>Predictor</a:t>
                      </a:r>
                    </a:p>
                  </a:txBody>
                  <a:tcPr anchor="ctr"/>
                </a:tc>
                <a:tc>
                  <a:txBody>
                    <a:bodyPr/>
                    <a:lstStyle/>
                    <a:p>
                      <a:pPr algn="ctr" fontAlgn="ctr"/>
                      <a:r>
                        <a:rPr lang="en-US" sz="1400" b="1" dirty="0">
                          <a:effectLst/>
                        </a:rPr>
                        <a:t>Correlation with sale price</a:t>
                      </a:r>
                    </a:p>
                  </a:txBody>
                  <a:tcPr anchor="ctr"/>
                </a:tc>
                <a:tc>
                  <a:txBody>
                    <a:bodyPr/>
                    <a:lstStyle/>
                    <a:p>
                      <a:pPr algn="ctr" fontAlgn="ctr"/>
                      <a:r>
                        <a:rPr lang="en-US" sz="1400" b="1" dirty="0">
                          <a:effectLst/>
                        </a:rPr>
                        <a:t>Change in sale price with one unit change of predictor (%)</a:t>
                      </a:r>
                    </a:p>
                  </a:txBody>
                  <a:tcPr anchor="ctr"/>
                </a:tc>
                <a:extLst>
                  <a:ext uri="{0D108BD9-81ED-4DB2-BD59-A6C34878D82A}">
                    <a16:rowId xmlns:a16="http://schemas.microsoft.com/office/drawing/2014/main" val="1076749580"/>
                  </a:ext>
                </a:extLst>
              </a:tr>
              <a:tr h="364045">
                <a:tc>
                  <a:txBody>
                    <a:bodyPr/>
                    <a:lstStyle/>
                    <a:p>
                      <a:pPr algn="ctr" fontAlgn="ctr"/>
                      <a:r>
                        <a:rPr lang="en-US" sz="1200" b="1" dirty="0">
                          <a:effectLst/>
                        </a:rPr>
                        <a:t>Grade</a:t>
                      </a:r>
                    </a:p>
                  </a:txBody>
                  <a:tcPr anchor="ctr"/>
                </a:tc>
                <a:tc>
                  <a:txBody>
                    <a:bodyPr/>
                    <a:lstStyle/>
                    <a:p>
                      <a:pPr algn="ctr" fontAlgn="ctr"/>
                      <a:r>
                        <a:rPr lang="en-US" sz="1400" dirty="0">
                          <a:effectLst/>
                        </a:rPr>
                        <a:t>0.67</a:t>
                      </a:r>
                    </a:p>
                  </a:txBody>
                  <a:tcPr marL="59733" marR="59733" marT="29867" marB="29867" anchor="ctr"/>
                </a:tc>
                <a:tc>
                  <a:txBody>
                    <a:bodyPr/>
                    <a:lstStyle/>
                    <a:p>
                      <a:pPr algn="ctr" fontAlgn="ctr"/>
                      <a:r>
                        <a:rPr lang="en-US" sz="1400" dirty="0">
                          <a:effectLst/>
                        </a:rPr>
                        <a:t>21.8</a:t>
                      </a:r>
                    </a:p>
                  </a:txBody>
                  <a:tcPr marL="59733" marR="59733" marT="29867" marB="29867" anchor="ctr"/>
                </a:tc>
                <a:extLst>
                  <a:ext uri="{0D108BD9-81ED-4DB2-BD59-A6C34878D82A}">
                    <a16:rowId xmlns:a16="http://schemas.microsoft.com/office/drawing/2014/main" val="1006375750"/>
                  </a:ext>
                </a:extLst>
              </a:tr>
              <a:tr h="441135">
                <a:tc>
                  <a:txBody>
                    <a:bodyPr/>
                    <a:lstStyle/>
                    <a:p>
                      <a:pPr algn="ctr" fontAlgn="ctr"/>
                      <a:r>
                        <a:rPr lang="en-US" sz="1200" b="1" dirty="0">
                          <a:effectLst/>
                        </a:rPr>
                        <a:t>Bathrooms</a:t>
                      </a:r>
                    </a:p>
                  </a:txBody>
                  <a:tcPr anchor="ctr"/>
                </a:tc>
                <a:tc>
                  <a:txBody>
                    <a:bodyPr/>
                    <a:lstStyle/>
                    <a:p>
                      <a:pPr algn="ctr" fontAlgn="ctr"/>
                      <a:r>
                        <a:rPr lang="en-US" sz="1400" dirty="0">
                          <a:effectLst/>
                        </a:rPr>
                        <a:t>0.53</a:t>
                      </a:r>
                    </a:p>
                  </a:txBody>
                  <a:tcPr marL="59733" marR="59733" marT="29867" marB="29867" anchor="ctr"/>
                </a:tc>
                <a:tc>
                  <a:txBody>
                    <a:bodyPr/>
                    <a:lstStyle/>
                    <a:p>
                      <a:pPr algn="ctr" fontAlgn="ctr"/>
                      <a:r>
                        <a:rPr lang="en-US" sz="1400" dirty="0">
                          <a:effectLst/>
                        </a:rPr>
                        <a:t>9.3</a:t>
                      </a:r>
                    </a:p>
                  </a:txBody>
                  <a:tcPr marL="59733" marR="59733" marT="29867" marB="29867" anchor="ctr"/>
                </a:tc>
                <a:extLst>
                  <a:ext uri="{0D108BD9-81ED-4DB2-BD59-A6C34878D82A}">
                    <a16:rowId xmlns:a16="http://schemas.microsoft.com/office/drawing/2014/main" val="108254496"/>
                  </a:ext>
                </a:extLst>
              </a:tr>
              <a:tr h="441135">
                <a:tc>
                  <a:txBody>
                    <a:bodyPr/>
                    <a:lstStyle/>
                    <a:p>
                      <a:pPr algn="ctr" fontAlgn="ctr"/>
                      <a:r>
                        <a:rPr lang="en-US" sz="1200" b="1" dirty="0">
                          <a:effectLst/>
                        </a:rPr>
                        <a:t>Bedrooms</a:t>
                      </a:r>
                    </a:p>
                  </a:txBody>
                  <a:tcPr anchor="ctr"/>
                </a:tc>
                <a:tc>
                  <a:txBody>
                    <a:bodyPr/>
                    <a:lstStyle/>
                    <a:p>
                      <a:pPr algn="ctr" fontAlgn="ctr"/>
                      <a:r>
                        <a:rPr lang="en-US" sz="1400" dirty="0">
                          <a:effectLst/>
                        </a:rPr>
                        <a:t>0.32</a:t>
                      </a:r>
                    </a:p>
                  </a:txBody>
                  <a:tcPr marL="59733" marR="59733" marT="29867" marB="29867" anchor="ctr"/>
                </a:tc>
                <a:tc>
                  <a:txBody>
                    <a:bodyPr/>
                    <a:lstStyle/>
                    <a:p>
                      <a:pPr algn="ctr" fontAlgn="ctr"/>
                      <a:r>
                        <a:rPr lang="en-US" sz="1400" dirty="0">
                          <a:effectLst/>
                        </a:rPr>
                        <a:t>5.5</a:t>
                      </a:r>
                    </a:p>
                  </a:txBody>
                  <a:tcPr marL="59733" marR="59733" marT="29867" marB="29867" anchor="ctr"/>
                </a:tc>
                <a:extLst>
                  <a:ext uri="{0D108BD9-81ED-4DB2-BD59-A6C34878D82A}">
                    <a16:rowId xmlns:a16="http://schemas.microsoft.com/office/drawing/2014/main" val="2326465130"/>
                  </a:ext>
                </a:extLst>
              </a:tr>
            </a:tbl>
          </a:graphicData>
        </a:graphic>
      </p:graphicFrame>
    </p:spTree>
    <p:extLst>
      <p:ext uri="{BB962C8B-B14F-4D97-AF65-F5344CB8AC3E}">
        <p14:creationId xmlns:p14="http://schemas.microsoft.com/office/powerpoint/2010/main" val="3597887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47BFF-7693-C246-8383-931543C773B9}"/>
              </a:ext>
            </a:extLst>
          </p:cNvPr>
          <p:cNvSpPr>
            <a:spLocks noGrp="1"/>
          </p:cNvSpPr>
          <p:nvPr>
            <p:ph type="title"/>
          </p:nvPr>
        </p:nvSpPr>
        <p:spPr>
          <a:xfrm>
            <a:off x="6494721" y="960722"/>
            <a:ext cx="4968489" cy="1293379"/>
          </a:xfrm>
        </p:spPr>
        <p:txBody>
          <a:bodyPr>
            <a:noAutofit/>
          </a:bodyPr>
          <a:lstStyle/>
          <a:p>
            <a:r>
              <a:rPr lang="en-US" dirty="0">
                <a:solidFill>
                  <a:schemeClr val="tx2"/>
                </a:solidFill>
              </a:rPr>
              <a:t>LOCATION plays an important factor in house price</a:t>
            </a:r>
          </a:p>
        </p:txBody>
      </p:sp>
      <p:sp>
        <p:nvSpPr>
          <p:cNvPr id="93" name="Rectangle 9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9EE537AE-6F95-B44D-AE52-57C4F3D67BB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86687" y="808879"/>
            <a:ext cx="5291905" cy="5228551"/>
          </a:xfrm>
          <a:prstGeom prst="rect">
            <a:avLst/>
          </a:prstGeom>
        </p:spPr>
      </p:pic>
      <p:sp>
        <p:nvSpPr>
          <p:cNvPr id="3" name="Content Placeholder 2">
            <a:extLst>
              <a:ext uri="{FF2B5EF4-FFF2-40B4-BE49-F238E27FC236}">
                <a16:creationId xmlns:a16="http://schemas.microsoft.com/office/drawing/2014/main" id="{D64FD7A7-8065-8840-920B-E9254894BD7F}"/>
              </a:ext>
            </a:extLst>
          </p:cNvPr>
          <p:cNvSpPr>
            <a:spLocks noGrp="1"/>
          </p:cNvSpPr>
          <p:nvPr>
            <p:ph idx="1"/>
          </p:nvPr>
        </p:nvSpPr>
        <p:spPr>
          <a:xfrm>
            <a:off x="6515987" y="2254102"/>
            <a:ext cx="4947221" cy="3650344"/>
          </a:xfrm>
        </p:spPr>
        <p:txBody>
          <a:bodyPr>
            <a:normAutofit/>
          </a:bodyPr>
          <a:lstStyle/>
          <a:p>
            <a:endParaRPr lang="en-US" dirty="0"/>
          </a:p>
          <a:p>
            <a:r>
              <a:rPr lang="en-US" dirty="0"/>
              <a:t>Homes in zip codes </a:t>
            </a:r>
            <a:r>
              <a:rPr lang="en-US" dirty="0">
                <a:cs typeface="Arial" panose="020B0604020202020204" pitchFamily="34" charset="0"/>
              </a:rPr>
              <a:t>98039, 98004 and 98112 are expected to sell for the highest prices</a:t>
            </a:r>
          </a:p>
          <a:p>
            <a:r>
              <a:rPr lang="en-US" dirty="0">
                <a:cs typeface="Arial" panose="020B0604020202020204" pitchFamily="34" charset="0"/>
              </a:rPr>
              <a:t>It’s expected that a home in zip 98039 would increase the price by almost 4 times a house in zip 98001,</a:t>
            </a:r>
          </a:p>
          <a:p>
            <a:r>
              <a:rPr lang="en-US" dirty="0">
                <a:cs typeface="Arial" panose="020B0604020202020204" pitchFamily="34" charset="0"/>
              </a:rPr>
              <a:t>If Family 4 chose adjacent 98144</a:t>
            </a:r>
          </a:p>
          <a:p>
            <a:r>
              <a:rPr lang="en-US" dirty="0"/>
              <a:t>Locations directly adjacent to the priciest zip codes have significantly lower expected values </a:t>
            </a:r>
          </a:p>
        </p:txBody>
      </p:sp>
      <p:sp>
        <p:nvSpPr>
          <p:cNvPr id="15" name="TextBox 14">
            <a:extLst>
              <a:ext uri="{FF2B5EF4-FFF2-40B4-BE49-F238E27FC236}">
                <a16:creationId xmlns:a16="http://schemas.microsoft.com/office/drawing/2014/main" id="{7A42677F-0AE2-6E4B-9097-5222C7715C9D}"/>
              </a:ext>
            </a:extLst>
          </p:cNvPr>
          <p:cNvSpPr txBox="1"/>
          <p:nvPr/>
        </p:nvSpPr>
        <p:spPr>
          <a:xfrm>
            <a:off x="316523" y="6482861"/>
            <a:ext cx="10351477" cy="276999"/>
          </a:xfrm>
          <a:prstGeom prst="rect">
            <a:avLst/>
          </a:prstGeom>
          <a:noFill/>
        </p:spPr>
        <p:txBody>
          <a:bodyPr wrap="square" rtlCol="0">
            <a:spAutoFit/>
          </a:bodyPr>
          <a:lstStyle/>
          <a:p>
            <a:pPr>
              <a:spcAft>
                <a:spcPts val="600"/>
              </a:spcAft>
            </a:pPr>
            <a:r>
              <a:rPr lang="en-US" sz="1200" dirty="0"/>
              <a:t>Data source: https://</a:t>
            </a:r>
            <a:r>
              <a:rPr lang="en-US" sz="1200" dirty="0" err="1"/>
              <a:t>www.kaggle.com</a:t>
            </a:r>
            <a:r>
              <a:rPr lang="en-US" sz="1200" dirty="0"/>
              <a:t>/</a:t>
            </a:r>
            <a:r>
              <a:rPr lang="en-US" sz="1200" dirty="0" err="1"/>
              <a:t>harlfoxem</a:t>
            </a:r>
            <a:r>
              <a:rPr lang="en-US" sz="1200" dirty="0"/>
              <a:t>/</a:t>
            </a:r>
            <a:r>
              <a:rPr lang="en-US" sz="1200" dirty="0" err="1"/>
              <a:t>housesalesprediction</a:t>
            </a:r>
            <a:endParaRPr lang="en-US" sz="1200" dirty="0"/>
          </a:p>
        </p:txBody>
      </p:sp>
    </p:spTree>
    <p:extLst>
      <p:ext uri="{BB962C8B-B14F-4D97-AF65-F5344CB8AC3E}">
        <p14:creationId xmlns:p14="http://schemas.microsoft.com/office/powerpoint/2010/main" val="353235781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EB72A9-BFEE-4E48-A9A1-DDE1A29EE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C4E3DA-8F70-4030-A5E2-2AF881D5A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BEEA74-7F80-8248-98AD-10FB0C7F6687}"/>
              </a:ext>
            </a:extLst>
          </p:cNvPr>
          <p:cNvSpPr>
            <a:spLocks noGrp="1"/>
          </p:cNvSpPr>
          <p:nvPr>
            <p:ph type="title"/>
          </p:nvPr>
        </p:nvSpPr>
        <p:spPr>
          <a:xfrm>
            <a:off x="803189" y="1209184"/>
            <a:ext cx="3089189" cy="4734416"/>
          </a:xfrm>
        </p:spPr>
        <p:txBody>
          <a:bodyPr anchor="ctr">
            <a:normAutofit/>
          </a:bodyPr>
          <a:lstStyle/>
          <a:p>
            <a:r>
              <a:rPr lang="en-US" sz="2200" dirty="0">
                <a:solidFill>
                  <a:srgbClr val="FFFFFF"/>
                </a:solidFill>
              </a:rPr>
              <a:t>Conclusions and RECOMMENDATIONS:</a:t>
            </a:r>
          </a:p>
        </p:txBody>
      </p:sp>
      <p:sp>
        <p:nvSpPr>
          <p:cNvPr id="28" name="Rectangle 27">
            <a:extLst>
              <a:ext uri="{FF2B5EF4-FFF2-40B4-BE49-F238E27FC236}">
                <a16:creationId xmlns:a16="http://schemas.microsoft.com/office/drawing/2014/main" id="{1D065910-7F1F-4E33-B7F4-2021BFA77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01FDD904-89A9-4187-909A-B182B160E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A1112C27-5A03-4A8E-9C1C-14B9F4215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 name="Shape 18572" descr="Icon&#10;&#10;Description automatically generated">
            <a:extLst>
              <a:ext uri="{FF2B5EF4-FFF2-40B4-BE49-F238E27FC236}">
                <a16:creationId xmlns:a16="http://schemas.microsoft.com/office/drawing/2014/main" id="{80E14CCA-F865-3149-BE5D-8D64768CBEC7}"/>
              </a:ext>
            </a:extLst>
          </p:cNvPr>
          <p:cNvPicPr preferRelativeResize="0"/>
          <p:nvPr/>
        </p:nvPicPr>
        <p:blipFill rotWithShape="1">
          <a:blip r:embed="rId2"/>
          <a:stretch/>
        </p:blipFill>
        <p:spPr>
          <a:xfrm>
            <a:off x="5643159" y="780710"/>
            <a:ext cx="877201" cy="1404633"/>
          </a:xfrm>
          <a:prstGeom prst="rect">
            <a:avLst/>
          </a:prstGeom>
          <a:noFill/>
        </p:spPr>
      </p:pic>
      <p:pic>
        <p:nvPicPr>
          <p:cNvPr id="12" name="Shape 3992" descr="Icon&#10;&#10;Description automatically generated">
            <a:extLst>
              <a:ext uri="{FF2B5EF4-FFF2-40B4-BE49-F238E27FC236}">
                <a16:creationId xmlns:a16="http://schemas.microsoft.com/office/drawing/2014/main" id="{B9809383-7681-5446-914D-8272F39FF431}"/>
              </a:ext>
            </a:extLst>
          </p:cNvPr>
          <p:cNvPicPr preferRelativeResize="0"/>
          <p:nvPr/>
        </p:nvPicPr>
        <p:blipFill rotWithShape="1">
          <a:blip r:embed="rId3"/>
          <a:stretch/>
        </p:blipFill>
        <p:spPr>
          <a:xfrm>
            <a:off x="9193760" y="798102"/>
            <a:ext cx="1390575" cy="1385024"/>
          </a:xfrm>
          <a:prstGeom prst="rect">
            <a:avLst/>
          </a:prstGeom>
          <a:noFill/>
        </p:spPr>
      </p:pic>
      <p:graphicFrame>
        <p:nvGraphicFramePr>
          <p:cNvPr id="6" name="Content Placeholder 2">
            <a:extLst>
              <a:ext uri="{FF2B5EF4-FFF2-40B4-BE49-F238E27FC236}">
                <a16:creationId xmlns:a16="http://schemas.microsoft.com/office/drawing/2014/main" id="{83990420-23F3-4F7A-B608-88237680A425}"/>
              </a:ext>
            </a:extLst>
          </p:cNvPr>
          <p:cNvGraphicFramePr>
            <a:graphicFrameLocks noGrp="1"/>
          </p:cNvGraphicFramePr>
          <p:nvPr>
            <p:ph idx="1"/>
            <p:extLst>
              <p:ext uri="{D42A27DB-BD31-4B8C-83A1-F6EECF244321}">
                <p14:modId xmlns:p14="http://schemas.microsoft.com/office/powerpoint/2010/main" val="3730784381"/>
              </p:ext>
            </p:extLst>
          </p:nvPr>
        </p:nvGraphicFramePr>
        <p:xfrm>
          <a:off x="4561870" y="794545"/>
          <a:ext cx="6864154" cy="5431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2834840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9351</TotalTime>
  <Words>839</Words>
  <Application>Microsoft Macintosh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Wingdings 2</vt:lpstr>
      <vt:lpstr>Dividend</vt:lpstr>
      <vt:lpstr>BUDGET ANALYSIS FOR KCHA HOUSING PROGRAM</vt:lpstr>
      <vt:lpstr>OBJECTIVE</vt:lpstr>
      <vt:lpstr>Methodology</vt:lpstr>
      <vt:lpstr>Key INSIGHTS</vt:lpstr>
      <vt:lpstr>Family 4 ACCOUNTED FOR THE BIGGEST CHUNK OF THE BUDGET, requiring A DOWN PAYMENT OF almost 196k</vt:lpstr>
      <vt:lpstr>King county’s housing grade was one of the strongest predictors of price</vt:lpstr>
      <vt:lpstr>LOCATION plays an important factor in house price</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ANALYSIS</dc:title>
  <dc:creator>Sabina Bains</dc:creator>
  <cp:lastModifiedBy>Sabina Bains</cp:lastModifiedBy>
  <cp:revision>16</cp:revision>
  <dcterms:created xsi:type="dcterms:W3CDTF">2021-10-07T16:36:17Z</dcterms:created>
  <dcterms:modified xsi:type="dcterms:W3CDTF">2022-01-19T08:29:37Z</dcterms:modified>
</cp:coreProperties>
</file>