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67" r:id="rId4"/>
    <p:sldId id="258" r:id="rId5"/>
    <p:sldId id="262" r:id="rId6"/>
    <p:sldId id="268" r:id="rId7"/>
    <p:sldId id="264" r:id="rId8"/>
    <p:sldId id="265" r:id="rId9"/>
    <p:sldId id="269" r:id="rId10"/>
    <p:sldId id="271"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96"/>
    <p:restoredTop sz="94699"/>
  </p:normalViewPr>
  <p:slideViewPr>
    <p:cSldViewPr snapToGrid="0" snapToObjects="1">
      <p:cViewPr varScale="1">
        <p:scale>
          <a:sx n="109" d="100"/>
          <a:sy n="109" d="100"/>
        </p:scale>
        <p:origin x="4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Family 1</c:v>
                </c:pt>
              </c:strCache>
            </c:strRef>
          </c:tx>
          <c:spPr>
            <a:solidFill>
              <a:schemeClr val="accent1"/>
            </a:solidFill>
            <a:ln>
              <a:noFill/>
            </a:ln>
            <a:effectLst/>
          </c:spPr>
          <c:invertIfNegative val="0"/>
          <c:dLbls>
            <c:numFmt formatCode="&quot;$&quot;#,##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Total Required Budget</c:v>
                </c:pt>
              </c:strCache>
            </c:strRef>
          </c:cat>
          <c:val>
            <c:numRef>
              <c:f>Sheet1!$B$2</c:f>
              <c:numCache>
                <c:formatCode>#,##0</c:formatCode>
                <c:ptCount val="1"/>
                <c:pt idx="0">
                  <c:v>98433.599999999991</c:v>
                </c:pt>
              </c:numCache>
            </c:numRef>
          </c:val>
          <c:extLst>
            <c:ext xmlns:c16="http://schemas.microsoft.com/office/drawing/2014/chart" uri="{C3380CC4-5D6E-409C-BE32-E72D297353CC}">
              <c16:uniqueId val="{00000000-2E59-E148-B7EA-281598FCAF00}"/>
            </c:ext>
          </c:extLst>
        </c:ser>
        <c:ser>
          <c:idx val="1"/>
          <c:order val="1"/>
          <c:tx>
            <c:strRef>
              <c:f>Sheet1!$C$1</c:f>
              <c:strCache>
                <c:ptCount val="1"/>
                <c:pt idx="0">
                  <c:v>Family 2</c:v>
                </c:pt>
              </c:strCache>
            </c:strRef>
          </c:tx>
          <c:spPr>
            <a:solidFill>
              <a:schemeClr val="accent2"/>
            </a:solidFill>
            <a:ln>
              <a:noFill/>
            </a:ln>
            <a:effectLst/>
          </c:spPr>
          <c:invertIfNegative val="0"/>
          <c:dLbls>
            <c:numFmt formatCode="&quot;$&quot;#,##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Total Required Budget</c:v>
                </c:pt>
              </c:strCache>
            </c:strRef>
          </c:cat>
          <c:val>
            <c:numRef>
              <c:f>Sheet1!$C$2</c:f>
              <c:numCache>
                <c:formatCode>#,##0</c:formatCode>
                <c:ptCount val="1"/>
                <c:pt idx="0">
                  <c:v>113540.4</c:v>
                </c:pt>
              </c:numCache>
            </c:numRef>
          </c:val>
          <c:extLst>
            <c:ext xmlns:c16="http://schemas.microsoft.com/office/drawing/2014/chart" uri="{C3380CC4-5D6E-409C-BE32-E72D297353CC}">
              <c16:uniqueId val="{00000001-2E59-E148-B7EA-281598FCAF00}"/>
            </c:ext>
          </c:extLst>
        </c:ser>
        <c:ser>
          <c:idx val="2"/>
          <c:order val="2"/>
          <c:tx>
            <c:strRef>
              <c:f>Sheet1!$D$1</c:f>
              <c:strCache>
                <c:ptCount val="1"/>
                <c:pt idx="0">
                  <c:v>Family 3</c:v>
                </c:pt>
              </c:strCache>
            </c:strRef>
          </c:tx>
          <c:spPr>
            <a:solidFill>
              <a:schemeClr val="accent3"/>
            </a:solidFill>
            <a:ln>
              <a:noFill/>
            </a:ln>
            <a:effectLst/>
          </c:spPr>
          <c:invertIfNegative val="0"/>
          <c:dLbls>
            <c:numFmt formatCode="&quot;$&quot;#,##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Total Required Budget</c:v>
                </c:pt>
              </c:strCache>
            </c:strRef>
          </c:cat>
          <c:val>
            <c:numRef>
              <c:f>Sheet1!$D$2</c:f>
              <c:numCache>
                <c:formatCode>#,##0</c:formatCode>
                <c:ptCount val="1"/>
                <c:pt idx="0">
                  <c:v>103783.8</c:v>
                </c:pt>
              </c:numCache>
            </c:numRef>
          </c:val>
          <c:extLst>
            <c:ext xmlns:c16="http://schemas.microsoft.com/office/drawing/2014/chart" uri="{C3380CC4-5D6E-409C-BE32-E72D297353CC}">
              <c16:uniqueId val="{00000002-2E59-E148-B7EA-281598FCAF00}"/>
            </c:ext>
          </c:extLst>
        </c:ser>
        <c:ser>
          <c:idx val="3"/>
          <c:order val="3"/>
          <c:tx>
            <c:strRef>
              <c:f>Sheet1!$E$1</c:f>
              <c:strCache>
                <c:ptCount val="1"/>
                <c:pt idx="0">
                  <c:v>Family 4</c:v>
                </c:pt>
              </c:strCache>
            </c:strRef>
          </c:tx>
          <c:spPr>
            <a:solidFill>
              <a:schemeClr val="accent4"/>
            </a:solidFill>
            <a:ln>
              <a:noFill/>
            </a:ln>
            <a:effectLst/>
          </c:spPr>
          <c:invertIfNegative val="0"/>
          <c:dLbls>
            <c:numFmt formatCode="&quot;$&quot;#,##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Total Required Budget</c:v>
                </c:pt>
              </c:strCache>
            </c:strRef>
          </c:cat>
          <c:val>
            <c:numRef>
              <c:f>Sheet1!$E$2</c:f>
              <c:numCache>
                <c:formatCode>#,##0</c:formatCode>
                <c:ptCount val="1"/>
                <c:pt idx="0">
                  <c:v>195989.4</c:v>
                </c:pt>
              </c:numCache>
            </c:numRef>
          </c:val>
          <c:extLst>
            <c:ext xmlns:c16="http://schemas.microsoft.com/office/drawing/2014/chart" uri="{C3380CC4-5D6E-409C-BE32-E72D297353CC}">
              <c16:uniqueId val="{00000004-2E59-E148-B7EA-281598FCAF00}"/>
            </c:ext>
          </c:extLst>
        </c:ser>
        <c:ser>
          <c:idx val="4"/>
          <c:order val="4"/>
          <c:tx>
            <c:strRef>
              <c:f>Sheet1!$F$1</c:f>
              <c:strCache>
                <c:ptCount val="1"/>
                <c:pt idx="0">
                  <c:v>Family 5</c:v>
                </c:pt>
              </c:strCache>
            </c:strRef>
          </c:tx>
          <c:spPr>
            <a:solidFill>
              <a:schemeClr val="accent5"/>
            </a:solidFill>
            <a:ln>
              <a:noFill/>
            </a:ln>
            <a:effectLst/>
          </c:spPr>
          <c:invertIfNegative val="0"/>
          <c:dLbls>
            <c:numFmt formatCode="&quot;$&quot;#,##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Total Required Budget</c:v>
                </c:pt>
              </c:strCache>
            </c:strRef>
          </c:cat>
          <c:val>
            <c:numRef>
              <c:f>Sheet1!$F$2</c:f>
              <c:numCache>
                <c:formatCode>#,##0</c:formatCode>
                <c:ptCount val="1"/>
                <c:pt idx="0">
                  <c:v>43943.4</c:v>
                </c:pt>
              </c:numCache>
            </c:numRef>
          </c:val>
          <c:extLst>
            <c:ext xmlns:c16="http://schemas.microsoft.com/office/drawing/2014/chart" uri="{C3380CC4-5D6E-409C-BE32-E72D297353CC}">
              <c16:uniqueId val="{00000005-2E59-E148-B7EA-281598FCAF00}"/>
            </c:ext>
          </c:extLst>
        </c:ser>
        <c:dLbls>
          <c:showLegendKey val="0"/>
          <c:showVal val="0"/>
          <c:showCatName val="0"/>
          <c:showSerName val="0"/>
          <c:showPercent val="0"/>
          <c:showBubbleSize val="0"/>
        </c:dLbls>
        <c:gapWidth val="150"/>
        <c:overlap val="100"/>
        <c:axId val="1725473280"/>
        <c:axId val="1672384944"/>
      </c:barChart>
      <c:catAx>
        <c:axId val="1725473280"/>
        <c:scaling>
          <c:orientation val="minMax"/>
        </c:scaling>
        <c:delete val="1"/>
        <c:axPos val="l"/>
        <c:numFmt formatCode="General" sourceLinked="1"/>
        <c:majorTickMark val="none"/>
        <c:minorTickMark val="none"/>
        <c:tickLblPos val="nextTo"/>
        <c:crossAx val="1672384944"/>
        <c:crosses val="autoZero"/>
        <c:auto val="1"/>
        <c:lblAlgn val="ctr"/>
        <c:lblOffset val="100"/>
        <c:noMultiLvlLbl val="0"/>
      </c:catAx>
      <c:valAx>
        <c:axId val="1672384944"/>
        <c:scaling>
          <c:orientation val="minMax"/>
        </c:scaling>
        <c:delete val="1"/>
        <c:axPos val="b"/>
        <c:numFmt formatCode="0%" sourceLinked="1"/>
        <c:majorTickMark val="none"/>
        <c:minorTickMark val="none"/>
        <c:tickLblPos val="nextTo"/>
        <c:crossAx val="1725473280"/>
        <c:crosses val="autoZero"/>
        <c:crossBetween val="between"/>
      </c:valAx>
      <c:spPr>
        <a:noFill/>
        <a:ln>
          <a:noFill/>
        </a:ln>
        <a:effectLst/>
      </c:spPr>
    </c:plotArea>
    <c:legend>
      <c:legendPos val="b"/>
      <c:layout>
        <c:manualLayout>
          <c:xMode val="edge"/>
          <c:yMode val="edge"/>
          <c:x val="0.16486374892205549"/>
          <c:y val="0.68223764093224626"/>
          <c:w val="0.63007444998123829"/>
          <c:h val="6.416687637489021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6C0401-3745-4673-BC13-33D0C5684367}"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CAD84CFD-A6D2-4326-828B-38E5EAC4097F}">
      <dgm:prSet custT="1"/>
      <dgm:spPr/>
      <dgm:t>
        <a:bodyPr/>
        <a:lstStyle/>
        <a:p>
          <a:r>
            <a:rPr lang="en-US" sz="2000" dirty="0">
              <a:latin typeface="Arial" panose="020B0604020202020204" pitchFamily="34" charset="0"/>
              <a:cs typeface="Arial" panose="020B0604020202020204" pitchFamily="34" charset="0"/>
            </a:rPr>
            <a:t>A predicted budget of at least $556k is required to cover the down payments of all five families.</a:t>
          </a:r>
        </a:p>
      </dgm:t>
    </dgm:pt>
    <dgm:pt modelId="{A39A2EC0-E1C7-4546-A408-DA155E75A52D}" type="parTrans" cxnId="{BECF399B-3FB8-47E4-82F6-12A66DE52C6E}">
      <dgm:prSet/>
      <dgm:spPr/>
      <dgm:t>
        <a:bodyPr/>
        <a:lstStyle/>
        <a:p>
          <a:endParaRPr lang="en-US"/>
        </a:p>
      </dgm:t>
    </dgm:pt>
    <dgm:pt modelId="{1D7CF5B0-37CC-46F4-B7D2-CE3C904036F0}" type="sibTrans" cxnId="{BECF399B-3FB8-47E4-82F6-12A66DE52C6E}">
      <dgm:prSet/>
      <dgm:spPr/>
      <dgm:t>
        <a:bodyPr/>
        <a:lstStyle/>
        <a:p>
          <a:endParaRPr lang="en-US"/>
        </a:p>
      </dgm:t>
    </dgm:pt>
    <dgm:pt modelId="{C8AC943F-59CA-494C-9554-967E394750C2}">
      <dgm:prSet custT="1"/>
      <dgm:spPr/>
      <dgm:t>
        <a:bodyPr/>
        <a:lstStyle/>
        <a:p>
          <a:r>
            <a:rPr lang="en-US" sz="2000" dirty="0">
              <a:latin typeface="Arial" panose="020B0604020202020204" pitchFamily="34" charset="0"/>
              <a:cs typeface="Arial" panose="020B0604020202020204" pitchFamily="34" charset="0"/>
            </a:rPr>
            <a:t>Grade, number of bedrooms, and number of bathrooms are all effective predictors on house prices. 94% of King County zip codes were significant in predicting price as well.</a:t>
          </a:r>
        </a:p>
      </dgm:t>
    </dgm:pt>
    <dgm:pt modelId="{A4805A97-AF72-4564-9522-6854B18DF2D8}" type="sibTrans" cxnId="{39C02539-36EF-43E1-B57E-4505BBE34F86}">
      <dgm:prSet/>
      <dgm:spPr/>
      <dgm:t>
        <a:bodyPr/>
        <a:lstStyle/>
        <a:p>
          <a:endParaRPr lang="en-US"/>
        </a:p>
      </dgm:t>
    </dgm:pt>
    <dgm:pt modelId="{57D7815A-5F7A-4E81-9B13-9B1C97DFBEB2}" type="parTrans" cxnId="{39C02539-36EF-43E1-B57E-4505BBE34F86}">
      <dgm:prSet/>
      <dgm:spPr/>
      <dgm:t>
        <a:bodyPr/>
        <a:lstStyle/>
        <a:p>
          <a:endParaRPr lang="en-US"/>
        </a:p>
      </dgm:t>
    </dgm:pt>
    <dgm:pt modelId="{541E620C-19D3-4276-AE4E-E8062859A346}">
      <dgm:prSet custT="1"/>
      <dgm:spPr/>
      <dgm:t>
        <a:bodyPr/>
        <a:lstStyle/>
        <a:p>
          <a:r>
            <a:rPr lang="en-US" sz="2000" dirty="0">
              <a:latin typeface="Arial" panose="020B0604020202020204" pitchFamily="34" charset="0"/>
              <a:cs typeface="Arial" panose="020B0604020202020204" pitchFamily="34" charset="0"/>
            </a:rPr>
            <a:t>Among zip codes, homes in 98039, 98004 and 98112 generated the largest increases in house price.</a:t>
          </a:r>
        </a:p>
      </dgm:t>
    </dgm:pt>
    <dgm:pt modelId="{B4ACE872-EC06-466D-A0BC-2B67C5459A12}" type="sibTrans" cxnId="{6CA1DB78-E82C-4EB3-96F6-174902787AC9}">
      <dgm:prSet/>
      <dgm:spPr/>
      <dgm:t>
        <a:bodyPr/>
        <a:lstStyle/>
        <a:p>
          <a:endParaRPr lang="en-US"/>
        </a:p>
      </dgm:t>
    </dgm:pt>
    <dgm:pt modelId="{E6CC5809-3D14-4CDC-BEF6-96C804E90725}" type="parTrans" cxnId="{6CA1DB78-E82C-4EB3-96F6-174902787AC9}">
      <dgm:prSet/>
      <dgm:spPr/>
      <dgm:t>
        <a:bodyPr/>
        <a:lstStyle/>
        <a:p>
          <a:endParaRPr lang="en-US"/>
        </a:p>
      </dgm:t>
    </dgm:pt>
    <dgm:pt modelId="{322C5C55-998B-4E43-AA27-2B22CDF26BFD}">
      <dgm:prSet custT="1"/>
      <dgm:spPr/>
      <dgm:t>
        <a:bodyPr/>
        <a:lstStyle/>
        <a:p>
          <a:r>
            <a:rPr lang="en-US" sz="2000" dirty="0">
              <a:latin typeface="Arial" panose="020B0604020202020204" pitchFamily="34" charset="0"/>
              <a:cs typeface="Arial" panose="020B0604020202020204" pitchFamily="34" charset="0"/>
            </a:rPr>
            <a:t>Among continuous predictors, an increase in grade had the biggest effect on house price with a 22% expected increase per unit increase, followed by bathrooms, with a 9% expected increase in sales per additional bathroom.</a:t>
          </a:r>
        </a:p>
      </dgm:t>
    </dgm:pt>
    <dgm:pt modelId="{06F3027A-8B47-3946-A8EA-B0CBBD984DF8}" type="sibTrans" cxnId="{A0D6EF4D-22B9-1745-84C7-435B51B3B532}">
      <dgm:prSet/>
      <dgm:spPr/>
      <dgm:t>
        <a:bodyPr/>
        <a:lstStyle/>
        <a:p>
          <a:endParaRPr lang="en-US"/>
        </a:p>
      </dgm:t>
    </dgm:pt>
    <dgm:pt modelId="{D9347D3F-B4C3-0543-854C-70E6653A366A}" type="parTrans" cxnId="{A0D6EF4D-22B9-1745-84C7-435B51B3B532}">
      <dgm:prSet/>
      <dgm:spPr/>
      <dgm:t>
        <a:bodyPr/>
        <a:lstStyle/>
        <a:p>
          <a:endParaRPr lang="en-US"/>
        </a:p>
      </dgm:t>
    </dgm:pt>
    <dgm:pt modelId="{0A16B8AD-2170-9644-BAA4-AB10E06E328A}" type="pres">
      <dgm:prSet presAssocID="{706C0401-3745-4673-BC13-33D0C5684367}" presName="vert0" presStyleCnt="0">
        <dgm:presLayoutVars>
          <dgm:dir/>
          <dgm:animOne val="branch"/>
          <dgm:animLvl val="lvl"/>
        </dgm:presLayoutVars>
      </dgm:prSet>
      <dgm:spPr/>
    </dgm:pt>
    <dgm:pt modelId="{21157713-4F53-EB4F-AEDE-F30C8DA1234A}" type="pres">
      <dgm:prSet presAssocID="{CAD84CFD-A6D2-4326-828B-38E5EAC4097F}" presName="thickLine" presStyleLbl="alignNode1" presStyleIdx="0" presStyleCnt="4"/>
      <dgm:spPr/>
    </dgm:pt>
    <dgm:pt modelId="{083821C8-4954-AE40-9AFD-6F97A1BA030D}" type="pres">
      <dgm:prSet presAssocID="{CAD84CFD-A6D2-4326-828B-38E5EAC4097F}" presName="horz1" presStyleCnt="0"/>
      <dgm:spPr/>
    </dgm:pt>
    <dgm:pt modelId="{2628D445-0E11-B742-BFE4-BF58CF57BFF9}" type="pres">
      <dgm:prSet presAssocID="{CAD84CFD-A6D2-4326-828B-38E5EAC4097F}" presName="tx1" presStyleLbl="revTx" presStyleIdx="0" presStyleCnt="4"/>
      <dgm:spPr/>
    </dgm:pt>
    <dgm:pt modelId="{37E73A29-9E15-3346-8689-EBA017082A30}" type="pres">
      <dgm:prSet presAssocID="{CAD84CFD-A6D2-4326-828B-38E5EAC4097F}" presName="vert1" presStyleCnt="0"/>
      <dgm:spPr/>
    </dgm:pt>
    <dgm:pt modelId="{A3D493B6-9565-AA46-B0F4-DBF04E002B40}" type="pres">
      <dgm:prSet presAssocID="{C8AC943F-59CA-494C-9554-967E394750C2}" presName="thickLine" presStyleLbl="alignNode1" presStyleIdx="1" presStyleCnt="4"/>
      <dgm:spPr/>
    </dgm:pt>
    <dgm:pt modelId="{979007A1-638F-204A-9E4D-307C7A3ED39C}" type="pres">
      <dgm:prSet presAssocID="{C8AC943F-59CA-494C-9554-967E394750C2}" presName="horz1" presStyleCnt="0"/>
      <dgm:spPr/>
    </dgm:pt>
    <dgm:pt modelId="{217BE479-B33F-D744-B4D4-9B96B54CA42C}" type="pres">
      <dgm:prSet presAssocID="{C8AC943F-59CA-494C-9554-967E394750C2}" presName="tx1" presStyleLbl="revTx" presStyleIdx="1" presStyleCnt="4"/>
      <dgm:spPr/>
    </dgm:pt>
    <dgm:pt modelId="{5A917443-DF78-7245-8774-0D86753A4AEA}" type="pres">
      <dgm:prSet presAssocID="{C8AC943F-59CA-494C-9554-967E394750C2}" presName="vert1" presStyleCnt="0"/>
      <dgm:spPr/>
    </dgm:pt>
    <dgm:pt modelId="{146CA84B-66F2-D443-BD73-09E28E7E70D1}" type="pres">
      <dgm:prSet presAssocID="{322C5C55-998B-4E43-AA27-2B22CDF26BFD}" presName="thickLine" presStyleLbl="alignNode1" presStyleIdx="2" presStyleCnt="4"/>
      <dgm:spPr/>
    </dgm:pt>
    <dgm:pt modelId="{F4B60BA0-9A55-844B-ABF8-4C56733523F7}" type="pres">
      <dgm:prSet presAssocID="{322C5C55-998B-4E43-AA27-2B22CDF26BFD}" presName="horz1" presStyleCnt="0"/>
      <dgm:spPr/>
    </dgm:pt>
    <dgm:pt modelId="{54129AF7-5195-CA46-A2A9-CEBB79D222F0}" type="pres">
      <dgm:prSet presAssocID="{322C5C55-998B-4E43-AA27-2B22CDF26BFD}" presName="tx1" presStyleLbl="revTx" presStyleIdx="2" presStyleCnt="4"/>
      <dgm:spPr/>
    </dgm:pt>
    <dgm:pt modelId="{67C5307B-3A12-A34D-820F-F5113777BFC3}" type="pres">
      <dgm:prSet presAssocID="{322C5C55-998B-4E43-AA27-2B22CDF26BFD}" presName="vert1" presStyleCnt="0"/>
      <dgm:spPr/>
    </dgm:pt>
    <dgm:pt modelId="{B25AD877-398B-CB4A-BEDA-6C702D48349A}" type="pres">
      <dgm:prSet presAssocID="{541E620C-19D3-4276-AE4E-E8062859A346}" presName="thickLine" presStyleLbl="alignNode1" presStyleIdx="3" presStyleCnt="4"/>
      <dgm:spPr/>
    </dgm:pt>
    <dgm:pt modelId="{A8B3A888-9016-CC45-9C82-E89EB5FFA9D4}" type="pres">
      <dgm:prSet presAssocID="{541E620C-19D3-4276-AE4E-E8062859A346}" presName="horz1" presStyleCnt="0"/>
      <dgm:spPr/>
    </dgm:pt>
    <dgm:pt modelId="{47173AF4-87DB-AA49-B8AB-9E49322BE7F7}" type="pres">
      <dgm:prSet presAssocID="{541E620C-19D3-4276-AE4E-E8062859A346}" presName="tx1" presStyleLbl="revTx" presStyleIdx="3" presStyleCnt="4"/>
      <dgm:spPr/>
    </dgm:pt>
    <dgm:pt modelId="{70425D0E-D474-FD4A-8287-ECFA63E8B830}" type="pres">
      <dgm:prSet presAssocID="{541E620C-19D3-4276-AE4E-E8062859A346}" presName="vert1" presStyleCnt="0"/>
      <dgm:spPr/>
    </dgm:pt>
  </dgm:ptLst>
  <dgm:cxnLst>
    <dgm:cxn modelId="{FADA9914-E20D-D747-A73A-0247072588E6}" type="presOf" srcId="{C8AC943F-59CA-494C-9554-967E394750C2}" destId="{217BE479-B33F-D744-B4D4-9B96B54CA42C}" srcOrd="0" destOrd="0" presId="urn:microsoft.com/office/officeart/2008/layout/LinedList"/>
    <dgm:cxn modelId="{7806AB31-BE35-F345-937D-BAD0601730B4}" type="presOf" srcId="{CAD84CFD-A6D2-4326-828B-38E5EAC4097F}" destId="{2628D445-0E11-B742-BFE4-BF58CF57BFF9}" srcOrd="0" destOrd="0" presId="urn:microsoft.com/office/officeart/2008/layout/LinedList"/>
    <dgm:cxn modelId="{39C02539-36EF-43E1-B57E-4505BBE34F86}" srcId="{706C0401-3745-4673-BC13-33D0C5684367}" destId="{C8AC943F-59CA-494C-9554-967E394750C2}" srcOrd="1" destOrd="0" parTransId="{57D7815A-5F7A-4E81-9B13-9B1C97DFBEB2}" sibTransId="{A4805A97-AF72-4564-9522-6854B18DF2D8}"/>
    <dgm:cxn modelId="{A0D6EF4D-22B9-1745-84C7-435B51B3B532}" srcId="{706C0401-3745-4673-BC13-33D0C5684367}" destId="{322C5C55-998B-4E43-AA27-2B22CDF26BFD}" srcOrd="2" destOrd="0" parTransId="{D9347D3F-B4C3-0543-854C-70E6653A366A}" sibTransId="{06F3027A-8B47-3946-A8EA-B0CBBD984DF8}"/>
    <dgm:cxn modelId="{AA0DCC54-FD3D-5A4F-A87E-E646D3611CAA}" type="presOf" srcId="{322C5C55-998B-4E43-AA27-2B22CDF26BFD}" destId="{54129AF7-5195-CA46-A2A9-CEBB79D222F0}" srcOrd="0" destOrd="0" presId="urn:microsoft.com/office/officeart/2008/layout/LinedList"/>
    <dgm:cxn modelId="{6CA1DB78-E82C-4EB3-96F6-174902787AC9}" srcId="{706C0401-3745-4673-BC13-33D0C5684367}" destId="{541E620C-19D3-4276-AE4E-E8062859A346}" srcOrd="3" destOrd="0" parTransId="{E6CC5809-3D14-4CDC-BEF6-96C804E90725}" sibTransId="{B4ACE872-EC06-466D-A0BC-2B67C5459A12}"/>
    <dgm:cxn modelId="{BECF399B-3FB8-47E4-82F6-12A66DE52C6E}" srcId="{706C0401-3745-4673-BC13-33D0C5684367}" destId="{CAD84CFD-A6D2-4326-828B-38E5EAC4097F}" srcOrd="0" destOrd="0" parTransId="{A39A2EC0-E1C7-4546-A408-DA155E75A52D}" sibTransId="{1D7CF5B0-37CC-46F4-B7D2-CE3C904036F0}"/>
    <dgm:cxn modelId="{CA94B2F0-EF76-B444-A324-713C3A3A5F35}" type="presOf" srcId="{541E620C-19D3-4276-AE4E-E8062859A346}" destId="{47173AF4-87DB-AA49-B8AB-9E49322BE7F7}" srcOrd="0" destOrd="0" presId="urn:microsoft.com/office/officeart/2008/layout/LinedList"/>
    <dgm:cxn modelId="{DF09C7F9-CE96-D94E-B0B9-0538481937E8}" type="presOf" srcId="{706C0401-3745-4673-BC13-33D0C5684367}" destId="{0A16B8AD-2170-9644-BAA4-AB10E06E328A}" srcOrd="0" destOrd="0" presId="urn:microsoft.com/office/officeart/2008/layout/LinedList"/>
    <dgm:cxn modelId="{B08D9304-76A5-014D-9EF8-219E6FA76931}" type="presParOf" srcId="{0A16B8AD-2170-9644-BAA4-AB10E06E328A}" destId="{21157713-4F53-EB4F-AEDE-F30C8DA1234A}" srcOrd="0" destOrd="0" presId="urn:microsoft.com/office/officeart/2008/layout/LinedList"/>
    <dgm:cxn modelId="{D3CF17C9-8046-5346-AEEA-D80404F11C48}" type="presParOf" srcId="{0A16B8AD-2170-9644-BAA4-AB10E06E328A}" destId="{083821C8-4954-AE40-9AFD-6F97A1BA030D}" srcOrd="1" destOrd="0" presId="urn:microsoft.com/office/officeart/2008/layout/LinedList"/>
    <dgm:cxn modelId="{6091E275-A050-9145-B8E5-02C9CC097DF4}" type="presParOf" srcId="{083821C8-4954-AE40-9AFD-6F97A1BA030D}" destId="{2628D445-0E11-B742-BFE4-BF58CF57BFF9}" srcOrd="0" destOrd="0" presId="urn:microsoft.com/office/officeart/2008/layout/LinedList"/>
    <dgm:cxn modelId="{85374930-3160-0B48-99F6-5BE0CAFC5A92}" type="presParOf" srcId="{083821C8-4954-AE40-9AFD-6F97A1BA030D}" destId="{37E73A29-9E15-3346-8689-EBA017082A30}" srcOrd="1" destOrd="0" presId="urn:microsoft.com/office/officeart/2008/layout/LinedList"/>
    <dgm:cxn modelId="{708496D2-B576-5943-962D-13F975A3AC65}" type="presParOf" srcId="{0A16B8AD-2170-9644-BAA4-AB10E06E328A}" destId="{A3D493B6-9565-AA46-B0F4-DBF04E002B40}" srcOrd="2" destOrd="0" presId="urn:microsoft.com/office/officeart/2008/layout/LinedList"/>
    <dgm:cxn modelId="{F513DECF-E364-4F47-A1DE-07B347BFCB04}" type="presParOf" srcId="{0A16B8AD-2170-9644-BAA4-AB10E06E328A}" destId="{979007A1-638F-204A-9E4D-307C7A3ED39C}" srcOrd="3" destOrd="0" presId="urn:microsoft.com/office/officeart/2008/layout/LinedList"/>
    <dgm:cxn modelId="{642632A5-1245-D241-A9BB-904BA68C80D4}" type="presParOf" srcId="{979007A1-638F-204A-9E4D-307C7A3ED39C}" destId="{217BE479-B33F-D744-B4D4-9B96B54CA42C}" srcOrd="0" destOrd="0" presId="urn:microsoft.com/office/officeart/2008/layout/LinedList"/>
    <dgm:cxn modelId="{42FD384B-7E22-704B-8523-6FB15F6A452E}" type="presParOf" srcId="{979007A1-638F-204A-9E4D-307C7A3ED39C}" destId="{5A917443-DF78-7245-8774-0D86753A4AEA}" srcOrd="1" destOrd="0" presId="urn:microsoft.com/office/officeart/2008/layout/LinedList"/>
    <dgm:cxn modelId="{50422EC3-93AB-AB49-9329-B86CBB00366F}" type="presParOf" srcId="{0A16B8AD-2170-9644-BAA4-AB10E06E328A}" destId="{146CA84B-66F2-D443-BD73-09E28E7E70D1}" srcOrd="4" destOrd="0" presId="urn:microsoft.com/office/officeart/2008/layout/LinedList"/>
    <dgm:cxn modelId="{0551DF64-C53F-9242-A5CD-F839A8F85478}" type="presParOf" srcId="{0A16B8AD-2170-9644-BAA4-AB10E06E328A}" destId="{F4B60BA0-9A55-844B-ABF8-4C56733523F7}" srcOrd="5" destOrd="0" presId="urn:microsoft.com/office/officeart/2008/layout/LinedList"/>
    <dgm:cxn modelId="{2B8F437A-A944-E040-BF97-A3BD016AAD21}" type="presParOf" srcId="{F4B60BA0-9A55-844B-ABF8-4C56733523F7}" destId="{54129AF7-5195-CA46-A2A9-CEBB79D222F0}" srcOrd="0" destOrd="0" presId="urn:microsoft.com/office/officeart/2008/layout/LinedList"/>
    <dgm:cxn modelId="{43449E43-CCF9-1041-9095-F8D3CC30934B}" type="presParOf" srcId="{F4B60BA0-9A55-844B-ABF8-4C56733523F7}" destId="{67C5307B-3A12-A34D-820F-F5113777BFC3}" srcOrd="1" destOrd="0" presId="urn:microsoft.com/office/officeart/2008/layout/LinedList"/>
    <dgm:cxn modelId="{2214EA87-3526-9646-935B-6832D19710F5}" type="presParOf" srcId="{0A16B8AD-2170-9644-BAA4-AB10E06E328A}" destId="{B25AD877-398B-CB4A-BEDA-6C702D48349A}" srcOrd="6" destOrd="0" presId="urn:microsoft.com/office/officeart/2008/layout/LinedList"/>
    <dgm:cxn modelId="{5D4682EA-B01D-B649-9848-E780EBA560BD}" type="presParOf" srcId="{0A16B8AD-2170-9644-BAA4-AB10E06E328A}" destId="{A8B3A888-9016-CC45-9C82-E89EB5FFA9D4}" srcOrd="7" destOrd="0" presId="urn:microsoft.com/office/officeart/2008/layout/LinedList"/>
    <dgm:cxn modelId="{27AD8504-57B9-AE4B-A503-9FE1EE943473}" type="presParOf" srcId="{A8B3A888-9016-CC45-9C82-E89EB5FFA9D4}" destId="{47173AF4-87DB-AA49-B8AB-9E49322BE7F7}" srcOrd="0" destOrd="0" presId="urn:microsoft.com/office/officeart/2008/layout/LinedList"/>
    <dgm:cxn modelId="{A506B73B-76E1-7C4D-AA5A-AEE5C496F31D}" type="presParOf" srcId="{A8B3A888-9016-CC45-9C82-E89EB5FFA9D4}" destId="{70425D0E-D474-FD4A-8287-ECFA63E8B83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6C0401-3745-4673-BC13-33D0C5684367}" type="doc">
      <dgm:prSet loTypeId="urn:microsoft.com/office/officeart/2008/layout/LinedList" loCatId="list" qsTypeId="urn:microsoft.com/office/officeart/2005/8/quickstyle/simple5" qsCatId="simple" csTypeId="urn:microsoft.com/office/officeart/2005/8/colors/colorful5" csCatId="colorful" phldr="1"/>
      <dgm:spPr/>
      <dgm:t>
        <a:bodyPr/>
        <a:lstStyle/>
        <a:p>
          <a:endParaRPr lang="en-US"/>
        </a:p>
      </dgm:t>
    </dgm:pt>
    <dgm:pt modelId="{CAD84CFD-A6D2-4326-828B-38E5EAC4097F}">
      <dgm:prSet custT="1"/>
      <dgm:spPr/>
      <dgm:t>
        <a:bodyPr anchor="ctr"/>
        <a:lstStyle/>
        <a:p>
          <a:r>
            <a:rPr lang="en-US" sz="2000" dirty="0"/>
            <a:t>KCHA can keep a budget of 500k for the first year of launch, contingent on adding limitations to their service</a:t>
          </a:r>
        </a:p>
      </dgm:t>
    </dgm:pt>
    <dgm:pt modelId="{A39A2EC0-E1C7-4546-A408-DA155E75A52D}" type="parTrans" cxnId="{BECF399B-3FB8-47E4-82F6-12A66DE52C6E}">
      <dgm:prSet/>
      <dgm:spPr/>
      <dgm:t>
        <a:bodyPr/>
        <a:lstStyle/>
        <a:p>
          <a:endParaRPr lang="en-US"/>
        </a:p>
      </dgm:t>
    </dgm:pt>
    <dgm:pt modelId="{1D7CF5B0-37CC-46F4-B7D2-CE3C904036F0}" type="sibTrans" cxnId="{BECF399B-3FB8-47E4-82F6-12A66DE52C6E}">
      <dgm:prSet/>
      <dgm:spPr/>
      <dgm:t>
        <a:bodyPr/>
        <a:lstStyle/>
        <a:p>
          <a:endParaRPr lang="en-US"/>
        </a:p>
      </dgm:t>
    </dgm:pt>
    <dgm:pt modelId="{C8AC943F-59CA-494C-9554-967E394750C2}">
      <dgm:prSet custT="1"/>
      <dgm:spPr/>
      <dgm:t>
        <a:bodyPr anchor="ctr"/>
        <a:lstStyle/>
        <a:p>
          <a:r>
            <a:rPr lang="en-US" sz="2000" dirty="0"/>
            <a:t>Consider less flexibility in applicants requesting a specific grade, as decreasing this value would expect a decrease in sales of 22%, allowing KCHA to keep families within the budget if it exceeds the limit.</a:t>
          </a:r>
        </a:p>
      </dgm:t>
    </dgm:pt>
    <dgm:pt modelId="{57D7815A-5F7A-4E81-9B13-9B1C97DFBEB2}" type="parTrans" cxnId="{39C02539-36EF-43E1-B57E-4505BBE34F86}">
      <dgm:prSet/>
      <dgm:spPr/>
      <dgm:t>
        <a:bodyPr/>
        <a:lstStyle/>
        <a:p>
          <a:endParaRPr lang="en-US"/>
        </a:p>
      </dgm:t>
    </dgm:pt>
    <dgm:pt modelId="{A4805A97-AF72-4564-9522-6854B18DF2D8}" type="sibTrans" cxnId="{39C02539-36EF-43E1-B57E-4505BBE34F86}">
      <dgm:prSet/>
      <dgm:spPr/>
      <dgm:t>
        <a:bodyPr/>
        <a:lstStyle/>
        <a:p>
          <a:endParaRPr lang="en-US"/>
        </a:p>
      </dgm:t>
    </dgm:pt>
    <dgm:pt modelId="{541E620C-19D3-4276-AE4E-E8062859A346}">
      <dgm:prSet custT="1"/>
      <dgm:spPr/>
      <dgm:t>
        <a:bodyPr anchor="ctr"/>
        <a:lstStyle/>
        <a:p>
          <a:r>
            <a:rPr lang="en-US" sz="2000" dirty="0"/>
            <a:t>Consider exceptions for requiring applicants to choose a home in the same zip code as their parole officer if these zip codes are expected to double the price.</a:t>
          </a:r>
        </a:p>
      </dgm:t>
    </dgm:pt>
    <dgm:pt modelId="{E6CC5809-3D14-4CDC-BEF6-96C804E90725}" type="parTrans" cxnId="{6CA1DB78-E82C-4EB3-96F6-174902787AC9}">
      <dgm:prSet/>
      <dgm:spPr/>
      <dgm:t>
        <a:bodyPr/>
        <a:lstStyle/>
        <a:p>
          <a:endParaRPr lang="en-US"/>
        </a:p>
      </dgm:t>
    </dgm:pt>
    <dgm:pt modelId="{B4ACE872-EC06-466D-A0BC-2B67C5459A12}" type="sibTrans" cxnId="{6CA1DB78-E82C-4EB3-96F6-174902787AC9}">
      <dgm:prSet/>
      <dgm:spPr/>
      <dgm:t>
        <a:bodyPr/>
        <a:lstStyle/>
        <a:p>
          <a:endParaRPr lang="en-US"/>
        </a:p>
      </dgm:t>
    </dgm:pt>
    <dgm:pt modelId="{3553062B-A8F8-CD41-9269-547B339B4CB8}" type="pres">
      <dgm:prSet presAssocID="{706C0401-3745-4673-BC13-33D0C5684367}" presName="vert0" presStyleCnt="0">
        <dgm:presLayoutVars>
          <dgm:dir/>
          <dgm:animOne val="branch"/>
          <dgm:animLvl val="lvl"/>
        </dgm:presLayoutVars>
      </dgm:prSet>
      <dgm:spPr/>
    </dgm:pt>
    <dgm:pt modelId="{4967B9EB-49CD-E24C-8C88-EF380B22FC50}" type="pres">
      <dgm:prSet presAssocID="{CAD84CFD-A6D2-4326-828B-38E5EAC4097F}" presName="thickLine" presStyleLbl="alignNode1" presStyleIdx="0" presStyleCnt="3"/>
      <dgm:spPr/>
    </dgm:pt>
    <dgm:pt modelId="{0E3B06D0-6C72-6548-952C-B940B77C4EA6}" type="pres">
      <dgm:prSet presAssocID="{CAD84CFD-A6D2-4326-828B-38E5EAC4097F}" presName="horz1" presStyleCnt="0"/>
      <dgm:spPr/>
    </dgm:pt>
    <dgm:pt modelId="{99B51DCA-D197-1244-ACB5-224F79C3614C}" type="pres">
      <dgm:prSet presAssocID="{CAD84CFD-A6D2-4326-828B-38E5EAC4097F}" presName="tx1" presStyleLbl="revTx" presStyleIdx="0" presStyleCnt="3"/>
      <dgm:spPr/>
    </dgm:pt>
    <dgm:pt modelId="{6779163C-D360-684A-9973-ED2756DB4536}" type="pres">
      <dgm:prSet presAssocID="{CAD84CFD-A6D2-4326-828B-38E5EAC4097F}" presName="vert1" presStyleCnt="0"/>
      <dgm:spPr/>
    </dgm:pt>
    <dgm:pt modelId="{5EBD6B71-5FD5-F84C-80C4-0B6F5F240285}" type="pres">
      <dgm:prSet presAssocID="{C8AC943F-59CA-494C-9554-967E394750C2}" presName="thickLine" presStyleLbl="alignNode1" presStyleIdx="1" presStyleCnt="3"/>
      <dgm:spPr/>
    </dgm:pt>
    <dgm:pt modelId="{38CF041F-EE47-024E-8D80-821EE3524265}" type="pres">
      <dgm:prSet presAssocID="{C8AC943F-59CA-494C-9554-967E394750C2}" presName="horz1" presStyleCnt="0"/>
      <dgm:spPr/>
    </dgm:pt>
    <dgm:pt modelId="{F5302782-1FC6-9D4E-94A6-BB05CA3A6AFD}" type="pres">
      <dgm:prSet presAssocID="{C8AC943F-59CA-494C-9554-967E394750C2}" presName="tx1" presStyleLbl="revTx" presStyleIdx="1" presStyleCnt="3"/>
      <dgm:spPr/>
    </dgm:pt>
    <dgm:pt modelId="{220B8F85-2F9F-7246-AFAB-E98582E620FF}" type="pres">
      <dgm:prSet presAssocID="{C8AC943F-59CA-494C-9554-967E394750C2}" presName="vert1" presStyleCnt="0"/>
      <dgm:spPr/>
    </dgm:pt>
    <dgm:pt modelId="{2B608875-5E56-4E4C-B059-77A712E8862F}" type="pres">
      <dgm:prSet presAssocID="{541E620C-19D3-4276-AE4E-E8062859A346}" presName="thickLine" presStyleLbl="alignNode1" presStyleIdx="2" presStyleCnt="3"/>
      <dgm:spPr/>
    </dgm:pt>
    <dgm:pt modelId="{17040B39-1910-604B-9F19-9544E06D86DF}" type="pres">
      <dgm:prSet presAssocID="{541E620C-19D3-4276-AE4E-E8062859A346}" presName="horz1" presStyleCnt="0"/>
      <dgm:spPr/>
    </dgm:pt>
    <dgm:pt modelId="{61D93667-EFE2-5646-AEF1-825E656C7D76}" type="pres">
      <dgm:prSet presAssocID="{541E620C-19D3-4276-AE4E-E8062859A346}" presName="tx1" presStyleLbl="revTx" presStyleIdx="2" presStyleCnt="3"/>
      <dgm:spPr/>
    </dgm:pt>
    <dgm:pt modelId="{13ABE478-12C5-124F-8980-4BF037F8A951}" type="pres">
      <dgm:prSet presAssocID="{541E620C-19D3-4276-AE4E-E8062859A346}" presName="vert1" presStyleCnt="0"/>
      <dgm:spPr/>
    </dgm:pt>
  </dgm:ptLst>
  <dgm:cxnLst>
    <dgm:cxn modelId="{AA15BE0A-C019-6D43-93D8-C5AD8A1B9C1F}" type="presOf" srcId="{C8AC943F-59CA-494C-9554-967E394750C2}" destId="{F5302782-1FC6-9D4E-94A6-BB05CA3A6AFD}" srcOrd="0" destOrd="0" presId="urn:microsoft.com/office/officeart/2008/layout/LinedList"/>
    <dgm:cxn modelId="{39C02539-36EF-43E1-B57E-4505BBE34F86}" srcId="{706C0401-3745-4673-BC13-33D0C5684367}" destId="{C8AC943F-59CA-494C-9554-967E394750C2}" srcOrd="1" destOrd="0" parTransId="{57D7815A-5F7A-4E81-9B13-9B1C97DFBEB2}" sibTransId="{A4805A97-AF72-4564-9522-6854B18DF2D8}"/>
    <dgm:cxn modelId="{88695A71-E1EC-534A-9731-4C50AEC40DB8}" type="presOf" srcId="{541E620C-19D3-4276-AE4E-E8062859A346}" destId="{61D93667-EFE2-5646-AEF1-825E656C7D76}" srcOrd="0" destOrd="0" presId="urn:microsoft.com/office/officeart/2008/layout/LinedList"/>
    <dgm:cxn modelId="{6CA1DB78-E82C-4EB3-96F6-174902787AC9}" srcId="{706C0401-3745-4673-BC13-33D0C5684367}" destId="{541E620C-19D3-4276-AE4E-E8062859A346}" srcOrd="2" destOrd="0" parTransId="{E6CC5809-3D14-4CDC-BEF6-96C804E90725}" sibTransId="{B4ACE872-EC06-466D-A0BC-2B67C5459A12}"/>
    <dgm:cxn modelId="{59ECD37A-688D-6346-8880-28F9228CF25A}" type="presOf" srcId="{706C0401-3745-4673-BC13-33D0C5684367}" destId="{3553062B-A8F8-CD41-9269-547B339B4CB8}" srcOrd="0" destOrd="0" presId="urn:microsoft.com/office/officeart/2008/layout/LinedList"/>
    <dgm:cxn modelId="{BECF399B-3FB8-47E4-82F6-12A66DE52C6E}" srcId="{706C0401-3745-4673-BC13-33D0C5684367}" destId="{CAD84CFD-A6D2-4326-828B-38E5EAC4097F}" srcOrd="0" destOrd="0" parTransId="{A39A2EC0-E1C7-4546-A408-DA155E75A52D}" sibTransId="{1D7CF5B0-37CC-46F4-B7D2-CE3C904036F0}"/>
    <dgm:cxn modelId="{1E7D9FF3-7D07-914E-85E3-06A1CF43C4F4}" type="presOf" srcId="{CAD84CFD-A6D2-4326-828B-38E5EAC4097F}" destId="{99B51DCA-D197-1244-ACB5-224F79C3614C}" srcOrd="0" destOrd="0" presId="urn:microsoft.com/office/officeart/2008/layout/LinedList"/>
    <dgm:cxn modelId="{2B5D3723-AA1A-3844-94C9-95249AF589CB}" type="presParOf" srcId="{3553062B-A8F8-CD41-9269-547B339B4CB8}" destId="{4967B9EB-49CD-E24C-8C88-EF380B22FC50}" srcOrd="0" destOrd="0" presId="urn:microsoft.com/office/officeart/2008/layout/LinedList"/>
    <dgm:cxn modelId="{7106DC30-6F0E-C346-8729-44DA051BD509}" type="presParOf" srcId="{3553062B-A8F8-CD41-9269-547B339B4CB8}" destId="{0E3B06D0-6C72-6548-952C-B940B77C4EA6}" srcOrd="1" destOrd="0" presId="urn:microsoft.com/office/officeart/2008/layout/LinedList"/>
    <dgm:cxn modelId="{44F5B7EE-6525-9349-804B-5731012B3864}" type="presParOf" srcId="{0E3B06D0-6C72-6548-952C-B940B77C4EA6}" destId="{99B51DCA-D197-1244-ACB5-224F79C3614C}" srcOrd="0" destOrd="0" presId="urn:microsoft.com/office/officeart/2008/layout/LinedList"/>
    <dgm:cxn modelId="{72D40C7D-5D5C-5A4F-B532-70E91AABB1F8}" type="presParOf" srcId="{0E3B06D0-6C72-6548-952C-B940B77C4EA6}" destId="{6779163C-D360-684A-9973-ED2756DB4536}" srcOrd="1" destOrd="0" presId="urn:microsoft.com/office/officeart/2008/layout/LinedList"/>
    <dgm:cxn modelId="{48A7B4F0-D892-1F4C-B2F3-63502DB63EB7}" type="presParOf" srcId="{3553062B-A8F8-CD41-9269-547B339B4CB8}" destId="{5EBD6B71-5FD5-F84C-80C4-0B6F5F240285}" srcOrd="2" destOrd="0" presId="urn:microsoft.com/office/officeart/2008/layout/LinedList"/>
    <dgm:cxn modelId="{FDF7217A-E337-9346-81BA-369B54E82CE2}" type="presParOf" srcId="{3553062B-A8F8-CD41-9269-547B339B4CB8}" destId="{38CF041F-EE47-024E-8D80-821EE3524265}" srcOrd="3" destOrd="0" presId="urn:microsoft.com/office/officeart/2008/layout/LinedList"/>
    <dgm:cxn modelId="{69C42A22-20E0-2A4D-A164-B08096665209}" type="presParOf" srcId="{38CF041F-EE47-024E-8D80-821EE3524265}" destId="{F5302782-1FC6-9D4E-94A6-BB05CA3A6AFD}" srcOrd="0" destOrd="0" presId="urn:microsoft.com/office/officeart/2008/layout/LinedList"/>
    <dgm:cxn modelId="{26B0D042-A412-BC4A-913B-23149AE920EA}" type="presParOf" srcId="{38CF041F-EE47-024E-8D80-821EE3524265}" destId="{220B8F85-2F9F-7246-AFAB-E98582E620FF}" srcOrd="1" destOrd="0" presId="urn:microsoft.com/office/officeart/2008/layout/LinedList"/>
    <dgm:cxn modelId="{6D8549B8-4738-EF4F-85EE-1D4C6FE7C3ED}" type="presParOf" srcId="{3553062B-A8F8-CD41-9269-547B339B4CB8}" destId="{2B608875-5E56-4E4C-B059-77A712E8862F}" srcOrd="4" destOrd="0" presId="urn:microsoft.com/office/officeart/2008/layout/LinedList"/>
    <dgm:cxn modelId="{D0244ACC-248F-4246-8FBE-DC62AEEB9299}" type="presParOf" srcId="{3553062B-A8F8-CD41-9269-547B339B4CB8}" destId="{17040B39-1910-604B-9F19-9544E06D86DF}" srcOrd="5" destOrd="0" presId="urn:microsoft.com/office/officeart/2008/layout/LinedList"/>
    <dgm:cxn modelId="{7708309A-C888-8C42-9418-67DD38B2B4B9}" type="presParOf" srcId="{17040B39-1910-604B-9F19-9544E06D86DF}" destId="{61D93667-EFE2-5646-AEF1-825E656C7D76}" srcOrd="0" destOrd="0" presId="urn:microsoft.com/office/officeart/2008/layout/LinedList"/>
    <dgm:cxn modelId="{BD4CDE23-BB63-B449-89D1-ECD7097905F4}" type="presParOf" srcId="{17040B39-1910-604B-9F19-9544E06D86DF}" destId="{13ABE478-12C5-124F-8980-4BF037F8A951}"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157713-4F53-EB4F-AEDE-F30C8DA1234A}">
      <dsp:nvSpPr>
        <dsp:cNvPr id="0" name=""/>
        <dsp:cNvSpPr/>
      </dsp:nvSpPr>
      <dsp:spPr>
        <a:xfrm>
          <a:off x="0" y="0"/>
          <a:ext cx="11029950" cy="0"/>
        </a:xfrm>
        <a:prstGeom prst="line">
          <a:avLst/>
        </a:prstGeom>
        <a:solidFill>
          <a:schemeClr val="accent4">
            <a:hueOff val="0"/>
            <a:satOff val="0"/>
            <a:lumOff val="0"/>
            <a:alphaOff val="0"/>
          </a:schemeClr>
        </a:solidFill>
        <a:ln w="2222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28D445-0E11-B742-BFE4-BF58CF57BFF9}">
      <dsp:nvSpPr>
        <dsp:cNvPr id="0" name=""/>
        <dsp:cNvSpPr/>
      </dsp:nvSpPr>
      <dsp:spPr>
        <a:xfrm>
          <a:off x="0" y="0"/>
          <a:ext cx="11029950" cy="993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A predicted budget of at least $556k is required to cover the down payments of all five families.</a:t>
          </a:r>
        </a:p>
      </dsp:txBody>
      <dsp:txXfrm>
        <a:off x="0" y="0"/>
        <a:ext cx="11029950" cy="993654"/>
      </dsp:txXfrm>
    </dsp:sp>
    <dsp:sp modelId="{A3D493B6-9565-AA46-B0F4-DBF04E002B40}">
      <dsp:nvSpPr>
        <dsp:cNvPr id="0" name=""/>
        <dsp:cNvSpPr/>
      </dsp:nvSpPr>
      <dsp:spPr>
        <a:xfrm>
          <a:off x="0" y="993654"/>
          <a:ext cx="11029950" cy="0"/>
        </a:xfrm>
        <a:prstGeom prst="line">
          <a:avLst/>
        </a:prstGeom>
        <a:solidFill>
          <a:schemeClr val="accent4">
            <a:hueOff val="0"/>
            <a:satOff val="0"/>
            <a:lumOff val="0"/>
            <a:alphaOff val="0"/>
          </a:schemeClr>
        </a:solidFill>
        <a:ln w="2222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7BE479-B33F-D744-B4D4-9B96B54CA42C}">
      <dsp:nvSpPr>
        <dsp:cNvPr id="0" name=""/>
        <dsp:cNvSpPr/>
      </dsp:nvSpPr>
      <dsp:spPr>
        <a:xfrm>
          <a:off x="0" y="993654"/>
          <a:ext cx="11029950" cy="993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Grade, number of bedrooms, and number of bathrooms are all effective predictors on house prices. 94% of King County zip codes were significant in predicting price as well.</a:t>
          </a:r>
        </a:p>
      </dsp:txBody>
      <dsp:txXfrm>
        <a:off x="0" y="993654"/>
        <a:ext cx="11029950" cy="993654"/>
      </dsp:txXfrm>
    </dsp:sp>
    <dsp:sp modelId="{146CA84B-66F2-D443-BD73-09E28E7E70D1}">
      <dsp:nvSpPr>
        <dsp:cNvPr id="0" name=""/>
        <dsp:cNvSpPr/>
      </dsp:nvSpPr>
      <dsp:spPr>
        <a:xfrm>
          <a:off x="0" y="1987309"/>
          <a:ext cx="11029950" cy="0"/>
        </a:xfrm>
        <a:prstGeom prst="line">
          <a:avLst/>
        </a:prstGeom>
        <a:solidFill>
          <a:schemeClr val="accent4">
            <a:hueOff val="0"/>
            <a:satOff val="0"/>
            <a:lumOff val="0"/>
            <a:alphaOff val="0"/>
          </a:schemeClr>
        </a:solidFill>
        <a:ln w="2222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129AF7-5195-CA46-A2A9-CEBB79D222F0}">
      <dsp:nvSpPr>
        <dsp:cNvPr id="0" name=""/>
        <dsp:cNvSpPr/>
      </dsp:nvSpPr>
      <dsp:spPr>
        <a:xfrm>
          <a:off x="0" y="1987309"/>
          <a:ext cx="11029950" cy="993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Among continuous predictors, an increase in grade had the biggest effect on house price with a 22% expected increase per unit increase, followed by bathrooms, with a 9% expected increase in sales per additional bathroom.</a:t>
          </a:r>
        </a:p>
      </dsp:txBody>
      <dsp:txXfrm>
        <a:off x="0" y="1987309"/>
        <a:ext cx="11029950" cy="993654"/>
      </dsp:txXfrm>
    </dsp:sp>
    <dsp:sp modelId="{B25AD877-398B-CB4A-BEDA-6C702D48349A}">
      <dsp:nvSpPr>
        <dsp:cNvPr id="0" name=""/>
        <dsp:cNvSpPr/>
      </dsp:nvSpPr>
      <dsp:spPr>
        <a:xfrm>
          <a:off x="0" y="2980964"/>
          <a:ext cx="11029950" cy="0"/>
        </a:xfrm>
        <a:prstGeom prst="line">
          <a:avLst/>
        </a:prstGeom>
        <a:solidFill>
          <a:schemeClr val="accent4">
            <a:hueOff val="0"/>
            <a:satOff val="0"/>
            <a:lumOff val="0"/>
            <a:alphaOff val="0"/>
          </a:schemeClr>
        </a:solidFill>
        <a:ln w="2222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173AF4-87DB-AA49-B8AB-9E49322BE7F7}">
      <dsp:nvSpPr>
        <dsp:cNvPr id="0" name=""/>
        <dsp:cNvSpPr/>
      </dsp:nvSpPr>
      <dsp:spPr>
        <a:xfrm>
          <a:off x="0" y="2980964"/>
          <a:ext cx="11029950" cy="993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Among zip codes, homes in 98039, 98004 and 98112 generated the largest increases in house price.</a:t>
          </a:r>
        </a:p>
      </dsp:txBody>
      <dsp:txXfrm>
        <a:off x="0" y="2980964"/>
        <a:ext cx="11029950" cy="9936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67B9EB-49CD-E24C-8C88-EF380B22FC50}">
      <dsp:nvSpPr>
        <dsp:cNvPr id="0" name=""/>
        <dsp:cNvSpPr/>
      </dsp:nvSpPr>
      <dsp:spPr>
        <a:xfrm>
          <a:off x="0" y="2651"/>
          <a:ext cx="6864154" cy="0"/>
        </a:xfrm>
        <a:prstGeom prst="line">
          <a:avLst/>
        </a:prstGeom>
        <a:gradFill rotWithShape="0">
          <a:gsLst>
            <a:gs pos="0">
              <a:schemeClr val="accent5">
                <a:hueOff val="0"/>
                <a:satOff val="0"/>
                <a:lumOff val="0"/>
                <a:alphaOff val="0"/>
                <a:tint val="98000"/>
                <a:lumMod val="110000"/>
              </a:schemeClr>
            </a:gs>
            <a:gs pos="84000">
              <a:schemeClr val="accent5">
                <a:hueOff val="0"/>
                <a:satOff val="0"/>
                <a:lumOff val="0"/>
                <a:alphaOff val="0"/>
                <a:shade val="90000"/>
                <a:lumMod val="88000"/>
              </a:schemeClr>
            </a:gs>
          </a:gsLst>
          <a:lin ang="5400000" scaled="0"/>
        </a:gradFill>
        <a:ln w="12700" cap="rnd" cmpd="sng" algn="ctr">
          <a:solidFill>
            <a:schemeClr val="accent5">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sp>
    <dsp:sp modelId="{99B51DCA-D197-1244-ACB5-224F79C3614C}">
      <dsp:nvSpPr>
        <dsp:cNvPr id="0" name=""/>
        <dsp:cNvSpPr/>
      </dsp:nvSpPr>
      <dsp:spPr>
        <a:xfrm>
          <a:off x="0" y="2651"/>
          <a:ext cx="6864154" cy="1808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KCHA can keep a budget of 500k for the first year of launch, contingent on adding limitations to their service</a:t>
          </a:r>
        </a:p>
      </dsp:txBody>
      <dsp:txXfrm>
        <a:off x="0" y="2651"/>
        <a:ext cx="6864154" cy="1808641"/>
      </dsp:txXfrm>
    </dsp:sp>
    <dsp:sp modelId="{5EBD6B71-5FD5-F84C-80C4-0B6F5F240285}">
      <dsp:nvSpPr>
        <dsp:cNvPr id="0" name=""/>
        <dsp:cNvSpPr/>
      </dsp:nvSpPr>
      <dsp:spPr>
        <a:xfrm>
          <a:off x="0" y="1811292"/>
          <a:ext cx="6864154" cy="0"/>
        </a:xfrm>
        <a:prstGeom prst="line">
          <a:avLst/>
        </a:prstGeom>
        <a:gradFill rotWithShape="0">
          <a:gsLst>
            <a:gs pos="0">
              <a:schemeClr val="accent5">
                <a:hueOff val="659355"/>
                <a:satOff val="-4702"/>
                <a:lumOff val="-8529"/>
                <a:alphaOff val="0"/>
                <a:tint val="98000"/>
                <a:lumMod val="110000"/>
              </a:schemeClr>
            </a:gs>
            <a:gs pos="84000">
              <a:schemeClr val="accent5">
                <a:hueOff val="659355"/>
                <a:satOff val="-4702"/>
                <a:lumOff val="-8529"/>
                <a:alphaOff val="0"/>
                <a:shade val="90000"/>
                <a:lumMod val="88000"/>
              </a:schemeClr>
            </a:gs>
          </a:gsLst>
          <a:lin ang="5400000" scaled="0"/>
        </a:gradFill>
        <a:ln w="12700" cap="rnd" cmpd="sng" algn="ctr">
          <a:solidFill>
            <a:schemeClr val="accent5">
              <a:hueOff val="659355"/>
              <a:satOff val="-4702"/>
              <a:lumOff val="-8529"/>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sp>
    <dsp:sp modelId="{F5302782-1FC6-9D4E-94A6-BB05CA3A6AFD}">
      <dsp:nvSpPr>
        <dsp:cNvPr id="0" name=""/>
        <dsp:cNvSpPr/>
      </dsp:nvSpPr>
      <dsp:spPr>
        <a:xfrm>
          <a:off x="0" y="1811292"/>
          <a:ext cx="6864154" cy="1808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Consider less flexibility in applicants requesting a specific grade, as decreasing this value would expect a decrease in sales of 22%, allowing KCHA to keep families within the budget if it exceeds the limit.</a:t>
          </a:r>
        </a:p>
      </dsp:txBody>
      <dsp:txXfrm>
        <a:off x="0" y="1811292"/>
        <a:ext cx="6864154" cy="1808641"/>
      </dsp:txXfrm>
    </dsp:sp>
    <dsp:sp modelId="{2B608875-5E56-4E4C-B059-77A712E8862F}">
      <dsp:nvSpPr>
        <dsp:cNvPr id="0" name=""/>
        <dsp:cNvSpPr/>
      </dsp:nvSpPr>
      <dsp:spPr>
        <a:xfrm>
          <a:off x="0" y="3619934"/>
          <a:ext cx="6864154" cy="0"/>
        </a:xfrm>
        <a:prstGeom prst="line">
          <a:avLst/>
        </a:prstGeom>
        <a:gradFill rotWithShape="0">
          <a:gsLst>
            <a:gs pos="0">
              <a:schemeClr val="accent5">
                <a:hueOff val="1318709"/>
                <a:satOff val="-9404"/>
                <a:lumOff val="-17059"/>
                <a:alphaOff val="0"/>
                <a:tint val="98000"/>
                <a:lumMod val="110000"/>
              </a:schemeClr>
            </a:gs>
            <a:gs pos="84000">
              <a:schemeClr val="accent5">
                <a:hueOff val="1318709"/>
                <a:satOff val="-9404"/>
                <a:lumOff val="-17059"/>
                <a:alphaOff val="0"/>
                <a:shade val="90000"/>
                <a:lumMod val="88000"/>
              </a:schemeClr>
            </a:gs>
          </a:gsLst>
          <a:lin ang="5400000" scaled="0"/>
        </a:gradFill>
        <a:ln w="12700" cap="rnd" cmpd="sng" algn="ctr">
          <a:solidFill>
            <a:schemeClr val="accent5">
              <a:hueOff val="1318709"/>
              <a:satOff val="-9404"/>
              <a:lumOff val="-17059"/>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sp>
    <dsp:sp modelId="{61D93667-EFE2-5646-AEF1-825E656C7D76}">
      <dsp:nvSpPr>
        <dsp:cNvPr id="0" name=""/>
        <dsp:cNvSpPr/>
      </dsp:nvSpPr>
      <dsp:spPr>
        <a:xfrm>
          <a:off x="0" y="3619934"/>
          <a:ext cx="6864154" cy="1808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Consider exceptions for requiring applicants to choose a home in the same zip code as their parole officer if these zip codes are expected to double the price.</a:t>
          </a:r>
        </a:p>
      </dsp:txBody>
      <dsp:txXfrm>
        <a:off x="0" y="3619934"/>
        <a:ext cx="6864154" cy="180864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1/19/22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1/19/22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1/19/22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1/19/22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1/19/22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png"/><Relationship Id="rId7" Type="http://schemas.openxmlformats.org/officeDocument/2006/relationships/diagramColors" Target="../diagrams/colors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F7207B7B-5C57-458C-BE38-95D2CD765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770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5" y="0"/>
            <a:ext cx="4654295"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BDCC5EB-E10C-D640-B60B-EDA92E845F05}"/>
              </a:ext>
            </a:extLst>
          </p:cNvPr>
          <p:cNvSpPr>
            <a:spLocks noGrp="1"/>
          </p:cNvSpPr>
          <p:nvPr>
            <p:ph type="ctrTitle"/>
          </p:nvPr>
        </p:nvSpPr>
        <p:spPr>
          <a:xfrm>
            <a:off x="8109235" y="863695"/>
            <a:ext cx="3511233" cy="3779995"/>
          </a:xfrm>
        </p:spPr>
        <p:txBody>
          <a:bodyPr vert="horz" lIns="91440" tIns="45720" rIns="91440" bIns="45720" rtlCol="0" anchor="ctr">
            <a:normAutofit/>
          </a:bodyPr>
          <a:lstStyle/>
          <a:p>
            <a:r>
              <a:rPr lang="en-US" dirty="0">
                <a:solidFill>
                  <a:schemeClr val="tx1"/>
                </a:solidFill>
              </a:rPr>
              <a:t>BUDGET ANALYSIS FOR KCHA HOUSING PROGRAM</a:t>
            </a:r>
          </a:p>
        </p:txBody>
      </p:sp>
      <p:sp>
        <p:nvSpPr>
          <p:cNvPr id="3" name="Subtitle 2">
            <a:extLst>
              <a:ext uri="{FF2B5EF4-FFF2-40B4-BE49-F238E27FC236}">
                <a16:creationId xmlns:a16="http://schemas.microsoft.com/office/drawing/2014/main" id="{BC1C5AD1-616D-7340-BADE-E3D6D4A9ECF5}"/>
              </a:ext>
            </a:extLst>
          </p:cNvPr>
          <p:cNvSpPr>
            <a:spLocks noGrp="1"/>
          </p:cNvSpPr>
          <p:nvPr>
            <p:ph type="subTitle" idx="1"/>
          </p:nvPr>
        </p:nvSpPr>
        <p:spPr>
          <a:xfrm>
            <a:off x="8109236" y="4739780"/>
            <a:ext cx="3511233" cy="1147054"/>
          </a:xfrm>
        </p:spPr>
        <p:txBody>
          <a:bodyPr vert="horz" lIns="91440" tIns="45720" rIns="91440" bIns="45720" rtlCol="0" anchor="t">
            <a:normAutofit/>
          </a:bodyPr>
          <a:lstStyle/>
          <a:p>
            <a:r>
              <a:rPr lang="en-US" sz="2000" dirty="0">
                <a:solidFill>
                  <a:schemeClr val="accent1"/>
                </a:solidFill>
              </a:rPr>
              <a:t>SABINA BAINS</a:t>
            </a:r>
          </a:p>
          <a:p>
            <a:r>
              <a:rPr lang="en-US" sz="2000" dirty="0">
                <a:solidFill>
                  <a:schemeClr val="accent1"/>
                </a:solidFill>
              </a:rPr>
              <a:t>JANUARY 2022</a:t>
            </a:r>
          </a:p>
        </p:txBody>
      </p:sp>
      <p:sp>
        <p:nvSpPr>
          <p:cNvPr id="194" name="Rectangle 193">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030" name="Picture 6">
            <a:extLst>
              <a:ext uri="{FF2B5EF4-FFF2-40B4-BE49-F238E27FC236}">
                <a16:creationId xmlns:a16="http://schemas.microsoft.com/office/drawing/2014/main" id="{48A5EEEA-2678-E748-B90A-262034ED330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9157" y="647808"/>
            <a:ext cx="5581779" cy="558177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1EAF6C9-1FB6-654B-A106-974576F62534}"/>
              </a:ext>
            </a:extLst>
          </p:cNvPr>
          <p:cNvSpPr/>
          <p:nvPr/>
        </p:nvSpPr>
        <p:spPr>
          <a:xfrm>
            <a:off x="2026546" y="1214156"/>
            <a:ext cx="3484608" cy="907941"/>
          </a:xfrm>
          <a:prstGeom prst="rect">
            <a:avLst/>
          </a:prstGeom>
          <a:noFill/>
        </p:spPr>
        <p:txBody>
          <a:bodyPr wrap="none" lIns="91440" tIns="45720" rIns="91440" bIns="45720">
            <a:spAutoFit/>
          </a:bodyPr>
          <a:lstStyle/>
          <a:p>
            <a:pPr algn="ctr">
              <a:spcAft>
                <a:spcPts val="600"/>
              </a:spcAft>
            </a:pPr>
            <a:r>
              <a:rPr lang="en-US" sz="2400" dirty="0">
                <a:ln w="0"/>
                <a:effectLst>
                  <a:outerShdw blurRad="38100" dist="19050" dir="2700000" algn="tl" rotWithShape="0">
                    <a:schemeClr val="dk1">
                      <a:alpha val="40000"/>
                    </a:schemeClr>
                  </a:outerShdw>
                </a:effectLst>
              </a:rPr>
              <a:t>KING COUNTY</a:t>
            </a:r>
          </a:p>
          <a:p>
            <a:pPr algn="ctr">
              <a:spcAft>
                <a:spcPts val="600"/>
              </a:spcAft>
            </a:pPr>
            <a:r>
              <a:rPr lang="en-US" sz="2400" dirty="0">
                <a:ln w="0"/>
                <a:effectLst>
                  <a:outerShdw blurRad="38100" dist="19050" dir="2700000" algn="tl" rotWithShape="0">
                    <a:schemeClr val="dk1">
                      <a:alpha val="40000"/>
                    </a:schemeClr>
                  </a:outerShdw>
                </a:effectLst>
              </a:rPr>
              <a:t>HEALING ASSOCIATION</a:t>
            </a:r>
          </a:p>
        </p:txBody>
      </p:sp>
    </p:spTree>
    <p:extLst>
      <p:ext uri="{BB962C8B-B14F-4D97-AF65-F5344CB8AC3E}">
        <p14:creationId xmlns:p14="http://schemas.microsoft.com/office/powerpoint/2010/main" val="727909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EDA09-DCA7-5449-A09A-0F733FF6B486}"/>
              </a:ext>
            </a:extLst>
          </p:cNvPr>
          <p:cNvSpPr>
            <a:spLocks noGrp="1"/>
          </p:cNvSpPr>
          <p:nvPr>
            <p:ph type="title"/>
          </p:nvPr>
        </p:nvSpPr>
        <p:spPr/>
        <p:txBody>
          <a:bodyPr/>
          <a:lstStyle/>
          <a:p>
            <a:r>
              <a:rPr lang="en-US" dirty="0"/>
              <a:t>Zip codes AND THEIR EXPECTED CHANGE IN SALE PRICE compared to zip 98001</a:t>
            </a:r>
          </a:p>
        </p:txBody>
      </p:sp>
      <p:graphicFrame>
        <p:nvGraphicFramePr>
          <p:cNvPr id="11" name="Table 7">
            <a:extLst>
              <a:ext uri="{FF2B5EF4-FFF2-40B4-BE49-F238E27FC236}">
                <a16:creationId xmlns:a16="http://schemas.microsoft.com/office/drawing/2014/main" id="{7F52A564-5673-9E46-89E0-1124600F8704}"/>
              </a:ext>
            </a:extLst>
          </p:cNvPr>
          <p:cNvGraphicFramePr>
            <a:graphicFrameLocks noGrp="1"/>
          </p:cNvGraphicFramePr>
          <p:nvPr>
            <p:extLst>
              <p:ext uri="{D42A27DB-BD31-4B8C-83A1-F6EECF244321}">
                <p14:modId xmlns:p14="http://schemas.microsoft.com/office/powerpoint/2010/main" val="1535707268"/>
              </p:ext>
            </p:extLst>
          </p:nvPr>
        </p:nvGraphicFramePr>
        <p:xfrm>
          <a:off x="1507309" y="1967222"/>
          <a:ext cx="3357768" cy="4619373"/>
        </p:xfrm>
        <a:graphic>
          <a:graphicData uri="http://schemas.openxmlformats.org/drawingml/2006/table">
            <a:tbl>
              <a:tblPr firstRow="1" bandRow="1">
                <a:tableStyleId>{5C22544A-7EE6-4342-B048-85BDC9FD1C3A}</a:tableStyleId>
              </a:tblPr>
              <a:tblGrid>
                <a:gridCol w="1678884">
                  <a:extLst>
                    <a:ext uri="{9D8B030D-6E8A-4147-A177-3AD203B41FA5}">
                      <a16:colId xmlns:a16="http://schemas.microsoft.com/office/drawing/2014/main" val="4145685304"/>
                    </a:ext>
                  </a:extLst>
                </a:gridCol>
                <a:gridCol w="1678884">
                  <a:extLst>
                    <a:ext uri="{9D8B030D-6E8A-4147-A177-3AD203B41FA5}">
                      <a16:colId xmlns:a16="http://schemas.microsoft.com/office/drawing/2014/main" val="501044954"/>
                    </a:ext>
                  </a:extLst>
                </a:gridCol>
              </a:tblGrid>
              <a:tr h="482901">
                <a:tc>
                  <a:txBody>
                    <a:bodyPr/>
                    <a:lstStyle/>
                    <a:p>
                      <a:pPr algn="ctr" fontAlgn="ctr"/>
                      <a:r>
                        <a:rPr lang="en-US" sz="900" b="1" dirty="0">
                          <a:effectLst/>
                        </a:rPr>
                        <a:t>Predictor</a:t>
                      </a:r>
                    </a:p>
                  </a:txBody>
                  <a:tcPr anchor="ctr"/>
                </a:tc>
                <a:tc>
                  <a:txBody>
                    <a:bodyPr/>
                    <a:lstStyle/>
                    <a:p>
                      <a:pPr algn="ctr" fontAlgn="ctr"/>
                      <a:r>
                        <a:rPr lang="en-US" sz="900" b="1" dirty="0">
                          <a:effectLst/>
                        </a:rPr>
                        <a:t>Change in sale price if home in chosen zip rather than 98001(%)</a:t>
                      </a:r>
                    </a:p>
                  </a:txBody>
                  <a:tcPr anchor="ctr"/>
                </a:tc>
                <a:extLst>
                  <a:ext uri="{0D108BD9-81ED-4DB2-BD59-A6C34878D82A}">
                    <a16:rowId xmlns:a16="http://schemas.microsoft.com/office/drawing/2014/main" val="1076749580"/>
                  </a:ext>
                </a:extLst>
              </a:tr>
              <a:tr h="124741">
                <a:tc>
                  <a:txBody>
                    <a:bodyPr/>
                    <a:lstStyle/>
                    <a:p>
                      <a:pPr lvl="0" algn="ctr" fontAlgn="b"/>
                      <a:r>
                        <a:rPr lang="en-US" sz="700" b="1" i="0" u="none" strike="noStrike" dirty="0">
                          <a:solidFill>
                            <a:srgbClr val="000000"/>
                          </a:solidFill>
                          <a:effectLst/>
                          <a:latin typeface="+mn-lt"/>
                        </a:rPr>
                        <a:t>98039</a:t>
                      </a:r>
                    </a:p>
                  </a:txBody>
                  <a:tcPr marL="9525" marR="9525" marT="9525" marB="0" anchor="ctr"/>
                </a:tc>
                <a:tc>
                  <a:txBody>
                    <a:bodyPr/>
                    <a:lstStyle/>
                    <a:p>
                      <a:pPr lvl="0" algn="ctr" fontAlgn="b"/>
                      <a:r>
                        <a:rPr lang="en-US" sz="700" b="1" i="0" u="none" strike="noStrike" dirty="0">
                          <a:solidFill>
                            <a:srgbClr val="000000"/>
                          </a:solidFill>
                          <a:effectLst/>
                          <a:latin typeface="+mn-lt"/>
                        </a:rPr>
                        <a:t>289%</a:t>
                      </a:r>
                    </a:p>
                  </a:txBody>
                  <a:tcPr marL="9525" marR="9525" marT="9525" marB="0" anchor="ctr"/>
                </a:tc>
                <a:extLst>
                  <a:ext uri="{0D108BD9-81ED-4DB2-BD59-A6C34878D82A}">
                    <a16:rowId xmlns:a16="http://schemas.microsoft.com/office/drawing/2014/main" val="1006375750"/>
                  </a:ext>
                </a:extLst>
              </a:tr>
              <a:tr h="124741">
                <a:tc>
                  <a:txBody>
                    <a:bodyPr/>
                    <a:lstStyle/>
                    <a:p>
                      <a:pPr lvl="0" algn="ctr" fontAlgn="b"/>
                      <a:r>
                        <a:rPr lang="en-US" sz="700" b="1" i="0" u="none" strike="noStrike" dirty="0">
                          <a:solidFill>
                            <a:srgbClr val="000000"/>
                          </a:solidFill>
                          <a:effectLst/>
                          <a:latin typeface="+mn-lt"/>
                        </a:rPr>
                        <a:t>98004</a:t>
                      </a:r>
                    </a:p>
                  </a:txBody>
                  <a:tcPr marL="9525" marR="9525" marT="9525" marB="0" anchor="ctr"/>
                </a:tc>
                <a:tc>
                  <a:txBody>
                    <a:bodyPr/>
                    <a:lstStyle/>
                    <a:p>
                      <a:pPr lvl="0" algn="ctr" fontAlgn="b"/>
                      <a:r>
                        <a:rPr lang="en-US" sz="700" b="1" i="0" u="none" strike="noStrike" dirty="0">
                          <a:solidFill>
                            <a:srgbClr val="000000"/>
                          </a:solidFill>
                          <a:effectLst/>
                          <a:latin typeface="+mn-lt"/>
                        </a:rPr>
                        <a:t>216%</a:t>
                      </a:r>
                    </a:p>
                  </a:txBody>
                  <a:tcPr marL="9525" marR="9525" marT="9525" marB="0" anchor="ctr"/>
                </a:tc>
                <a:extLst>
                  <a:ext uri="{0D108BD9-81ED-4DB2-BD59-A6C34878D82A}">
                    <a16:rowId xmlns:a16="http://schemas.microsoft.com/office/drawing/2014/main" val="1405305497"/>
                  </a:ext>
                </a:extLst>
              </a:tr>
              <a:tr h="124741">
                <a:tc>
                  <a:txBody>
                    <a:bodyPr/>
                    <a:lstStyle/>
                    <a:p>
                      <a:pPr lvl="0" algn="ctr" fontAlgn="b"/>
                      <a:r>
                        <a:rPr lang="en-US" sz="700" b="1" i="0" u="none" strike="noStrike" dirty="0">
                          <a:solidFill>
                            <a:srgbClr val="000000"/>
                          </a:solidFill>
                          <a:effectLst/>
                          <a:latin typeface="+mn-lt"/>
                        </a:rPr>
                        <a:t>98112</a:t>
                      </a:r>
                    </a:p>
                  </a:txBody>
                  <a:tcPr marL="9525" marR="9525" marT="9525" marB="0" anchor="ctr"/>
                </a:tc>
                <a:tc>
                  <a:txBody>
                    <a:bodyPr/>
                    <a:lstStyle/>
                    <a:p>
                      <a:pPr lvl="0" algn="ctr" fontAlgn="b"/>
                      <a:r>
                        <a:rPr lang="en-US" sz="700" b="1" i="0" u="none" strike="noStrike">
                          <a:solidFill>
                            <a:srgbClr val="000000"/>
                          </a:solidFill>
                          <a:effectLst/>
                          <a:latin typeface="+mn-lt"/>
                        </a:rPr>
                        <a:t>170%</a:t>
                      </a:r>
                    </a:p>
                  </a:txBody>
                  <a:tcPr marL="9525" marR="9525" marT="9525" marB="0" anchor="ctr"/>
                </a:tc>
                <a:extLst>
                  <a:ext uri="{0D108BD9-81ED-4DB2-BD59-A6C34878D82A}">
                    <a16:rowId xmlns:a16="http://schemas.microsoft.com/office/drawing/2014/main" val="3055773279"/>
                  </a:ext>
                </a:extLst>
              </a:tr>
              <a:tr h="124741">
                <a:tc>
                  <a:txBody>
                    <a:bodyPr/>
                    <a:lstStyle/>
                    <a:p>
                      <a:pPr lvl="0" algn="ctr" fontAlgn="b"/>
                      <a:r>
                        <a:rPr lang="en-US" sz="700" b="1" i="0" u="none" strike="noStrike">
                          <a:solidFill>
                            <a:srgbClr val="000000"/>
                          </a:solidFill>
                          <a:effectLst/>
                          <a:latin typeface="+mn-lt"/>
                        </a:rPr>
                        <a:t>98040</a:t>
                      </a:r>
                    </a:p>
                  </a:txBody>
                  <a:tcPr marL="9525" marR="9525" marT="9525" marB="0" anchor="ctr"/>
                </a:tc>
                <a:tc>
                  <a:txBody>
                    <a:bodyPr/>
                    <a:lstStyle/>
                    <a:p>
                      <a:pPr lvl="0" algn="ctr" fontAlgn="b"/>
                      <a:r>
                        <a:rPr lang="en-US" sz="700" b="1" i="0" u="none" strike="noStrike" dirty="0">
                          <a:solidFill>
                            <a:srgbClr val="000000"/>
                          </a:solidFill>
                          <a:effectLst/>
                          <a:latin typeface="+mn-lt"/>
                        </a:rPr>
                        <a:t>161%</a:t>
                      </a:r>
                    </a:p>
                  </a:txBody>
                  <a:tcPr marL="9525" marR="9525" marT="9525" marB="0" anchor="ctr"/>
                </a:tc>
                <a:extLst>
                  <a:ext uri="{0D108BD9-81ED-4DB2-BD59-A6C34878D82A}">
                    <a16:rowId xmlns:a16="http://schemas.microsoft.com/office/drawing/2014/main" val="2445616717"/>
                  </a:ext>
                </a:extLst>
              </a:tr>
              <a:tr h="124741">
                <a:tc>
                  <a:txBody>
                    <a:bodyPr/>
                    <a:lstStyle/>
                    <a:p>
                      <a:pPr lvl="0" algn="ctr" fontAlgn="b"/>
                      <a:r>
                        <a:rPr lang="en-US" sz="700" b="1" i="0" u="none" strike="noStrike" dirty="0">
                          <a:solidFill>
                            <a:srgbClr val="000000"/>
                          </a:solidFill>
                          <a:effectLst/>
                          <a:latin typeface="+mn-lt"/>
                        </a:rPr>
                        <a:t>98109</a:t>
                      </a:r>
                    </a:p>
                  </a:txBody>
                  <a:tcPr marL="9525" marR="9525" marT="9525" marB="0" anchor="ctr"/>
                </a:tc>
                <a:tc>
                  <a:txBody>
                    <a:bodyPr/>
                    <a:lstStyle/>
                    <a:p>
                      <a:pPr lvl="0" algn="ctr" fontAlgn="b"/>
                      <a:r>
                        <a:rPr lang="en-US" sz="700" b="1" i="0" u="none" strike="noStrike" dirty="0">
                          <a:solidFill>
                            <a:srgbClr val="000000"/>
                          </a:solidFill>
                          <a:effectLst/>
                          <a:latin typeface="+mn-lt"/>
                        </a:rPr>
                        <a:t>151%</a:t>
                      </a:r>
                    </a:p>
                  </a:txBody>
                  <a:tcPr marL="9525" marR="9525" marT="9525" marB="0" anchor="ctr"/>
                </a:tc>
                <a:extLst>
                  <a:ext uri="{0D108BD9-81ED-4DB2-BD59-A6C34878D82A}">
                    <a16:rowId xmlns:a16="http://schemas.microsoft.com/office/drawing/2014/main" val="842400331"/>
                  </a:ext>
                </a:extLst>
              </a:tr>
              <a:tr h="124741">
                <a:tc>
                  <a:txBody>
                    <a:bodyPr/>
                    <a:lstStyle/>
                    <a:p>
                      <a:pPr lvl="0" algn="ctr" fontAlgn="b"/>
                      <a:r>
                        <a:rPr lang="en-US" sz="700" b="1" i="0" u="none" strike="noStrike">
                          <a:solidFill>
                            <a:srgbClr val="000000"/>
                          </a:solidFill>
                          <a:effectLst/>
                          <a:latin typeface="+mn-lt"/>
                        </a:rPr>
                        <a:t>98105</a:t>
                      </a:r>
                    </a:p>
                  </a:txBody>
                  <a:tcPr marL="9525" marR="9525" marT="9525" marB="0" anchor="ctr"/>
                </a:tc>
                <a:tc>
                  <a:txBody>
                    <a:bodyPr/>
                    <a:lstStyle/>
                    <a:p>
                      <a:pPr lvl="0" algn="ctr" fontAlgn="b"/>
                      <a:r>
                        <a:rPr lang="en-US" sz="700" b="1" i="0" u="none" strike="noStrike">
                          <a:solidFill>
                            <a:srgbClr val="000000"/>
                          </a:solidFill>
                          <a:effectLst/>
                          <a:latin typeface="+mn-lt"/>
                        </a:rPr>
                        <a:t>148%</a:t>
                      </a:r>
                    </a:p>
                  </a:txBody>
                  <a:tcPr marL="9525" marR="9525" marT="9525" marB="0" anchor="ctr"/>
                </a:tc>
                <a:extLst>
                  <a:ext uri="{0D108BD9-81ED-4DB2-BD59-A6C34878D82A}">
                    <a16:rowId xmlns:a16="http://schemas.microsoft.com/office/drawing/2014/main" val="798900831"/>
                  </a:ext>
                </a:extLst>
              </a:tr>
              <a:tr h="124741">
                <a:tc>
                  <a:txBody>
                    <a:bodyPr/>
                    <a:lstStyle/>
                    <a:p>
                      <a:pPr lvl="0" algn="ctr" fontAlgn="b"/>
                      <a:r>
                        <a:rPr lang="en-US" sz="700" b="1" i="0" u="none" strike="noStrike">
                          <a:solidFill>
                            <a:srgbClr val="000000"/>
                          </a:solidFill>
                          <a:effectLst/>
                          <a:latin typeface="+mn-lt"/>
                        </a:rPr>
                        <a:t>98119</a:t>
                      </a:r>
                    </a:p>
                  </a:txBody>
                  <a:tcPr marL="9525" marR="9525" marT="9525" marB="0" anchor="ctr"/>
                </a:tc>
                <a:tc>
                  <a:txBody>
                    <a:bodyPr/>
                    <a:lstStyle/>
                    <a:p>
                      <a:pPr lvl="0" algn="ctr" fontAlgn="b"/>
                      <a:r>
                        <a:rPr lang="en-US" sz="700" b="1" i="0" u="none" strike="noStrike" dirty="0">
                          <a:solidFill>
                            <a:srgbClr val="000000"/>
                          </a:solidFill>
                          <a:effectLst/>
                          <a:latin typeface="+mn-lt"/>
                        </a:rPr>
                        <a:t>144%</a:t>
                      </a:r>
                    </a:p>
                  </a:txBody>
                  <a:tcPr marL="9525" marR="9525" marT="9525" marB="0" anchor="ctr"/>
                </a:tc>
                <a:extLst>
                  <a:ext uri="{0D108BD9-81ED-4DB2-BD59-A6C34878D82A}">
                    <a16:rowId xmlns:a16="http://schemas.microsoft.com/office/drawing/2014/main" val="2489545174"/>
                  </a:ext>
                </a:extLst>
              </a:tr>
              <a:tr h="124741">
                <a:tc>
                  <a:txBody>
                    <a:bodyPr/>
                    <a:lstStyle/>
                    <a:p>
                      <a:pPr lvl="0" algn="ctr" fontAlgn="b"/>
                      <a:r>
                        <a:rPr lang="en-US" sz="700" b="1" i="0" u="none" strike="noStrike" dirty="0">
                          <a:solidFill>
                            <a:srgbClr val="000000"/>
                          </a:solidFill>
                          <a:effectLst/>
                          <a:latin typeface="+mn-lt"/>
                        </a:rPr>
                        <a:t>98102</a:t>
                      </a:r>
                    </a:p>
                  </a:txBody>
                  <a:tcPr marL="9525" marR="9525" marT="9525" marB="0" anchor="ctr"/>
                </a:tc>
                <a:tc>
                  <a:txBody>
                    <a:bodyPr/>
                    <a:lstStyle/>
                    <a:p>
                      <a:pPr lvl="0" algn="ctr" fontAlgn="b"/>
                      <a:r>
                        <a:rPr lang="en-US" sz="700" b="1" i="0" u="none" strike="noStrike">
                          <a:solidFill>
                            <a:srgbClr val="000000"/>
                          </a:solidFill>
                          <a:effectLst/>
                          <a:latin typeface="+mn-lt"/>
                        </a:rPr>
                        <a:t>129%</a:t>
                      </a:r>
                    </a:p>
                  </a:txBody>
                  <a:tcPr marL="9525" marR="9525" marT="9525" marB="0" anchor="ctr"/>
                </a:tc>
                <a:extLst>
                  <a:ext uri="{0D108BD9-81ED-4DB2-BD59-A6C34878D82A}">
                    <a16:rowId xmlns:a16="http://schemas.microsoft.com/office/drawing/2014/main" val="367174985"/>
                  </a:ext>
                </a:extLst>
              </a:tr>
              <a:tr h="124741">
                <a:tc>
                  <a:txBody>
                    <a:bodyPr/>
                    <a:lstStyle/>
                    <a:p>
                      <a:pPr lvl="0" algn="ctr" fontAlgn="b"/>
                      <a:r>
                        <a:rPr lang="en-US" sz="700" b="1" i="0" u="none" strike="noStrike" dirty="0">
                          <a:solidFill>
                            <a:srgbClr val="000000"/>
                          </a:solidFill>
                          <a:effectLst/>
                          <a:latin typeface="+mn-lt"/>
                        </a:rPr>
                        <a:t>98199</a:t>
                      </a:r>
                    </a:p>
                  </a:txBody>
                  <a:tcPr marL="9525" marR="9525" marT="9525" marB="0" anchor="ctr"/>
                </a:tc>
                <a:tc>
                  <a:txBody>
                    <a:bodyPr/>
                    <a:lstStyle/>
                    <a:p>
                      <a:pPr lvl="0" algn="ctr" fontAlgn="b"/>
                      <a:r>
                        <a:rPr lang="en-US" sz="700" b="1" i="0" u="none" strike="noStrike">
                          <a:solidFill>
                            <a:srgbClr val="000000"/>
                          </a:solidFill>
                          <a:effectLst/>
                          <a:latin typeface="+mn-lt"/>
                        </a:rPr>
                        <a:t>126%</a:t>
                      </a:r>
                    </a:p>
                  </a:txBody>
                  <a:tcPr marL="9525" marR="9525" marT="9525" marB="0" anchor="ctr"/>
                </a:tc>
                <a:extLst>
                  <a:ext uri="{0D108BD9-81ED-4DB2-BD59-A6C34878D82A}">
                    <a16:rowId xmlns:a16="http://schemas.microsoft.com/office/drawing/2014/main" val="1321309687"/>
                  </a:ext>
                </a:extLst>
              </a:tr>
              <a:tr h="124741">
                <a:tc>
                  <a:txBody>
                    <a:bodyPr/>
                    <a:lstStyle/>
                    <a:p>
                      <a:pPr lvl="0" algn="ctr" fontAlgn="b"/>
                      <a:r>
                        <a:rPr lang="en-US" sz="700" b="1" i="0" u="none" strike="noStrike" dirty="0">
                          <a:solidFill>
                            <a:srgbClr val="000000"/>
                          </a:solidFill>
                          <a:effectLst/>
                          <a:latin typeface="+mn-lt"/>
                        </a:rPr>
                        <a:t>98033</a:t>
                      </a:r>
                    </a:p>
                  </a:txBody>
                  <a:tcPr marL="9525" marR="9525" marT="9525" marB="0" anchor="ctr"/>
                </a:tc>
                <a:tc>
                  <a:txBody>
                    <a:bodyPr/>
                    <a:lstStyle/>
                    <a:p>
                      <a:pPr lvl="0" algn="ctr" fontAlgn="b"/>
                      <a:r>
                        <a:rPr lang="en-US" sz="700" b="1" i="0" u="none" strike="noStrike" dirty="0">
                          <a:solidFill>
                            <a:srgbClr val="000000"/>
                          </a:solidFill>
                          <a:effectLst/>
                          <a:latin typeface="+mn-lt"/>
                        </a:rPr>
                        <a:t>121%</a:t>
                      </a:r>
                    </a:p>
                  </a:txBody>
                  <a:tcPr marL="9525" marR="9525" marT="9525" marB="0" anchor="ctr"/>
                </a:tc>
                <a:extLst>
                  <a:ext uri="{0D108BD9-81ED-4DB2-BD59-A6C34878D82A}">
                    <a16:rowId xmlns:a16="http://schemas.microsoft.com/office/drawing/2014/main" val="980395020"/>
                  </a:ext>
                </a:extLst>
              </a:tr>
              <a:tr h="124741">
                <a:tc>
                  <a:txBody>
                    <a:bodyPr/>
                    <a:lstStyle/>
                    <a:p>
                      <a:pPr lvl="0" algn="ctr" fontAlgn="b"/>
                      <a:r>
                        <a:rPr lang="en-US" sz="700" b="1" i="0" u="none" strike="noStrike">
                          <a:solidFill>
                            <a:srgbClr val="000000"/>
                          </a:solidFill>
                          <a:effectLst/>
                          <a:latin typeface="+mn-lt"/>
                        </a:rPr>
                        <a:t>98115</a:t>
                      </a:r>
                    </a:p>
                  </a:txBody>
                  <a:tcPr marL="9525" marR="9525" marT="9525" marB="0" anchor="ctr"/>
                </a:tc>
                <a:tc>
                  <a:txBody>
                    <a:bodyPr/>
                    <a:lstStyle/>
                    <a:p>
                      <a:pPr lvl="0" algn="ctr" fontAlgn="b"/>
                      <a:r>
                        <a:rPr lang="en-US" sz="700" b="1" i="0" u="none" strike="noStrike" dirty="0">
                          <a:solidFill>
                            <a:srgbClr val="000000"/>
                          </a:solidFill>
                          <a:effectLst/>
                          <a:latin typeface="+mn-lt"/>
                        </a:rPr>
                        <a:t>116%</a:t>
                      </a:r>
                    </a:p>
                  </a:txBody>
                  <a:tcPr marL="9525" marR="9525" marT="9525" marB="0" anchor="ctr"/>
                </a:tc>
                <a:extLst>
                  <a:ext uri="{0D108BD9-81ED-4DB2-BD59-A6C34878D82A}">
                    <a16:rowId xmlns:a16="http://schemas.microsoft.com/office/drawing/2014/main" val="838895008"/>
                  </a:ext>
                </a:extLst>
              </a:tr>
              <a:tr h="124741">
                <a:tc>
                  <a:txBody>
                    <a:bodyPr/>
                    <a:lstStyle/>
                    <a:p>
                      <a:pPr lvl="0" algn="ctr" fontAlgn="b"/>
                      <a:r>
                        <a:rPr lang="en-US" sz="700" b="1" i="0" u="none" strike="noStrike" dirty="0">
                          <a:solidFill>
                            <a:srgbClr val="000000"/>
                          </a:solidFill>
                          <a:effectLst/>
                          <a:latin typeface="+mn-lt"/>
                        </a:rPr>
                        <a:t>98005</a:t>
                      </a:r>
                    </a:p>
                  </a:txBody>
                  <a:tcPr marL="9525" marR="9525" marT="9525" marB="0" anchor="ctr"/>
                </a:tc>
                <a:tc>
                  <a:txBody>
                    <a:bodyPr/>
                    <a:lstStyle/>
                    <a:p>
                      <a:pPr lvl="0" algn="ctr" fontAlgn="b"/>
                      <a:r>
                        <a:rPr lang="en-US" sz="700" b="1" i="0" u="none" strike="noStrike" dirty="0">
                          <a:solidFill>
                            <a:srgbClr val="000000"/>
                          </a:solidFill>
                          <a:effectLst/>
                          <a:latin typeface="+mn-lt"/>
                        </a:rPr>
                        <a:t>114%</a:t>
                      </a:r>
                    </a:p>
                  </a:txBody>
                  <a:tcPr marL="9525" marR="9525" marT="9525" marB="0" anchor="ctr"/>
                </a:tc>
                <a:extLst>
                  <a:ext uri="{0D108BD9-81ED-4DB2-BD59-A6C34878D82A}">
                    <a16:rowId xmlns:a16="http://schemas.microsoft.com/office/drawing/2014/main" val="3223977279"/>
                  </a:ext>
                </a:extLst>
              </a:tr>
              <a:tr h="124741">
                <a:tc>
                  <a:txBody>
                    <a:bodyPr/>
                    <a:lstStyle/>
                    <a:p>
                      <a:pPr lvl="0" algn="ctr" fontAlgn="b"/>
                      <a:r>
                        <a:rPr lang="en-US" sz="700" b="1" i="0" u="none" strike="noStrike" dirty="0">
                          <a:solidFill>
                            <a:srgbClr val="000000"/>
                          </a:solidFill>
                          <a:effectLst/>
                          <a:latin typeface="+mn-lt"/>
                        </a:rPr>
                        <a:t>98117</a:t>
                      </a:r>
                    </a:p>
                  </a:txBody>
                  <a:tcPr marL="9525" marR="9525" marT="9525" marB="0" anchor="ctr"/>
                </a:tc>
                <a:tc>
                  <a:txBody>
                    <a:bodyPr/>
                    <a:lstStyle/>
                    <a:p>
                      <a:pPr lvl="0" algn="ctr" fontAlgn="b"/>
                      <a:r>
                        <a:rPr lang="en-US" sz="700" b="1" i="0" u="none" strike="noStrike" dirty="0">
                          <a:solidFill>
                            <a:srgbClr val="000000"/>
                          </a:solidFill>
                          <a:effectLst/>
                          <a:latin typeface="+mn-lt"/>
                        </a:rPr>
                        <a:t>110%</a:t>
                      </a:r>
                    </a:p>
                  </a:txBody>
                  <a:tcPr marL="9525" marR="9525" marT="9525" marB="0" anchor="ctr"/>
                </a:tc>
                <a:extLst>
                  <a:ext uri="{0D108BD9-81ED-4DB2-BD59-A6C34878D82A}">
                    <a16:rowId xmlns:a16="http://schemas.microsoft.com/office/drawing/2014/main" val="2734180865"/>
                  </a:ext>
                </a:extLst>
              </a:tr>
              <a:tr h="124741">
                <a:tc>
                  <a:txBody>
                    <a:bodyPr/>
                    <a:lstStyle/>
                    <a:p>
                      <a:pPr lvl="0" algn="ctr" fontAlgn="b"/>
                      <a:r>
                        <a:rPr lang="en-US" sz="700" b="1" i="0" u="none" strike="noStrike" dirty="0">
                          <a:solidFill>
                            <a:srgbClr val="000000"/>
                          </a:solidFill>
                          <a:effectLst/>
                          <a:latin typeface="+mn-lt"/>
                        </a:rPr>
                        <a:t>98103</a:t>
                      </a:r>
                    </a:p>
                  </a:txBody>
                  <a:tcPr marL="9525" marR="9525" marT="9525" marB="0" anchor="ctr"/>
                </a:tc>
                <a:tc>
                  <a:txBody>
                    <a:bodyPr/>
                    <a:lstStyle/>
                    <a:p>
                      <a:pPr lvl="0" algn="ctr" fontAlgn="b"/>
                      <a:r>
                        <a:rPr lang="en-US" sz="700" b="1" i="0" u="none" strike="noStrike" dirty="0">
                          <a:solidFill>
                            <a:srgbClr val="000000"/>
                          </a:solidFill>
                          <a:effectLst/>
                          <a:latin typeface="+mn-lt"/>
                        </a:rPr>
                        <a:t>106%</a:t>
                      </a:r>
                    </a:p>
                  </a:txBody>
                  <a:tcPr marL="9525" marR="9525" marT="9525" marB="0" anchor="ctr"/>
                </a:tc>
                <a:extLst>
                  <a:ext uri="{0D108BD9-81ED-4DB2-BD59-A6C34878D82A}">
                    <a16:rowId xmlns:a16="http://schemas.microsoft.com/office/drawing/2014/main" val="2067113447"/>
                  </a:ext>
                </a:extLst>
              </a:tr>
              <a:tr h="124741">
                <a:tc>
                  <a:txBody>
                    <a:bodyPr/>
                    <a:lstStyle/>
                    <a:p>
                      <a:pPr lvl="0" algn="ctr" fontAlgn="b"/>
                      <a:r>
                        <a:rPr lang="en-US" sz="700" b="1" i="0" u="none" strike="noStrike" dirty="0">
                          <a:solidFill>
                            <a:srgbClr val="000000"/>
                          </a:solidFill>
                          <a:effectLst/>
                          <a:latin typeface="+mn-lt"/>
                        </a:rPr>
                        <a:t>98116</a:t>
                      </a:r>
                    </a:p>
                  </a:txBody>
                  <a:tcPr marL="9525" marR="9525" marT="9525" marB="0" anchor="ctr"/>
                </a:tc>
                <a:tc>
                  <a:txBody>
                    <a:bodyPr/>
                    <a:lstStyle/>
                    <a:p>
                      <a:pPr lvl="0" algn="ctr" fontAlgn="b"/>
                      <a:r>
                        <a:rPr lang="en-US" sz="700" b="1" i="0" u="none" strike="noStrike" dirty="0">
                          <a:solidFill>
                            <a:srgbClr val="000000"/>
                          </a:solidFill>
                          <a:effectLst/>
                          <a:latin typeface="+mn-lt"/>
                        </a:rPr>
                        <a:t>104%</a:t>
                      </a:r>
                    </a:p>
                  </a:txBody>
                  <a:tcPr marL="9525" marR="9525" marT="9525" marB="0" anchor="ctr"/>
                </a:tc>
                <a:extLst>
                  <a:ext uri="{0D108BD9-81ED-4DB2-BD59-A6C34878D82A}">
                    <a16:rowId xmlns:a16="http://schemas.microsoft.com/office/drawing/2014/main" val="3653343155"/>
                  </a:ext>
                </a:extLst>
              </a:tr>
              <a:tr h="124741">
                <a:tc>
                  <a:txBody>
                    <a:bodyPr/>
                    <a:lstStyle/>
                    <a:p>
                      <a:pPr lvl="0" algn="ctr" fontAlgn="b"/>
                      <a:r>
                        <a:rPr lang="en-US" sz="700" b="1" i="0" u="none" strike="noStrike" dirty="0">
                          <a:solidFill>
                            <a:srgbClr val="000000"/>
                          </a:solidFill>
                          <a:effectLst/>
                          <a:latin typeface="+mn-lt"/>
                        </a:rPr>
                        <a:t>98107</a:t>
                      </a:r>
                    </a:p>
                  </a:txBody>
                  <a:tcPr marL="9525" marR="9525" marT="9525" marB="0" anchor="ctr"/>
                </a:tc>
                <a:tc>
                  <a:txBody>
                    <a:bodyPr/>
                    <a:lstStyle/>
                    <a:p>
                      <a:pPr lvl="0" algn="ctr" fontAlgn="b"/>
                      <a:r>
                        <a:rPr lang="en-US" sz="700" b="1" i="0" u="none" strike="noStrike" dirty="0">
                          <a:solidFill>
                            <a:srgbClr val="000000"/>
                          </a:solidFill>
                          <a:effectLst/>
                          <a:latin typeface="+mn-lt"/>
                        </a:rPr>
                        <a:t>103%</a:t>
                      </a:r>
                    </a:p>
                  </a:txBody>
                  <a:tcPr marL="9525" marR="9525" marT="9525" marB="0" anchor="ctr"/>
                </a:tc>
                <a:extLst>
                  <a:ext uri="{0D108BD9-81ED-4DB2-BD59-A6C34878D82A}">
                    <a16:rowId xmlns:a16="http://schemas.microsoft.com/office/drawing/2014/main" val="2997693093"/>
                  </a:ext>
                </a:extLst>
              </a:tr>
              <a:tr h="124741">
                <a:tc>
                  <a:txBody>
                    <a:bodyPr/>
                    <a:lstStyle/>
                    <a:p>
                      <a:pPr lvl="0" algn="ctr" fontAlgn="b"/>
                      <a:r>
                        <a:rPr lang="en-US" sz="700" b="0" i="0" u="none" strike="noStrike">
                          <a:solidFill>
                            <a:srgbClr val="000000"/>
                          </a:solidFill>
                          <a:effectLst/>
                          <a:latin typeface="+mn-lt"/>
                        </a:rPr>
                        <a:t>98122</a:t>
                      </a:r>
                    </a:p>
                  </a:txBody>
                  <a:tcPr marL="9525" marR="9525" marT="9525" marB="0" anchor="ctr"/>
                </a:tc>
                <a:tc>
                  <a:txBody>
                    <a:bodyPr/>
                    <a:lstStyle/>
                    <a:p>
                      <a:pPr lvl="0" algn="ctr" fontAlgn="b"/>
                      <a:r>
                        <a:rPr lang="en-US" sz="700" b="0" i="0" u="none" strike="noStrike" dirty="0">
                          <a:solidFill>
                            <a:srgbClr val="000000"/>
                          </a:solidFill>
                          <a:effectLst/>
                          <a:latin typeface="+mn-lt"/>
                        </a:rPr>
                        <a:t>98%</a:t>
                      </a:r>
                    </a:p>
                  </a:txBody>
                  <a:tcPr marL="9525" marR="9525" marT="9525" marB="0" anchor="ctr"/>
                </a:tc>
                <a:extLst>
                  <a:ext uri="{0D108BD9-81ED-4DB2-BD59-A6C34878D82A}">
                    <a16:rowId xmlns:a16="http://schemas.microsoft.com/office/drawing/2014/main" val="4157588188"/>
                  </a:ext>
                </a:extLst>
              </a:tr>
              <a:tr h="124741">
                <a:tc>
                  <a:txBody>
                    <a:bodyPr/>
                    <a:lstStyle/>
                    <a:p>
                      <a:pPr lvl="0" algn="ctr" fontAlgn="b"/>
                      <a:r>
                        <a:rPr lang="en-US" sz="700" b="0" i="0" u="none" strike="noStrike">
                          <a:solidFill>
                            <a:srgbClr val="000000"/>
                          </a:solidFill>
                          <a:effectLst/>
                          <a:latin typeface="+mn-lt"/>
                        </a:rPr>
                        <a:t>98006</a:t>
                      </a:r>
                    </a:p>
                  </a:txBody>
                  <a:tcPr marL="9525" marR="9525" marT="9525" marB="0" anchor="ctr"/>
                </a:tc>
                <a:tc>
                  <a:txBody>
                    <a:bodyPr/>
                    <a:lstStyle/>
                    <a:p>
                      <a:pPr lvl="0" algn="ctr" fontAlgn="b"/>
                      <a:r>
                        <a:rPr lang="en-US" sz="700" b="0" i="0" u="none" strike="noStrike">
                          <a:solidFill>
                            <a:srgbClr val="000000"/>
                          </a:solidFill>
                          <a:effectLst/>
                          <a:latin typeface="+mn-lt"/>
                        </a:rPr>
                        <a:t>98%</a:t>
                      </a:r>
                    </a:p>
                  </a:txBody>
                  <a:tcPr marL="9525" marR="9525" marT="9525" marB="0" anchor="ctr"/>
                </a:tc>
                <a:extLst>
                  <a:ext uri="{0D108BD9-81ED-4DB2-BD59-A6C34878D82A}">
                    <a16:rowId xmlns:a16="http://schemas.microsoft.com/office/drawing/2014/main" val="3120609275"/>
                  </a:ext>
                </a:extLst>
              </a:tr>
              <a:tr h="124741">
                <a:tc>
                  <a:txBody>
                    <a:bodyPr/>
                    <a:lstStyle/>
                    <a:p>
                      <a:pPr lvl="0" algn="ctr" fontAlgn="b"/>
                      <a:r>
                        <a:rPr lang="en-US" sz="700" b="0" i="0" u="none" strike="noStrike">
                          <a:solidFill>
                            <a:srgbClr val="000000"/>
                          </a:solidFill>
                          <a:effectLst/>
                          <a:latin typeface="+mn-lt"/>
                        </a:rPr>
                        <a:t>98008</a:t>
                      </a:r>
                    </a:p>
                  </a:txBody>
                  <a:tcPr marL="9525" marR="9525" marT="9525" marB="0" anchor="ctr"/>
                </a:tc>
                <a:tc>
                  <a:txBody>
                    <a:bodyPr/>
                    <a:lstStyle/>
                    <a:p>
                      <a:pPr lvl="0" algn="ctr" fontAlgn="b"/>
                      <a:r>
                        <a:rPr lang="en-US" sz="700" b="0" i="0" u="none" strike="noStrike">
                          <a:solidFill>
                            <a:srgbClr val="000000"/>
                          </a:solidFill>
                          <a:effectLst/>
                          <a:latin typeface="+mn-lt"/>
                        </a:rPr>
                        <a:t>97%</a:t>
                      </a:r>
                    </a:p>
                  </a:txBody>
                  <a:tcPr marL="9525" marR="9525" marT="9525" marB="0" anchor="ctr"/>
                </a:tc>
                <a:extLst>
                  <a:ext uri="{0D108BD9-81ED-4DB2-BD59-A6C34878D82A}">
                    <a16:rowId xmlns:a16="http://schemas.microsoft.com/office/drawing/2014/main" val="1054576235"/>
                  </a:ext>
                </a:extLst>
              </a:tr>
              <a:tr h="124741">
                <a:tc>
                  <a:txBody>
                    <a:bodyPr/>
                    <a:lstStyle/>
                    <a:p>
                      <a:pPr lvl="0" algn="ctr" fontAlgn="b"/>
                      <a:r>
                        <a:rPr lang="en-US" sz="700" b="0" i="0" u="none" strike="noStrike">
                          <a:solidFill>
                            <a:srgbClr val="000000"/>
                          </a:solidFill>
                          <a:effectLst/>
                          <a:latin typeface="+mn-lt"/>
                        </a:rPr>
                        <a:t>98053</a:t>
                      </a:r>
                    </a:p>
                  </a:txBody>
                  <a:tcPr marL="9525" marR="9525" marT="9525" marB="0" anchor="ctr"/>
                </a:tc>
                <a:tc>
                  <a:txBody>
                    <a:bodyPr/>
                    <a:lstStyle/>
                    <a:p>
                      <a:pPr lvl="0" algn="ctr" fontAlgn="b"/>
                      <a:r>
                        <a:rPr lang="en-US" sz="700" b="0" i="0" u="none" strike="noStrike">
                          <a:solidFill>
                            <a:srgbClr val="000000"/>
                          </a:solidFill>
                          <a:effectLst/>
                          <a:latin typeface="+mn-lt"/>
                        </a:rPr>
                        <a:t>92%</a:t>
                      </a:r>
                    </a:p>
                  </a:txBody>
                  <a:tcPr marL="9525" marR="9525" marT="9525" marB="0" anchor="ctr"/>
                </a:tc>
                <a:extLst>
                  <a:ext uri="{0D108BD9-81ED-4DB2-BD59-A6C34878D82A}">
                    <a16:rowId xmlns:a16="http://schemas.microsoft.com/office/drawing/2014/main" val="3998655735"/>
                  </a:ext>
                </a:extLst>
              </a:tr>
              <a:tr h="124741">
                <a:tc>
                  <a:txBody>
                    <a:bodyPr/>
                    <a:lstStyle/>
                    <a:p>
                      <a:pPr lvl="0" algn="ctr" fontAlgn="b"/>
                      <a:r>
                        <a:rPr lang="en-US" sz="700" b="0" i="0" u="none" strike="noStrike">
                          <a:solidFill>
                            <a:srgbClr val="000000"/>
                          </a:solidFill>
                          <a:effectLst/>
                          <a:latin typeface="+mn-lt"/>
                        </a:rPr>
                        <a:t>98136</a:t>
                      </a:r>
                    </a:p>
                  </a:txBody>
                  <a:tcPr marL="9525" marR="9525" marT="9525" marB="0" anchor="ctr"/>
                </a:tc>
                <a:tc>
                  <a:txBody>
                    <a:bodyPr/>
                    <a:lstStyle/>
                    <a:p>
                      <a:pPr lvl="0" algn="ctr" fontAlgn="b"/>
                      <a:r>
                        <a:rPr lang="en-US" sz="700" b="0" i="0" u="none" strike="noStrike">
                          <a:solidFill>
                            <a:srgbClr val="000000"/>
                          </a:solidFill>
                          <a:effectLst/>
                          <a:latin typeface="+mn-lt"/>
                        </a:rPr>
                        <a:t>90%</a:t>
                      </a:r>
                    </a:p>
                  </a:txBody>
                  <a:tcPr marL="9525" marR="9525" marT="9525" marB="0" anchor="ctr"/>
                </a:tc>
                <a:extLst>
                  <a:ext uri="{0D108BD9-81ED-4DB2-BD59-A6C34878D82A}">
                    <a16:rowId xmlns:a16="http://schemas.microsoft.com/office/drawing/2014/main" val="2516743255"/>
                  </a:ext>
                </a:extLst>
              </a:tr>
              <a:tr h="124741">
                <a:tc>
                  <a:txBody>
                    <a:bodyPr/>
                    <a:lstStyle/>
                    <a:p>
                      <a:pPr lvl="0" algn="ctr" fontAlgn="b"/>
                      <a:r>
                        <a:rPr lang="en-US" sz="700" b="0" i="0" u="none" strike="noStrike">
                          <a:solidFill>
                            <a:srgbClr val="000000"/>
                          </a:solidFill>
                          <a:effectLst/>
                          <a:latin typeface="+mn-lt"/>
                        </a:rPr>
                        <a:t>98177</a:t>
                      </a:r>
                    </a:p>
                  </a:txBody>
                  <a:tcPr marL="9525" marR="9525" marT="9525" marB="0" anchor="ctr"/>
                </a:tc>
                <a:tc>
                  <a:txBody>
                    <a:bodyPr/>
                    <a:lstStyle/>
                    <a:p>
                      <a:pPr lvl="0" algn="ctr" fontAlgn="b"/>
                      <a:r>
                        <a:rPr lang="en-US" sz="700" b="0" i="0" u="none" strike="noStrike">
                          <a:solidFill>
                            <a:srgbClr val="000000"/>
                          </a:solidFill>
                          <a:effectLst/>
                          <a:latin typeface="+mn-lt"/>
                        </a:rPr>
                        <a:t>89%</a:t>
                      </a:r>
                    </a:p>
                  </a:txBody>
                  <a:tcPr marL="9525" marR="9525" marT="9525" marB="0" anchor="ctr"/>
                </a:tc>
                <a:extLst>
                  <a:ext uri="{0D108BD9-81ED-4DB2-BD59-A6C34878D82A}">
                    <a16:rowId xmlns:a16="http://schemas.microsoft.com/office/drawing/2014/main" val="2925738707"/>
                  </a:ext>
                </a:extLst>
              </a:tr>
              <a:tr h="124741">
                <a:tc>
                  <a:txBody>
                    <a:bodyPr/>
                    <a:lstStyle/>
                    <a:p>
                      <a:pPr lvl="0" algn="ctr" fontAlgn="b"/>
                      <a:r>
                        <a:rPr lang="en-US" sz="700" b="0" i="0" u="none" strike="noStrike">
                          <a:solidFill>
                            <a:srgbClr val="000000"/>
                          </a:solidFill>
                          <a:effectLst/>
                          <a:latin typeface="+mn-lt"/>
                        </a:rPr>
                        <a:t>98075</a:t>
                      </a:r>
                    </a:p>
                  </a:txBody>
                  <a:tcPr marL="9525" marR="9525" marT="9525" marB="0" anchor="ctr"/>
                </a:tc>
                <a:tc>
                  <a:txBody>
                    <a:bodyPr/>
                    <a:lstStyle/>
                    <a:p>
                      <a:pPr lvl="0" algn="ctr" fontAlgn="b"/>
                      <a:r>
                        <a:rPr lang="en-US" sz="700" b="0" i="0" u="none" strike="noStrike">
                          <a:solidFill>
                            <a:srgbClr val="000000"/>
                          </a:solidFill>
                          <a:effectLst/>
                          <a:latin typeface="+mn-lt"/>
                        </a:rPr>
                        <a:t>86%</a:t>
                      </a:r>
                    </a:p>
                  </a:txBody>
                  <a:tcPr marL="9525" marR="9525" marT="9525" marB="0" anchor="ctr"/>
                </a:tc>
                <a:extLst>
                  <a:ext uri="{0D108BD9-81ED-4DB2-BD59-A6C34878D82A}">
                    <a16:rowId xmlns:a16="http://schemas.microsoft.com/office/drawing/2014/main" val="3539104172"/>
                  </a:ext>
                </a:extLst>
              </a:tr>
              <a:tr h="124741">
                <a:tc>
                  <a:txBody>
                    <a:bodyPr/>
                    <a:lstStyle/>
                    <a:p>
                      <a:pPr lvl="0" algn="ctr" fontAlgn="b"/>
                      <a:r>
                        <a:rPr lang="en-US" sz="700" b="0" i="0" u="none" strike="noStrike">
                          <a:solidFill>
                            <a:srgbClr val="000000"/>
                          </a:solidFill>
                          <a:effectLst/>
                          <a:latin typeface="+mn-lt"/>
                        </a:rPr>
                        <a:t>98007</a:t>
                      </a:r>
                    </a:p>
                  </a:txBody>
                  <a:tcPr marL="9525" marR="9525" marT="9525" marB="0" anchor="ctr"/>
                </a:tc>
                <a:tc>
                  <a:txBody>
                    <a:bodyPr/>
                    <a:lstStyle/>
                    <a:p>
                      <a:pPr lvl="0" algn="ctr" fontAlgn="b"/>
                      <a:r>
                        <a:rPr lang="en-US" sz="700" b="0" i="0" u="none" strike="noStrike">
                          <a:solidFill>
                            <a:srgbClr val="000000"/>
                          </a:solidFill>
                          <a:effectLst/>
                          <a:latin typeface="+mn-lt"/>
                        </a:rPr>
                        <a:t>86%</a:t>
                      </a:r>
                    </a:p>
                  </a:txBody>
                  <a:tcPr marL="9525" marR="9525" marT="9525" marB="0" anchor="ctr"/>
                </a:tc>
                <a:extLst>
                  <a:ext uri="{0D108BD9-81ED-4DB2-BD59-A6C34878D82A}">
                    <a16:rowId xmlns:a16="http://schemas.microsoft.com/office/drawing/2014/main" val="2807284341"/>
                  </a:ext>
                </a:extLst>
              </a:tr>
              <a:tr h="124741">
                <a:tc>
                  <a:txBody>
                    <a:bodyPr/>
                    <a:lstStyle/>
                    <a:p>
                      <a:pPr lvl="0" algn="ctr" fontAlgn="b"/>
                      <a:r>
                        <a:rPr lang="en-US" sz="700" b="0" i="0" u="none" strike="noStrike">
                          <a:solidFill>
                            <a:srgbClr val="000000"/>
                          </a:solidFill>
                          <a:effectLst/>
                          <a:latin typeface="+mn-lt"/>
                        </a:rPr>
                        <a:t>98052</a:t>
                      </a:r>
                    </a:p>
                  </a:txBody>
                  <a:tcPr marL="9525" marR="9525" marT="9525" marB="0" anchor="ctr"/>
                </a:tc>
                <a:tc>
                  <a:txBody>
                    <a:bodyPr/>
                    <a:lstStyle/>
                    <a:p>
                      <a:pPr lvl="0" algn="ctr" fontAlgn="b"/>
                      <a:r>
                        <a:rPr lang="en-US" sz="700" b="0" i="0" u="none" strike="noStrike">
                          <a:solidFill>
                            <a:srgbClr val="000000"/>
                          </a:solidFill>
                          <a:effectLst/>
                          <a:latin typeface="+mn-lt"/>
                        </a:rPr>
                        <a:t>86%</a:t>
                      </a:r>
                    </a:p>
                  </a:txBody>
                  <a:tcPr marL="9525" marR="9525" marT="9525" marB="0" anchor="ctr"/>
                </a:tc>
                <a:extLst>
                  <a:ext uri="{0D108BD9-81ED-4DB2-BD59-A6C34878D82A}">
                    <a16:rowId xmlns:a16="http://schemas.microsoft.com/office/drawing/2014/main" val="2962806920"/>
                  </a:ext>
                </a:extLst>
              </a:tr>
              <a:tr h="124741">
                <a:tc>
                  <a:txBody>
                    <a:bodyPr/>
                    <a:lstStyle/>
                    <a:p>
                      <a:pPr lvl="0" algn="ctr" fontAlgn="b"/>
                      <a:r>
                        <a:rPr lang="en-US" sz="700" b="0" i="0" u="none" strike="noStrike">
                          <a:solidFill>
                            <a:srgbClr val="000000"/>
                          </a:solidFill>
                          <a:effectLst/>
                          <a:latin typeface="+mn-lt"/>
                        </a:rPr>
                        <a:t>98144</a:t>
                      </a:r>
                    </a:p>
                  </a:txBody>
                  <a:tcPr marL="9525" marR="9525" marT="9525" marB="0" anchor="ctr"/>
                </a:tc>
                <a:tc>
                  <a:txBody>
                    <a:bodyPr/>
                    <a:lstStyle/>
                    <a:p>
                      <a:pPr lvl="0" algn="ctr" fontAlgn="b"/>
                      <a:r>
                        <a:rPr lang="en-US" sz="700" b="0" i="0" u="none" strike="noStrike">
                          <a:solidFill>
                            <a:srgbClr val="000000"/>
                          </a:solidFill>
                          <a:effectLst/>
                          <a:latin typeface="+mn-lt"/>
                        </a:rPr>
                        <a:t>85%</a:t>
                      </a:r>
                    </a:p>
                  </a:txBody>
                  <a:tcPr marL="9525" marR="9525" marT="9525" marB="0" anchor="ctr"/>
                </a:tc>
                <a:extLst>
                  <a:ext uri="{0D108BD9-81ED-4DB2-BD59-A6C34878D82A}">
                    <a16:rowId xmlns:a16="http://schemas.microsoft.com/office/drawing/2014/main" val="4223687759"/>
                  </a:ext>
                </a:extLst>
              </a:tr>
              <a:tr h="124741">
                <a:tc>
                  <a:txBody>
                    <a:bodyPr/>
                    <a:lstStyle/>
                    <a:p>
                      <a:pPr lvl="0" algn="ctr" fontAlgn="b"/>
                      <a:r>
                        <a:rPr lang="en-US" sz="700" b="0" i="0" u="none" strike="noStrike">
                          <a:solidFill>
                            <a:srgbClr val="000000"/>
                          </a:solidFill>
                          <a:effectLst/>
                          <a:latin typeface="+mn-lt"/>
                        </a:rPr>
                        <a:t>98070</a:t>
                      </a:r>
                    </a:p>
                  </a:txBody>
                  <a:tcPr marL="9525" marR="9525" marT="9525" marB="0" anchor="ctr"/>
                </a:tc>
                <a:tc>
                  <a:txBody>
                    <a:bodyPr/>
                    <a:lstStyle/>
                    <a:p>
                      <a:pPr lvl="0" algn="ctr" fontAlgn="b"/>
                      <a:r>
                        <a:rPr lang="en-US" sz="700" b="0" i="0" u="none" strike="noStrike">
                          <a:solidFill>
                            <a:srgbClr val="000000"/>
                          </a:solidFill>
                          <a:effectLst/>
                          <a:latin typeface="+mn-lt"/>
                        </a:rPr>
                        <a:t>77%</a:t>
                      </a:r>
                    </a:p>
                  </a:txBody>
                  <a:tcPr marL="9525" marR="9525" marT="9525" marB="0" anchor="ctr"/>
                </a:tc>
                <a:extLst>
                  <a:ext uri="{0D108BD9-81ED-4DB2-BD59-A6C34878D82A}">
                    <a16:rowId xmlns:a16="http://schemas.microsoft.com/office/drawing/2014/main" val="1903597481"/>
                  </a:ext>
                </a:extLst>
              </a:tr>
              <a:tr h="124741">
                <a:tc>
                  <a:txBody>
                    <a:bodyPr/>
                    <a:lstStyle/>
                    <a:p>
                      <a:pPr lvl="0" algn="ctr" fontAlgn="b"/>
                      <a:r>
                        <a:rPr lang="en-US" sz="700" b="0" i="0" u="none" strike="noStrike">
                          <a:solidFill>
                            <a:srgbClr val="000000"/>
                          </a:solidFill>
                          <a:effectLst/>
                          <a:latin typeface="+mn-lt"/>
                        </a:rPr>
                        <a:t>98074</a:t>
                      </a:r>
                    </a:p>
                  </a:txBody>
                  <a:tcPr marL="9525" marR="9525" marT="9525" marB="0" anchor="ctr"/>
                </a:tc>
                <a:tc>
                  <a:txBody>
                    <a:bodyPr/>
                    <a:lstStyle/>
                    <a:p>
                      <a:pPr lvl="0" algn="ctr" fontAlgn="b"/>
                      <a:r>
                        <a:rPr lang="en-US" sz="700" b="0" i="0" u="none" strike="noStrike">
                          <a:solidFill>
                            <a:srgbClr val="000000"/>
                          </a:solidFill>
                          <a:effectLst/>
                          <a:latin typeface="+mn-lt"/>
                        </a:rPr>
                        <a:t>75%</a:t>
                      </a:r>
                    </a:p>
                  </a:txBody>
                  <a:tcPr marL="9525" marR="9525" marT="9525" marB="0" anchor="ctr"/>
                </a:tc>
                <a:extLst>
                  <a:ext uri="{0D108BD9-81ED-4DB2-BD59-A6C34878D82A}">
                    <a16:rowId xmlns:a16="http://schemas.microsoft.com/office/drawing/2014/main" val="2157807146"/>
                  </a:ext>
                </a:extLst>
              </a:tr>
              <a:tr h="124741">
                <a:tc>
                  <a:txBody>
                    <a:bodyPr/>
                    <a:lstStyle/>
                    <a:p>
                      <a:pPr lvl="0" algn="ctr" fontAlgn="b"/>
                      <a:r>
                        <a:rPr lang="en-US" sz="700" b="0" i="0" u="none" strike="noStrike">
                          <a:solidFill>
                            <a:srgbClr val="000000"/>
                          </a:solidFill>
                          <a:effectLst/>
                          <a:latin typeface="+mn-lt"/>
                        </a:rPr>
                        <a:t>98024</a:t>
                      </a:r>
                    </a:p>
                  </a:txBody>
                  <a:tcPr marL="9525" marR="9525" marT="9525" marB="0" anchor="ctr"/>
                </a:tc>
                <a:tc>
                  <a:txBody>
                    <a:bodyPr/>
                    <a:lstStyle/>
                    <a:p>
                      <a:pPr lvl="0" algn="ctr" fontAlgn="b"/>
                      <a:r>
                        <a:rPr lang="en-US" sz="700" b="0" i="0" u="none" strike="noStrike">
                          <a:solidFill>
                            <a:srgbClr val="000000"/>
                          </a:solidFill>
                          <a:effectLst/>
                          <a:latin typeface="+mn-lt"/>
                        </a:rPr>
                        <a:t>74%</a:t>
                      </a:r>
                    </a:p>
                  </a:txBody>
                  <a:tcPr marL="9525" marR="9525" marT="9525" marB="0" anchor="ctr"/>
                </a:tc>
                <a:extLst>
                  <a:ext uri="{0D108BD9-81ED-4DB2-BD59-A6C34878D82A}">
                    <a16:rowId xmlns:a16="http://schemas.microsoft.com/office/drawing/2014/main" val="3117194532"/>
                  </a:ext>
                </a:extLst>
              </a:tr>
              <a:tr h="124741">
                <a:tc>
                  <a:txBody>
                    <a:bodyPr/>
                    <a:lstStyle/>
                    <a:p>
                      <a:pPr lvl="0" algn="ctr" fontAlgn="b"/>
                      <a:r>
                        <a:rPr lang="en-US" sz="700" b="0" i="0" u="none" strike="noStrike">
                          <a:solidFill>
                            <a:srgbClr val="000000"/>
                          </a:solidFill>
                          <a:effectLst/>
                          <a:latin typeface="+mn-lt"/>
                        </a:rPr>
                        <a:t>98125</a:t>
                      </a:r>
                    </a:p>
                  </a:txBody>
                  <a:tcPr marL="9525" marR="9525" marT="9525" marB="0" anchor="ctr"/>
                </a:tc>
                <a:tc>
                  <a:txBody>
                    <a:bodyPr/>
                    <a:lstStyle/>
                    <a:p>
                      <a:pPr lvl="0" algn="ctr" fontAlgn="b"/>
                      <a:r>
                        <a:rPr lang="en-US" sz="700" b="0" i="0" u="none" strike="noStrike">
                          <a:solidFill>
                            <a:srgbClr val="000000"/>
                          </a:solidFill>
                          <a:effectLst/>
                          <a:latin typeface="+mn-lt"/>
                        </a:rPr>
                        <a:t>71%</a:t>
                      </a:r>
                    </a:p>
                  </a:txBody>
                  <a:tcPr marL="9525" marR="9525" marT="9525" marB="0" anchor="ctr"/>
                </a:tc>
                <a:extLst>
                  <a:ext uri="{0D108BD9-81ED-4DB2-BD59-A6C34878D82A}">
                    <a16:rowId xmlns:a16="http://schemas.microsoft.com/office/drawing/2014/main" val="3534001861"/>
                  </a:ext>
                </a:extLst>
              </a:tr>
              <a:tr h="124741">
                <a:tc>
                  <a:txBody>
                    <a:bodyPr/>
                    <a:lstStyle/>
                    <a:p>
                      <a:pPr lvl="0" algn="ctr" fontAlgn="b"/>
                      <a:r>
                        <a:rPr lang="en-US" sz="700" b="0" i="0" u="none" strike="noStrike">
                          <a:solidFill>
                            <a:srgbClr val="000000"/>
                          </a:solidFill>
                          <a:effectLst/>
                          <a:latin typeface="+mn-lt"/>
                        </a:rPr>
                        <a:t>98077</a:t>
                      </a:r>
                    </a:p>
                  </a:txBody>
                  <a:tcPr marL="9525" marR="9525" marT="9525" marB="0" anchor="ctr"/>
                </a:tc>
                <a:tc>
                  <a:txBody>
                    <a:bodyPr/>
                    <a:lstStyle/>
                    <a:p>
                      <a:pPr lvl="0" algn="ctr" fontAlgn="b"/>
                      <a:r>
                        <a:rPr lang="en-US" sz="700" b="0" i="0" u="none" strike="noStrike">
                          <a:solidFill>
                            <a:srgbClr val="000000"/>
                          </a:solidFill>
                          <a:effectLst/>
                          <a:latin typeface="+mn-lt"/>
                        </a:rPr>
                        <a:t>70%</a:t>
                      </a:r>
                    </a:p>
                  </a:txBody>
                  <a:tcPr marL="9525" marR="9525" marT="9525" marB="0" anchor="ctr"/>
                </a:tc>
                <a:extLst>
                  <a:ext uri="{0D108BD9-81ED-4DB2-BD59-A6C34878D82A}">
                    <a16:rowId xmlns:a16="http://schemas.microsoft.com/office/drawing/2014/main" val="373398550"/>
                  </a:ext>
                </a:extLst>
              </a:tr>
              <a:tr h="124741">
                <a:tc>
                  <a:txBody>
                    <a:bodyPr/>
                    <a:lstStyle/>
                    <a:p>
                      <a:pPr lvl="0" algn="ctr" fontAlgn="b"/>
                      <a:r>
                        <a:rPr lang="en-US" sz="700" b="0" i="0" u="none" strike="noStrike">
                          <a:solidFill>
                            <a:srgbClr val="000000"/>
                          </a:solidFill>
                          <a:effectLst/>
                          <a:latin typeface="+mn-lt"/>
                        </a:rPr>
                        <a:t>98029</a:t>
                      </a:r>
                    </a:p>
                  </a:txBody>
                  <a:tcPr marL="9525" marR="9525" marT="9525" marB="0" anchor="ctr"/>
                </a:tc>
                <a:tc>
                  <a:txBody>
                    <a:bodyPr/>
                    <a:lstStyle/>
                    <a:p>
                      <a:pPr lvl="0" algn="ctr" fontAlgn="b"/>
                      <a:r>
                        <a:rPr lang="en-US" sz="700" b="0" i="0" u="none" strike="noStrike">
                          <a:solidFill>
                            <a:srgbClr val="000000"/>
                          </a:solidFill>
                          <a:effectLst/>
                          <a:latin typeface="+mn-lt"/>
                        </a:rPr>
                        <a:t>69%</a:t>
                      </a:r>
                    </a:p>
                  </a:txBody>
                  <a:tcPr marL="9525" marR="9525" marT="9525" marB="0" anchor="ctr"/>
                </a:tc>
                <a:extLst>
                  <a:ext uri="{0D108BD9-81ED-4DB2-BD59-A6C34878D82A}">
                    <a16:rowId xmlns:a16="http://schemas.microsoft.com/office/drawing/2014/main" val="108254496"/>
                  </a:ext>
                </a:extLst>
              </a:tr>
              <a:tr h="124741">
                <a:tc>
                  <a:txBody>
                    <a:bodyPr/>
                    <a:lstStyle/>
                    <a:p>
                      <a:pPr lvl="0" algn="ctr" fontAlgn="b"/>
                      <a:r>
                        <a:rPr lang="en-US" sz="700" b="0" i="0" u="none" strike="noStrike">
                          <a:solidFill>
                            <a:srgbClr val="000000"/>
                          </a:solidFill>
                          <a:effectLst/>
                          <a:latin typeface="+mn-lt"/>
                        </a:rPr>
                        <a:t>98027</a:t>
                      </a:r>
                    </a:p>
                  </a:txBody>
                  <a:tcPr marL="9525" marR="9525" marT="9525" marB="0" anchor="ctr"/>
                </a:tc>
                <a:tc>
                  <a:txBody>
                    <a:bodyPr/>
                    <a:lstStyle/>
                    <a:p>
                      <a:pPr lvl="0" algn="ctr" fontAlgn="b"/>
                      <a:r>
                        <a:rPr lang="en-US" sz="700" b="0" i="0" u="none" strike="noStrike" dirty="0">
                          <a:solidFill>
                            <a:srgbClr val="000000"/>
                          </a:solidFill>
                          <a:effectLst/>
                          <a:latin typeface="+mn-lt"/>
                        </a:rPr>
                        <a:t>69%</a:t>
                      </a:r>
                    </a:p>
                  </a:txBody>
                  <a:tcPr marL="9525" marR="9525" marT="9525" marB="0" anchor="ctr"/>
                </a:tc>
                <a:extLst>
                  <a:ext uri="{0D108BD9-81ED-4DB2-BD59-A6C34878D82A}">
                    <a16:rowId xmlns:a16="http://schemas.microsoft.com/office/drawing/2014/main" val="2326465130"/>
                  </a:ext>
                </a:extLst>
              </a:tr>
            </a:tbl>
          </a:graphicData>
        </a:graphic>
      </p:graphicFrame>
      <p:graphicFrame>
        <p:nvGraphicFramePr>
          <p:cNvPr id="12" name="Table 7">
            <a:extLst>
              <a:ext uri="{FF2B5EF4-FFF2-40B4-BE49-F238E27FC236}">
                <a16:creationId xmlns:a16="http://schemas.microsoft.com/office/drawing/2014/main" id="{9E032791-8EB5-D846-900F-6375BF46F76E}"/>
              </a:ext>
            </a:extLst>
          </p:cNvPr>
          <p:cNvGraphicFramePr>
            <a:graphicFrameLocks noGrp="1"/>
          </p:cNvGraphicFramePr>
          <p:nvPr>
            <p:extLst>
              <p:ext uri="{D42A27DB-BD31-4B8C-83A1-F6EECF244321}">
                <p14:modId xmlns:p14="http://schemas.microsoft.com/office/powerpoint/2010/main" val="3058456166"/>
              </p:ext>
            </p:extLst>
          </p:nvPr>
        </p:nvGraphicFramePr>
        <p:xfrm>
          <a:off x="5962078" y="1967222"/>
          <a:ext cx="3756348" cy="4604520"/>
        </p:xfrm>
        <a:graphic>
          <a:graphicData uri="http://schemas.openxmlformats.org/drawingml/2006/table">
            <a:tbl>
              <a:tblPr firstRow="1" bandRow="1">
                <a:tableStyleId>{5C22544A-7EE6-4342-B048-85BDC9FD1C3A}</a:tableStyleId>
              </a:tblPr>
              <a:tblGrid>
                <a:gridCol w="1878174">
                  <a:extLst>
                    <a:ext uri="{9D8B030D-6E8A-4147-A177-3AD203B41FA5}">
                      <a16:colId xmlns:a16="http://schemas.microsoft.com/office/drawing/2014/main" val="4145685304"/>
                    </a:ext>
                  </a:extLst>
                </a:gridCol>
                <a:gridCol w="1878174">
                  <a:extLst>
                    <a:ext uri="{9D8B030D-6E8A-4147-A177-3AD203B41FA5}">
                      <a16:colId xmlns:a16="http://schemas.microsoft.com/office/drawing/2014/main" val="501044954"/>
                    </a:ext>
                  </a:extLst>
                </a:gridCol>
              </a:tblGrid>
              <a:tr h="494624">
                <a:tc>
                  <a:txBody>
                    <a:bodyPr/>
                    <a:lstStyle/>
                    <a:p>
                      <a:pPr algn="ctr" fontAlgn="ctr"/>
                      <a:r>
                        <a:rPr lang="en-US" sz="900" b="1" dirty="0">
                          <a:effectLst/>
                        </a:rPr>
                        <a:t>Predictor</a:t>
                      </a:r>
                    </a:p>
                  </a:txBody>
                  <a:tcPr anchor="ctr"/>
                </a:tc>
                <a:tc>
                  <a:txBody>
                    <a:bodyPr/>
                    <a:lstStyle/>
                    <a:p>
                      <a:pPr algn="ctr" fontAlgn="ctr"/>
                      <a:r>
                        <a:rPr lang="en-US" sz="900" b="1" dirty="0">
                          <a:effectLst/>
                        </a:rPr>
                        <a:t>Change in sale price if home in chosen zip rather than 98001(%)</a:t>
                      </a:r>
                    </a:p>
                  </a:txBody>
                  <a:tcPr anchor="ctr"/>
                </a:tc>
                <a:extLst>
                  <a:ext uri="{0D108BD9-81ED-4DB2-BD59-A6C34878D82A}">
                    <a16:rowId xmlns:a16="http://schemas.microsoft.com/office/drawing/2014/main" val="1076749580"/>
                  </a:ext>
                </a:extLst>
              </a:tr>
              <a:tr h="128175">
                <a:tc>
                  <a:txBody>
                    <a:bodyPr/>
                    <a:lstStyle/>
                    <a:p>
                      <a:pPr algn="ctr" fontAlgn="b"/>
                      <a:r>
                        <a:rPr lang="en-US" sz="700" b="0" i="0" u="none" strike="noStrike" dirty="0">
                          <a:solidFill>
                            <a:srgbClr val="000000"/>
                          </a:solidFill>
                          <a:effectLst/>
                          <a:latin typeface="+mn-lt"/>
                        </a:rPr>
                        <a:t>98034</a:t>
                      </a:r>
                    </a:p>
                  </a:txBody>
                  <a:tcPr marL="9525" marR="9525" marT="9525" marB="0" anchor="ctr"/>
                </a:tc>
                <a:tc>
                  <a:txBody>
                    <a:bodyPr/>
                    <a:lstStyle/>
                    <a:p>
                      <a:pPr algn="ctr" fontAlgn="b"/>
                      <a:r>
                        <a:rPr lang="en-US" sz="700" b="0" i="0" u="none" strike="noStrike">
                          <a:solidFill>
                            <a:srgbClr val="000000"/>
                          </a:solidFill>
                          <a:effectLst/>
                          <a:latin typeface="+mn-lt"/>
                        </a:rPr>
                        <a:t>68%</a:t>
                      </a:r>
                    </a:p>
                  </a:txBody>
                  <a:tcPr marL="9525" marR="9525" marT="9525" marB="0" anchor="ctr"/>
                </a:tc>
                <a:extLst>
                  <a:ext uri="{0D108BD9-81ED-4DB2-BD59-A6C34878D82A}">
                    <a16:rowId xmlns:a16="http://schemas.microsoft.com/office/drawing/2014/main" val="1006375750"/>
                  </a:ext>
                </a:extLst>
              </a:tr>
              <a:tr h="128175">
                <a:tc>
                  <a:txBody>
                    <a:bodyPr/>
                    <a:lstStyle/>
                    <a:p>
                      <a:pPr algn="ctr" fontAlgn="b"/>
                      <a:r>
                        <a:rPr lang="en-US" sz="700" b="0" i="0" u="none" strike="noStrike" dirty="0">
                          <a:solidFill>
                            <a:srgbClr val="000000"/>
                          </a:solidFill>
                          <a:effectLst/>
                          <a:latin typeface="+mn-lt"/>
                        </a:rPr>
                        <a:t>98072</a:t>
                      </a:r>
                    </a:p>
                  </a:txBody>
                  <a:tcPr marL="9525" marR="9525" marT="9525" marB="0" anchor="ctr"/>
                </a:tc>
                <a:tc>
                  <a:txBody>
                    <a:bodyPr/>
                    <a:lstStyle/>
                    <a:p>
                      <a:pPr algn="ctr" fontAlgn="b"/>
                      <a:r>
                        <a:rPr lang="en-US" sz="700" b="0" i="0" u="none" strike="noStrike">
                          <a:solidFill>
                            <a:srgbClr val="000000"/>
                          </a:solidFill>
                          <a:effectLst/>
                          <a:latin typeface="+mn-lt"/>
                        </a:rPr>
                        <a:t>68%</a:t>
                      </a:r>
                    </a:p>
                  </a:txBody>
                  <a:tcPr marL="9525" marR="9525" marT="9525" marB="0" anchor="ctr"/>
                </a:tc>
                <a:extLst>
                  <a:ext uri="{0D108BD9-81ED-4DB2-BD59-A6C34878D82A}">
                    <a16:rowId xmlns:a16="http://schemas.microsoft.com/office/drawing/2014/main" val="1405305497"/>
                  </a:ext>
                </a:extLst>
              </a:tr>
              <a:tr h="128175">
                <a:tc>
                  <a:txBody>
                    <a:bodyPr/>
                    <a:lstStyle/>
                    <a:p>
                      <a:pPr algn="ctr" fontAlgn="b"/>
                      <a:r>
                        <a:rPr lang="en-US" sz="700" b="0" i="0" u="none" strike="noStrike" dirty="0">
                          <a:solidFill>
                            <a:srgbClr val="000000"/>
                          </a:solidFill>
                          <a:effectLst/>
                          <a:latin typeface="+mn-lt"/>
                        </a:rPr>
                        <a:t>98126</a:t>
                      </a:r>
                    </a:p>
                  </a:txBody>
                  <a:tcPr marL="9525" marR="9525" marT="9525" marB="0" anchor="ctr"/>
                </a:tc>
                <a:tc>
                  <a:txBody>
                    <a:bodyPr/>
                    <a:lstStyle/>
                    <a:p>
                      <a:pPr algn="ctr" fontAlgn="b"/>
                      <a:r>
                        <a:rPr lang="en-US" sz="700" b="0" i="0" u="none" strike="noStrike" dirty="0">
                          <a:solidFill>
                            <a:srgbClr val="000000"/>
                          </a:solidFill>
                          <a:effectLst/>
                          <a:latin typeface="+mn-lt"/>
                        </a:rPr>
                        <a:t>64%</a:t>
                      </a:r>
                    </a:p>
                  </a:txBody>
                  <a:tcPr marL="9525" marR="9525" marT="9525" marB="0" anchor="ctr"/>
                </a:tc>
                <a:extLst>
                  <a:ext uri="{0D108BD9-81ED-4DB2-BD59-A6C34878D82A}">
                    <a16:rowId xmlns:a16="http://schemas.microsoft.com/office/drawing/2014/main" val="3055773279"/>
                  </a:ext>
                </a:extLst>
              </a:tr>
              <a:tr h="128175">
                <a:tc>
                  <a:txBody>
                    <a:bodyPr/>
                    <a:lstStyle/>
                    <a:p>
                      <a:pPr algn="ctr" fontAlgn="b"/>
                      <a:r>
                        <a:rPr lang="en-US" sz="700" b="0" i="0" u="none" strike="noStrike">
                          <a:solidFill>
                            <a:srgbClr val="000000"/>
                          </a:solidFill>
                          <a:effectLst/>
                          <a:latin typeface="+mn-lt"/>
                        </a:rPr>
                        <a:t>98065</a:t>
                      </a:r>
                    </a:p>
                  </a:txBody>
                  <a:tcPr marL="9525" marR="9525" marT="9525" marB="0" anchor="ctr"/>
                </a:tc>
                <a:tc>
                  <a:txBody>
                    <a:bodyPr/>
                    <a:lstStyle/>
                    <a:p>
                      <a:pPr algn="ctr" fontAlgn="b"/>
                      <a:r>
                        <a:rPr lang="en-US" sz="700" b="0" i="0" u="none" strike="noStrike">
                          <a:solidFill>
                            <a:srgbClr val="000000"/>
                          </a:solidFill>
                          <a:effectLst/>
                          <a:latin typeface="+mn-lt"/>
                        </a:rPr>
                        <a:t>61%</a:t>
                      </a:r>
                    </a:p>
                  </a:txBody>
                  <a:tcPr marL="9525" marR="9525" marT="9525" marB="0" anchor="ctr"/>
                </a:tc>
                <a:extLst>
                  <a:ext uri="{0D108BD9-81ED-4DB2-BD59-A6C34878D82A}">
                    <a16:rowId xmlns:a16="http://schemas.microsoft.com/office/drawing/2014/main" val="2445616717"/>
                  </a:ext>
                </a:extLst>
              </a:tr>
              <a:tr h="128175">
                <a:tc>
                  <a:txBody>
                    <a:bodyPr/>
                    <a:lstStyle/>
                    <a:p>
                      <a:pPr algn="ctr" fontAlgn="b"/>
                      <a:r>
                        <a:rPr lang="en-US" sz="700" b="0" i="0" u="none" strike="noStrike">
                          <a:solidFill>
                            <a:srgbClr val="000000"/>
                          </a:solidFill>
                          <a:effectLst/>
                          <a:latin typeface="+mn-lt"/>
                        </a:rPr>
                        <a:t>98011</a:t>
                      </a:r>
                    </a:p>
                  </a:txBody>
                  <a:tcPr marL="9525" marR="9525" marT="9525" marB="0" anchor="ctr"/>
                </a:tc>
                <a:tc>
                  <a:txBody>
                    <a:bodyPr/>
                    <a:lstStyle/>
                    <a:p>
                      <a:pPr algn="ctr" fontAlgn="b"/>
                      <a:r>
                        <a:rPr lang="en-US" sz="700" b="0" i="0" u="none" strike="noStrike">
                          <a:solidFill>
                            <a:srgbClr val="000000"/>
                          </a:solidFill>
                          <a:effectLst/>
                          <a:latin typeface="+mn-lt"/>
                        </a:rPr>
                        <a:t>56%</a:t>
                      </a:r>
                    </a:p>
                  </a:txBody>
                  <a:tcPr marL="9525" marR="9525" marT="9525" marB="0" anchor="ctr"/>
                </a:tc>
                <a:extLst>
                  <a:ext uri="{0D108BD9-81ED-4DB2-BD59-A6C34878D82A}">
                    <a16:rowId xmlns:a16="http://schemas.microsoft.com/office/drawing/2014/main" val="842400331"/>
                  </a:ext>
                </a:extLst>
              </a:tr>
              <a:tr h="128175">
                <a:tc>
                  <a:txBody>
                    <a:bodyPr/>
                    <a:lstStyle/>
                    <a:p>
                      <a:pPr algn="ctr" fontAlgn="b"/>
                      <a:r>
                        <a:rPr lang="en-US" sz="700" b="0" i="0" u="none" strike="noStrike" dirty="0">
                          <a:solidFill>
                            <a:srgbClr val="000000"/>
                          </a:solidFill>
                          <a:effectLst/>
                          <a:latin typeface="+mn-lt"/>
                        </a:rPr>
                        <a:t>98118</a:t>
                      </a:r>
                    </a:p>
                  </a:txBody>
                  <a:tcPr marL="9525" marR="9525" marT="9525" marB="0" anchor="ctr"/>
                </a:tc>
                <a:tc>
                  <a:txBody>
                    <a:bodyPr/>
                    <a:lstStyle/>
                    <a:p>
                      <a:pPr algn="ctr" fontAlgn="b"/>
                      <a:r>
                        <a:rPr lang="en-US" sz="700" b="0" i="0" u="none" strike="noStrike">
                          <a:solidFill>
                            <a:srgbClr val="000000"/>
                          </a:solidFill>
                          <a:effectLst/>
                          <a:latin typeface="+mn-lt"/>
                        </a:rPr>
                        <a:t>54%</a:t>
                      </a:r>
                    </a:p>
                  </a:txBody>
                  <a:tcPr marL="9525" marR="9525" marT="9525" marB="0" anchor="ctr"/>
                </a:tc>
                <a:extLst>
                  <a:ext uri="{0D108BD9-81ED-4DB2-BD59-A6C34878D82A}">
                    <a16:rowId xmlns:a16="http://schemas.microsoft.com/office/drawing/2014/main" val="798900831"/>
                  </a:ext>
                </a:extLst>
              </a:tr>
              <a:tr h="128175">
                <a:tc>
                  <a:txBody>
                    <a:bodyPr/>
                    <a:lstStyle/>
                    <a:p>
                      <a:pPr algn="ctr" fontAlgn="b"/>
                      <a:r>
                        <a:rPr lang="en-US" sz="700" b="0" i="0" u="none" strike="noStrike">
                          <a:solidFill>
                            <a:srgbClr val="000000"/>
                          </a:solidFill>
                          <a:effectLst/>
                          <a:latin typeface="+mn-lt"/>
                        </a:rPr>
                        <a:t>98155</a:t>
                      </a:r>
                    </a:p>
                  </a:txBody>
                  <a:tcPr marL="9525" marR="9525" marT="9525" marB="0" anchor="ctr"/>
                </a:tc>
                <a:tc>
                  <a:txBody>
                    <a:bodyPr/>
                    <a:lstStyle/>
                    <a:p>
                      <a:pPr algn="ctr" fontAlgn="b"/>
                      <a:r>
                        <a:rPr lang="en-US" sz="700" b="0" i="0" u="none" strike="noStrike">
                          <a:solidFill>
                            <a:srgbClr val="000000"/>
                          </a:solidFill>
                          <a:effectLst/>
                          <a:latin typeface="+mn-lt"/>
                        </a:rPr>
                        <a:t>53%</a:t>
                      </a:r>
                    </a:p>
                  </a:txBody>
                  <a:tcPr marL="9525" marR="9525" marT="9525" marB="0" anchor="ctr"/>
                </a:tc>
                <a:extLst>
                  <a:ext uri="{0D108BD9-81ED-4DB2-BD59-A6C34878D82A}">
                    <a16:rowId xmlns:a16="http://schemas.microsoft.com/office/drawing/2014/main" val="2489545174"/>
                  </a:ext>
                </a:extLst>
              </a:tr>
              <a:tr h="128175">
                <a:tc>
                  <a:txBody>
                    <a:bodyPr/>
                    <a:lstStyle/>
                    <a:p>
                      <a:pPr algn="ctr" fontAlgn="b"/>
                      <a:r>
                        <a:rPr lang="en-US" sz="700" b="0" i="0" u="none" strike="noStrike">
                          <a:solidFill>
                            <a:srgbClr val="000000"/>
                          </a:solidFill>
                          <a:effectLst/>
                          <a:latin typeface="+mn-lt"/>
                        </a:rPr>
                        <a:t>98028</a:t>
                      </a:r>
                    </a:p>
                  </a:txBody>
                  <a:tcPr marL="9525" marR="9525" marT="9525" marB="0" anchor="ctr"/>
                </a:tc>
                <a:tc>
                  <a:txBody>
                    <a:bodyPr/>
                    <a:lstStyle/>
                    <a:p>
                      <a:pPr algn="ctr" fontAlgn="b"/>
                      <a:r>
                        <a:rPr lang="en-US" sz="700" b="0" i="0" u="none" strike="noStrike">
                          <a:solidFill>
                            <a:srgbClr val="000000"/>
                          </a:solidFill>
                          <a:effectLst/>
                          <a:latin typeface="+mn-lt"/>
                        </a:rPr>
                        <a:t>52%</a:t>
                      </a:r>
                    </a:p>
                  </a:txBody>
                  <a:tcPr marL="9525" marR="9525" marT="9525" marB="0" anchor="ctr"/>
                </a:tc>
                <a:extLst>
                  <a:ext uri="{0D108BD9-81ED-4DB2-BD59-A6C34878D82A}">
                    <a16:rowId xmlns:a16="http://schemas.microsoft.com/office/drawing/2014/main" val="367174985"/>
                  </a:ext>
                </a:extLst>
              </a:tr>
              <a:tr h="128175">
                <a:tc>
                  <a:txBody>
                    <a:bodyPr/>
                    <a:lstStyle/>
                    <a:p>
                      <a:pPr algn="ctr" fontAlgn="b"/>
                      <a:r>
                        <a:rPr lang="en-US" sz="700" b="0" i="0" u="none" strike="noStrike">
                          <a:solidFill>
                            <a:srgbClr val="000000"/>
                          </a:solidFill>
                          <a:effectLst/>
                          <a:latin typeface="+mn-lt"/>
                        </a:rPr>
                        <a:t>98014</a:t>
                      </a:r>
                    </a:p>
                  </a:txBody>
                  <a:tcPr marL="9525" marR="9525" marT="9525" marB="0" anchor="ctr"/>
                </a:tc>
                <a:tc>
                  <a:txBody>
                    <a:bodyPr/>
                    <a:lstStyle/>
                    <a:p>
                      <a:pPr algn="ctr" fontAlgn="b"/>
                      <a:r>
                        <a:rPr lang="en-US" sz="700" b="0" i="0" u="none" strike="noStrike">
                          <a:solidFill>
                            <a:srgbClr val="000000"/>
                          </a:solidFill>
                          <a:effectLst/>
                          <a:latin typeface="+mn-lt"/>
                        </a:rPr>
                        <a:t>52%</a:t>
                      </a:r>
                    </a:p>
                  </a:txBody>
                  <a:tcPr marL="9525" marR="9525" marT="9525" marB="0" anchor="ctr"/>
                </a:tc>
                <a:extLst>
                  <a:ext uri="{0D108BD9-81ED-4DB2-BD59-A6C34878D82A}">
                    <a16:rowId xmlns:a16="http://schemas.microsoft.com/office/drawing/2014/main" val="1321309687"/>
                  </a:ext>
                </a:extLst>
              </a:tr>
              <a:tr h="128175">
                <a:tc>
                  <a:txBody>
                    <a:bodyPr/>
                    <a:lstStyle/>
                    <a:p>
                      <a:pPr algn="ctr" fontAlgn="b"/>
                      <a:r>
                        <a:rPr lang="en-US" sz="700" b="0" i="0" u="none" strike="noStrike">
                          <a:solidFill>
                            <a:srgbClr val="000000"/>
                          </a:solidFill>
                          <a:effectLst/>
                          <a:latin typeface="+mn-lt"/>
                        </a:rPr>
                        <a:t>98133</a:t>
                      </a:r>
                    </a:p>
                  </a:txBody>
                  <a:tcPr marL="9525" marR="9525" marT="9525" marB="0" anchor="ctr"/>
                </a:tc>
                <a:tc>
                  <a:txBody>
                    <a:bodyPr/>
                    <a:lstStyle/>
                    <a:p>
                      <a:pPr algn="ctr" fontAlgn="b"/>
                      <a:r>
                        <a:rPr lang="en-US" sz="700" b="0" i="0" u="none" strike="noStrike">
                          <a:solidFill>
                            <a:srgbClr val="000000"/>
                          </a:solidFill>
                          <a:effectLst/>
                          <a:latin typeface="+mn-lt"/>
                        </a:rPr>
                        <a:t>50%</a:t>
                      </a:r>
                    </a:p>
                  </a:txBody>
                  <a:tcPr marL="9525" marR="9525" marT="9525" marB="0" anchor="ctr"/>
                </a:tc>
                <a:extLst>
                  <a:ext uri="{0D108BD9-81ED-4DB2-BD59-A6C34878D82A}">
                    <a16:rowId xmlns:a16="http://schemas.microsoft.com/office/drawing/2014/main" val="980395020"/>
                  </a:ext>
                </a:extLst>
              </a:tr>
              <a:tr h="128175">
                <a:tc>
                  <a:txBody>
                    <a:bodyPr/>
                    <a:lstStyle/>
                    <a:p>
                      <a:pPr algn="ctr" fontAlgn="b"/>
                      <a:r>
                        <a:rPr lang="en-US" sz="700" b="0" i="0" u="none" strike="noStrike" dirty="0">
                          <a:solidFill>
                            <a:srgbClr val="000000"/>
                          </a:solidFill>
                          <a:effectLst/>
                          <a:latin typeface="+mn-lt"/>
                        </a:rPr>
                        <a:t>98166</a:t>
                      </a:r>
                    </a:p>
                  </a:txBody>
                  <a:tcPr marL="9525" marR="9525" marT="9525" marB="0" anchor="ctr"/>
                </a:tc>
                <a:tc>
                  <a:txBody>
                    <a:bodyPr/>
                    <a:lstStyle/>
                    <a:p>
                      <a:pPr algn="ctr" fontAlgn="b"/>
                      <a:r>
                        <a:rPr lang="en-US" sz="700" b="0" i="0" u="none" strike="noStrike">
                          <a:solidFill>
                            <a:srgbClr val="000000"/>
                          </a:solidFill>
                          <a:effectLst/>
                          <a:latin typeface="+mn-lt"/>
                        </a:rPr>
                        <a:t>48%</a:t>
                      </a:r>
                    </a:p>
                  </a:txBody>
                  <a:tcPr marL="9525" marR="9525" marT="9525" marB="0" anchor="ctr"/>
                </a:tc>
                <a:extLst>
                  <a:ext uri="{0D108BD9-81ED-4DB2-BD59-A6C34878D82A}">
                    <a16:rowId xmlns:a16="http://schemas.microsoft.com/office/drawing/2014/main" val="838895008"/>
                  </a:ext>
                </a:extLst>
              </a:tr>
              <a:tr h="128175">
                <a:tc>
                  <a:txBody>
                    <a:bodyPr/>
                    <a:lstStyle/>
                    <a:p>
                      <a:pPr algn="ctr" fontAlgn="b"/>
                      <a:r>
                        <a:rPr lang="en-US" sz="700" b="0" i="0" u="none" strike="noStrike">
                          <a:solidFill>
                            <a:srgbClr val="000000"/>
                          </a:solidFill>
                          <a:effectLst/>
                          <a:latin typeface="+mn-lt"/>
                        </a:rPr>
                        <a:t>98059</a:t>
                      </a:r>
                    </a:p>
                  </a:txBody>
                  <a:tcPr marL="9525" marR="9525" marT="9525" marB="0" anchor="ctr"/>
                </a:tc>
                <a:tc>
                  <a:txBody>
                    <a:bodyPr/>
                    <a:lstStyle/>
                    <a:p>
                      <a:pPr algn="ctr" fontAlgn="b"/>
                      <a:r>
                        <a:rPr lang="en-US" sz="700" b="0" i="0" u="none" strike="noStrike" dirty="0">
                          <a:solidFill>
                            <a:srgbClr val="000000"/>
                          </a:solidFill>
                          <a:effectLst/>
                          <a:latin typeface="+mn-lt"/>
                        </a:rPr>
                        <a:t>45%</a:t>
                      </a:r>
                    </a:p>
                  </a:txBody>
                  <a:tcPr marL="9525" marR="9525" marT="9525" marB="0" anchor="ctr"/>
                </a:tc>
                <a:extLst>
                  <a:ext uri="{0D108BD9-81ED-4DB2-BD59-A6C34878D82A}">
                    <a16:rowId xmlns:a16="http://schemas.microsoft.com/office/drawing/2014/main" val="3223977279"/>
                  </a:ext>
                </a:extLst>
              </a:tr>
              <a:tr h="128175">
                <a:tc>
                  <a:txBody>
                    <a:bodyPr/>
                    <a:lstStyle/>
                    <a:p>
                      <a:pPr algn="ctr" fontAlgn="b"/>
                      <a:r>
                        <a:rPr lang="en-US" sz="700" b="0" i="0" u="none" strike="noStrike">
                          <a:solidFill>
                            <a:srgbClr val="000000"/>
                          </a:solidFill>
                          <a:effectLst/>
                          <a:latin typeface="+mn-lt"/>
                        </a:rPr>
                        <a:t>98019</a:t>
                      </a:r>
                    </a:p>
                  </a:txBody>
                  <a:tcPr marL="9525" marR="9525" marT="9525" marB="0" anchor="ctr"/>
                </a:tc>
                <a:tc>
                  <a:txBody>
                    <a:bodyPr/>
                    <a:lstStyle/>
                    <a:p>
                      <a:pPr algn="ctr" fontAlgn="b"/>
                      <a:r>
                        <a:rPr lang="en-US" sz="700" b="0" i="0" u="none" strike="noStrike">
                          <a:solidFill>
                            <a:srgbClr val="000000"/>
                          </a:solidFill>
                          <a:effectLst/>
                          <a:latin typeface="+mn-lt"/>
                        </a:rPr>
                        <a:t>44%</a:t>
                      </a:r>
                    </a:p>
                  </a:txBody>
                  <a:tcPr marL="9525" marR="9525" marT="9525" marB="0" anchor="ctr"/>
                </a:tc>
                <a:extLst>
                  <a:ext uri="{0D108BD9-81ED-4DB2-BD59-A6C34878D82A}">
                    <a16:rowId xmlns:a16="http://schemas.microsoft.com/office/drawing/2014/main" val="2734180865"/>
                  </a:ext>
                </a:extLst>
              </a:tr>
              <a:tr h="128175">
                <a:tc>
                  <a:txBody>
                    <a:bodyPr/>
                    <a:lstStyle/>
                    <a:p>
                      <a:pPr algn="ctr" fontAlgn="b"/>
                      <a:r>
                        <a:rPr lang="en-US" sz="700" b="0" i="0" u="none" strike="noStrike">
                          <a:solidFill>
                            <a:srgbClr val="000000"/>
                          </a:solidFill>
                          <a:effectLst/>
                          <a:latin typeface="+mn-lt"/>
                        </a:rPr>
                        <a:t>98045</a:t>
                      </a:r>
                    </a:p>
                  </a:txBody>
                  <a:tcPr marL="9525" marR="9525" marT="9525" marB="0" anchor="ctr"/>
                </a:tc>
                <a:tc>
                  <a:txBody>
                    <a:bodyPr/>
                    <a:lstStyle/>
                    <a:p>
                      <a:pPr algn="ctr" fontAlgn="b"/>
                      <a:r>
                        <a:rPr lang="en-US" sz="700" b="0" i="0" u="none" strike="noStrike">
                          <a:solidFill>
                            <a:srgbClr val="000000"/>
                          </a:solidFill>
                          <a:effectLst/>
                          <a:latin typeface="+mn-lt"/>
                        </a:rPr>
                        <a:t>43%</a:t>
                      </a:r>
                    </a:p>
                  </a:txBody>
                  <a:tcPr marL="9525" marR="9525" marT="9525" marB="0" anchor="ctr"/>
                </a:tc>
                <a:extLst>
                  <a:ext uri="{0D108BD9-81ED-4DB2-BD59-A6C34878D82A}">
                    <a16:rowId xmlns:a16="http://schemas.microsoft.com/office/drawing/2014/main" val="2067113447"/>
                  </a:ext>
                </a:extLst>
              </a:tr>
              <a:tr h="128175">
                <a:tc>
                  <a:txBody>
                    <a:bodyPr/>
                    <a:lstStyle/>
                    <a:p>
                      <a:pPr algn="ctr" fontAlgn="b"/>
                      <a:r>
                        <a:rPr lang="en-US" sz="700" b="0" i="0" u="none" strike="noStrike">
                          <a:solidFill>
                            <a:srgbClr val="000000"/>
                          </a:solidFill>
                          <a:effectLst/>
                          <a:latin typeface="+mn-lt"/>
                        </a:rPr>
                        <a:t>98056</a:t>
                      </a:r>
                    </a:p>
                  </a:txBody>
                  <a:tcPr marL="9525" marR="9525" marT="9525" marB="0" anchor="ctr"/>
                </a:tc>
                <a:tc>
                  <a:txBody>
                    <a:bodyPr/>
                    <a:lstStyle/>
                    <a:p>
                      <a:pPr algn="ctr" fontAlgn="b"/>
                      <a:r>
                        <a:rPr lang="en-US" sz="700" b="0" i="0" u="none" strike="noStrike">
                          <a:solidFill>
                            <a:srgbClr val="000000"/>
                          </a:solidFill>
                          <a:effectLst/>
                          <a:latin typeface="+mn-lt"/>
                        </a:rPr>
                        <a:t>42%</a:t>
                      </a:r>
                    </a:p>
                  </a:txBody>
                  <a:tcPr marL="9525" marR="9525" marT="9525" marB="0" anchor="ctr"/>
                </a:tc>
                <a:extLst>
                  <a:ext uri="{0D108BD9-81ED-4DB2-BD59-A6C34878D82A}">
                    <a16:rowId xmlns:a16="http://schemas.microsoft.com/office/drawing/2014/main" val="3653343155"/>
                  </a:ext>
                </a:extLst>
              </a:tr>
              <a:tr h="128175">
                <a:tc>
                  <a:txBody>
                    <a:bodyPr/>
                    <a:lstStyle/>
                    <a:p>
                      <a:pPr algn="ctr" fontAlgn="b"/>
                      <a:r>
                        <a:rPr lang="en-US" sz="700" b="0" i="0" u="none" strike="noStrike">
                          <a:solidFill>
                            <a:srgbClr val="000000"/>
                          </a:solidFill>
                          <a:effectLst/>
                          <a:latin typeface="+mn-lt"/>
                        </a:rPr>
                        <a:t>98010</a:t>
                      </a:r>
                    </a:p>
                  </a:txBody>
                  <a:tcPr marL="9525" marR="9525" marT="9525" marB="0" anchor="ctr"/>
                </a:tc>
                <a:tc>
                  <a:txBody>
                    <a:bodyPr/>
                    <a:lstStyle/>
                    <a:p>
                      <a:pPr algn="ctr" fontAlgn="b"/>
                      <a:r>
                        <a:rPr lang="en-US" sz="700" b="0" i="0" u="none" strike="noStrike">
                          <a:solidFill>
                            <a:srgbClr val="000000"/>
                          </a:solidFill>
                          <a:effectLst/>
                          <a:latin typeface="+mn-lt"/>
                        </a:rPr>
                        <a:t>40%</a:t>
                      </a:r>
                    </a:p>
                  </a:txBody>
                  <a:tcPr marL="9525" marR="9525" marT="9525" marB="0" anchor="ctr"/>
                </a:tc>
                <a:extLst>
                  <a:ext uri="{0D108BD9-81ED-4DB2-BD59-A6C34878D82A}">
                    <a16:rowId xmlns:a16="http://schemas.microsoft.com/office/drawing/2014/main" val="2997693093"/>
                  </a:ext>
                </a:extLst>
              </a:tr>
              <a:tr h="128175">
                <a:tc>
                  <a:txBody>
                    <a:bodyPr/>
                    <a:lstStyle/>
                    <a:p>
                      <a:pPr algn="ctr" fontAlgn="b"/>
                      <a:r>
                        <a:rPr lang="en-US" sz="700" b="0" i="0" u="none" strike="noStrike">
                          <a:solidFill>
                            <a:srgbClr val="000000"/>
                          </a:solidFill>
                          <a:effectLst/>
                          <a:latin typeface="+mn-lt"/>
                        </a:rPr>
                        <a:t>98108</a:t>
                      </a:r>
                    </a:p>
                  </a:txBody>
                  <a:tcPr marL="9525" marR="9525" marT="9525" marB="0" anchor="ctr"/>
                </a:tc>
                <a:tc>
                  <a:txBody>
                    <a:bodyPr/>
                    <a:lstStyle/>
                    <a:p>
                      <a:pPr algn="ctr" fontAlgn="b"/>
                      <a:r>
                        <a:rPr lang="en-US" sz="700" b="0" i="0" u="none" strike="noStrike">
                          <a:solidFill>
                            <a:srgbClr val="000000"/>
                          </a:solidFill>
                          <a:effectLst/>
                          <a:latin typeface="+mn-lt"/>
                        </a:rPr>
                        <a:t>35%</a:t>
                      </a:r>
                    </a:p>
                  </a:txBody>
                  <a:tcPr marL="9525" marR="9525" marT="9525" marB="0" anchor="ctr"/>
                </a:tc>
                <a:extLst>
                  <a:ext uri="{0D108BD9-81ED-4DB2-BD59-A6C34878D82A}">
                    <a16:rowId xmlns:a16="http://schemas.microsoft.com/office/drawing/2014/main" val="4157588188"/>
                  </a:ext>
                </a:extLst>
              </a:tr>
              <a:tr h="128175">
                <a:tc>
                  <a:txBody>
                    <a:bodyPr/>
                    <a:lstStyle/>
                    <a:p>
                      <a:pPr algn="ctr" fontAlgn="b"/>
                      <a:r>
                        <a:rPr lang="en-US" sz="700" b="0" i="0" u="none" strike="noStrike" dirty="0">
                          <a:solidFill>
                            <a:srgbClr val="000000"/>
                          </a:solidFill>
                          <a:effectLst/>
                          <a:latin typeface="+mn-lt"/>
                        </a:rPr>
                        <a:t>98146</a:t>
                      </a:r>
                    </a:p>
                  </a:txBody>
                  <a:tcPr marL="9525" marR="9525" marT="9525" marB="0" anchor="ctr"/>
                </a:tc>
                <a:tc>
                  <a:txBody>
                    <a:bodyPr/>
                    <a:lstStyle/>
                    <a:p>
                      <a:pPr algn="ctr" fontAlgn="b"/>
                      <a:r>
                        <a:rPr lang="en-US" sz="700" b="0" i="0" u="none" strike="noStrike">
                          <a:solidFill>
                            <a:srgbClr val="000000"/>
                          </a:solidFill>
                          <a:effectLst/>
                          <a:latin typeface="+mn-lt"/>
                        </a:rPr>
                        <a:t>34%</a:t>
                      </a:r>
                    </a:p>
                  </a:txBody>
                  <a:tcPr marL="9525" marR="9525" marT="9525" marB="0" anchor="ctr"/>
                </a:tc>
                <a:extLst>
                  <a:ext uri="{0D108BD9-81ED-4DB2-BD59-A6C34878D82A}">
                    <a16:rowId xmlns:a16="http://schemas.microsoft.com/office/drawing/2014/main" val="3120609275"/>
                  </a:ext>
                </a:extLst>
              </a:tr>
              <a:tr h="128175">
                <a:tc>
                  <a:txBody>
                    <a:bodyPr/>
                    <a:lstStyle/>
                    <a:p>
                      <a:pPr algn="ctr" fontAlgn="b"/>
                      <a:r>
                        <a:rPr lang="en-US" sz="700" b="0" i="0" u="none" strike="noStrike">
                          <a:solidFill>
                            <a:srgbClr val="000000"/>
                          </a:solidFill>
                          <a:effectLst/>
                          <a:latin typeface="+mn-lt"/>
                        </a:rPr>
                        <a:t>98106</a:t>
                      </a:r>
                    </a:p>
                  </a:txBody>
                  <a:tcPr marL="9525" marR="9525" marT="9525" marB="0" anchor="ctr"/>
                </a:tc>
                <a:tc>
                  <a:txBody>
                    <a:bodyPr/>
                    <a:lstStyle/>
                    <a:p>
                      <a:pPr algn="ctr" fontAlgn="b"/>
                      <a:r>
                        <a:rPr lang="en-US" sz="700" b="0" i="0" u="none" strike="noStrike">
                          <a:solidFill>
                            <a:srgbClr val="000000"/>
                          </a:solidFill>
                          <a:effectLst/>
                          <a:latin typeface="+mn-lt"/>
                        </a:rPr>
                        <a:t>27%</a:t>
                      </a:r>
                    </a:p>
                  </a:txBody>
                  <a:tcPr marL="9525" marR="9525" marT="9525" marB="0" anchor="ctr"/>
                </a:tc>
                <a:extLst>
                  <a:ext uri="{0D108BD9-81ED-4DB2-BD59-A6C34878D82A}">
                    <a16:rowId xmlns:a16="http://schemas.microsoft.com/office/drawing/2014/main" val="1054576235"/>
                  </a:ext>
                </a:extLst>
              </a:tr>
              <a:tr h="128175">
                <a:tc>
                  <a:txBody>
                    <a:bodyPr/>
                    <a:lstStyle/>
                    <a:p>
                      <a:pPr algn="ctr" fontAlgn="b"/>
                      <a:r>
                        <a:rPr lang="en-US" sz="700" b="0" i="0" u="none" strike="noStrike" dirty="0">
                          <a:solidFill>
                            <a:srgbClr val="000000"/>
                          </a:solidFill>
                          <a:effectLst/>
                          <a:latin typeface="+mn-lt"/>
                        </a:rPr>
                        <a:t>98038</a:t>
                      </a:r>
                    </a:p>
                  </a:txBody>
                  <a:tcPr marL="9525" marR="9525" marT="9525" marB="0" anchor="ctr"/>
                </a:tc>
                <a:tc>
                  <a:txBody>
                    <a:bodyPr/>
                    <a:lstStyle/>
                    <a:p>
                      <a:pPr algn="ctr" fontAlgn="b"/>
                      <a:r>
                        <a:rPr lang="en-US" sz="700" b="0" i="0" u="none" strike="noStrike">
                          <a:solidFill>
                            <a:srgbClr val="000000"/>
                          </a:solidFill>
                          <a:effectLst/>
                          <a:latin typeface="+mn-lt"/>
                        </a:rPr>
                        <a:t>20%</a:t>
                      </a:r>
                    </a:p>
                  </a:txBody>
                  <a:tcPr marL="9525" marR="9525" marT="9525" marB="0" anchor="ctr"/>
                </a:tc>
                <a:extLst>
                  <a:ext uri="{0D108BD9-81ED-4DB2-BD59-A6C34878D82A}">
                    <a16:rowId xmlns:a16="http://schemas.microsoft.com/office/drawing/2014/main" val="3998655735"/>
                  </a:ext>
                </a:extLst>
              </a:tr>
              <a:tr h="128175">
                <a:tc>
                  <a:txBody>
                    <a:bodyPr/>
                    <a:lstStyle/>
                    <a:p>
                      <a:pPr algn="ctr" fontAlgn="b"/>
                      <a:r>
                        <a:rPr lang="en-US" sz="700" b="0" i="0" u="none" strike="noStrike">
                          <a:solidFill>
                            <a:srgbClr val="000000"/>
                          </a:solidFill>
                          <a:effectLst/>
                          <a:latin typeface="+mn-lt"/>
                        </a:rPr>
                        <a:t>98178</a:t>
                      </a:r>
                    </a:p>
                  </a:txBody>
                  <a:tcPr marL="9525" marR="9525" marT="9525" marB="0" anchor="ctr"/>
                </a:tc>
                <a:tc>
                  <a:txBody>
                    <a:bodyPr/>
                    <a:lstStyle/>
                    <a:p>
                      <a:pPr algn="ctr" fontAlgn="b"/>
                      <a:r>
                        <a:rPr lang="en-US" sz="700" b="0" i="0" u="none" strike="noStrike">
                          <a:solidFill>
                            <a:srgbClr val="000000"/>
                          </a:solidFill>
                          <a:effectLst/>
                          <a:latin typeface="+mn-lt"/>
                        </a:rPr>
                        <a:t>19%</a:t>
                      </a:r>
                    </a:p>
                  </a:txBody>
                  <a:tcPr marL="9525" marR="9525" marT="9525" marB="0" anchor="ctr"/>
                </a:tc>
                <a:extLst>
                  <a:ext uri="{0D108BD9-81ED-4DB2-BD59-A6C34878D82A}">
                    <a16:rowId xmlns:a16="http://schemas.microsoft.com/office/drawing/2014/main" val="2516743255"/>
                  </a:ext>
                </a:extLst>
              </a:tr>
              <a:tr h="128175">
                <a:tc>
                  <a:txBody>
                    <a:bodyPr/>
                    <a:lstStyle/>
                    <a:p>
                      <a:pPr algn="ctr" fontAlgn="b"/>
                      <a:r>
                        <a:rPr lang="en-US" sz="700" b="0" i="0" u="none" strike="noStrike">
                          <a:solidFill>
                            <a:srgbClr val="000000"/>
                          </a:solidFill>
                          <a:effectLst/>
                          <a:latin typeface="+mn-lt"/>
                        </a:rPr>
                        <a:t>98022</a:t>
                      </a:r>
                    </a:p>
                  </a:txBody>
                  <a:tcPr marL="9525" marR="9525" marT="9525" marB="0" anchor="ctr"/>
                </a:tc>
                <a:tc>
                  <a:txBody>
                    <a:bodyPr/>
                    <a:lstStyle/>
                    <a:p>
                      <a:pPr algn="ctr" fontAlgn="b"/>
                      <a:r>
                        <a:rPr lang="en-US" sz="700" b="0" i="0" u="none" strike="noStrike">
                          <a:solidFill>
                            <a:srgbClr val="000000"/>
                          </a:solidFill>
                          <a:effectLst/>
                          <a:latin typeface="+mn-lt"/>
                        </a:rPr>
                        <a:t>17%</a:t>
                      </a:r>
                    </a:p>
                  </a:txBody>
                  <a:tcPr marL="9525" marR="9525" marT="9525" marB="0" anchor="ctr"/>
                </a:tc>
                <a:extLst>
                  <a:ext uri="{0D108BD9-81ED-4DB2-BD59-A6C34878D82A}">
                    <a16:rowId xmlns:a16="http://schemas.microsoft.com/office/drawing/2014/main" val="2925738707"/>
                  </a:ext>
                </a:extLst>
              </a:tr>
              <a:tr h="128175">
                <a:tc>
                  <a:txBody>
                    <a:bodyPr/>
                    <a:lstStyle/>
                    <a:p>
                      <a:pPr algn="ctr" fontAlgn="b"/>
                      <a:r>
                        <a:rPr lang="en-US" sz="700" b="0" i="0" u="none" strike="noStrike">
                          <a:solidFill>
                            <a:srgbClr val="000000"/>
                          </a:solidFill>
                          <a:effectLst/>
                          <a:latin typeface="+mn-lt"/>
                        </a:rPr>
                        <a:t>98058</a:t>
                      </a:r>
                    </a:p>
                  </a:txBody>
                  <a:tcPr marL="9525" marR="9525" marT="9525" marB="0" anchor="ctr"/>
                </a:tc>
                <a:tc>
                  <a:txBody>
                    <a:bodyPr/>
                    <a:lstStyle/>
                    <a:p>
                      <a:pPr algn="ctr" fontAlgn="b"/>
                      <a:r>
                        <a:rPr lang="en-US" sz="700" b="0" i="0" u="none" strike="noStrike">
                          <a:solidFill>
                            <a:srgbClr val="000000"/>
                          </a:solidFill>
                          <a:effectLst/>
                          <a:latin typeface="+mn-lt"/>
                        </a:rPr>
                        <a:t>17%</a:t>
                      </a:r>
                    </a:p>
                  </a:txBody>
                  <a:tcPr marL="9525" marR="9525" marT="9525" marB="0" anchor="ctr"/>
                </a:tc>
                <a:extLst>
                  <a:ext uri="{0D108BD9-81ED-4DB2-BD59-A6C34878D82A}">
                    <a16:rowId xmlns:a16="http://schemas.microsoft.com/office/drawing/2014/main" val="3539104172"/>
                  </a:ext>
                </a:extLst>
              </a:tr>
              <a:tr h="128175">
                <a:tc>
                  <a:txBody>
                    <a:bodyPr/>
                    <a:lstStyle/>
                    <a:p>
                      <a:pPr algn="ctr" fontAlgn="b"/>
                      <a:r>
                        <a:rPr lang="en-US" sz="700" b="0" i="0" u="none" strike="noStrike">
                          <a:solidFill>
                            <a:srgbClr val="000000"/>
                          </a:solidFill>
                          <a:effectLst/>
                          <a:latin typeface="+mn-lt"/>
                        </a:rPr>
                        <a:t>98055</a:t>
                      </a:r>
                    </a:p>
                  </a:txBody>
                  <a:tcPr marL="9525" marR="9525" marT="9525" marB="0" anchor="ctr"/>
                </a:tc>
                <a:tc>
                  <a:txBody>
                    <a:bodyPr/>
                    <a:lstStyle/>
                    <a:p>
                      <a:pPr algn="ctr" fontAlgn="b"/>
                      <a:r>
                        <a:rPr lang="en-US" sz="700" b="0" i="0" u="none" strike="noStrike">
                          <a:solidFill>
                            <a:srgbClr val="000000"/>
                          </a:solidFill>
                          <a:effectLst/>
                          <a:latin typeface="+mn-lt"/>
                        </a:rPr>
                        <a:t>14%</a:t>
                      </a:r>
                    </a:p>
                  </a:txBody>
                  <a:tcPr marL="9525" marR="9525" marT="9525" marB="0" anchor="ctr"/>
                </a:tc>
                <a:extLst>
                  <a:ext uri="{0D108BD9-81ED-4DB2-BD59-A6C34878D82A}">
                    <a16:rowId xmlns:a16="http://schemas.microsoft.com/office/drawing/2014/main" val="2807284341"/>
                  </a:ext>
                </a:extLst>
              </a:tr>
              <a:tr h="128175">
                <a:tc>
                  <a:txBody>
                    <a:bodyPr/>
                    <a:lstStyle/>
                    <a:p>
                      <a:pPr algn="ctr" fontAlgn="b"/>
                      <a:r>
                        <a:rPr lang="en-US" sz="700" b="0" i="0" u="none" strike="noStrike" dirty="0">
                          <a:solidFill>
                            <a:srgbClr val="000000"/>
                          </a:solidFill>
                          <a:effectLst/>
                          <a:latin typeface="+mn-lt"/>
                        </a:rPr>
                        <a:t>98148</a:t>
                      </a:r>
                    </a:p>
                  </a:txBody>
                  <a:tcPr marL="9525" marR="9525" marT="9525" marB="0" anchor="ctr"/>
                </a:tc>
                <a:tc>
                  <a:txBody>
                    <a:bodyPr/>
                    <a:lstStyle/>
                    <a:p>
                      <a:pPr algn="ctr" fontAlgn="b"/>
                      <a:r>
                        <a:rPr lang="en-US" sz="700" b="0" i="0" u="none" strike="noStrike" dirty="0">
                          <a:solidFill>
                            <a:srgbClr val="000000"/>
                          </a:solidFill>
                          <a:effectLst/>
                          <a:latin typeface="+mn-lt"/>
                        </a:rPr>
                        <a:t>13%</a:t>
                      </a:r>
                    </a:p>
                  </a:txBody>
                  <a:tcPr marL="9525" marR="9525" marT="9525" marB="0" anchor="ctr"/>
                </a:tc>
                <a:extLst>
                  <a:ext uri="{0D108BD9-81ED-4DB2-BD59-A6C34878D82A}">
                    <a16:rowId xmlns:a16="http://schemas.microsoft.com/office/drawing/2014/main" val="2962806920"/>
                  </a:ext>
                </a:extLst>
              </a:tr>
              <a:tr h="128175">
                <a:tc>
                  <a:txBody>
                    <a:bodyPr/>
                    <a:lstStyle/>
                    <a:p>
                      <a:pPr algn="ctr" fontAlgn="b"/>
                      <a:r>
                        <a:rPr lang="en-US" sz="700" b="0" i="0" u="none" strike="noStrike">
                          <a:solidFill>
                            <a:srgbClr val="000000"/>
                          </a:solidFill>
                          <a:effectLst/>
                          <a:latin typeface="+mn-lt"/>
                        </a:rPr>
                        <a:t>98198</a:t>
                      </a:r>
                    </a:p>
                  </a:txBody>
                  <a:tcPr marL="9525" marR="9525" marT="9525" marB="0" anchor="ctr"/>
                </a:tc>
                <a:tc>
                  <a:txBody>
                    <a:bodyPr/>
                    <a:lstStyle/>
                    <a:p>
                      <a:pPr algn="ctr" fontAlgn="b"/>
                      <a:r>
                        <a:rPr lang="en-US" sz="700" b="0" i="0" u="none" strike="noStrike">
                          <a:solidFill>
                            <a:srgbClr val="000000"/>
                          </a:solidFill>
                          <a:effectLst/>
                          <a:latin typeface="+mn-lt"/>
                        </a:rPr>
                        <a:t>11%</a:t>
                      </a:r>
                    </a:p>
                  </a:txBody>
                  <a:tcPr marL="9525" marR="9525" marT="9525" marB="0" anchor="ctr"/>
                </a:tc>
                <a:extLst>
                  <a:ext uri="{0D108BD9-81ED-4DB2-BD59-A6C34878D82A}">
                    <a16:rowId xmlns:a16="http://schemas.microsoft.com/office/drawing/2014/main" val="4223687759"/>
                  </a:ext>
                </a:extLst>
              </a:tr>
              <a:tr h="128175">
                <a:tc>
                  <a:txBody>
                    <a:bodyPr/>
                    <a:lstStyle/>
                    <a:p>
                      <a:pPr algn="ctr" fontAlgn="b"/>
                      <a:r>
                        <a:rPr lang="en-US" sz="700" b="0" i="0" u="none" strike="noStrike">
                          <a:solidFill>
                            <a:srgbClr val="000000"/>
                          </a:solidFill>
                          <a:effectLst/>
                          <a:latin typeface="+mn-lt"/>
                        </a:rPr>
                        <a:t>98188</a:t>
                      </a:r>
                    </a:p>
                  </a:txBody>
                  <a:tcPr marL="9525" marR="9525" marT="9525" marB="0" anchor="ctr"/>
                </a:tc>
                <a:tc>
                  <a:txBody>
                    <a:bodyPr/>
                    <a:lstStyle/>
                    <a:p>
                      <a:pPr algn="ctr" fontAlgn="b"/>
                      <a:r>
                        <a:rPr lang="en-US" sz="700" b="0" i="0" u="none" strike="noStrike">
                          <a:solidFill>
                            <a:srgbClr val="000000"/>
                          </a:solidFill>
                          <a:effectLst/>
                          <a:latin typeface="+mn-lt"/>
                        </a:rPr>
                        <a:t>9%</a:t>
                      </a:r>
                    </a:p>
                  </a:txBody>
                  <a:tcPr marL="9525" marR="9525" marT="9525" marB="0" anchor="ctr"/>
                </a:tc>
                <a:extLst>
                  <a:ext uri="{0D108BD9-81ED-4DB2-BD59-A6C34878D82A}">
                    <a16:rowId xmlns:a16="http://schemas.microsoft.com/office/drawing/2014/main" val="1903597481"/>
                  </a:ext>
                </a:extLst>
              </a:tr>
              <a:tr h="128175">
                <a:tc>
                  <a:txBody>
                    <a:bodyPr/>
                    <a:lstStyle/>
                    <a:p>
                      <a:pPr algn="ctr" fontAlgn="b"/>
                      <a:r>
                        <a:rPr lang="en-US" sz="700" b="0" i="0" u="none" strike="noStrike">
                          <a:solidFill>
                            <a:srgbClr val="000000"/>
                          </a:solidFill>
                          <a:effectLst/>
                          <a:latin typeface="+mn-lt"/>
                        </a:rPr>
                        <a:t>98168</a:t>
                      </a:r>
                    </a:p>
                  </a:txBody>
                  <a:tcPr marL="9525" marR="9525" marT="9525" marB="0" anchor="ctr"/>
                </a:tc>
                <a:tc>
                  <a:txBody>
                    <a:bodyPr/>
                    <a:lstStyle/>
                    <a:p>
                      <a:pPr algn="ctr" fontAlgn="b"/>
                      <a:r>
                        <a:rPr lang="en-US" sz="700" b="0" i="0" u="none" strike="noStrike">
                          <a:solidFill>
                            <a:srgbClr val="000000"/>
                          </a:solidFill>
                          <a:effectLst/>
                          <a:latin typeface="+mn-lt"/>
                        </a:rPr>
                        <a:t>8%</a:t>
                      </a:r>
                    </a:p>
                  </a:txBody>
                  <a:tcPr marL="9525" marR="9525" marT="9525" marB="0" anchor="ctr"/>
                </a:tc>
                <a:extLst>
                  <a:ext uri="{0D108BD9-81ED-4DB2-BD59-A6C34878D82A}">
                    <a16:rowId xmlns:a16="http://schemas.microsoft.com/office/drawing/2014/main" val="2157807146"/>
                  </a:ext>
                </a:extLst>
              </a:tr>
              <a:tr h="128175">
                <a:tc>
                  <a:txBody>
                    <a:bodyPr/>
                    <a:lstStyle/>
                    <a:p>
                      <a:pPr algn="ctr" fontAlgn="b"/>
                      <a:r>
                        <a:rPr lang="en-US" sz="700" b="0" i="0" u="none" strike="noStrike">
                          <a:solidFill>
                            <a:srgbClr val="000000"/>
                          </a:solidFill>
                          <a:effectLst/>
                          <a:latin typeface="+mn-lt"/>
                        </a:rPr>
                        <a:t>98042</a:t>
                      </a:r>
                    </a:p>
                  </a:txBody>
                  <a:tcPr marL="9525" marR="9525" marT="9525" marB="0" anchor="ctr"/>
                </a:tc>
                <a:tc>
                  <a:txBody>
                    <a:bodyPr/>
                    <a:lstStyle/>
                    <a:p>
                      <a:pPr algn="ctr" fontAlgn="b"/>
                      <a:r>
                        <a:rPr lang="en-US" sz="700" b="0" i="0" u="none" strike="noStrike">
                          <a:solidFill>
                            <a:srgbClr val="000000"/>
                          </a:solidFill>
                          <a:effectLst/>
                          <a:latin typeface="+mn-lt"/>
                        </a:rPr>
                        <a:t>8%</a:t>
                      </a:r>
                    </a:p>
                  </a:txBody>
                  <a:tcPr marL="9525" marR="9525" marT="9525" marB="0" anchor="ctr"/>
                </a:tc>
                <a:extLst>
                  <a:ext uri="{0D108BD9-81ED-4DB2-BD59-A6C34878D82A}">
                    <a16:rowId xmlns:a16="http://schemas.microsoft.com/office/drawing/2014/main" val="3117194532"/>
                  </a:ext>
                </a:extLst>
              </a:tr>
              <a:tr h="128175">
                <a:tc>
                  <a:txBody>
                    <a:bodyPr/>
                    <a:lstStyle/>
                    <a:p>
                      <a:pPr algn="ctr" fontAlgn="b"/>
                      <a:r>
                        <a:rPr lang="en-US" sz="700" b="0" i="0" u="none" strike="noStrike">
                          <a:solidFill>
                            <a:srgbClr val="000000"/>
                          </a:solidFill>
                          <a:effectLst/>
                          <a:latin typeface="+mn-lt"/>
                        </a:rPr>
                        <a:t>98031</a:t>
                      </a:r>
                    </a:p>
                  </a:txBody>
                  <a:tcPr marL="9525" marR="9525" marT="9525" marB="0" anchor="ctr"/>
                </a:tc>
                <a:tc>
                  <a:txBody>
                    <a:bodyPr/>
                    <a:lstStyle/>
                    <a:p>
                      <a:pPr algn="ctr" fontAlgn="b"/>
                      <a:r>
                        <a:rPr lang="en-US" sz="700" b="0" i="0" u="none" strike="noStrike">
                          <a:solidFill>
                            <a:srgbClr val="000000"/>
                          </a:solidFill>
                          <a:effectLst/>
                          <a:latin typeface="+mn-lt"/>
                        </a:rPr>
                        <a:t>6%</a:t>
                      </a:r>
                    </a:p>
                  </a:txBody>
                  <a:tcPr marL="9525" marR="9525" marT="9525" marB="0" anchor="ctr"/>
                </a:tc>
                <a:extLst>
                  <a:ext uri="{0D108BD9-81ED-4DB2-BD59-A6C34878D82A}">
                    <a16:rowId xmlns:a16="http://schemas.microsoft.com/office/drawing/2014/main" val="3534001861"/>
                  </a:ext>
                </a:extLst>
              </a:tr>
              <a:tr h="128175">
                <a:tc>
                  <a:txBody>
                    <a:bodyPr/>
                    <a:lstStyle/>
                    <a:p>
                      <a:pPr algn="ctr" fontAlgn="b"/>
                      <a:r>
                        <a:rPr lang="en-US" sz="700" b="0" i="0" u="none" strike="noStrike">
                          <a:solidFill>
                            <a:srgbClr val="000000"/>
                          </a:solidFill>
                          <a:effectLst/>
                          <a:latin typeface="+mn-lt"/>
                        </a:rPr>
                        <a:t>98092</a:t>
                      </a:r>
                    </a:p>
                  </a:txBody>
                  <a:tcPr marL="9525" marR="9525" marT="9525" marB="0" anchor="ctr"/>
                </a:tc>
                <a:tc>
                  <a:txBody>
                    <a:bodyPr/>
                    <a:lstStyle/>
                    <a:p>
                      <a:pPr algn="ctr" fontAlgn="b"/>
                      <a:r>
                        <a:rPr lang="en-US" sz="700" b="0" i="0" u="none" strike="noStrike" dirty="0">
                          <a:solidFill>
                            <a:srgbClr val="000000"/>
                          </a:solidFill>
                          <a:effectLst/>
                          <a:latin typeface="+mn-lt"/>
                        </a:rPr>
                        <a:t>4%</a:t>
                      </a:r>
                    </a:p>
                  </a:txBody>
                  <a:tcPr marL="9525" marR="9525" marT="9525" marB="0" anchor="ctr"/>
                </a:tc>
                <a:extLst>
                  <a:ext uri="{0D108BD9-81ED-4DB2-BD59-A6C34878D82A}">
                    <a16:rowId xmlns:a16="http://schemas.microsoft.com/office/drawing/2014/main" val="373398550"/>
                  </a:ext>
                </a:extLst>
              </a:tr>
              <a:tr h="128175">
                <a:tc>
                  <a:txBody>
                    <a:bodyPr/>
                    <a:lstStyle/>
                    <a:p>
                      <a:pPr algn="ctr" fontAlgn="b"/>
                      <a:r>
                        <a:rPr lang="en-US" sz="700" b="0" i="0" u="none" strike="noStrike" dirty="0">
                          <a:solidFill>
                            <a:srgbClr val="000000"/>
                          </a:solidFill>
                          <a:effectLst/>
                          <a:latin typeface="+mn-lt"/>
                        </a:rPr>
                        <a:t>98023</a:t>
                      </a:r>
                    </a:p>
                  </a:txBody>
                  <a:tcPr marL="9525" marR="9525" marT="9525" marB="0" anchor="ctr"/>
                </a:tc>
                <a:tc>
                  <a:txBody>
                    <a:bodyPr/>
                    <a:lstStyle/>
                    <a:p>
                      <a:pPr algn="ctr" fontAlgn="b"/>
                      <a:r>
                        <a:rPr lang="en-US" sz="700" b="0" i="0" u="none" strike="noStrike" dirty="0">
                          <a:solidFill>
                            <a:srgbClr val="000000"/>
                          </a:solidFill>
                          <a:effectLst/>
                          <a:latin typeface="+mn-lt"/>
                        </a:rPr>
                        <a:t>-5%</a:t>
                      </a:r>
                    </a:p>
                  </a:txBody>
                  <a:tcPr marL="9525" marR="9525" marT="9525" marB="0" anchor="ctr"/>
                </a:tc>
                <a:extLst>
                  <a:ext uri="{0D108BD9-81ED-4DB2-BD59-A6C34878D82A}">
                    <a16:rowId xmlns:a16="http://schemas.microsoft.com/office/drawing/2014/main" val="108254496"/>
                  </a:ext>
                </a:extLst>
              </a:tr>
            </a:tbl>
          </a:graphicData>
        </a:graphic>
      </p:graphicFrame>
    </p:spTree>
    <p:extLst>
      <p:ext uri="{BB962C8B-B14F-4D97-AF65-F5344CB8AC3E}">
        <p14:creationId xmlns:p14="http://schemas.microsoft.com/office/powerpoint/2010/main" val="3811519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14526-42B1-4141-BDDD-41B62C98C4B9}"/>
              </a:ext>
            </a:extLst>
          </p:cNvPr>
          <p:cNvSpPr>
            <a:spLocks noGrp="1"/>
          </p:cNvSpPr>
          <p:nvPr>
            <p:ph type="title"/>
          </p:nvPr>
        </p:nvSpPr>
        <p:spPr/>
        <p:txBody>
          <a:bodyPr/>
          <a:lstStyle/>
          <a:p>
            <a:r>
              <a:rPr lang="en-US" dirty="0"/>
              <a:t>FAMILY DETAILS</a:t>
            </a:r>
          </a:p>
        </p:txBody>
      </p:sp>
      <p:sp>
        <p:nvSpPr>
          <p:cNvPr id="3" name="Content Placeholder 2">
            <a:extLst>
              <a:ext uri="{FF2B5EF4-FFF2-40B4-BE49-F238E27FC236}">
                <a16:creationId xmlns:a16="http://schemas.microsoft.com/office/drawing/2014/main" id="{9BD08E04-22BC-F140-B9D0-1B0A8BD76806}"/>
              </a:ext>
            </a:extLst>
          </p:cNvPr>
          <p:cNvSpPr>
            <a:spLocks noGrp="1"/>
          </p:cNvSpPr>
          <p:nvPr>
            <p:ph idx="1"/>
          </p:nvPr>
        </p:nvSpPr>
        <p:spPr/>
        <p:txBody>
          <a:bodyPr>
            <a:normAutofit lnSpcReduction="10000"/>
          </a:bodyPr>
          <a:lstStyle/>
          <a:p>
            <a:r>
              <a:rPr lang="en-US" sz="2000" dirty="0"/>
              <a:t>Family 1 would like a 3 bedroom, 2 bathroom house in zip code 98011. They would prefer a basement and a home quality of at least 6/13</a:t>
            </a:r>
          </a:p>
          <a:p>
            <a:r>
              <a:rPr lang="en-US" sz="2000" dirty="0"/>
              <a:t>Family 3 would like a 2 bedroom, 1 bathroom house in zip code 98032. They would prefer a home quality of 10/13</a:t>
            </a:r>
          </a:p>
          <a:p>
            <a:r>
              <a:rPr lang="en-US" sz="2000" dirty="0"/>
              <a:t>Family 3 would like a 1 bedroom, 1 bathroom house in zip code 98045. They would prefer a home quality of at least 8/13</a:t>
            </a:r>
          </a:p>
          <a:p>
            <a:r>
              <a:rPr lang="en-US" sz="2000" dirty="0"/>
              <a:t>Family 4 would like a 4 bedroom, 3 bathroom house in zip code 98112. They would prefer a basement and a home quality of at least 6/13</a:t>
            </a:r>
          </a:p>
          <a:p>
            <a:r>
              <a:rPr lang="en-US" sz="2000" dirty="0"/>
              <a:t>Family 5 would like a 1 bedroom, 2 bathroom house in zip code 98001. They would prefer a home quality of at least 5/13</a:t>
            </a:r>
          </a:p>
        </p:txBody>
      </p:sp>
    </p:spTree>
    <p:extLst>
      <p:ext uri="{BB962C8B-B14F-4D97-AF65-F5344CB8AC3E}">
        <p14:creationId xmlns:p14="http://schemas.microsoft.com/office/powerpoint/2010/main" val="3492482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DD8D3-AF44-BE46-8AFA-66402674D1CD}"/>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B5F3EB68-B107-F04F-A5A7-DFBB8A66C630}"/>
              </a:ext>
            </a:extLst>
          </p:cNvPr>
          <p:cNvSpPr>
            <a:spLocks noGrp="1"/>
          </p:cNvSpPr>
          <p:nvPr>
            <p:ph idx="1"/>
          </p:nvPr>
        </p:nvSpPr>
        <p:spPr/>
        <p:txBody>
          <a:bodyPr anchor="t">
            <a:normAutofit fontScale="92500" lnSpcReduction="20000"/>
          </a:bodyPr>
          <a:lstStyle/>
          <a:p>
            <a:r>
              <a:rPr lang="en-US" sz="2000" b="1" dirty="0"/>
              <a:t>King County Healing Association</a:t>
            </a:r>
            <a:r>
              <a:rPr lang="en-US" sz="2000" dirty="0"/>
              <a:t>, a nonprofit dedicated to helping previously incarcerated individuals re-enter their communities, needs </a:t>
            </a:r>
            <a:r>
              <a:rPr lang="en-US" sz="2000" b="1" dirty="0"/>
              <a:t>a budget estimate </a:t>
            </a:r>
            <a:r>
              <a:rPr lang="en-US" sz="2000" dirty="0"/>
              <a:t>for their new program to help relieve aspiring homeowners of discrimination in the housing process</a:t>
            </a:r>
          </a:p>
          <a:p>
            <a:r>
              <a:rPr lang="en-US" sz="2000" dirty="0"/>
              <a:t>KCHA will purchase homes for applicants and take care of the down payment. The new tenants can then pay off their mortgage to the organization monthly, while additionally paying back the down payment over time</a:t>
            </a:r>
          </a:p>
          <a:p>
            <a:r>
              <a:rPr lang="en-US" sz="2000" dirty="0"/>
              <a:t>KCHA has selected 5 families to assist during their first year of the program, which they plan to roll out in 3 years. The program needs to estimate the sum of down payments based on the applicant’s parole office location (</a:t>
            </a:r>
            <a:r>
              <a:rPr lang="en-US" sz="2000" b="1" dirty="0"/>
              <a:t>applicant is required to live within the same zip code of the office if applicable</a:t>
            </a:r>
            <a:r>
              <a:rPr lang="en-US" sz="2000" dirty="0"/>
              <a:t>), household size, and other general preferences.</a:t>
            </a:r>
          </a:p>
          <a:p>
            <a:r>
              <a:rPr lang="en-US" sz="2000" dirty="0"/>
              <a:t>The organization would </a:t>
            </a:r>
            <a:r>
              <a:rPr lang="en-US" sz="2000" b="1" dirty="0"/>
              <a:t>ideally choose a budget of 500k </a:t>
            </a:r>
            <a:r>
              <a:rPr lang="en-US" sz="2000" dirty="0"/>
              <a:t>for the first year</a:t>
            </a:r>
          </a:p>
          <a:p>
            <a:r>
              <a:rPr lang="en-US" sz="2000" dirty="0"/>
              <a:t>KCHA is also interested in </a:t>
            </a:r>
            <a:r>
              <a:rPr lang="en-US" sz="2000" b="1" dirty="0"/>
              <a:t>which factors affect price the most</a:t>
            </a:r>
            <a:r>
              <a:rPr lang="en-US" sz="2000" dirty="0"/>
              <a:t>, and if they need to add any limitations to their program</a:t>
            </a:r>
          </a:p>
        </p:txBody>
      </p:sp>
    </p:spTree>
    <p:extLst>
      <p:ext uri="{BB962C8B-B14F-4D97-AF65-F5344CB8AC3E}">
        <p14:creationId xmlns:p14="http://schemas.microsoft.com/office/powerpoint/2010/main" val="1145096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DD8D3-AF44-BE46-8AFA-66402674D1CD}"/>
              </a:ext>
            </a:extLst>
          </p:cNvPr>
          <p:cNvSpPr>
            <a:spLocks noGrp="1"/>
          </p:cNvSpPr>
          <p:nvPr>
            <p:ph type="title"/>
          </p:nvPr>
        </p:nvSpPr>
        <p:spPr/>
        <p:txBody>
          <a:bodyPr/>
          <a:lstStyle/>
          <a:p>
            <a:r>
              <a:rPr lang="en-US" dirty="0"/>
              <a:t>DATA / Methodology</a:t>
            </a:r>
          </a:p>
        </p:txBody>
      </p:sp>
      <p:sp>
        <p:nvSpPr>
          <p:cNvPr id="3" name="Content Placeholder 2">
            <a:extLst>
              <a:ext uri="{FF2B5EF4-FFF2-40B4-BE49-F238E27FC236}">
                <a16:creationId xmlns:a16="http://schemas.microsoft.com/office/drawing/2014/main" id="{B5F3EB68-B107-F04F-A5A7-DFBB8A66C630}"/>
              </a:ext>
            </a:extLst>
          </p:cNvPr>
          <p:cNvSpPr>
            <a:spLocks noGrp="1"/>
          </p:cNvSpPr>
          <p:nvPr>
            <p:ph idx="1"/>
          </p:nvPr>
        </p:nvSpPr>
        <p:spPr/>
        <p:txBody>
          <a:bodyPr anchor="t">
            <a:noAutofit/>
          </a:bodyPr>
          <a:lstStyle/>
          <a:p>
            <a:r>
              <a:rPr lang="en-US" dirty="0"/>
              <a:t>Dataset used for modeling contains 21,597 house sale prices for King County,  Washington sold between May 2014 and 2015</a:t>
            </a:r>
          </a:p>
          <a:p>
            <a:pPr lvl="1"/>
            <a:r>
              <a:rPr lang="en-US" sz="1400" dirty="0"/>
              <a:t>source: https://</a:t>
            </a:r>
            <a:r>
              <a:rPr lang="en-US" sz="1400" dirty="0" err="1"/>
              <a:t>www.kaggle.com</a:t>
            </a:r>
            <a:r>
              <a:rPr lang="en-US" sz="1400" dirty="0"/>
              <a:t>/</a:t>
            </a:r>
            <a:r>
              <a:rPr lang="en-US" sz="1400" dirty="0" err="1"/>
              <a:t>harlfoxem</a:t>
            </a:r>
            <a:r>
              <a:rPr lang="en-US" sz="1400" dirty="0"/>
              <a:t>/</a:t>
            </a:r>
            <a:r>
              <a:rPr lang="en-US" sz="1400" dirty="0" err="1"/>
              <a:t>housesalesprediction</a:t>
            </a:r>
            <a:endParaRPr lang="en-US" dirty="0"/>
          </a:p>
          <a:p>
            <a:r>
              <a:rPr lang="en-US" dirty="0"/>
              <a:t>Definitions:</a:t>
            </a:r>
          </a:p>
          <a:p>
            <a:pPr lvl="1"/>
            <a:r>
              <a:rPr lang="en-US" sz="1400" dirty="0"/>
              <a:t>price:  sale price of house</a:t>
            </a:r>
          </a:p>
          <a:p>
            <a:pPr lvl="1"/>
            <a:r>
              <a:rPr lang="en-US" sz="1400" dirty="0"/>
              <a:t>bedrooms: number of bedrooms</a:t>
            </a:r>
          </a:p>
          <a:p>
            <a:pPr lvl="1"/>
            <a:r>
              <a:rPr lang="en-US" sz="1400" dirty="0"/>
              <a:t>bathrooms: number of bathrooms</a:t>
            </a:r>
          </a:p>
          <a:p>
            <a:pPr lvl="1"/>
            <a:r>
              <a:rPr lang="en-US" sz="1400" dirty="0"/>
              <a:t>grade: overall grade given to the housing unit, based on King County grading system (1 – 13)</a:t>
            </a:r>
          </a:p>
          <a:p>
            <a:pPr lvl="1"/>
            <a:r>
              <a:rPr lang="en-US" sz="1400" dirty="0" err="1"/>
              <a:t>zipcode</a:t>
            </a:r>
            <a:r>
              <a:rPr lang="en-US" sz="1400" dirty="0"/>
              <a:t>:  zip code where house is located</a:t>
            </a:r>
          </a:p>
          <a:p>
            <a:r>
              <a:rPr lang="en-US" dirty="0"/>
              <a:t>Multiple Ordinary Least Squares Regression was performed to create the prediction model</a:t>
            </a:r>
            <a:endParaRPr lang="en-US" sz="1600" dirty="0"/>
          </a:p>
        </p:txBody>
      </p:sp>
    </p:spTree>
    <p:extLst>
      <p:ext uri="{BB962C8B-B14F-4D97-AF65-F5344CB8AC3E}">
        <p14:creationId xmlns:p14="http://schemas.microsoft.com/office/powerpoint/2010/main" val="1592024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EEA74-7F80-8248-98AD-10FB0C7F6687}"/>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Key INSIGHTS</a:t>
            </a:r>
          </a:p>
        </p:txBody>
      </p:sp>
      <p:graphicFrame>
        <p:nvGraphicFramePr>
          <p:cNvPr id="6" name="Content Placeholder 2">
            <a:extLst>
              <a:ext uri="{FF2B5EF4-FFF2-40B4-BE49-F238E27FC236}">
                <a16:creationId xmlns:a16="http://schemas.microsoft.com/office/drawing/2014/main" id="{83990420-23F3-4F7A-B608-88237680A425}"/>
              </a:ext>
            </a:extLst>
          </p:cNvPr>
          <p:cNvGraphicFramePr>
            <a:graphicFrameLocks noGrp="1"/>
          </p:cNvGraphicFramePr>
          <p:nvPr>
            <p:ph idx="1"/>
            <p:extLst>
              <p:ext uri="{D42A27DB-BD31-4B8C-83A1-F6EECF244321}">
                <p14:modId xmlns:p14="http://schemas.microsoft.com/office/powerpoint/2010/main" val="3776290453"/>
              </p:ext>
            </p:extLst>
          </p:nvPr>
        </p:nvGraphicFramePr>
        <p:xfrm>
          <a:off x="581025" y="2181224"/>
          <a:ext cx="11029950" cy="3974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7877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47BFF-7693-C246-8383-931543C773B9}"/>
              </a:ext>
            </a:extLst>
          </p:cNvPr>
          <p:cNvSpPr>
            <a:spLocks noGrp="1"/>
          </p:cNvSpPr>
          <p:nvPr>
            <p:ph type="title"/>
          </p:nvPr>
        </p:nvSpPr>
        <p:spPr>
          <a:xfrm>
            <a:off x="581192" y="702156"/>
            <a:ext cx="11029616" cy="1013800"/>
          </a:xfrm>
        </p:spPr>
        <p:txBody>
          <a:bodyPr>
            <a:normAutofit/>
          </a:bodyPr>
          <a:lstStyle/>
          <a:p>
            <a:r>
              <a:rPr lang="en-US" dirty="0">
                <a:solidFill>
                  <a:srgbClr val="FFFFFF"/>
                </a:solidFill>
              </a:rPr>
              <a:t>Family 4 ACCOUNTED FOR THE BIGGEST CHUNK OF THE BUDGET, requiring A DOWN PAYMENT OF almost 196k</a:t>
            </a:r>
          </a:p>
        </p:txBody>
      </p:sp>
      <p:sp>
        <p:nvSpPr>
          <p:cNvPr id="3" name="Content Placeholder 2">
            <a:extLst>
              <a:ext uri="{FF2B5EF4-FFF2-40B4-BE49-F238E27FC236}">
                <a16:creationId xmlns:a16="http://schemas.microsoft.com/office/drawing/2014/main" id="{D64FD7A7-8065-8840-920B-E9254894BD7F}"/>
              </a:ext>
            </a:extLst>
          </p:cNvPr>
          <p:cNvSpPr>
            <a:spLocks noGrp="1"/>
          </p:cNvSpPr>
          <p:nvPr>
            <p:ph idx="1"/>
          </p:nvPr>
        </p:nvSpPr>
        <p:spPr>
          <a:xfrm>
            <a:off x="7002049" y="2180496"/>
            <a:ext cx="4608757" cy="4045683"/>
          </a:xfrm>
        </p:spPr>
        <p:txBody>
          <a:bodyPr>
            <a:normAutofit/>
          </a:bodyPr>
          <a:lstStyle/>
          <a:p>
            <a:r>
              <a:rPr lang="en-US" dirty="0"/>
              <a:t>The predicted budget needed to purchase homes for all 5 families is </a:t>
            </a:r>
            <a:r>
              <a:rPr lang="en-US" b="1" dirty="0"/>
              <a:t>at least $555,691</a:t>
            </a:r>
            <a:r>
              <a:rPr lang="en-US" dirty="0"/>
              <a:t>, assuming a down payment of 30%. </a:t>
            </a:r>
          </a:p>
          <a:p>
            <a:r>
              <a:rPr lang="en-US" dirty="0"/>
              <a:t>Family 4 requires a predicted </a:t>
            </a:r>
            <a:r>
              <a:rPr lang="en-US" b="1" dirty="0"/>
              <a:t>$196k </a:t>
            </a:r>
            <a:r>
              <a:rPr lang="en-US" dirty="0"/>
              <a:t>due to their preference of a 4 bedroom, 3 bedroom home in 98112, with a basement and grade of at least 6.</a:t>
            </a:r>
          </a:p>
          <a:p>
            <a:r>
              <a:rPr lang="en-US" dirty="0"/>
              <a:t>Family 5 accounted for the lowest portion of the budget at </a:t>
            </a:r>
            <a:r>
              <a:rPr lang="en-US" b="1" dirty="0"/>
              <a:t>$43k </a:t>
            </a:r>
            <a:r>
              <a:rPr lang="en-US" dirty="0"/>
              <a:t>due to their preference of a 1 bedroom, 2 bathroom house in 98001, with a grade of at least 5.</a:t>
            </a:r>
          </a:p>
        </p:txBody>
      </p:sp>
      <p:sp>
        <p:nvSpPr>
          <p:cNvPr id="4" name="Rectangle 3">
            <a:extLst>
              <a:ext uri="{FF2B5EF4-FFF2-40B4-BE49-F238E27FC236}">
                <a16:creationId xmlns:a16="http://schemas.microsoft.com/office/drawing/2014/main" id="{622B1A38-7F78-F64C-9850-F8A52C62AB51}"/>
              </a:ext>
            </a:extLst>
          </p:cNvPr>
          <p:cNvSpPr/>
          <p:nvPr/>
        </p:nvSpPr>
        <p:spPr>
          <a:xfrm>
            <a:off x="3048000" y="3105835"/>
            <a:ext cx="6096000" cy="646331"/>
          </a:xfrm>
          <a:prstGeom prst="rect">
            <a:avLst/>
          </a:prstGeom>
        </p:spPr>
        <p:txBody>
          <a:bodyPr>
            <a:spAutoFit/>
          </a:bodyPr>
          <a:lstStyle/>
          <a:p>
            <a:br>
              <a:rPr lang="en-US" dirty="0"/>
            </a:br>
            <a:endParaRPr lang="en-US" dirty="0"/>
          </a:p>
        </p:txBody>
      </p:sp>
      <p:sp>
        <p:nvSpPr>
          <p:cNvPr id="6" name="TextBox 5">
            <a:extLst>
              <a:ext uri="{FF2B5EF4-FFF2-40B4-BE49-F238E27FC236}">
                <a16:creationId xmlns:a16="http://schemas.microsoft.com/office/drawing/2014/main" id="{4A69C4A5-3E15-B047-B401-3D6327E52F51}"/>
              </a:ext>
            </a:extLst>
          </p:cNvPr>
          <p:cNvSpPr txBox="1"/>
          <p:nvPr/>
        </p:nvSpPr>
        <p:spPr>
          <a:xfrm>
            <a:off x="316523" y="6482861"/>
            <a:ext cx="10351477" cy="276999"/>
          </a:xfrm>
          <a:prstGeom prst="rect">
            <a:avLst/>
          </a:prstGeom>
          <a:noFill/>
        </p:spPr>
        <p:txBody>
          <a:bodyPr wrap="square" rtlCol="0">
            <a:spAutoFit/>
          </a:bodyPr>
          <a:lstStyle/>
          <a:p>
            <a:r>
              <a:rPr lang="en-US" sz="1200" dirty="0"/>
              <a:t>Data source: https://</a:t>
            </a:r>
            <a:r>
              <a:rPr lang="en-US" sz="1200" dirty="0" err="1"/>
              <a:t>www.kaggle.com</a:t>
            </a:r>
            <a:r>
              <a:rPr lang="en-US" sz="1200" dirty="0"/>
              <a:t>/</a:t>
            </a:r>
            <a:r>
              <a:rPr lang="en-US" sz="1200" dirty="0" err="1"/>
              <a:t>harlfoxem</a:t>
            </a:r>
            <a:r>
              <a:rPr lang="en-US" sz="1200" dirty="0"/>
              <a:t>/</a:t>
            </a:r>
            <a:r>
              <a:rPr lang="en-US" sz="1200" dirty="0" err="1"/>
              <a:t>housesalesprediction</a:t>
            </a:r>
            <a:endParaRPr lang="en-US" sz="1200" dirty="0"/>
          </a:p>
        </p:txBody>
      </p:sp>
      <p:graphicFrame>
        <p:nvGraphicFramePr>
          <p:cNvPr id="7" name="Chart 6">
            <a:extLst>
              <a:ext uri="{FF2B5EF4-FFF2-40B4-BE49-F238E27FC236}">
                <a16:creationId xmlns:a16="http://schemas.microsoft.com/office/drawing/2014/main" id="{D4301BAA-4476-684F-B088-209CD9823D36}"/>
              </a:ext>
            </a:extLst>
          </p:cNvPr>
          <p:cNvGraphicFramePr/>
          <p:nvPr>
            <p:extLst>
              <p:ext uri="{D42A27DB-BD31-4B8C-83A1-F6EECF244321}">
                <p14:modId xmlns:p14="http://schemas.microsoft.com/office/powerpoint/2010/main" val="3587043393"/>
              </p:ext>
            </p:extLst>
          </p:nvPr>
        </p:nvGraphicFramePr>
        <p:xfrm>
          <a:off x="405373" y="2249623"/>
          <a:ext cx="6318739" cy="390622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602965D2-2F1F-B546-9D43-8503C5101FA1}"/>
              </a:ext>
            </a:extLst>
          </p:cNvPr>
          <p:cNvSpPr txBox="1"/>
          <p:nvPr/>
        </p:nvSpPr>
        <p:spPr>
          <a:xfrm>
            <a:off x="1647387" y="2626094"/>
            <a:ext cx="3525862" cy="646331"/>
          </a:xfrm>
          <a:prstGeom prst="rect">
            <a:avLst/>
          </a:prstGeom>
          <a:noFill/>
        </p:spPr>
        <p:txBody>
          <a:bodyPr wrap="square" rtlCol="0" anchor="ctr">
            <a:spAutoFit/>
          </a:bodyPr>
          <a:lstStyle/>
          <a:p>
            <a:pPr algn="ctr"/>
            <a:r>
              <a:rPr lang="en-US" dirty="0"/>
              <a:t>Total Predicted Down Payment Budget by Family</a:t>
            </a:r>
          </a:p>
        </p:txBody>
      </p:sp>
    </p:spTree>
    <p:extLst>
      <p:ext uri="{BB962C8B-B14F-4D97-AF65-F5344CB8AC3E}">
        <p14:creationId xmlns:p14="http://schemas.microsoft.com/office/powerpoint/2010/main" val="3594444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47BFF-7693-C246-8383-931543C773B9}"/>
              </a:ext>
            </a:extLst>
          </p:cNvPr>
          <p:cNvSpPr>
            <a:spLocks noGrp="1"/>
          </p:cNvSpPr>
          <p:nvPr>
            <p:ph type="title"/>
          </p:nvPr>
        </p:nvSpPr>
        <p:spPr>
          <a:xfrm>
            <a:off x="581192" y="702156"/>
            <a:ext cx="11029616" cy="1013800"/>
          </a:xfrm>
        </p:spPr>
        <p:txBody>
          <a:bodyPr>
            <a:normAutofit/>
          </a:bodyPr>
          <a:lstStyle/>
          <a:p>
            <a:r>
              <a:rPr lang="en-US" dirty="0">
                <a:solidFill>
                  <a:srgbClr val="FFFFFF"/>
                </a:solidFill>
              </a:rPr>
              <a:t>King county’s housing grade was one of the strongest predictors of price</a:t>
            </a:r>
          </a:p>
        </p:txBody>
      </p:sp>
      <p:sp>
        <p:nvSpPr>
          <p:cNvPr id="3" name="Content Placeholder 2">
            <a:extLst>
              <a:ext uri="{FF2B5EF4-FFF2-40B4-BE49-F238E27FC236}">
                <a16:creationId xmlns:a16="http://schemas.microsoft.com/office/drawing/2014/main" id="{D64FD7A7-8065-8840-920B-E9254894BD7F}"/>
              </a:ext>
            </a:extLst>
          </p:cNvPr>
          <p:cNvSpPr>
            <a:spLocks noGrp="1"/>
          </p:cNvSpPr>
          <p:nvPr>
            <p:ph idx="1"/>
          </p:nvPr>
        </p:nvSpPr>
        <p:spPr>
          <a:xfrm>
            <a:off x="6335805" y="2180496"/>
            <a:ext cx="5275001" cy="4045683"/>
          </a:xfrm>
        </p:spPr>
        <p:txBody>
          <a:bodyPr>
            <a:normAutofit/>
          </a:bodyPr>
          <a:lstStyle/>
          <a:p>
            <a:r>
              <a:rPr lang="en-US" dirty="0"/>
              <a:t>Decreasing the grade value by one would decrease the price by about 22%</a:t>
            </a:r>
          </a:p>
          <a:p>
            <a:r>
              <a:rPr lang="en-US" dirty="0"/>
              <a:t>For Family 4, decreasing grade from 6 to 5 would decrease the sale price by an expected 117k (or 35k off the down payment) </a:t>
            </a:r>
          </a:p>
          <a:p>
            <a:r>
              <a:rPr lang="en-US" dirty="0"/>
              <a:t>Decreasing the number of bathrooms by one would decrease the price by about 9%</a:t>
            </a:r>
          </a:p>
          <a:p>
            <a:r>
              <a:rPr lang="en-US" dirty="0"/>
              <a:t>Decreasing the number of bedrooms by one would decrease the price by about 6%</a:t>
            </a:r>
          </a:p>
          <a:p>
            <a:endParaRPr lang="en-US" dirty="0"/>
          </a:p>
        </p:txBody>
      </p:sp>
      <p:sp>
        <p:nvSpPr>
          <p:cNvPr id="4" name="Rectangle 3">
            <a:extLst>
              <a:ext uri="{FF2B5EF4-FFF2-40B4-BE49-F238E27FC236}">
                <a16:creationId xmlns:a16="http://schemas.microsoft.com/office/drawing/2014/main" id="{622B1A38-7F78-F64C-9850-F8A52C62AB51}"/>
              </a:ext>
            </a:extLst>
          </p:cNvPr>
          <p:cNvSpPr/>
          <p:nvPr/>
        </p:nvSpPr>
        <p:spPr>
          <a:xfrm>
            <a:off x="3048000" y="3105835"/>
            <a:ext cx="6096000" cy="646331"/>
          </a:xfrm>
          <a:prstGeom prst="rect">
            <a:avLst/>
          </a:prstGeom>
        </p:spPr>
        <p:txBody>
          <a:bodyPr>
            <a:spAutoFit/>
          </a:bodyPr>
          <a:lstStyle/>
          <a:p>
            <a:br>
              <a:rPr lang="en-US" dirty="0"/>
            </a:br>
            <a:endParaRPr lang="en-US" dirty="0"/>
          </a:p>
        </p:txBody>
      </p:sp>
      <p:sp>
        <p:nvSpPr>
          <p:cNvPr id="6" name="TextBox 5">
            <a:extLst>
              <a:ext uri="{FF2B5EF4-FFF2-40B4-BE49-F238E27FC236}">
                <a16:creationId xmlns:a16="http://schemas.microsoft.com/office/drawing/2014/main" id="{4A69C4A5-3E15-B047-B401-3D6327E52F51}"/>
              </a:ext>
            </a:extLst>
          </p:cNvPr>
          <p:cNvSpPr txBox="1"/>
          <p:nvPr/>
        </p:nvSpPr>
        <p:spPr>
          <a:xfrm>
            <a:off x="316523" y="6482861"/>
            <a:ext cx="10351477" cy="276999"/>
          </a:xfrm>
          <a:prstGeom prst="rect">
            <a:avLst/>
          </a:prstGeom>
          <a:noFill/>
        </p:spPr>
        <p:txBody>
          <a:bodyPr wrap="square" rtlCol="0">
            <a:spAutoFit/>
          </a:bodyPr>
          <a:lstStyle/>
          <a:p>
            <a:r>
              <a:rPr lang="en-US" sz="1200" dirty="0"/>
              <a:t>Data source: https://</a:t>
            </a:r>
            <a:r>
              <a:rPr lang="en-US" sz="1200" dirty="0" err="1"/>
              <a:t>www.kaggle.com</a:t>
            </a:r>
            <a:r>
              <a:rPr lang="en-US" sz="1200" dirty="0"/>
              <a:t>/</a:t>
            </a:r>
            <a:r>
              <a:rPr lang="en-US" sz="1200" dirty="0" err="1"/>
              <a:t>harlfoxem</a:t>
            </a:r>
            <a:r>
              <a:rPr lang="en-US" sz="1200" dirty="0"/>
              <a:t>/</a:t>
            </a:r>
            <a:r>
              <a:rPr lang="en-US" sz="1200" dirty="0" err="1"/>
              <a:t>housesalesprediction</a:t>
            </a:r>
            <a:endParaRPr lang="en-US" sz="1200" dirty="0"/>
          </a:p>
        </p:txBody>
      </p:sp>
      <p:sp>
        <p:nvSpPr>
          <p:cNvPr id="5" name="TextBox 4">
            <a:extLst>
              <a:ext uri="{FF2B5EF4-FFF2-40B4-BE49-F238E27FC236}">
                <a16:creationId xmlns:a16="http://schemas.microsoft.com/office/drawing/2014/main" id="{602965D2-2F1F-B546-9D43-8503C5101FA1}"/>
              </a:ext>
            </a:extLst>
          </p:cNvPr>
          <p:cNvSpPr txBox="1"/>
          <p:nvPr/>
        </p:nvSpPr>
        <p:spPr>
          <a:xfrm>
            <a:off x="1178131" y="2945157"/>
            <a:ext cx="4126523" cy="307777"/>
          </a:xfrm>
          <a:prstGeom prst="rect">
            <a:avLst/>
          </a:prstGeom>
          <a:noFill/>
        </p:spPr>
        <p:txBody>
          <a:bodyPr wrap="square" rtlCol="0">
            <a:spAutoFit/>
          </a:bodyPr>
          <a:lstStyle/>
          <a:p>
            <a:r>
              <a:rPr lang="en-US" sz="1400" dirty="0"/>
              <a:t>Predicted budget required </a:t>
            </a:r>
          </a:p>
        </p:txBody>
      </p:sp>
      <p:graphicFrame>
        <p:nvGraphicFramePr>
          <p:cNvPr id="10" name="Table 7">
            <a:extLst>
              <a:ext uri="{FF2B5EF4-FFF2-40B4-BE49-F238E27FC236}">
                <a16:creationId xmlns:a16="http://schemas.microsoft.com/office/drawing/2014/main" id="{D4C60B14-2785-4942-BB8C-C28CE2202941}"/>
              </a:ext>
            </a:extLst>
          </p:cNvPr>
          <p:cNvGraphicFramePr>
            <a:graphicFrameLocks noGrp="1"/>
          </p:cNvGraphicFramePr>
          <p:nvPr>
            <p:extLst>
              <p:ext uri="{D42A27DB-BD31-4B8C-83A1-F6EECF244321}">
                <p14:modId xmlns:p14="http://schemas.microsoft.com/office/powerpoint/2010/main" val="4193223488"/>
              </p:ext>
            </p:extLst>
          </p:nvPr>
        </p:nvGraphicFramePr>
        <p:xfrm>
          <a:off x="581192" y="2876889"/>
          <a:ext cx="5275002" cy="2191195"/>
        </p:xfrm>
        <a:graphic>
          <a:graphicData uri="http://schemas.openxmlformats.org/drawingml/2006/table">
            <a:tbl>
              <a:tblPr firstRow="1" bandRow="1">
                <a:tableStyleId>{5C22544A-7EE6-4342-B048-85BDC9FD1C3A}</a:tableStyleId>
              </a:tblPr>
              <a:tblGrid>
                <a:gridCol w="1758334">
                  <a:extLst>
                    <a:ext uri="{9D8B030D-6E8A-4147-A177-3AD203B41FA5}">
                      <a16:colId xmlns:a16="http://schemas.microsoft.com/office/drawing/2014/main" val="4145685304"/>
                    </a:ext>
                  </a:extLst>
                </a:gridCol>
                <a:gridCol w="1758334">
                  <a:extLst>
                    <a:ext uri="{9D8B030D-6E8A-4147-A177-3AD203B41FA5}">
                      <a16:colId xmlns:a16="http://schemas.microsoft.com/office/drawing/2014/main" val="3728654689"/>
                    </a:ext>
                  </a:extLst>
                </a:gridCol>
                <a:gridCol w="1758334">
                  <a:extLst>
                    <a:ext uri="{9D8B030D-6E8A-4147-A177-3AD203B41FA5}">
                      <a16:colId xmlns:a16="http://schemas.microsoft.com/office/drawing/2014/main" val="501044954"/>
                    </a:ext>
                  </a:extLst>
                </a:gridCol>
              </a:tblGrid>
              <a:tr h="835163">
                <a:tc>
                  <a:txBody>
                    <a:bodyPr/>
                    <a:lstStyle/>
                    <a:p>
                      <a:pPr algn="ctr" fontAlgn="ctr"/>
                      <a:r>
                        <a:rPr lang="en-US" sz="1400" b="1" dirty="0">
                          <a:effectLst/>
                        </a:rPr>
                        <a:t>Predictor</a:t>
                      </a:r>
                    </a:p>
                  </a:txBody>
                  <a:tcPr anchor="ctr"/>
                </a:tc>
                <a:tc>
                  <a:txBody>
                    <a:bodyPr/>
                    <a:lstStyle/>
                    <a:p>
                      <a:pPr algn="ctr" fontAlgn="ctr"/>
                      <a:r>
                        <a:rPr lang="en-US" sz="1400" b="1" dirty="0">
                          <a:effectLst/>
                        </a:rPr>
                        <a:t>Correlation with sale price</a:t>
                      </a:r>
                    </a:p>
                  </a:txBody>
                  <a:tcPr anchor="ctr"/>
                </a:tc>
                <a:tc>
                  <a:txBody>
                    <a:bodyPr/>
                    <a:lstStyle/>
                    <a:p>
                      <a:pPr algn="ctr" fontAlgn="ctr"/>
                      <a:r>
                        <a:rPr lang="en-US" sz="1400" b="1" dirty="0">
                          <a:effectLst/>
                        </a:rPr>
                        <a:t>Change in sale price with one unit change of predictor (%)</a:t>
                      </a:r>
                    </a:p>
                  </a:txBody>
                  <a:tcPr anchor="ctr"/>
                </a:tc>
                <a:extLst>
                  <a:ext uri="{0D108BD9-81ED-4DB2-BD59-A6C34878D82A}">
                    <a16:rowId xmlns:a16="http://schemas.microsoft.com/office/drawing/2014/main" val="1076749580"/>
                  </a:ext>
                </a:extLst>
              </a:tr>
              <a:tr h="364045">
                <a:tc>
                  <a:txBody>
                    <a:bodyPr/>
                    <a:lstStyle/>
                    <a:p>
                      <a:pPr algn="ctr" fontAlgn="ctr"/>
                      <a:r>
                        <a:rPr lang="en-US" sz="1200" b="1" dirty="0">
                          <a:effectLst/>
                        </a:rPr>
                        <a:t>Grade</a:t>
                      </a:r>
                    </a:p>
                  </a:txBody>
                  <a:tcPr anchor="ctr"/>
                </a:tc>
                <a:tc>
                  <a:txBody>
                    <a:bodyPr/>
                    <a:lstStyle/>
                    <a:p>
                      <a:pPr algn="ctr" fontAlgn="ctr"/>
                      <a:r>
                        <a:rPr lang="en-US" sz="1400" dirty="0">
                          <a:effectLst/>
                        </a:rPr>
                        <a:t>0.67</a:t>
                      </a:r>
                    </a:p>
                  </a:txBody>
                  <a:tcPr marL="59733" marR="59733" marT="29867" marB="29867" anchor="ctr"/>
                </a:tc>
                <a:tc>
                  <a:txBody>
                    <a:bodyPr/>
                    <a:lstStyle/>
                    <a:p>
                      <a:pPr algn="ctr" fontAlgn="ctr"/>
                      <a:r>
                        <a:rPr lang="en-US" sz="1400" dirty="0">
                          <a:effectLst/>
                        </a:rPr>
                        <a:t>21.8</a:t>
                      </a:r>
                    </a:p>
                  </a:txBody>
                  <a:tcPr marL="59733" marR="59733" marT="29867" marB="29867" anchor="ctr"/>
                </a:tc>
                <a:extLst>
                  <a:ext uri="{0D108BD9-81ED-4DB2-BD59-A6C34878D82A}">
                    <a16:rowId xmlns:a16="http://schemas.microsoft.com/office/drawing/2014/main" val="1006375750"/>
                  </a:ext>
                </a:extLst>
              </a:tr>
              <a:tr h="441135">
                <a:tc>
                  <a:txBody>
                    <a:bodyPr/>
                    <a:lstStyle/>
                    <a:p>
                      <a:pPr algn="ctr" fontAlgn="ctr"/>
                      <a:r>
                        <a:rPr lang="en-US" sz="1200" b="1" dirty="0">
                          <a:effectLst/>
                        </a:rPr>
                        <a:t>Bathrooms</a:t>
                      </a:r>
                    </a:p>
                  </a:txBody>
                  <a:tcPr anchor="ctr"/>
                </a:tc>
                <a:tc>
                  <a:txBody>
                    <a:bodyPr/>
                    <a:lstStyle/>
                    <a:p>
                      <a:pPr algn="ctr" fontAlgn="ctr"/>
                      <a:r>
                        <a:rPr lang="en-US" sz="1400" dirty="0">
                          <a:effectLst/>
                        </a:rPr>
                        <a:t>0.53</a:t>
                      </a:r>
                    </a:p>
                  </a:txBody>
                  <a:tcPr marL="59733" marR="59733" marT="29867" marB="29867" anchor="ctr"/>
                </a:tc>
                <a:tc>
                  <a:txBody>
                    <a:bodyPr/>
                    <a:lstStyle/>
                    <a:p>
                      <a:pPr algn="ctr" fontAlgn="ctr"/>
                      <a:r>
                        <a:rPr lang="en-US" sz="1400" dirty="0">
                          <a:effectLst/>
                        </a:rPr>
                        <a:t>9.3</a:t>
                      </a:r>
                    </a:p>
                  </a:txBody>
                  <a:tcPr marL="59733" marR="59733" marT="29867" marB="29867" anchor="ctr"/>
                </a:tc>
                <a:extLst>
                  <a:ext uri="{0D108BD9-81ED-4DB2-BD59-A6C34878D82A}">
                    <a16:rowId xmlns:a16="http://schemas.microsoft.com/office/drawing/2014/main" val="108254496"/>
                  </a:ext>
                </a:extLst>
              </a:tr>
              <a:tr h="441135">
                <a:tc>
                  <a:txBody>
                    <a:bodyPr/>
                    <a:lstStyle/>
                    <a:p>
                      <a:pPr algn="ctr" fontAlgn="ctr"/>
                      <a:r>
                        <a:rPr lang="en-US" sz="1200" b="1" dirty="0">
                          <a:effectLst/>
                        </a:rPr>
                        <a:t>Bedrooms</a:t>
                      </a:r>
                    </a:p>
                  </a:txBody>
                  <a:tcPr anchor="ctr"/>
                </a:tc>
                <a:tc>
                  <a:txBody>
                    <a:bodyPr/>
                    <a:lstStyle/>
                    <a:p>
                      <a:pPr algn="ctr" fontAlgn="ctr"/>
                      <a:r>
                        <a:rPr lang="en-US" sz="1400" dirty="0">
                          <a:effectLst/>
                        </a:rPr>
                        <a:t>0.32</a:t>
                      </a:r>
                    </a:p>
                  </a:txBody>
                  <a:tcPr marL="59733" marR="59733" marT="29867" marB="29867" anchor="ctr"/>
                </a:tc>
                <a:tc>
                  <a:txBody>
                    <a:bodyPr/>
                    <a:lstStyle/>
                    <a:p>
                      <a:pPr algn="ctr" fontAlgn="ctr"/>
                      <a:r>
                        <a:rPr lang="en-US" sz="1400" dirty="0">
                          <a:effectLst/>
                        </a:rPr>
                        <a:t>5.5</a:t>
                      </a:r>
                    </a:p>
                  </a:txBody>
                  <a:tcPr marL="59733" marR="59733" marT="29867" marB="29867" anchor="ctr"/>
                </a:tc>
                <a:extLst>
                  <a:ext uri="{0D108BD9-81ED-4DB2-BD59-A6C34878D82A}">
                    <a16:rowId xmlns:a16="http://schemas.microsoft.com/office/drawing/2014/main" val="2326465130"/>
                  </a:ext>
                </a:extLst>
              </a:tr>
            </a:tbl>
          </a:graphicData>
        </a:graphic>
      </p:graphicFrame>
    </p:spTree>
    <p:extLst>
      <p:ext uri="{BB962C8B-B14F-4D97-AF65-F5344CB8AC3E}">
        <p14:creationId xmlns:p14="http://schemas.microsoft.com/office/powerpoint/2010/main" val="3597887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879A26B8-6C4E-452B-ADD3-ED324A7AB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847BFF-7693-C246-8383-931543C773B9}"/>
              </a:ext>
            </a:extLst>
          </p:cNvPr>
          <p:cNvSpPr>
            <a:spLocks noGrp="1"/>
          </p:cNvSpPr>
          <p:nvPr>
            <p:ph type="title"/>
          </p:nvPr>
        </p:nvSpPr>
        <p:spPr>
          <a:xfrm>
            <a:off x="6494721" y="960722"/>
            <a:ext cx="4968489" cy="1293379"/>
          </a:xfrm>
        </p:spPr>
        <p:txBody>
          <a:bodyPr>
            <a:noAutofit/>
          </a:bodyPr>
          <a:lstStyle/>
          <a:p>
            <a:r>
              <a:rPr lang="en-US" dirty="0">
                <a:solidFill>
                  <a:schemeClr val="tx2"/>
                </a:solidFill>
              </a:rPr>
              <a:t>LOCATION plays an important factor in house price</a:t>
            </a:r>
          </a:p>
        </p:txBody>
      </p:sp>
      <p:sp>
        <p:nvSpPr>
          <p:cNvPr id="93" name="Rectangle 92">
            <a:extLst>
              <a:ext uri="{FF2B5EF4-FFF2-40B4-BE49-F238E27FC236}">
                <a16:creationId xmlns:a16="http://schemas.microsoft.com/office/drawing/2014/main" id="{D03E4FEE-2E6A-44AB-B6BA-C1AD0CD6D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94">
            <a:extLst>
              <a:ext uri="{FF2B5EF4-FFF2-40B4-BE49-F238E27FC236}">
                <a16:creationId xmlns:a16="http://schemas.microsoft.com/office/drawing/2014/main" id="{0817EB59-13B3-43DA-9B91-A7CC174A6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97" name="Rectangle 96">
            <a:extLst>
              <a:ext uri="{FF2B5EF4-FFF2-40B4-BE49-F238E27FC236}">
                <a16:creationId xmlns:a16="http://schemas.microsoft.com/office/drawing/2014/main" id="{9B4167E1-E2B0-4192-8DA2-6967DDFF8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a:extLst>
              <a:ext uri="{FF2B5EF4-FFF2-40B4-BE49-F238E27FC236}">
                <a16:creationId xmlns:a16="http://schemas.microsoft.com/office/drawing/2014/main" id="{9EE537AE-6F95-B44D-AE52-57C4F3D67BB7}"/>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586687" y="808879"/>
            <a:ext cx="5291905" cy="5228551"/>
          </a:xfrm>
          <a:prstGeom prst="rect">
            <a:avLst/>
          </a:prstGeom>
        </p:spPr>
      </p:pic>
      <p:sp>
        <p:nvSpPr>
          <p:cNvPr id="3" name="Content Placeholder 2">
            <a:extLst>
              <a:ext uri="{FF2B5EF4-FFF2-40B4-BE49-F238E27FC236}">
                <a16:creationId xmlns:a16="http://schemas.microsoft.com/office/drawing/2014/main" id="{D64FD7A7-8065-8840-920B-E9254894BD7F}"/>
              </a:ext>
            </a:extLst>
          </p:cNvPr>
          <p:cNvSpPr>
            <a:spLocks noGrp="1"/>
          </p:cNvSpPr>
          <p:nvPr>
            <p:ph idx="1"/>
          </p:nvPr>
        </p:nvSpPr>
        <p:spPr>
          <a:xfrm>
            <a:off x="6515987" y="2254102"/>
            <a:ext cx="4947221" cy="3650344"/>
          </a:xfrm>
        </p:spPr>
        <p:txBody>
          <a:bodyPr>
            <a:normAutofit/>
          </a:bodyPr>
          <a:lstStyle/>
          <a:p>
            <a:r>
              <a:rPr lang="en-US" dirty="0"/>
              <a:t>Homes in zip codes </a:t>
            </a:r>
            <a:r>
              <a:rPr lang="en-US" dirty="0">
                <a:cs typeface="Arial" panose="020B0604020202020204" pitchFamily="34" charset="0"/>
              </a:rPr>
              <a:t>98039, 98004 and 98112 are generally expected to sell for the highest prices</a:t>
            </a:r>
          </a:p>
          <a:p>
            <a:r>
              <a:rPr lang="en-US" dirty="0">
                <a:cs typeface="Arial" panose="020B0604020202020204" pitchFamily="34" charset="0"/>
              </a:rPr>
              <a:t>It’s expected that a home in zip 98039 would increase the price by almost 4 times a house in zip 98001,</a:t>
            </a:r>
          </a:p>
          <a:p>
            <a:r>
              <a:rPr lang="en-US" dirty="0">
                <a:cs typeface="Arial" panose="020B0604020202020204" pitchFamily="34" charset="0"/>
              </a:rPr>
              <a:t>If Family 4 chose adjacent zip code 98144 rather than 98112, we’d expect a decrease of almost 62k in the down payment. </a:t>
            </a:r>
          </a:p>
        </p:txBody>
      </p:sp>
      <p:sp>
        <p:nvSpPr>
          <p:cNvPr id="15" name="TextBox 14">
            <a:extLst>
              <a:ext uri="{FF2B5EF4-FFF2-40B4-BE49-F238E27FC236}">
                <a16:creationId xmlns:a16="http://schemas.microsoft.com/office/drawing/2014/main" id="{7A42677F-0AE2-6E4B-9097-5222C7715C9D}"/>
              </a:ext>
            </a:extLst>
          </p:cNvPr>
          <p:cNvSpPr txBox="1"/>
          <p:nvPr/>
        </p:nvSpPr>
        <p:spPr>
          <a:xfrm>
            <a:off x="316523" y="6482861"/>
            <a:ext cx="10351477" cy="276999"/>
          </a:xfrm>
          <a:prstGeom prst="rect">
            <a:avLst/>
          </a:prstGeom>
          <a:noFill/>
        </p:spPr>
        <p:txBody>
          <a:bodyPr wrap="square" rtlCol="0">
            <a:spAutoFit/>
          </a:bodyPr>
          <a:lstStyle/>
          <a:p>
            <a:pPr>
              <a:spcAft>
                <a:spcPts val="600"/>
              </a:spcAft>
            </a:pPr>
            <a:r>
              <a:rPr lang="en-US" sz="1200" dirty="0"/>
              <a:t>Data source: https://</a:t>
            </a:r>
            <a:r>
              <a:rPr lang="en-US" sz="1200" dirty="0" err="1"/>
              <a:t>www.kaggle.com</a:t>
            </a:r>
            <a:r>
              <a:rPr lang="en-US" sz="1200" dirty="0"/>
              <a:t>/</a:t>
            </a:r>
            <a:r>
              <a:rPr lang="en-US" sz="1200" dirty="0" err="1"/>
              <a:t>harlfoxem</a:t>
            </a:r>
            <a:r>
              <a:rPr lang="en-US" sz="1200" dirty="0"/>
              <a:t>/</a:t>
            </a:r>
            <a:r>
              <a:rPr lang="en-US" sz="1200" dirty="0" err="1"/>
              <a:t>housesalesprediction</a:t>
            </a:r>
            <a:endParaRPr lang="en-US" sz="1200" dirty="0"/>
          </a:p>
        </p:txBody>
      </p:sp>
    </p:spTree>
    <p:extLst>
      <p:ext uri="{BB962C8B-B14F-4D97-AF65-F5344CB8AC3E}">
        <p14:creationId xmlns:p14="http://schemas.microsoft.com/office/powerpoint/2010/main" val="353235781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3EB72A9-BFEE-4E48-A9A1-DDE1A29EE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2C4E3DA-8F70-4030-A5E2-2AF881D5A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38174"/>
            <a:ext cx="3705323" cy="576262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7BEEA74-7F80-8248-98AD-10FB0C7F6687}"/>
              </a:ext>
            </a:extLst>
          </p:cNvPr>
          <p:cNvSpPr>
            <a:spLocks noGrp="1"/>
          </p:cNvSpPr>
          <p:nvPr>
            <p:ph type="title"/>
          </p:nvPr>
        </p:nvSpPr>
        <p:spPr>
          <a:xfrm>
            <a:off x="803189" y="1209184"/>
            <a:ext cx="3089189" cy="4734416"/>
          </a:xfrm>
        </p:spPr>
        <p:txBody>
          <a:bodyPr anchor="ctr">
            <a:normAutofit/>
          </a:bodyPr>
          <a:lstStyle/>
          <a:p>
            <a:r>
              <a:rPr lang="en-US" sz="2200" dirty="0">
                <a:solidFill>
                  <a:srgbClr val="FFFFFF"/>
                </a:solidFill>
              </a:rPr>
              <a:t>Conclusions and RECOMMENDATIONS:</a:t>
            </a:r>
          </a:p>
        </p:txBody>
      </p:sp>
      <p:sp>
        <p:nvSpPr>
          <p:cNvPr id="28" name="Rectangle 27">
            <a:extLst>
              <a:ext uri="{FF2B5EF4-FFF2-40B4-BE49-F238E27FC236}">
                <a16:creationId xmlns:a16="http://schemas.microsoft.com/office/drawing/2014/main" id="{1D065910-7F1F-4E33-B7F4-2021BFA774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01FDD904-89A9-4187-909A-B182B160E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A1112C27-5A03-4A8E-9C1C-14B9F4215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10" name="Shape 18572" descr="Icon&#10;&#10;Description automatically generated">
            <a:extLst>
              <a:ext uri="{FF2B5EF4-FFF2-40B4-BE49-F238E27FC236}">
                <a16:creationId xmlns:a16="http://schemas.microsoft.com/office/drawing/2014/main" id="{80E14CCA-F865-3149-BE5D-8D64768CBEC7}"/>
              </a:ext>
            </a:extLst>
          </p:cNvPr>
          <p:cNvPicPr preferRelativeResize="0"/>
          <p:nvPr/>
        </p:nvPicPr>
        <p:blipFill rotWithShape="1">
          <a:blip r:embed="rId2"/>
          <a:stretch/>
        </p:blipFill>
        <p:spPr>
          <a:xfrm>
            <a:off x="5643159" y="780710"/>
            <a:ext cx="877201" cy="1404633"/>
          </a:xfrm>
          <a:prstGeom prst="rect">
            <a:avLst/>
          </a:prstGeom>
          <a:noFill/>
        </p:spPr>
      </p:pic>
      <p:pic>
        <p:nvPicPr>
          <p:cNvPr id="12" name="Shape 3992" descr="Icon&#10;&#10;Description automatically generated">
            <a:extLst>
              <a:ext uri="{FF2B5EF4-FFF2-40B4-BE49-F238E27FC236}">
                <a16:creationId xmlns:a16="http://schemas.microsoft.com/office/drawing/2014/main" id="{B9809383-7681-5446-914D-8272F39FF431}"/>
              </a:ext>
            </a:extLst>
          </p:cNvPr>
          <p:cNvPicPr preferRelativeResize="0"/>
          <p:nvPr/>
        </p:nvPicPr>
        <p:blipFill rotWithShape="1">
          <a:blip r:embed="rId3"/>
          <a:stretch/>
        </p:blipFill>
        <p:spPr>
          <a:xfrm>
            <a:off x="9193760" y="798102"/>
            <a:ext cx="1390575" cy="1385024"/>
          </a:xfrm>
          <a:prstGeom prst="rect">
            <a:avLst/>
          </a:prstGeom>
          <a:noFill/>
        </p:spPr>
      </p:pic>
      <p:graphicFrame>
        <p:nvGraphicFramePr>
          <p:cNvPr id="6" name="Content Placeholder 2">
            <a:extLst>
              <a:ext uri="{FF2B5EF4-FFF2-40B4-BE49-F238E27FC236}">
                <a16:creationId xmlns:a16="http://schemas.microsoft.com/office/drawing/2014/main" id="{83990420-23F3-4F7A-B608-88237680A425}"/>
              </a:ext>
            </a:extLst>
          </p:cNvPr>
          <p:cNvGraphicFramePr>
            <a:graphicFrameLocks noGrp="1"/>
          </p:cNvGraphicFramePr>
          <p:nvPr>
            <p:ph idx="1"/>
            <p:extLst>
              <p:ext uri="{D42A27DB-BD31-4B8C-83A1-F6EECF244321}">
                <p14:modId xmlns:p14="http://schemas.microsoft.com/office/powerpoint/2010/main" val="3730784381"/>
              </p:ext>
            </p:extLst>
          </p:nvPr>
        </p:nvGraphicFramePr>
        <p:xfrm>
          <a:off x="4561870" y="794545"/>
          <a:ext cx="6864154" cy="543122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28348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1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B5D795CF-5F70-4821-BB11-0B2B8FCCD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3B1AC31-0B6C-4781-BA06-16BE17F8A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9"/>
            <a:ext cx="7498616"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BB84CEE-C24B-E24A-9B36-ADC63EEBBF91}"/>
              </a:ext>
            </a:extLst>
          </p:cNvPr>
          <p:cNvSpPr>
            <a:spLocks noGrp="1"/>
          </p:cNvSpPr>
          <p:nvPr>
            <p:ph type="title"/>
          </p:nvPr>
        </p:nvSpPr>
        <p:spPr>
          <a:xfrm>
            <a:off x="4579243" y="1419225"/>
            <a:ext cx="6798608" cy="2085869"/>
          </a:xfrm>
        </p:spPr>
        <p:txBody>
          <a:bodyPr vert="horz" lIns="91440" tIns="45720" rIns="91440" bIns="45720" rtlCol="0" anchor="b">
            <a:normAutofit/>
          </a:bodyPr>
          <a:lstStyle/>
          <a:p>
            <a:r>
              <a:rPr lang="en-US" sz="3600">
                <a:solidFill>
                  <a:srgbClr val="FFFFFF"/>
                </a:solidFill>
              </a:rPr>
              <a:t>APPENDIX</a:t>
            </a:r>
          </a:p>
        </p:txBody>
      </p:sp>
    </p:spTree>
    <p:extLst>
      <p:ext uri="{BB962C8B-B14F-4D97-AF65-F5344CB8AC3E}">
        <p14:creationId xmlns:p14="http://schemas.microsoft.com/office/powerpoint/2010/main" val="272128014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9471</TotalTime>
  <Words>1210</Words>
  <Application>Microsoft Macintosh PowerPoint</Application>
  <PresentationFormat>Widescreen</PresentationFormat>
  <Paragraphs>204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Gill Sans MT</vt:lpstr>
      <vt:lpstr>Wingdings 2</vt:lpstr>
      <vt:lpstr>Dividend</vt:lpstr>
      <vt:lpstr>BUDGET ANALYSIS FOR KCHA HOUSING PROGRAM</vt:lpstr>
      <vt:lpstr>OBJECTIVE</vt:lpstr>
      <vt:lpstr>DATA / Methodology</vt:lpstr>
      <vt:lpstr>Key INSIGHTS</vt:lpstr>
      <vt:lpstr>Family 4 ACCOUNTED FOR THE BIGGEST CHUNK OF THE BUDGET, requiring A DOWN PAYMENT OF almost 196k</vt:lpstr>
      <vt:lpstr>King county’s housing grade was one of the strongest predictors of price</vt:lpstr>
      <vt:lpstr>LOCATION plays an important factor in house price</vt:lpstr>
      <vt:lpstr>Conclusions and RECOMMENDATIONS:</vt:lpstr>
      <vt:lpstr>APPENDIX</vt:lpstr>
      <vt:lpstr>Zip codes AND THEIR EXPECTED CHANGE IN SALE PRICE compared to zip 98001</vt:lpstr>
      <vt:lpstr>FAMILY 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MOVIE STUDIO ANALYSIS</dc:title>
  <dc:creator>Sabina Bains</dc:creator>
  <cp:lastModifiedBy>Sabina Bains</cp:lastModifiedBy>
  <cp:revision>18</cp:revision>
  <dcterms:created xsi:type="dcterms:W3CDTF">2021-10-07T16:36:17Z</dcterms:created>
  <dcterms:modified xsi:type="dcterms:W3CDTF">2022-01-19T20:06:48Z</dcterms:modified>
</cp:coreProperties>
</file>