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62" r:id="rId6"/>
    <p:sldId id="272" r:id="rId7"/>
    <p:sldId id="265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16" d="100"/>
          <a:sy n="116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 custT="1"/>
      <dgm:spPr/>
      <dgm:t>
        <a:bodyPr anchor="ctr"/>
        <a:lstStyle/>
        <a:p>
          <a:r>
            <a:rPr lang="en-US" sz="2000" dirty="0"/>
            <a:t>Look at the strongest attributes 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 custT="1"/>
      <dgm:spPr/>
      <dgm:t>
        <a:bodyPr anchor="ctr"/>
        <a:lstStyle/>
        <a:p>
          <a:r>
            <a:rPr lang="en-US" sz="2000" dirty="0"/>
            <a:t>x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 custT="1"/>
      <dgm:spPr/>
      <dgm:t>
        <a:bodyPr anchor="ctr"/>
        <a:lstStyle/>
        <a:p>
          <a:r>
            <a:rPr lang="en-US" sz="2000" dirty="0"/>
            <a:t>x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3553062B-A8F8-CD41-9269-547B339B4CB8}" type="pres">
      <dgm:prSet presAssocID="{706C0401-3745-4673-BC13-33D0C5684367}" presName="vert0" presStyleCnt="0">
        <dgm:presLayoutVars>
          <dgm:dir/>
          <dgm:animOne val="branch"/>
          <dgm:animLvl val="lvl"/>
        </dgm:presLayoutVars>
      </dgm:prSet>
      <dgm:spPr/>
    </dgm:pt>
    <dgm:pt modelId="{4967B9EB-49CD-E24C-8C88-EF380B22FC50}" type="pres">
      <dgm:prSet presAssocID="{CAD84CFD-A6D2-4326-828B-38E5EAC4097F}" presName="thickLine" presStyleLbl="alignNode1" presStyleIdx="0" presStyleCnt="3"/>
      <dgm:spPr/>
    </dgm:pt>
    <dgm:pt modelId="{0E3B06D0-6C72-6548-952C-B940B77C4EA6}" type="pres">
      <dgm:prSet presAssocID="{CAD84CFD-A6D2-4326-828B-38E5EAC4097F}" presName="horz1" presStyleCnt="0"/>
      <dgm:spPr/>
    </dgm:pt>
    <dgm:pt modelId="{99B51DCA-D197-1244-ACB5-224F79C3614C}" type="pres">
      <dgm:prSet presAssocID="{CAD84CFD-A6D2-4326-828B-38E5EAC4097F}" presName="tx1" presStyleLbl="revTx" presStyleIdx="0" presStyleCnt="3"/>
      <dgm:spPr/>
    </dgm:pt>
    <dgm:pt modelId="{6779163C-D360-684A-9973-ED2756DB4536}" type="pres">
      <dgm:prSet presAssocID="{CAD84CFD-A6D2-4326-828B-38E5EAC4097F}" presName="vert1" presStyleCnt="0"/>
      <dgm:spPr/>
    </dgm:pt>
    <dgm:pt modelId="{5EBD6B71-5FD5-F84C-80C4-0B6F5F240285}" type="pres">
      <dgm:prSet presAssocID="{C8AC943F-59CA-494C-9554-967E394750C2}" presName="thickLine" presStyleLbl="alignNode1" presStyleIdx="1" presStyleCnt="3"/>
      <dgm:spPr/>
    </dgm:pt>
    <dgm:pt modelId="{38CF041F-EE47-024E-8D80-821EE3524265}" type="pres">
      <dgm:prSet presAssocID="{C8AC943F-59CA-494C-9554-967E394750C2}" presName="horz1" presStyleCnt="0"/>
      <dgm:spPr/>
    </dgm:pt>
    <dgm:pt modelId="{F5302782-1FC6-9D4E-94A6-BB05CA3A6AFD}" type="pres">
      <dgm:prSet presAssocID="{C8AC943F-59CA-494C-9554-967E394750C2}" presName="tx1" presStyleLbl="revTx" presStyleIdx="1" presStyleCnt="3"/>
      <dgm:spPr/>
    </dgm:pt>
    <dgm:pt modelId="{220B8F85-2F9F-7246-AFAB-E98582E620FF}" type="pres">
      <dgm:prSet presAssocID="{C8AC943F-59CA-494C-9554-967E394750C2}" presName="vert1" presStyleCnt="0"/>
      <dgm:spPr/>
    </dgm:pt>
    <dgm:pt modelId="{2B608875-5E56-4E4C-B059-77A712E8862F}" type="pres">
      <dgm:prSet presAssocID="{541E620C-19D3-4276-AE4E-E8062859A346}" presName="thickLine" presStyleLbl="alignNode1" presStyleIdx="2" presStyleCnt="3"/>
      <dgm:spPr/>
    </dgm:pt>
    <dgm:pt modelId="{17040B39-1910-604B-9F19-9544E06D86DF}" type="pres">
      <dgm:prSet presAssocID="{541E620C-19D3-4276-AE4E-E8062859A346}" presName="horz1" presStyleCnt="0"/>
      <dgm:spPr/>
    </dgm:pt>
    <dgm:pt modelId="{61D93667-EFE2-5646-AEF1-825E656C7D76}" type="pres">
      <dgm:prSet presAssocID="{541E620C-19D3-4276-AE4E-E8062859A346}" presName="tx1" presStyleLbl="revTx" presStyleIdx="2" presStyleCnt="3"/>
      <dgm:spPr/>
    </dgm:pt>
    <dgm:pt modelId="{13ABE478-12C5-124F-8980-4BF037F8A951}" type="pres">
      <dgm:prSet presAssocID="{541E620C-19D3-4276-AE4E-E8062859A346}" presName="vert1" presStyleCnt="0"/>
      <dgm:spPr/>
    </dgm:pt>
  </dgm:ptLst>
  <dgm:cxnLst>
    <dgm:cxn modelId="{AA15BE0A-C019-6D43-93D8-C5AD8A1B9C1F}" type="presOf" srcId="{C8AC943F-59CA-494C-9554-967E394750C2}" destId="{F5302782-1FC6-9D4E-94A6-BB05CA3A6AFD}" srcOrd="0" destOrd="0" presId="urn:microsoft.com/office/officeart/2008/layout/Line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88695A71-E1EC-534A-9731-4C50AEC40DB8}" type="presOf" srcId="{541E620C-19D3-4276-AE4E-E8062859A346}" destId="{61D93667-EFE2-5646-AEF1-825E656C7D76}" srcOrd="0" destOrd="0" presId="urn:microsoft.com/office/officeart/2008/layout/Line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59ECD37A-688D-6346-8880-28F9228CF25A}" type="presOf" srcId="{706C0401-3745-4673-BC13-33D0C5684367}" destId="{3553062B-A8F8-CD41-9269-547B339B4CB8}" srcOrd="0" destOrd="0" presId="urn:microsoft.com/office/officeart/2008/layout/LinedList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1E7D9FF3-7D07-914E-85E3-06A1CF43C4F4}" type="presOf" srcId="{CAD84CFD-A6D2-4326-828B-38E5EAC4097F}" destId="{99B51DCA-D197-1244-ACB5-224F79C3614C}" srcOrd="0" destOrd="0" presId="urn:microsoft.com/office/officeart/2008/layout/LinedList"/>
    <dgm:cxn modelId="{2B5D3723-AA1A-3844-94C9-95249AF589CB}" type="presParOf" srcId="{3553062B-A8F8-CD41-9269-547B339B4CB8}" destId="{4967B9EB-49CD-E24C-8C88-EF380B22FC50}" srcOrd="0" destOrd="0" presId="urn:microsoft.com/office/officeart/2008/layout/LinedList"/>
    <dgm:cxn modelId="{7106DC30-6F0E-C346-8729-44DA051BD509}" type="presParOf" srcId="{3553062B-A8F8-CD41-9269-547B339B4CB8}" destId="{0E3B06D0-6C72-6548-952C-B940B77C4EA6}" srcOrd="1" destOrd="0" presId="urn:microsoft.com/office/officeart/2008/layout/LinedList"/>
    <dgm:cxn modelId="{44F5B7EE-6525-9349-804B-5731012B3864}" type="presParOf" srcId="{0E3B06D0-6C72-6548-952C-B940B77C4EA6}" destId="{99B51DCA-D197-1244-ACB5-224F79C3614C}" srcOrd="0" destOrd="0" presId="urn:microsoft.com/office/officeart/2008/layout/LinedList"/>
    <dgm:cxn modelId="{72D40C7D-5D5C-5A4F-B532-70E91AABB1F8}" type="presParOf" srcId="{0E3B06D0-6C72-6548-952C-B940B77C4EA6}" destId="{6779163C-D360-684A-9973-ED2756DB4536}" srcOrd="1" destOrd="0" presId="urn:microsoft.com/office/officeart/2008/layout/LinedList"/>
    <dgm:cxn modelId="{48A7B4F0-D892-1F4C-B2F3-63502DB63EB7}" type="presParOf" srcId="{3553062B-A8F8-CD41-9269-547B339B4CB8}" destId="{5EBD6B71-5FD5-F84C-80C4-0B6F5F240285}" srcOrd="2" destOrd="0" presId="urn:microsoft.com/office/officeart/2008/layout/LinedList"/>
    <dgm:cxn modelId="{FDF7217A-E337-9346-81BA-369B54E82CE2}" type="presParOf" srcId="{3553062B-A8F8-CD41-9269-547B339B4CB8}" destId="{38CF041F-EE47-024E-8D80-821EE3524265}" srcOrd="3" destOrd="0" presId="urn:microsoft.com/office/officeart/2008/layout/LinedList"/>
    <dgm:cxn modelId="{69C42A22-20E0-2A4D-A164-B08096665209}" type="presParOf" srcId="{38CF041F-EE47-024E-8D80-821EE3524265}" destId="{F5302782-1FC6-9D4E-94A6-BB05CA3A6AFD}" srcOrd="0" destOrd="0" presId="urn:microsoft.com/office/officeart/2008/layout/LinedList"/>
    <dgm:cxn modelId="{26B0D042-A412-BC4A-913B-23149AE920EA}" type="presParOf" srcId="{38CF041F-EE47-024E-8D80-821EE3524265}" destId="{220B8F85-2F9F-7246-AFAB-E98582E620FF}" srcOrd="1" destOrd="0" presId="urn:microsoft.com/office/officeart/2008/layout/LinedList"/>
    <dgm:cxn modelId="{6D8549B8-4738-EF4F-85EE-1D4C6FE7C3ED}" type="presParOf" srcId="{3553062B-A8F8-CD41-9269-547B339B4CB8}" destId="{2B608875-5E56-4E4C-B059-77A712E8862F}" srcOrd="4" destOrd="0" presId="urn:microsoft.com/office/officeart/2008/layout/LinedList"/>
    <dgm:cxn modelId="{D0244ACC-248F-4246-8FBE-DC62AEEB9299}" type="presParOf" srcId="{3553062B-A8F8-CD41-9269-547B339B4CB8}" destId="{17040B39-1910-604B-9F19-9544E06D86DF}" srcOrd="5" destOrd="0" presId="urn:microsoft.com/office/officeart/2008/layout/LinedList"/>
    <dgm:cxn modelId="{7708309A-C888-8C42-9418-67DD38B2B4B9}" type="presParOf" srcId="{17040B39-1910-604B-9F19-9544E06D86DF}" destId="{61D93667-EFE2-5646-AEF1-825E656C7D76}" srcOrd="0" destOrd="0" presId="urn:microsoft.com/office/officeart/2008/layout/LinedList"/>
    <dgm:cxn modelId="{BD4CDE23-BB63-B449-89D1-ECD7097905F4}" type="presParOf" srcId="{17040B39-1910-604B-9F19-9544E06D86DF}" destId="{13ABE478-12C5-124F-8980-4BF037F8A9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Work with school districts to distribute surveys prior to the school year with effective attributes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Run new data through model to predict which students are at risk of failing and assign tutors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Continue to gather data to further improve survey and predictions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7B9EB-49CD-E24C-8C88-EF380B22FC50}">
      <dsp:nvSpPr>
        <dsp:cNvPr id="0" name=""/>
        <dsp:cNvSpPr/>
      </dsp:nvSpPr>
      <dsp:spPr>
        <a:xfrm>
          <a:off x="0" y="2651"/>
          <a:ext cx="686415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B51DCA-D197-1244-ACB5-224F79C3614C}">
      <dsp:nvSpPr>
        <dsp:cNvPr id="0" name=""/>
        <dsp:cNvSpPr/>
      </dsp:nvSpPr>
      <dsp:spPr>
        <a:xfrm>
          <a:off x="0" y="2651"/>
          <a:ext cx="6864154" cy="180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Look at the strongest attributes </a:t>
          </a:r>
        </a:p>
      </dsp:txBody>
      <dsp:txXfrm>
        <a:off x="0" y="2651"/>
        <a:ext cx="6864154" cy="1808641"/>
      </dsp:txXfrm>
    </dsp:sp>
    <dsp:sp modelId="{5EBD6B71-5FD5-F84C-80C4-0B6F5F240285}">
      <dsp:nvSpPr>
        <dsp:cNvPr id="0" name=""/>
        <dsp:cNvSpPr/>
      </dsp:nvSpPr>
      <dsp:spPr>
        <a:xfrm>
          <a:off x="0" y="1811292"/>
          <a:ext cx="6864154" cy="0"/>
        </a:xfrm>
        <a:prstGeom prst="line">
          <a:avLst/>
        </a:prstGeom>
        <a:gradFill rotWithShape="0">
          <a:gsLst>
            <a:gs pos="0">
              <a:schemeClr val="accent5">
                <a:hueOff val="659355"/>
                <a:satOff val="-4702"/>
                <a:lumOff val="-8529"/>
                <a:alphaOff val="0"/>
                <a:tint val="98000"/>
                <a:lumMod val="110000"/>
              </a:schemeClr>
            </a:gs>
            <a:gs pos="84000">
              <a:schemeClr val="accent5">
                <a:hueOff val="659355"/>
                <a:satOff val="-4702"/>
                <a:lumOff val="-8529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659355"/>
              <a:satOff val="-4702"/>
              <a:lumOff val="-8529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302782-1FC6-9D4E-94A6-BB05CA3A6AFD}">
      <dsp:nvSpPr>
        <dsp:cNvPr id="0" name=""/>
        <dsp:cNvSpPr/>
      </dsp:nvSpPr>
      <dsp:spPr>
        <a:xfrm>
          <a:off x="0" y="1811292"/>
          <a:ext cx="6864154" cy="180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</a:t>
          </a:r>
        </a:p>
      </dsp:txBody>
      <dsp:txXfrm>
        <a:off x="0" y="1811292"/>
        <a:ext cx="6864154" cy="1808641"/>
      </dsp:txXfrm>
    </dsp:sp>
    <dsp:sp modelId="{2B608875-5E56-4E4C-B059-77A712E8862F}">
      <dsp:nvSpPr>
        <dsp:cNvPr id="0" name=""/>
        <dsp:cNvSpPr/>
      </dsp:nvSpPr>
      <dsp:spPr>
        <a:xfrm>
          <a:off x="0" y="3619934"/>
          <a:ext cx="6864154" cy="0"/>
        </a:xfrm>
        <a:prstGeom prst="line">
          <a:avLst/>
        </a:prstGeom>
        <a:gradFill rotWithShape="0">
          <a:gsLst>
            <a:gs pos="0">
              <a:schemeClr val="accent5">
                <a:hueOff val="1318709"/>
                <a:satOff val="-9404"/>
                <a:lumOff val="-17059"/>
                <a:alphaOff val="0"/>
                <a:tint val="98000"/>
                <a:lumMod val="110000"/>
              </a:schemeClr>
            </a:gs>
            <a:gs pos="84000">
              <a:schemeClr val="accent5">
                <a:hueOff val="1318709"/>
                <a:satOff val="-9404"/>
                <a:lumOff val="-17059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318709"/>
              <a:satOff val="-9404"/>
              <a:lumOff val="-17059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D93667-EFE2-5646-AEF1-825E656C7D76}">
      <dsp:nvSpPr>
        <dsp:cNvPr id="0" name=""/>
        <dsp:cNvSpPr/>
      </dsp:nvSpPr>
      <dsp:spPr>
        <a:xfrm>
          <a:off x="0" y="3619934"/>
          <a:ext cx="6864154" cy="180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</a:t>
          </a:r>
        </a:p>
      </dsp:txBody>
      <dsp:txXfrm>
        <a:off x="0" y="3619934"/>
        <a:ext cx="6864154" cy="180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with school districts to distribute surveys prior to the school year with effective attributes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new data through model to predict which students are at risk of failing and assign tutors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Continue to gather data to further improve survey and predictions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CLASSROOM SUCCESS FOR </a:t>
            </a:r>
            <a:r>
              <a:rPr lang="en-US" i="1" dirty="0">
                <a:solidFill>
                  <a:srgbClr val="FFFFFF"/>
                </a:solidFill>
              </a:rPr>
              <a:t>Jump Start</a:t>
            </a:r>
            <a:r>
              <a:rPr lang="en-US" dirty="0">
                <a:solidFill>
                  <a:srgbClr val="FFFFFF"/>
                </a:solidFill>
              </a:rPr>
              <a:t> ORG.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MARCH 2022</a:t>
            </a:r>
          </a:p>
        </p:txBody>
      </p:sp>
      <p:pic>
        <p:nvPicPr>
          <p:cNvPr id="1028" name="Picture 4" descr="Tutoring Icon - Download Tutoring Icon 509022 | Noun Project">
            <a:extLst>
              <a:ext uri="{FF2B5EF4-FFF2-40B4-BE49-F238E27FC236}">
                <a16:creationId xmlns:a16="http://schemas.microsoft.com/office/drawing/2014/main" id="{076210CD-932E-7245-AC9E-6BE5B507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3" y="1963723"/>
            <a:ext cx="3512611" cy="35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5"/>
            <a:ext cx="3568661" cy="3634486"/>
          </a:xfrm>
        </p:spPr>
        <p:txBody>
          <a:bodyPr>
            <a:normAutofit/>
          </a:bodyPr>
          <a:lstStyle/>
          <a:p>
            <a:r>
              <a:rPr lang="en-US" sz="2000" i="1" dirty="0"/>
              <a:t>Jump Start </a:t>
            </a:r>
            <a:r>
              <a:rPr lang="en-US" sz="2000" dirty="0"/>
              <a:t>aims to help high school students in need find success in the classroom</a:t>
            </a:r>
          </a:p>
          <a:p>
            <a:endParaRPr lang="en-US" sz="2000" dirty="0"/>
          </a:p>
          <a:p>
            <a:r>
              <a:rPr lang="en-US" sz="2000" dirty="0"/>
              <a:t>The organization needs help allocating tutors to students who need them most </a:t>
            </a:r>
          </a:p>
        </p:txBody>
      </p:sp>
      <p:pic>
        <p:nvPicPr>
          <p:cNvPr id="2050" name="Picture 2" descr="5 things to consider before you hire a tutor for your child">
            <a:extLst>
              <a:ext uri="{FF2B5EF4-FFF2-40B4-BE49-F238E27FC236}">
                <a16:creationId xmlns:a16="http://schemas.microsoft.com/office/drawing/2014/main" id="{774F8097-5D87-014D-81F0-67D0060F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9275"/>
            <a:ext cx="6735272" cy="44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B5C650-B2CA-D540-9B2E-37BE759E1312}"/>
              </a:ext>
            </a:extLst>
          </p:cNvPr>
          <p:cNvSpPr/>
          <p:nvPr/>
        </p:nvSpPr>
        <p:spPr>
          <a:xfrm>
            <a:off x="6940063" y="2288742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Use a classification model to predict students that are at a higher risk of failing </a:t>
            </a:r>
          </a:p>
          <a:p>
            <a:r>
              <a:rPr lang="en-US" sz="2000" dirty="0"/>
              <a:t>Prioritize tutoring resources to these students the model has predicted </a:t>
            </a:r>
          </a:p>
          <a:p>
            <a:r>
              <a:rPr lang="en-US" sz="2000" dirty="0"/>
              <a:t>What is Classification? </a:t>
            </a:r>
          </a:p>
          <a:p>
            <a:pPr lvl="1"/>
            <a:r>
              <a:rPr lang="en-US" sz="1800" dirty="0"/>
              <a:t>A model that predicts two outcomes based on existing information</a:t>
            </a:r>
          </a:p>
          <a:p>
            <a:pPr lvl="1"/>
            <a:r>
              <a:rPr lang="en-US" sz="1800" dirty="0"/>
              <a:t>For our model, this would be either passing or failing a course</a:t>
            </a:r>
          </a:p>
          <a:p>
            <a:r>
              <a:rPr lang="en-US" sz="2000" dirty="0"/>
              <a:t>Which data?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E6EC8F-0CAD-8241-93B4-CC93AAD5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3" y="2396535"/>
            <a:ext cx="4530800" cy="33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180496"/>
            <a:ext cx="5167595" cy="379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632039" cy="3678303"/>
          </a:xfrm>
        </p:spPr>
        <p:txBody>
          <a:bodyPr anchor="t">
            <a:noAutofit/>
          </a:bodyPr>
          <a:lstStyle/>
          <a:p>
            <a:r>
              <a:rPr lang="en-US" dirty="0"/>
              <a:t>Data used for prediction is from 1044 students from multiple high schools in Portugal</a:t>
            </a:r>
          </a:p>
          <a:p>
            <a:r>
              <a:rPr lang="en-US" dirty="0"/>
              <a:t>Information on parent involvement and careers</a:t>
            </a:r>
          </a:p>
          <a:p>
            <a:r>
              <a:rPr lang="en-US" dirty="0"/>
              <a:t>Student extracurricular activities and time spent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A79ECF8-E9D5-BF4A-B765-DC0CBAC2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60" y="2328946"/>
            <a:ext cx="5067047" cy="3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A86333-4EB0-EB43-9CC8-E1091BE8174E}"/>
              </a:ext>
            </a:extLst>
          </p:cNvPr>
          <p:cNvSpPr/>
          <p:nvPr/>
        </p:nvSpPr>
        <p:spPr>
          <a:xfrm>
            <a:off x="581192" y="2779642"/>
            <a:ext cx="4367694" cy="307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815" y="2180496"/>
            <a:ext cx="6522992" cy="4045683"/>
          </a:xfrm>
        </p:spPr>
        <p:txBody>
          <a:bodyPr>
            <a:normAutofit/>
          </a:bodyPr>
          <a:lstStyle/>
          <a:p>
            <a:r>
              <a:rPr lang="en-US" dirty="0"/>
              <a:t>Grades are recoded to a binary outcome based on whether students pass or fail their courses (scoring less than 12 is considered failing)</a:t>
            </a:r>
          </a:p>
          <a:p>
            <a:r>
              <a:rPr lang="en-US" dirty="0"/>
              <a:t>Our model </a:t>
            </a:r>
          </a:p>
          <a:p>
            <a:r>
              <a:rPr lang="en-US" dirty="0"/>
              <a:t>students with more absences are 45.0% more likely to fail </a:t>
            </a:r>
          </a:p>
          <a:p>
            <a:r>
              <a:rPr lang="en-US" dirty="0"/>
              <a:t>students with more hours spent going out are 31.8% more likely to fail </a:t>
            </a:r>
          </a:p>
          <a:p>
            <a:r>
              <a:rPr lang="en-US" dirty="0"/>
              <a:t>students with who do not have a desire for higher education are 28.6% more likely to fail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65D2-2F1F-B546-9D43-8503C5101FA1}"/>
              </a:ext>
            </a:extLst>
          </p:cNvPr>
          <p:cNvSpPr txBox="1"/>
          <p:nvPr/>
        </p:nvSpPr>
        <p:spPr>
          <a:xfrm>
            <a:off x="726218" y="2288905"/>
            <a:ext cx="4083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Distribution of Grades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CE2474-9D96-5244-97A5-6572F348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8" y="2932929"/>
            <a:ext cx="4083738" cy="275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690291" y="2658237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r>
              <a:rPr lang="en-US" dirty="0"/>
              <a:t>Overall, our model correctly predicted students who passed and those who failed 72.1% of the time.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all the students who did fail, our model correctly predicted 71.9% of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the model is much more accurate than just predicting through random chance, there is room for improvement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902063" y="2288905"/>
            <a:ext cx="4083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Matrix of True and Predicted Grades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E4C097-70B8-6D4F-B94B-D1726A3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32" y="2782951"/>
            <a:ext cx="3962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EB72A9-BFEE-4E48-A9A1-DDE1A29E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C4E3DA-8F70-4030-A5E2-2AF881D5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065910-7F1F-4E33-B7F4-2021BFA77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D904-89A9-4187-909A-B182B160E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12C27-5A03-4A8E-9C1C-14B9F421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hape 18572" descr="Icon&#10;&#10;Description automatically generated">
            <a:extLst>
              <a:ext uri="{FF2B5EF4-FFF2-40B4-BE49-F238E27FC236}">
                <a16:creationId xmlns:a16="http://schemas.microsoft.com/office/drawing/2014/main" id="{80E14CCA-F865-3149-BE5D-8D64768CBEC7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643159" y="780710"/>
            <a:ext cx="877201" cy="1404633"/>
          </a:xfrm>
          <a:prstGeom prst="rect">
            <a:avLst/>
          </a:prstGeom>
          <a:noFill/>
        </p:spPr>
      </p:pic>
      <p:pic>
        <p:nvPicPr>
          <p:cNvPr id="12" name="Shape 3992" descr="Icon&#10;&#10;Description automatically generated">
            <a:extLst>
              <a:ext uri="{FF2B5EF4-FFF2-40B4-BE49-F238E27FC236}">
                <a16:creationId xmlns:a16="http://schemas.microsoft.com/office/drawing/2014/main" id="{B9809383-7681-5446-914D-8272F39FF431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9193760" y="798102"/>
            <a:ext cx="1390575" cy="1385024"/>
          </a:xfrm>
          <a:prstGeom prst="rect">
            <a:avLst/>
          </a:prstGeom>
          <a:noFill/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764049"/>
              </p:ext>
            </p:extLst>
          </p:nvPr>
        </p:nvGraphicFramePr>
        <p:xfrm>
          <a:off x="4561870" y="794545"/>
          <a:ext cx="6864154" cy="543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83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0677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15359</TotalTime>
  <Words>402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Predicting CLASSROOM SUCCESS FOR Jump Start ORG.</vt:lpstr>
      <vt:lpstr>BUSINESS objective</vt:lpstr>
      <vt:lpstr>Our solution</vt:lpstr>
      <vt:lpstr>DATA and modeling</vt:lpstr>
      <vt:lpstr>Modeling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23</cp:revision>
  <dcterms:created xsi:type="dcterms:W3CDTF">2021-10-07T16:36:17Z</dcterms:created>
  <dcterms:modified xsi:type="dcterms:W3CDTF">2022-03-28T04:20:21Z</dcterms:modified>
</cp:coreProperties>
</file>