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4" r:id="rId4"/>
    <p:sldId id="267" r:id="rId5"/>
    <p:sldId id="262" r:id="rId6"/>
    <p:sldId id="272" r:id="rId7"/>
    <p:sldId id="275" r:id="rId8"/>
    <p:sldId id="273" r:id="rId9"/>
    <p:sldId id="269" r:id="rId10"/>
    <p:sldId id="27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6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C0401-3745-4673-BC13-33D0C568436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84CFD-A6D2-4326-828B-38E5EAC4097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Work with school districts to distribute surveys prior to the school year with these attributes</a:t>
          </a:r>
        </a:p>
      </dgm:t>
    </dgm:pt>
    <dgm:pt modelId="{A39A2EC0-E1C7-4546-A408-DA155E75A52D}" type="parTrans" cxnId="{BECF399B-3FB8-47E4-82F6-12A66DE52C6E}">
      <dgm:prSet/>
      <dgm:spPr/>
      <dgm:t>
        <a:bodyPr/>
        <a:lstStyle/>
        <a:p>
          <a:endParaRPr lang="en-US"/>
        </a:p>
      </dgm:t>
    </dgm:pt>
    <dgm:pt modelId="{1D7CF5B0-37CC-46F4-B7D2-CE3C904036F0}" type="sibTrans" cxnId="{BECF399B-3FB8-47E4-82F6-12A66DE52C6E}">
      <dgm:prSet/>
      <dgm:spPr/>
      <dgm:t>
        <a:bodyPr/>
        <a:lstStyle/>
        <a:p>
          <a:endParaRPr lang="en-US"/>
        </a:p>
      </dgm:t>
    </dgm:pt>
    <dgm:pt modelId="{C8AC943F-59CA-494C-9554-967E394750C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Run new data through model to predict which students are at risk of failing and assign tutors accordingly</a:t>
          </a:r>
        </a:p>
      </dgm:t>
    </dgm:pt>
    <dgm:pt modelId="{57D7815A-5F7A-4E81-9B13-9B1C97DFBEB2}" type="parTrans" cxnId="{39C02539-36EF-43E1-B57E-4505BBE34F86}">
      <dgm:prSet/>
      <dgm:spPr/>
      <dgm:t>
        <a:bodyPr/>
        <a:lstStyle/>
        <a:p>
          <a:endParaRPr lang="en-US"/>
        </a:p>
      </dgm:t>
    </dgm:pt>
    <dgm:pt modelId="{A4805A97-AF72-4564-9522-6854B18DF2D8}" type="sibTrans" cxnId="{39C02539-36EF-43E1-B57E-4505BBE34F86}">
      <dgm:prSet/>
      <dgm:spPr/>
      <dgm:t>
        <a:bodyPr/>
        <a:lstStyle/>
        <a:p>
          <a:endParaRPr lang="en-US"/>
        </a:p>
      </dgm:t>
    </dgm:pt>
    <dgm:pt modelId="{541E620C-19D3-4276-AE4E-E8062859A346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Refine survey questions around most predictive attributes from Portugal dataset to increase accuracy of model</a:t>
          </a:r>
        </a:p>
      </dgm:t>
    </dgm:pt>
    <dgm:pt modelId="{E6CC5809-3D14-4CDC-BEF6-96C804E90725}" type="parTrans" cxnId="{6CA1DB78-E82C-4EB3-96F6-174902787AC9}">
      <dgm:prSet/>
      <dgm:spPr/>
      <dgm:t>
        <a:bodyPr/>
        <a:lstStyle/>
        <a:p>
          <a:endParaRPr lang="en-US"/>
        </a:p>
      </dgm:t>
    </dgm:pt>
    <dgm:pt modelId="{B4ACE872-EC06-466D-A0BC-2B67C5459A12}" type="sibTrans" cxnId="{6CA1DB78-E82C-4EB3-96F6-174902787AC9}">
      <dgm:prSet/>
      <dgm:spPr/>
      <dgm:t>
        <a:bodyPr/>
        <a:lstStyle/>
        <a:p>
          <a:endParaRPr lang="en-US"/>
        </a:p>
      </dgm:t>
    </dgm:pt>
    <dgm:pt modelId="{FE16D45E-4ECE-4418-A4E4-0E39E01E96EF}" type="pres">
      <dgm:prSet presAssocID="{706C0401-3745-4673-BC13-33D0C5684367}" presName="root" presStyleCnt="0">
        <dgm:presLayoutVars>
          <dgm:dir/>
          <dgm:resizeHandles val="exact"/>
        </dgm:presLayoutVars>
      </dgm:prSet>
      <dgm:spPr/>
    </dgm:pt>
    <dgm:pt modelId="{C271152D-49F1-42D4-8370-C223F6AF925B}" type="pres">
      <dgm:prSet presAssocID="{CAD84CFD-A6D2-4326-828B-38E5EAC4097F}" presName="compNode" presStyleCnt="0"/>
      <dgm:spPr/>
    </dgm:pt>
    <dgm:pt modelId="{B41AB5F7-8E9B-4CA6-873B-E86C32599BC3}" type="pres">
      <dgm:prSet presAssocID="{CAD84CFD-A6D2-4326-828B-38E5EAC4097F}" presName="bgRect" presStyleLbl="bgShp" presStyleIdx="0" presStyleCnt="3"/>
      <dgm:spPr/>
    </dgm:pt>
    <dgm:pt modelId="{344D2FED-9763-415A-895B-6694D0E0095F}" type="pres">
      <dgm:prSet presAssocID="{CAD84CFD-A6D2-4326-828B-38E5EAC409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8287F757-B49D-4FFA-A110-0339508B8467}" type="pres">
      <dgm:prSet presAssocID="{CAD84CFD-A6D2-4326-828B-38E5EAC4097F}" presName="spaceRect" presStyleCnt="0"/>
      <dgm:spPr/>
    </dgm:pt>
    <dgm:pt modelId="{6A1C4A74-F3A3-4397-83A1-081506F1C575}" type="pres">
      <dgm:prSet presAssocID="{CAD84CFD-A6D2-4326-828B-38E5EAC4097F}" presName="parTx" presStyleLbl="revTx" presStyleIdx="0" presStyleCnt="3">
        <dgm:presLayoutVars>
          <dgm:chMax val="0"/>
          <dgm:chPref val="0"/>
        </dgm:presLayoutVars>
      </dgm:prSet>
      <dgm:spPr/>
    </dgm:pt>
    <dgm:pt modelId="{A0BAEA81-2805-4815-8DBD-3CDBFD41D2CC}" type="pres">
      <dgm:prSet presAssocID="{1D7CF5B0-37CC-46F4-B7D2-CE3C904036F0}" presName="sibTrans" presStyleCnt="0"/>
      <dgm:spPr/>
    </dgm:pt>
    <dgm:pt modelId="{DBA47F52-5009-4B4B-BB4A-AF465FA31D34}" type="pres">
      <dgm:prSet presAssocID="{C8AC943F-59CA-494C-9554-967E394750C2}" presName="compNode" presStyleCnt="0"/>
      <dgm:spPr/>
    </dgm:pt>
    <dgm:pt modelId="{4A913610-39CC-42FD-8CA6-9EA5729CB30D}" type="pres">
      <dgm:prSet presAssocID="{C8AC943F-59CA-494C-9554-967E394750C2}" presName="bgRect" presStyleLbl="bgShp" presStyleIdx="1" presStyleCnt="3"/>
      <dgm:spPr/>
    </dgm:pt>
    <dgm:pt modelId="{02903BC5-5A28-4916-88AD-39B60DAFDF2C}" type="pres">
      <dgm:prSet presAssocID="{C8AC943F-59CA-494C-9554-967E394750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4CF75E3-8A13-42F4-9ED3-EFF8BB9ACA7C}" type="pres">
      <dgm:prSet presAssocID="{C8AC943F-59CA-494C-9554-967E394750C2}" presName="spaceRect" presStyleCnt="0"/>
      <dgm:spPr/>
    </dgm:pt>
    <dgm:pt modelId="{69995F41-00B8-4E2F-A35A-A7AB087D551E}" type="pres">
      <dgm:prSet presAssocID="{C8AC943F-59CA-494C-9554-967E394750C2}" presName="parTx" presStyleLbl="revTx" presStyleIdx="1" presStyleCnt="3">
        <dgm:presLayoutVars>
          <dgm:chMax val="0"/>
          <dgm:chPref val="0"/>
        </dgm:presLayoutVars>
      </dgm:prSet>
      <dgm:spPr/>
    </dgm:pt>
    <dgm:pt modelId="{A0899010-1358-4D5B-9046-DCCA5B42C6DC}" type="pres">
      <dgm:prSet presAssocID="{A4805A97-AF72-4564-9522-6854B18DF2D8}" presName="sibTrans" presStyleCnt="0"/>
      <dgm:spPr/>
    </dgm:pt>
    <dgm:pt modelId="{1CA0205F-3FE8-4F6D-9CE8-CE5B76DBEC18}" type="pres">
      <dgm:prSet presAssocID="{541E620C-19D3-4276-AE4E-E8062859A346}" presName="compNode" presStyleCnt="0"/>
      <dgm:spPr/>
    </dgm:pt>
    <dgm:pt modelId="{F457F866-206A-48B3-B4BE-537E677E2D07}" type="pres">
      <dgm:prSet presAssocID="{541E620C-19D3-4276-AE4E-E8062859A346}" presName="bgRect" presStyleLbl="bgShp" presStyleIdx="2" presStyleCnt="3"/>
      <dgm:spPr/>
    </dgm:pt>
    <dgm:pt modelId="{D78FC994-7C6C-40D6-88B2-6E03ACA21399}" type="pres">
      <dgm:prSet presAssocID="{541E620C-19D3-4276-AE4E-E8062859A3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B0E43F-54F2-4CC1-8948-322C16531AF3}" type="pres">
      <dgm:prSet presAssocID="{541E620C-19D3-4276-AE4E-E8062859A346}" presName="spaceRect" presStyleCnt="0"/>
      <dgm:spPr/>
    </dgm:pt>
    <dgm:pt modelId="{4BC3C176-0909-4EE1-8BF6-FA3D50F2B04D}" type="pres">
      <dgm:prSet presAssocID="{541E620C-19D3-4276-AE4E-E8062859A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4AE328-3573-C147-98EE-FFB559C2D540}" type="presOf" srcId="{CAD84CFD-A6D2-4326-828B-38E5EAC4097F}" destId="{6A1C4A74-F3A3-4397-83A1-081506F1C575}" srcOrd="0" destOrd="0" presId="urn:microsoft.com/office/officeart/2018/2/layout/IconVerticalSolidList"/>
    <dgm:cxn modelId="{39C02539-36EF-43E1-B57E-4505BBE34F86}" srcId="{706C0401-3745-4673-BC13-33D0C5684367}" destId="{C8AC943F-59CA-494C-9554-967E394750C2}" srcOrd="1" destOrd="0" parTransId="{57D7815A-5F7A-4E81-9B13-9B1C97DFBEB2}" sibTransId="{A4805A97-AF72-4564-9522-6854B18DF2D8}"/>
    <dgm:cxn modelId="{D31D616A-8572-8D4F-A156-FB5C662C2F8C}" type="presOf" srcId="{706C0401-3745-4673-BC13-33D0C5684367}" destId="{FE16D45E-4ECE-4418-A4E4-0E39E01E96EF}" srcOrd="0" destOrd="0" presId="urn:microsoft.com/office/officeart/2018/2/layout/IconVerticalSolidList"/>
    <dgm:cxn modelId="{6CA1DB78-E82C-4EB3-96F6-174902787AC9}" srcId="{706C0401-3745-4673-BC13-33D0C5684367}" destId="{541E620C-19D3-4276-AE4E-E8062859A346}" srcOrd="2" destOrd="0" parTransId="{E6CC5809-3D14-4CDC-BEF6-96C804E90725}" sibTransId="{B4ACE872-EC06-466D-A0BC-2B67C5459A12}"/>
    <dgm:cxn modelId="{BECF399B-3FB8-47E4-82F6-12A66DE52C6E}" srcId="{706C0401-3745-4673-BC13-33D0C5684367}" destId="{CAD84CFD-A6D2-4326-828B-38E5EAC4097F}" srcOrd="0" destOrd="0" parTransId="{A39A2EC0-E1C7-4546-A408-DA155E75A52D}" sibTransId="{1D7CF5B0-37CC-46F4-B7D2-CE3C904036F0}"/>
    <dgm:cxn modelId="{0DEA53CA-6702-E54F-A2BB-3F581131004E}" type="presOf" srcId="{541E620C-19D3-4276-AE4E-E8062859A346}" destId="{4BC3C176-0909-4EE1-8BF6-FA3D50F2B04D}" srcOrd="0" destOrd="0" presId="urn:microsoft.com/office/officeart/2018/2/layout/IconVerticalSolidList"/>
    <dgm:cxn modelId="{2F675FEB-7E1B-254B-A266-E69DB5F192BD}" type="presOf" srcId="{C8AC943F-59CA-494C-9554-967E394750C2}" destId="{69995F41-00B8-4E2F-A35A-A7AB087D551E}" srcOrd="0" destOrd="0" presId="urn:microsoft.com/office/officeart/2018/2/layout/IconVerticalSolidList"/>
    <dgm:cxn modelId="{99EC690A-04EF-8245-A6AF-36890F54DF1D}" type="presParOf" srcId="{FE16D45E-4ECE-4418-A4E4-0E39E01E96EF}" destId="{C271152D-49F1-42D4-8370-C223F6AF925B}" srcOrd="0" destOrd="0" presId="urn:microsoft.com/office/officeart/2018/2/layout/IconVerticalSolidList"/>
    <dgm:cxn modelId="{8C5A9BBD-BB95-8342-96D6-021A3D5F2BD0}" type="presParOf" srcId="{C271152D-49F1-42D4-8370-C223F6AF925B}" destId="{B41AB5F7-8E9B-4CA6-873B-E86C32599BC3}" srcOrd="0" destOrd="0" presId="urn:microsoft.com/office/officeart/2018/2/layout/IconVerticalSolidList"/>
    <dgm:cxn modelId="{6E509C00-5B80-7C4B-A0A5-A1EF4F4D0EF3}" type="presParOf" srcId="{C271152D-49F1-42D4-8370-C223F6AF925B}" destId="{344D2FED-9763-415A-895B-6694D0E0095F}" srcOrd="1" destOrd="0" presId="urn:microsoft.com/office/officeart/2018/2/layout/IconVerticalSolidList"/>
    <dgm:cxn modelId="{6DD3BCAF-02A5-BA44-88E8-587C6145AB90}" type="presParOf" srcId="{C271152D-49F1-42D4-8370-C223F6AF925B}" destId="{8287F757-B49D-4FFA-A110-0339508B8467}" srcOrd="2" destOrd="0" presId="urn:microsoft.com/office/officeart/2018/2/layout/IconVerticalSolidList"/>
    <dgm:cxn modelId="{CD80AFB3-5BA6-CC4B-99A0-047D250B7CFD}" type="presParOf" srcId="{C271152D-49F1-42D4-8370-C223F6AF925B}" destId="{6A1C4A74-F3A3-4397-83A1-081506F1C575}" srcOrd="3" destOrd="0" presId="urn:microsoft.com/office/officeart/2018/2/layout/IconVerticalSolidList"/>
    <dgm:cxn modelId="{C125AA0A-5AD8-3D4A-B15C-C7F4C9E824C6}" type="presParOf" srcId="{FE16D45E-4ECE-4418-A4E4-0E39E01E96EF}" destId="{A0BAEA81-2805-4815-8DBD-3CDBFD41D2CC}" srcOrd="1" destOrd="0" presId="urn:microsoft.com/office/officeart/2018/2/layout/IconVerticalSolidList"/>
    <dgm:cxn modelId="{0AB94039-386C-4844-8225-2FAECDD29004}" type="presParOf" srcId="{FE16D45E-4ECE-4418-A4E4-0E39E01E96EF}" destId="{DBA47F52-5009-4B4B-BB4A-AF465FA31D34}" srcOrd="2" destOrd="0" presId="urn:microsoft.com/office/officeart/2018/2/layout/IconVerticalSolidList"/>
    <dgm:cxn modelId="{82ECC05E-DED5-D24B-A9BE-C029456978E9}" type="presParOf" srcId="{DBA47F52-5009-4B4B-BB4A-AF465FA31D34}" destId="{4A913610-39CC-42FD-8CA6-9EA5729CB30D}" srcOrd="0" destOrd="0" presId="urn:microsoft.com/office/officeart/2018/2/layout/IconVerticalSolidList"/>
    <dgm:cxn modelId="{FD74308A-33AF-BD4D-A67A-BE466C3B6591}" type="presParOf" srcId="{DBA47F52-5009-4B4B-BB4A-AF465FA31D34}" destId="{02903BC5-5A28-4916-88AD-39B60DAFDF2C}" srcOrd="1" destOrd="0" presId="urn:microsoft.com/office/officeart/2018/2/layout/IconVerticalSolidList"/>
    <dgm:cxn modelId="{26A92782-4531-1E4E-8B03-AEB3C623A14B}" type="presParOf" srcId="{DBA47F52-5009-4B4B-BB4A-AF465FA31D34}" destId="{E4CF75E3-8A13-42F4-9ED3-EFF8BB9ACA7C}" srcOrd="2" destOrd="0" presId="urn:microsoft.com/office/officeart/2018/2/layout/IconVerticalSolidList"/>
    <dgm:cxn modelId="{10A7BE9D-7F63-7744-BD30-7BAD091D4E9B}" type="presParOf" srcId="{DBA47F52-5009-4B4B-BB4A-AF465FA31D34}" destId="{69995F41-00B8-4E2F-A35A-A7AB087D551E}" srcOrd="3" destOrd="0" presId="urn:microsoft.com/office/officeart/2018/2/layout/IconVerticalSolidList"/>
    <dgm:cxn modelId="{012F8EB8-BBE2-A44F-84F7-932FA6748E03}" type="presParOf" srcId="{FE16D45E-4ECE-4418-A4E4-0E39E01E96EF}" destId="{A0899010-1358-4D5B-9046-DCCA5B42C6DC}" srcOrd="3" destOrd="0" presId="urn:microsoft.com/office/officeart/2018/2/layout/IconVerticalSolidList"/>
    <dgm:cxn modelId="{2F61A074-5D46-2342-B0AE-C638C7D028C9}" type="presParOf" srcId="{FE16D45E-4ECE-4418-A4E4-0E39E01E96EF}" destId="{1CA0205F-3FE8-4F6D-9CE8-CE5B76DBEC18}" srcOrd="4" destOrd="0" presId="urn:microsoft.com/office/officeart/2018/2/layout/IconVerticalSolidList"/>
    <dgm:cxn modelId="{5F350275-C633-B94E-A204-93EB39628F55}" type="presParOf" srcId="{1CA0205F-3FE8-4F6D-9CE8-CE5B76DBEC18}" destId="{F457F866-206A-48B3-B4BE-537E677E2D07}" srcOrd="0" destOrd="0" presId="urn:microsoft.com/office/officeart/2018/2/layout/IconVerticalSolidList"/>
    <dgm:cxn modelId="{B3BB36D2-11E7-F94C-B203-642320A63ED8}" type="presParOf" srcId="{1CA0205F-3FE8-4F6D-9CE8-CE5B76DBEC18}" destId="{D78FC994-7C6C-40D6-88B2-6E03ACA21399}" srcOrd="1" destOrd="0" presId="urn:microsoft.com/office/officeart/2018/2/layout/IconVerticalSolidList"/>
    <dgm:cxn modelId="{95763D99-B10A-674D-9FE5-1D37222C8CB1}" type="presParOf" srcId="{1CA0205F-3FE8-4F6D-9CE8-CE5B76DBEC18}" destId="{59B0E43F-54F2-4CC1-8948-322C16531AF3}" srcOrd="2" destOrd="0" presId="urn:microsoft.com/office/officeart/2018/2/layout/IconVerticalSolidList"/>
    <dgm:cxn modelId="{A35E0A20-FFD3-634D-AF7D-43E408F16715}" type="presParOf" srcId="{1CA0205F-3FE8-4F6D-9CE8-CE5B76DBEC18}" destId="{4BC3C176-0909-4EE1-8BF6-FA3D50F2B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B5F7-8E9B-4CA6-873B-E86C32599BC3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D2FED-9763-415A-895B-6694D0E0095F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C4A74-F3A3-4397-83A1-081506F1C575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 with school districts to distribute surveys prior to the school year with these attributes</a:t>
          </a:r>
        </a:p>
      </dsp:txBody>
      <dsp:txXfrm>
        <a:off x="1213522" y="449"/>
        <a:ext cx="9816427" cy="1050668"/>
      </dsp:txXfrm>
    </dsp:sp>
    <dsp:sp modelId="{4A913610-39CC-42FD-8CA6-9EA5729CB30D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3BC5-5A28-4916-88AD-39B60DAFDF2C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95F41-00B8-4E2F-A35A-A7AB087D551E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new data through model to predict which students are at risk of failing and assign tutors accordingly</a:t>
          </a:r>
        </a:p>
      </dsp:txBody>
      <dsp:txXfrm>
        <a:off x="1213522" y="1313784"/>
        <a:ext cx="9816427" cy="1050668"/>
      </dsp:txXfrm>
    </dsp:sp>
    <dsp:sp modelId="{F457F866-206A-48B3-B4BE-537E677E2D07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C994-7C6C-40D6-88B2-6E03ACA21399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C176-0909-4EE1-8BF6-FA3D50F2B04D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Refine survey questions around most predictive attributes from Portugal dataset to increase accuracy of model</a:t>
          </a:r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abinaBains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CLASSROOM SUCCESS FOR </a:t>
            </a:r>
            <a:r>
              <a:rPr lang="en-US" i="1" dirty="0">
                <a:solidFill>
                  <a:srgbClr val="FFFFFF"/>
                </a:solidFill>
              </a:rPr>
              <a:t>Jump Start</a:t>
            </a:r>
            <a:r>
              <a:rPr lang="en-US" dirty="0">
                <a:solidFill>
                  <a:srgbClr val="FFFFFF"/>
                </a:solidFill>
              </a:rPr>
              <a:t> ORG.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SABINA BAINS</a:t>
            </a:r>
          </a:p>
          <a:p>
            <a:r>
              <a:rPr lang="en-US" dirty="0">
                <a:solidFill>
                  <a:srgbClr val="EBEBEB"/>
                </a:solidFill>
              </a:rPr>
              <a:t>MARCH 2022</a:t>
            </a:r>
          </a:p>
        </p:txBody>
      </p:sp>
      <p:pic>
        <p:nvPicPr>
          <p:cNvPr id="1028" name="Picture 4" descr="Tutoring Icon - Download Tutoring Icon 509022 | Noun Project">
            <a:extLst>
              <a:ext uri="{FF2B5EF4-FFF2-40B4-BE49-F238E27FC236}">
                <a16:creationId xmlns:a16="http://schemas.microsoft.com/office/drawing/2014/main" id="{076210CD-932E-7245-AC9E-6BE5B507B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33" y="1963723"/>
            <a:ext cx="3512611" cy="351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0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FD50B-3A7B-9E40-B544-507EE04AB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0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9E0B-CDEC-464E-BF07-6372F248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C9FC-3450-3946-96B2-B43468AC8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694193" cy="422030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school - student's school (binary: 'GP' - Gabriel Pereira or 'MS' - </a:t>
            </a:r>
            <a:r>
              <a:rPr lang="en-US" dirty="0" err="1"/>
              <a:t>Mousinho</a:t>
            </a:r>
            <a:r>
              <a:rPr lang="en-US" dirty="0"/>
              <a:t> da Silveira)</a:t>
            </a:r>
          </a:p>
          <a:p>
            <a:r>
              <a:rPr lang="en-US" dirty="0"/>
              <a:t>sex - student's sex (binary: 'F' - female or 'M' - male)</a:t>
            </a:r>
          </a:p>
          <a:p>
            <a:r>
              <a:rPr lang="en-US" dirty="0"/>
              <a:t>age - student's age (numeric: from 15 to 22)</a:t>
            </a:r>
          </a:p>
          <a:p>
            <a:r>
              <a:rPr lang="en-US" dirty="0"/>
              <a:t>address - student's home address type (binary: 'U' - urban or 'R' - rural)</a:t>
            </a:r>
          </a:p>
          <a:p>
            <a:r>
              <a:rPr lang="en-US" dirty="0" err="1"/>
              <a:t>famsize</a:t>
            </a:r>
            <a:r>
              <a:rPr lang="en-US" dirty="0"/>
              <a:t> - family size (binary: 'LE3' - less or equal to 3 or 'GT3' - greater than 3)</a:t>
            </a:r>
          </a:p>
          <a:p>
            <a:r>
              <a:rPr lang="en-US" dirty="0" err="1"/>
              <a:t>Pstatus</a:t>
            </a:r>
            <a:r>
              <a:rPr lang="en-US" dirty="0"/>
              <a:t> - parent's cohabitation status (binary: 'T' - living together or 'A' - apart)</a:t>
            </a:r>
          </a:p>
          <a:p>
            <a:r>
              <a:rPr lang="en-US" dirty="0" err="1"/>
              <a:t>Medu</a:t>
            </a:r>
            <a:r>
              <a:rPr lang="en-US" dirty="0"/>
              <a:t> - mother's education (numeric)</a:t>
            </a:r>
          </a:p>
          <a:p>
            <a:r>
              <a:rPr lang="en-US" dirty="0" err="1"/>
              <a:t>Fedu</a:t>
            </a:r>
            <a:r>
              <a:rPr lang="en-US" dirty="0"/>
              <a:t> - father's education (numeric)</a:t>
            </a:r>
          </a:p>
          <a:p>
            <a:r>
              <a:rPr lang="en-US" dirty="0" err="1"/>
              <a:t>Mjob</a:t>
            </a:r>
            <a:r>
              <a:rPr lang="en-US" dirty="0"/>
              <a:t> - mother's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</a:t>
            </a:r>
          </a:p>
          <a:p>
            <a:r>
              <a:rPr lang="en-US" dirty="0" err="1"/>
              <a:t>Fjob</a:t>
            </a:r>
            <a:r>
              <a:rPr lang="en-US" dirty="0"/>
              <a:t> - father's job (nominal: 'teacher', 'health' care related, civil 'services' (e.g. administrative or police), '</a:t>
            </a:r>
            <a:r>
              <a:rPr lang="en-US" dirty="0" err="1"/>
              <a:t>at_home</a:t>
            </a:r>
            <a:r>
              <a:rPr lang="en-US" dirty="0"/>
              <a:t>' or 'other')</a:t>
            </a:r>
          </a:p>
          <a:p>
            <a:r>
              <a:rPr lang="en-US" dirty="0"/>
              <a:t>reason - reason to choose this school (nominal: close to 'home', school 'reputation', 'course' preference or 'other')</a:t>
            </a:r>
          </a:p>
          <a:p>
            <a:r>
              <a:rPr lang="en-US" dirty="0"/>
              <a:t>guardian - student's guardian (nominal: ‘m</a:t>
            </a:r>
          </a:p>
          <a:p>
            <a:r>
              <a:rPr lang="en-US" dirty="0" err="1"/>
              <a:t>traveltime</a:t>
            </a:r>
            <a:r>
              <a:rPr lang="en-US" dirty="0"/>
              <a:t> - home to school travel time (numeric: 1 - &lt;15 min., 2 - 15 to 30 min., 3 - 30 min. to 1 hour, or 4 - &gt;1 hour)</a:t>
            </a:r>
          </a:p>
          <a:p>
            <a:r>
              <a:rPr lang="en-US" dirty="0" err="1"/>
              <a:t>studytime</a:t>
            </a:r>
            <a:r>
              <a:rPr lang="en-US" dirty="0"/>
              <a:t> - weekly study time (numeric: 1 - &lt;2 hours, 2 - 2 to 5 hours, 3 - 5 to 10 hours, or 4 - &gt;10 hours)</a:t>
            </a:r>
          </a:p>
          <a:p>
            <a:r>
              <a:rPr lang="en-US" dirty="0"/>
              <a:t>failures - number of past class failures (numeric: n if 1&lt;=n&lt;3, else 4)</a:t>
            </a:r>
          </a:p>
          <a:p>
            <a:r>
              <a:rPr lang="en-US" dirty="0"/>
              <a:t>other', 'father' or 'other')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BD2866-63D3-FA45-A4D7-C673DDD9ADAC}"/>
              </a:ext>
            </a:extLst>
          </p:cNvPr>
          <p:cNvSpPr txBox="1">
            <a:spLocks/>
          </p:cNvSpPr>
          <p:nvPr/>
        </p:nvSpPr>
        <p:spPr>
          <a:xfrm>
            <a:off x="6302053" y="2180496"/>
            <a:ext cx="4694193" cy="4220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schoolsup</a:t>
            </a:r>
            <a:r>
              <a:rPr lang="en-US" dirty="0"/>
              <a:t> - extra educational support (binary: yes or no)</a:t>
            </a:r>
          </a:p>
          <a:p>
            <a:r>
              <a:rPr lang="en-US" dirty="0" err="1"/>
              <a:t>famsup</a:t>
            </a:r>
            <a:r>
              <a:rPr lang="en-US" dirty="0"/>
              <a:t> - family educational support (binary: yes or no)</a:t>
            </a:r>
          </a:p>
          <a:p>
            <a:r>
              <a:rPr lang="en-US" dirty="0"/>
              <a:t>paid - extra paid classes within the course subject (Math or Portuguese) (binary: yes or no)</a:t>
            </a:r>
          </a:p>
          <a:p>
            <a:r>
              <a:rPr lang="en-US" dirty="0"/>
              <a:t>activities - extra-curricular activities (binary: yes or no)</a:t>
            </a:r>
          </a:p>
          <a:p>
            <a:r>
              <a:rPr lang="en-US" dirty="0"/>
              <a:t>nursery - attended nursery school (binary: yes or no)</a:t>
            </a:r>
          </a:p>
          <a:p>
            <a:r>
              <a:rPr lang="en-US" dirty="0"/>
              <a:t>higher - wants to take higher education (binary: yes or no)</a:t>
            </a:r>
          </a:p>
          <a:p>
            <a:r>
              <a:rPr lang="en-US" dirty="0"/>
              <a:t>internet - Internet access at home (binary: yes or no)</a:t>
            </a:r>
          </a:p>
          <a:p>
            <a:r>
              <a:rPr lang="en-US" dirty="0"/>
              <a:t>romantic - with a romantic relationship (binary: yes or no)</a:t>
            </a:r>
          </a:p>
          <a:p>
            <a:r>
              <a:rPr lang="en-US" dirty="0" err="1"/>
              <a:t>famrel</a:t>
            </a:r>
            <a:r>
              <a:rPr lang="en-US" dirty="0"/>
              <a:t> - quality of family relationships (numeric: from 1 - very bad to 5 - excellent)</a:t>
            </a:r>
          </a:p>
          <a:p>
            <a:r>
              <a:rPr lang="en-US" dirty="0" err="1"/>
              <a:t>freetime</a:t>
            </a:r>
            <a:r>
              <a:rPr lang="en-US" dirty="0"/>
              <a:t> - free time after school (numeric: from 1 - very low to 5 - very high)</a:t>
            </a:r>
          </a:p>
          <a:p>
            <a:r>
              <a:rPr lang="en-US" dirty="0" err="1"/>
              <a:t>goout</a:t>
            </a:r>
            <a:r>
              <a:rPr lang="en-US" dirty="0"/>
              <a:t> - going out with friends (numeric: from 1 - very low to 5 - very high)</a:t>
            </a:r>
          </a:p>
          <a:p>
            <a:r>
              <a:rPr lang="en-US" dirty="0" err="1"/>
              <a:t>Dalc</a:t>
            </a:r>
            <a:r>
              <a:rPr lang="en-US" dirty="0"/>
              <a:t> - workday alcohol consumption (numeric: from 1 - very low to 5 - very high)</a:t>
            </a:r>
          </a:p>
          <a:p>
            <a:r>
              <a:rPr lang="en-US" dirty="0" err="1"/>
              <a:t>Walc</a:t>
            </a:r>
            <a:r>
              <a:rPr lang="en-US" dirty="0"/>
              <a:t> - weekend alcohol consumption (numeric: from 1 - very low to 5 - very high)</a:t>
            </a:r>
          </a:p>
          <a:p>
            <a:r>
              <a:rPr lang="en-US" dirty="0"/>
              <a:t>health - current health status (numeric: from 1 - very bad to 5 - very good)</a:t>
            </a:r>
          </a:p>
          <a:p>
            <a:r>
              <a:rPr lang="en-US" dirty="0"/>
              <a:t>absences - number of school absences (numeric: from 0 to 93)</a:t>
            </a:r>
          </a:p>
          <a:p>
            <a:r>
              <a:rPr lang="en-US" dirty="0" err="1"/>
              <a:t>final_grade</a:t>
            </a:r>
            <a:r>
              <a:rPr lang="en-US" dirty="0"/>
              <a:t> - Pass / Fail status (1 - Fail, 0 - Pass)</a:t>
            </a:r>
          </a:p>
        </p:txBody>
      </p:sp>
    </p:spTree>
    <p:extLst>
      <p:ext uri="{BB962C8B-B14F-4D97-AF65-F5344CB8AC3E}">
        <p14:creationId xmlns:p14="http://schemas.microsoft.com/office/powerpoint/2010/main" val="273954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objective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836775"/>
            <a:ext cx="3891756" cy="3634486"/>
          </a:xfrm>
        </p:spPr>
        <p:txBody>
          <a:bodyPr>
            <a:normAutofit/>
          </a:bodyPr>
          <a:lstStyle/>
          <a:p>
            <a:r>
              <a:rPr lang="en-US" sz="2000" i="1" dirty="0"/>
              <a:t>Jump Start </a:t>
            </a:r>
            <a:r>
              <a:rPr lang="en-US" sz="2000" dirty="0"/>
              <a:t>aims to help high school students find success in the classroom for struggling NYC districts</a:t>
            </a:r>
          </a:p>
          <a:p>
            <a:endParaRPr lang="en-US" sz="2000" dirty="0"/>
          </a:p>
          <a:p>
            <a:r>
              <a:rPr lang="en-US" sz="2000" dirty="0"/>
              <a:t>The organization needs help allocating tutors to students who will need them most </a:t>
            </a:r>
          </a:p>
        </p:txBody>
      </p:sp>
      <p:pic>
        <p:nvPicPr>
          <p:cNvPr id="2050" name="Picture 2" descr="5 things to consider before you hire a tutor for your child">
            <a:extLst>
              <a:ext uri="{FF2B5EF4-FFF2-40B4-BE49-F238E27FC236}">
                <a16:creationId xmlns:a16="http://schemas.microsoft.com/office/drawing/2014/main" id="{774F8097-5D87-014D-81F0-67D0060F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99275"/>
            <a:ext cx="6735272" cy="447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0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095188" y="2598855"/>
            <a:ext cx="4393425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50834"/>
            <a:ext cx="6077515" cy="36783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Work with school districts to distribute surveys with various questions on demographic and social attributes</a:t>
            </a:r>
          </a:p>
          <a:p>
            <a:r>
              <a:rPr lang="en-US" sz="2000"/>
              <a:t>Use </a:t>
            </a:r>
            <a:r>
              <a:rPr lang="en-US" sz="2000" dirty="0"/>
              <a:t>a predictive model to determine students that are at a higher risk of failing </a:t>
            </a:r>
          </a:p>
          <a:p>
            <a:r>
              <a:rPr lang="en-US" sz="2000" dirty="0"/>
              <a:t>Allocate limited tutoring resources to these students the model has predicted to fail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  <p:pic>
        <p:nvPicPr>
          <p:cNvPr id="1026" name="Picture 2" descr="Survey Icon - Cards Para Rede Social - 500x463 PNG Download - PNGkit">
            <a:extLst>
              <a:ext uri="{FF2B5EF4-FFF2-40B4-BE49-F238E27FC236}">
                <a16:creationId xmlns:a16="http://schemas.microsoft.com/office/drawing/2014/main" id="{743C9A56-CC06-3E42-9304-1C0B3B1ED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66" y="2709280"/>
            <a:ext cx="4170240" cy="276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6543759" y="2520462"/>
            <a:ext cx="5167595" cy="350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632039" cy="3678303"/>
          </a:xfrm>
        </p:spPr>
        <p:txBody>
          <a:bodyPr anchor="ctr"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Data used for prediction consists of 1044 students from multiple high schools in Portugal</a:t>
            </a:r>
          </a:p>
          <a:p>
            <a:pPr lvl="1"/>
            <a:r>
              <a:rPr lang="en-US" sz="1800" dirty="0"/>
              <a:t>Basic student demographics</a:t>
            </a:r>
          </a:p>
          <a:p>
            <a:pPr lvl="1"/>
            <a:r>
              <a:rPr lang="en-US" sz="1800" dirty="0"/>
              <a:t>Information on parent involvement and careers</a:t>
            </a:r>
          </a:p>
          <a:p>
            <a:pPr lvl="1"/>
            <a:r>
              <a:rPr lang="en-US" sz="1800" dirty="0"/>
              <a:t>Student extracurricular activities and time spent</a:t>
            </a:r>
          </a:p>
          <a:p>
            <a:r>
              <a:rPr lang="en-US" sz="2000" dirty="0"/>
              <a:t>Values for most these attributes show significantly different means for students who pass / fail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A79ECF8-E9D5-BF4A-B765-DC0CBAC2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60" y="2648201"/>
            <a:ext cx="5067047" cy="32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7035414" y="1965053"/>
            <a:ext cx="40837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Boxplot of Student Attributes vs. Final Grade</a:t>
            </a:r>
          </a:p>
          <a:p>
            <a:pPr algn="ctr"/>
            <a:r>
              <a:rPr lang="en-US" sz="1400" dirty="0"/>
              <a:t>(1= Fail, 0=Pass)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815" y="2180496"/>
            <a:ext cx="6522992" cy="4045683"/>
          </a:xfrm>
        </p:spPr>
        <p:txBody>
          <a:bodyPr>
            <a:normAutofit/>
          </a:bodyPr>
          <a:lstStyle/>
          <a:p>
            <a:r>
              <a:rPr lang="en-US" sz="2000" dirty="0"/>
              <a:t>We used a classification model to predict our outcome</a:t>
            </a:r>
          </a:p>
          <a:p>
            <a:pPr lvl="1"/>
            <a:r>
              <a:rPr lang="en-US" sz="1800" dirty="0"/>
              <a:t>A model that predicts two outcomes based on existing information</a:t>
            </a:r>
          </a:p>
          <a:p>
            <a:pPr lvl="1"/>
            <a:r>
              <a:rPr lang="en-US" sz="1800" dirty="0"/>
              <a:t>For our model, this would be either passing or failing a course</a:t>
            </a:r>
            <a:endParaRPr lang="en-US" dirty="0"/>
          </a:p>
          <a:p>
            <a:r>
              <a:rPr lang="en-US" dirty="0"/>
              <a:t>Grades are recoded to a binary outcome based on whether students pass or fail their courses (students who scored under a 60% failed their course)</a:t>
            </a:r>
          </a:p>
          <a:p>
            <a:r>
              <a:rPr lang="en-US" dirty="0"/>
              <a:t>Our model is trained on the student’s attributes and whether they passed their course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965D2-2F1F-B546-9D43-8503C5101FA1}"/>
              </a:ext>
            </a:extLst>
          </p:cNvPr>
          <p:cNvSpPr txBox="1"/>
          <p:nvPr/>
        </p:nvSpPr>
        <p:spPr>
          <a:xfrm>
            <a:off x="831266" y="2046986"/>
            <a:ext cx="40837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Logistic Regression Model Structure</a:t>
            </a:r>
          </a:p>
          <a:p>
            <a:pPr algn="ctr"/>
            <a:r>
              <a:rPr lang="en-US" sz="1400" dirty="0"/>
              <a:t>(1= Fail, 0=Pass)</a:t>
            </a:r>
          </a:p>
          <a:p>
            <a:pPr algn="ctr"/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8EB74-DE82-434F-BD47-14F8F7F17EBD}"/>
              </a:ext>
            </a:extLst>
          </p:cNvPr>
          <p:cNvSpPr/>
          <p:nvPr/>
        </p:nvSpPr>
        <p:spPr>
          <a:xfrm>
            <a:off x="384204" y="2574027"/>
            <a:ext cx="4598564" cy="358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06AF426-95B2-D946-820D-9EF65D5B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04" y="2681820"/>
            <a:ext cx="4530800" cy="339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4694CB-EB75-CF43-BD3D-60B25723F9A5}"/>
              </a:ext>
            </a:extLst>
          </p:cNvPr>
          <p:cNvSpPr/>
          <p:nvPr/>
        </p:nvSpPr>
        <p:spPr>
          <a:xfrm>
            <a:off x="1084389" y="2785953"/>
            <a:ext cx="3963013" cy="330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r>
              <a:rPr lang="en-US" dirty="0"/>
              <a:t>Overall, our model correctly predicted students who passed and those who failed 66.4% of the time.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all the students who did fail, our model correctly predicted 67.6% of them</a:t>
            </a:r>
          </a:p>
          <a:p>
            <a:endParaRPr lang="en-US" dirty="0"/>
          </a:p>
          <a:p>
            <a:r>
              <a:rPr lang="en-US" dirty="0"/>
              <a:t>While the model is much more accurate than guessing at random chance, there is much room for improvement.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1006131" y="2262733"/>
            <a:ext cx="40837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Matrix of True and Predicted Grades</a:t>
            </a:r>
          </a:p>
          <a:p>
            <a:pPr algn="ctr"/>
            <a:r>
              <a:rPr lang="en-US" sz="1400" dirty="0"/>
              <a:t>(1= Fail, 0=Pass)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8563F0D2-2DA8-3C48-8D16-AF657AB9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0" y="2855963"/>
            <a:ext cx="3658168" cy="30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4694CB-EB75-CF43-BD3D-60B25723F9A5}"/>
              </a:ext>
            </a:extLst>
          </p:cNvPr>
          <p:cNvSpPr/>
          <p:nvPr/>
        </p:nvSpPr>
        <p:spPr>
          <a:xfrm>
            <a:off x="784833" y="2658238"/>
            <a:ext cx="4386792" cy="3144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Effective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r>
              <a:rPr lang="en-US" dirty="0"/>
              <a:t>Certain predictors were heavily associated with an increased odds of failure</a:t>
            </a:r>
          </a:p>
          <a:p>
            <a:endParaRPr lang="en-US" dirty="0"/>
          </a:p>
          <a:p>
            <a:r>
              <a:rPr lang="en-US" dirty="0"/>
              <a:t>Example:  Those who do not desire higher education have 1.21 times the odds of those who do desire a higher education of failing their courses.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426EE60-DA49-4040-BDBD-4AA2A9167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86534"/>
              </p:ext>
            </p:extLst>
          </p:nvPr>
        </p:nvGraphicFramePr>
        <p:xfrm>
          <a:off x="902063" y="2801546"/>
          <a:ext cx="4145574" cy="28781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72787">
                  <a:extLst>
                    <a:ext uri="{9D8B030D-6E8A-4147-A177-3AD203B41FA5}">
                      <a16:colId xmlns:a16="http://schemas.microsoft.com/office/drawing/2014/main" val="2287528706"/>
                    </a:ext>
                  </a:extLst>
                </a:gridCol>
                <a:gridCol w="2072787">
                  <a:extLst>
                    <a:ext uri="{9D8B030D-6E8A-4147-A177-3AD203B41FA5}">
                      <a16:colId xmlns:a16="http://schemas.microsoft.com/office/drawing/2014/main" val="2143409190"/>
                    </a:ext>
                  </a:extLst>
                </a:gridCol>
              </a:tblGrid>
              <a:tr h="44760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Increased Odds of Failure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868786"/>
                  </a:ext>
                </a:extLst>
              </a:tr>
              <a:tr h="447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Absences</a:t>
                      </a:r>
                      <a:endParaRPr lang="en-US" sz="1050" b="0" dirty="0">
                        <a:solidFill>
                          <a:schemeClr val="bg1"/>
                        </a:solidFill>
                        <a:effectLst/>
                        <a:latin typeface="PT Sans" panose="020B0503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PT Sans" panose="020B0503020203020204" pitchFamily="34" charset="77"/>
                        </a:rPr>
                        <a:t>1.46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117016"/>
                  </a:ext>
                </a:extLst>
              </a:tr>
              <a:tr h="447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PT Sans" panose="020B0503020203020204" pitchFamily="34" charset="77"/>
                        </a:rPr>
                        <a:t>School Support =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PT Sans" panose="020B0503020203020204" pitchFamily="34" charset="77"/>
                        </a:rPr>
                        <a:t>1.28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134296"/>
                  </a:ext>
                </a:extLst>
              </a:tr>
              <a:tr h="447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Does Not Desire Higher Education</a:t>
                      </a:r>
                      <a:endParaRPr lang="en-US" sz="1050" b="0" dirty="0">
                        <a:solidFill>
                          <a:schemeClr val="bg1"/>
                        </a:solidFill>
                        <a:effectLst/>
                        <a:latin typeface="PT Sans" panose="020B0503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PT Sans" panose="020B0503020203020204" pitchFamily="34" charset="77"/>
                        </a:rPr>
                        <a:t>1.21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135800"/>
                  </a:ext>
                </a:extLst>
              </a:tr>
              <a:tr h="447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PT Sans" panose="020B0503020203020204" pitchFamily="34" charset="77"/>
                        </a:rPr>
                        <a:t>Father has Lower Education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PT Sans" panose="020B0503020203020204" pitchFamily="34" charset="77"/>
                        </a:rPr>
                        <a:t>1.18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262779"/>
                  </a:ext>
                </a:extLst>
              </a:tr>
              <a:tr h="447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</a:rPr>
                        <a:t>Mother has Lower Education</a:t>
                      </a:r>
                      <a:endParaRPr lang="en-US" sz="1050" b="0" dirty="0">
                        <a:solidFill>
                          <a:schemeClr val="bg1"/>
                        </a:solidFill>
                        <a:effectLst/>
                        <a:latin typeface="PT Sans" panose="020B0503020203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PT Sans" panose="020B0503020203020204" pitchFamily="34" charset="77"/>
                        </a:rPr>
                        <a:t>1.27x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408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96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A74-7F80-8248-98AD-10FB0C7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Recommendations / 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990420-23F3-4F7A-B608-88237680A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8101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5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343124" y="1582340"/>
            <a:ext cx="3572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Sabina Bains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SabinaBains3@Gmail.com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LinkedIn: </a:t>
            </a:r>
          </a:p>
          <a:p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/in/sabina-bains-a58645a6/</a:t>
            </a:r>
          </a:p>
        </p:txBody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15513</TotalTime>
  <Words>1129</Words>
  <Application>Microsoft Macintosh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PT Sans</vt:lpstr>
      <vt:lpstr>Wingdings 2</vt:lpstr>
      <vt:lpstr>Dividend</vt:lpstr>
      <vt:lpstr>Predicting CLASSROOM SUCCESS FOR Jump Start ORG.</vt:lpstr>
      <vt:lpstr>BUSINESS objective</vt:lpstr>
      <vt:lpstr>Our solution</vt:lpstr>
      <vt:lpstr>DATA and modeling</vt:lpstr>
      <vt:lpstr>Modeling and Results</vt:lpstr>
      <vt:lpstr>Evaluation of model</vt:lpstr>
      <vt:lpstr>Effective Predictors</vt:lpstr>
      <vt:lpstr>Recommendations / next steps</vt:lpstr>
      <vt:lpstr>Thank you</vt:lpstr>
      <vt:lpstr>APPENDIX</vt:lpstr>
      <vt:lpstr>Feature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25</cp:revision>
  <dcterms:created xsi:type="dcterms:W3CDTF">2021-10-07T16:36:17Z</dcterms:created>
  <dcterms:modified xsi:type="dcterms:W3CDTF">2022-03-28T18:52:45Z</dcterms:modified>
</cp:coreProperties>
</file>