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4" r:id="rId4"/>
    <p:sldId id="267" r:id="rId5"/>
    <p:sldId id="262" r:id="rId6"/>
    <p:sldId id="272" r:id="rId7"/>
    <p:sldId id="273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6"/>
    <p:restoredTop sz="94699"/>
  </p:normalViewPr>
  <p:slideViewPr>
    <p:cSldViewPr snapToGrid="0" snapToObjects="1">
      <p:cViewPr>
        <p:scale>
          <a:sx n="108" d="100"/>
          <a:sy n="108" d="100"/>
        </p:scale>
        <p:origin x="51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C0401-3745-4673-BC13-33D0C568436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D84CFD-A6D2-4326-828B-38E5EAC4097F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Work with school districts to distribute surveys prior to the school year with these attributes</a:t>
          </a:r>
        </a:p>
      </dgm:t>
    </dgm:pt>
    <dgm:pt modelId="{A39A2EC0-E1C7-4546-A408-DA155E75A52D}" type="parTrans" cxnId="{BECF399B-3FB8-47E4-82F6-12A66DE52C6E}">
      <dgm:prSet/>
      <dgm:spPr/>
      <dgm:t>
        <a:bodyPr/>
        <a:lstStyle/>
        <a:p>
          <a:endParaRPr lang="en-US"/>
        </a:p>
      </dgm:t>
    </dgm:pt>
    <dgm:pt modelId="{1D7CF5B0-37CC-46F4-B7D2-CE3C904036F0}" type="sibTrans" cxnId="{BECF399B-3FB8-47E4-82F6-12A66DE52C6E}">
      <dgm:prSet/>
      <dgm:spPr/>
      <dgm:t>
        <a:bodyPr/>
        <a:lstStyle/>
        <a:p>
          <a:endParaRPr lang="en-US"/>
        </a:p>
      </dgm:t>
    </dgm:pt>
    <dgm:pt modelId="{C8AC943F-59CA-494C-9554-967E394750C2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Add feature to flag fake news</a:t>
          </a:r>
        </a:p>
      </dgm:t>
    </dgm:pt>
    <dgm:pt modelId="{57D7815A-5F7A-4E81-9B13-9B1C97DFBEB2}" type="parTrans" cxnId="{39C02539-36EF-43E1-B57E-4505BBE34F86}">
      <dgm:prSet/>
      <dgm:spPr/>
      <dgm:t>
        <a:bodyPr/>
        <a:lstStyle/>
        <a:p>
          <a:endParaRPr lang="en-US"/>
        </a:p>
      </dgm:t>
    </dgm:pt>
    <dgm:pt modelId="{A4805A97-AF72-4564-9522-6854B18DF2D8}" type="sibTrans" cxnId="{39C02539-36EF-43E1-B57E-4505BBE34F86}">
      <dgm:prSet/>
      <dgm:spPr/>
      <dgm:t>
        <a:bodyPr/>
        <a:lstStyle/>
        <a:p>
          <a:endParaRPr lang="en-US"/>
        </a:p>
      </dgm:t>
    </dgm:pt>
    <dgm:pt modelId="{541E620C-19D3-4276-AE4E-E8062859A346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Cyberbullying not related to age, race, gender, religion is hard to identify, and often time </a:t>
          </a:r>
        </a:p>
      </dgm:t>
    </dgm:pt>
    <dgm:pt modelId="{E6CC5809-3D14-4CDC-BEF6-96C804E90725}" type="parTrans" cxnId="{6CA1DB78-E82C-4EB3-96F6-174902787AC9}">
      <dgm:prSet/>
      <dgm:spPr/>
      <dgm:t>
        <a:bodyPr/>
        <a:lstStyle/>
        <a:p>
          <a:endParaRPr lang="en-US"/>
        </a:p>
      </dgm:t>
    </dgm:pt>
    <dgm:pt modelId="{B4ACE872-EC06-466D-A0BC-2B67C5459A12}" type="sibTrans" cxnId="{6CA1DB78-E82C-4EB3-96F6-174902787AC9}">
      <dgm:prSet/>
      <dgm:spPr/>
      <dgm:t>
        <a:bodyPr/>
        <a:lstStyle/>
        <a:p>
          <a:endParaRPr lang="en-US"/>
        </a:p>
      </dgm:t>
    </dgm:pt>
    <dgm:pt modelId="{FE16D45E-4ECE-4418-A4E4-0E39E01E96EF}" type="pres">
      <dgm:prSet presAssocID="{706C0401-3745-4673-BC13-33D0C5684367}" presName="root" presStyleCnt="0">
        <dgm:presLayoutVars>
          <dgm:dir/>
          <dgm:resizeHandles val="exact"/>
        </dgm:presLayoutVars>
      </dgm:prSet>
      <dgm:spPr/>
    </dgm:pt>
    <dgm:pt modelId="{C271152D-49F1-42D4-8370-C223F6AF925B}" type="pres">
      <dgm:prSet presAssocID="{CAD84CFD-A6D2-4326-828B-38E5EAC4097F}" presName="compNode" presStyleCnt="0"/>
      <dgm:spPr/>
    </dgm:pt>
    <dgm:pt modelId="{B41AB5F7-8E9B-4CA6-873B-E86C32599BC3}" type="pres">
      <dgm:prSet presAssocID="{CAD84CFD-A6D2-4326-828B-38E5EAC4097F}" presName="bgRect" presStyleLbl="bgShp" presStyleIdx="0" presStyleCnt="3"/>
      <dgm:spPr/>
    </dgm:pt>
    <dgm:pt modelId="{344D2FED-9763-415A-895B-6694D0E0095F}" type="pres">
      <dgm:prSet presAssocID="{CAD84CFD-A6D2-4326-828B-38E5EAC409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8287F757-B49D-4FFA-A110-0339508B8467}" type="pres">
      <dgm:prSet presAssocID="{CAD84CFD-A6D2-4326-828B-38E5EAC4097F}" presName="spaceRect" presStyleCnt="0"/>
      <dgm:spPr/>
    </dgm:pt>
    <dgm:pt modelId="{6A1C4A74-F3A3-4397-83A1-081506F1C575}" type="pres">
      <dgm:prSet presAssocID="{CAD84CFD-A6D2-4326-828B-38E5EAC4097F}" presName="parTx" presStyleLbl="revTx" presStyleIdx="0" presStyleCnt="3">
        <dgm:presLayoutVars>
          <dgm:chMax val="0"/>
          <dgm:chPref val="0"/>
        </dgm:presLayoutVars>
      </dgm:prSet>
      <dgm:spPr/>
    </dgm:pt>
    <dgm:pt modelId="{A0BAEA81-2805-4815-8DBD-3CDBFD41D2CC}" type="pres">
      <dgm:prSet presAssocID="{1D7CF5B0-37CC-46F4-B7D2-CE3C904036F0}" presName="sibTrans" presStyleCnt="0"/>
      <dgm:spPr/>
    </dgm:pt>
    <dgm:pt modelId="{DBA47F52-5009-4B4B-BB4A-AF465FA31D34}" type="pres">
      <dgm:prSet presAssocID="{C8AC943F-59CA-494C-9554-967E394750C2}" presName="compNode" presStyleCnt="0"/>
      <dgm:spPr/>
    </dgm:pt>
    <dgm:pt modelId="{4A913610-39CC-42FD-8CA6-9EA5729CB30D}" type="pres">
      <dgm:prSet presAssocID="{C8AC943F-59CA-494C-9554-967E394750C2}" presName="bgRect" presStyleLbl="bgShp" presStyleIdx="1" presStyleCnt="3"/>
      <dgm:spPr/>
    </dgm:pt>
    <dgm:pt modelId="{02903BC5-5A28-4916-88AD-39B60DAFDF2C}" type="pres">
      <dgm:prSet presAssocID="{C8AC943F-59CA-494C-9554-967E394750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4CF75E3-8A13-42F4-9ED3-EFF8BB9ACA7C}" type="pres">
      <dgm:prSet presAssocID="{C8AC943F-59CA-494C-9554-967E394750C2}" presName="spaceRect" presStyleCnt="0"/>
      <dgm:spPr/>
    </dgm:pt>
    <dgm:pt modelId="{69995F41-00B8-4E2F-A35A-A7AB087D551E}" type="pres">
      <dgm:prSet presAssocID="{C8AC943F-59CA-494C-9554-967E394750C2}" presName="parTx" presStyleLbl="revTx" presStyleIdx="1" presStyleCnt="3">
        <dgm:presLayoutVars>
          <dgm:chMax val="0"/>
          <dgm:chPref val="0"/>
        </dgm:presLayoutVars>
      </dgm:prSet>
      <dgm:spPr/>
    </dgm:pt>
    <dgm:pt modelId="{A0899010-1358-4D5B-9046-DCCA5B42C6DC}" type="pres">
      <dgm:prSet presAssocID="{A4805A97-AF72-4564-9522-6854B18DF2D8}" presName="sibTrans" presStyleCnt="0"/>
      <dgm:spPr/>
    </dgm:pt>
    <dgm:pt modelId="{1CA0205F-3FE8-4F6D-9CE8-CE5B76DBEC18}" type="pres">
      <dgm:prSet presAssocID="{541E620C-19D3-4276-AE4E-E8062859A346}" presName="compNode" presStyleCnt="0"/>
      <dgm:spPr/>
    </dgm:pt>
    <dgm:pt modelId="{F457F866-206A-48B3-B4BE-537E677E2D07}" type="pres">
      <dgm:prSet presAssocID="{541E620C-19D3-4276-AE4E-E8062859A346}" presName="bgRect" presStyleLbl="bgShp" presStyleIdx="2" presStyleCnt="3"/>
      <dgm:spPr/>
    </dgm:pt>
    <dgm:pt modelId="{D78FC994-7C6C-40D6-88B2-6E03ACA21399}" type="pres">
      <dgm:prSet presAssocID="{541E620C-19D3-4276-AE4E-E8062859A3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9B0E43F-54F2-4CC1-8948-322C16531AF3}" type="pres">
      <dgm:prSet presAssocID="{541E620C-19D3-4276-AE4E-E8062859A346}" presName="spaceRect" presStyleCnt="0"/>
      <dgm:spPr/>
    </dgm:pt>
    <dgm:pt modelId="{4BC3C176-0909-4EE1-8BF6-FA3D50F2B04D}" type="pres">
      <dgm:prSet presAssocID="{541E620C-19D3-4276-AE4E-E8062859A34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4AE328-3573-C147-98EE-FFB559C2D540}" type="presOf" srcId="{CAD84CFD-A6D2-4326-828B-38E5EAC4097F}" destId="{6A1C4A74-F3A3-4397-83A1-081506F1C575}" srcOrd="0" destOrd="0" presId="urn:microsoft.com/office/officeart/2018/2/layout/IconVerticalSolidList"/>
    <dgm:cxn modelId="{39C02539-36EF-43E1-B57E-4505BBE34F86}" srcId="{706C0401-3745-4673-BC13-33D0C5684367}" destId="{C8AC943F-59CA-494C-9554-967E394750C2}" srcOrd="1" destOrd="0" parTransId="{57D7815A-5F7A-4E81-9B13-9B1C97DFBEB2}" sibTransId="{A4805A97-AF72-4564-9522-6854B18DF2D8}"/>
    <dgm:cxn modelId="{D31D616A-8572-8D4F-A156-FB5C662C2F8C}" type="presOf" srcId="{706C0401-3745-4673-BC13-33D0C5684367}" destId="{FE16D45E-4ECE-4418-A4E4-0E39E01E96EF}" srcOrd="0" destOrd="0" presId="urn:microsoft.com/office/officeart/2018/2/layout/IconVerticalSolidList"/>
    <dgm:cxn modelId="{6CA1DB78-E82C-4EB3-96F6-174902787AC9}" srcId="{706C0401-3745-4673-BC13-33D0C5684367}" destId="{541E620C-19D3-4276-AE4E-E8062859A346}" srcOrd="2" destOrd="0" parTransId="{E6CC5809-3D14-4CDC-BEF6-96C804E90725}" sibTransId="{B4ACE872-EC06-466D-A0BC-2B67C5459A12}"/>
    <dgm:cxn modelId="{BECF399B-3FB8-47E4-82F6-12A66DE52C6E}" srcId="{706C0401-3745-4673-BC13-33D0C5684367}" destId="{CAD84CFD-A6D2-4326-828B-38E5EAC4097F}" srcOrd="0" destOrd="0" parTransId="{A39A2EC0-E1C7-4546-A408-DA155E75A52D}" sibTransId="{1D7CF5B0-37CC-46F4-B7D2-CE3C904036F0}"/>
    <dgm:cxn modelId="{0DEA53CA-6702-E54F-A2BB-3F581131004E}" type="presOf" srcId="{541E620C-19D3-4276-AE4E-E8062859A346}" destId="{4BC3C176-0909-4EE1-8BF6-FA3D50F2B04D}" srcOrd="0" destOrd="0" presId="urn:microsoft.com/office/officeart/2018/2/layout/IconVerticalSolidList"/>
    <dgm:cxn modelId="{2F675FEB-7E1B-254B-A266-E69DB5F192BD}" type="presOf" srcId="{C8AC943F-59CA-494C-9554-967E394750C2}" destId="{69995F41-00B8-4E2F-A35A-A7AB087D551E}" srcOrd="0" destOrd="0" presId="urn:microsoft.com/office/officeart/2018/2/layout/IconVerticalSolidList"/>
    <dgm:cxn modelId="{99EC690A-04EF-8245-A6AF-36890F54DF1D}" type="presParOf" srcId="{FE16D45E-4ECE-4418-A4E4-0E39E01E96EF}" destId="{C271152D-49F1-42D4-8370-C223F6AF925B}" srcOrd="0" destOrd="0" presId="urn:microsoft.com/office/officeart/2018/2/layout/IconVerticalSolidList"/>
    <dgm:cxn modelId="{8C5A9BBD-BB95-8342-96D6-021A3D5F2BD0}" type="presParOf" srcId="{C271152D-49F1-42D4-8370-C223F6AF925B}" destId="{B41AB5F7-8E9B-4CA6-873B-E86C32599BC3}" srcOrd="0" destOrd="0" presId="urn:microsoft.com/office/officeart/2018/2/layout/IconVerticalSolidList"/>
    <dgm:cxn modelId="{6E509C00-5B80-7C4B-A0A5-A1EF4F4D0EF3}" type="presParOf" srcId="{C271152D-49F1-42D4-8370-C223F6AF925B}" destId="{344D2FED-9763-415A-895B-6694D0E0095F}" srcOrd="1" destOrd="0" presId="urn:microsoft.com/office/officeart/2018/2/layout/IconVerticalSolidList"/>
    <dgm:cxn modelId="{6DD3BCAF-02A5-BA44-88E8-587C6145AB90}" type="presParOf" srcId="{C271152D-49F1-42D4-8370-C223F6AF925B}" destId="{8287F757-B49D-4FFA-A110-0339508B8467}" srcOrd="2" destOrd="0" presId="urn:microsoft.com/office/officeart/2018/2/layout/IconVerticalSolidList"/>
    <dgm:cxn modelId="{CD80AFB3-5BA6-CC4B-99A0-047D250B7CFD}" type="presParOf" srcId="{C271152D-49F1-42D4-8370-C223F6AF925B}" destId="{6A1C4A74-F3A3-4397-83A1-081506F1C575}" srcOrd="3" destOrd="0" presId="urn:microsoft.com/office/officeart/2018/2/layout/IconVerticalSolidList"/>
    <dgm:cxn modelId="{C125AA0A-5AD8-3D4A-B15C-C7F4C9E824C6}" type="presParOf" srcId="{FE16D45E-4ECE-4418-A4E4-0E39E01E96EF}" destId="{A0BAEA81-2805-4815-8DBD-3CDBFD41D2CC}" srcOrd="1" destOrd="0" presId="urn:microsoft.com/office/officeart/2018/2/layout/IconVerticalSolidList"/>
    <dgm:cxn modelId="{0AB94039-386C-4844-8225-2FAECDD29004}" type="presParOf" srcId="{FE16D45E-4ECE-4418-A4E4-0E39E01E96EF}" destId="{DBA47F52-5009-4B4B-BB4A-AF465FA31D34}" srcOrd="2" destOrd="0" presId="urn:microsoft.com/office/officeart/2018/2/layout/IconVerticalSolidList"/>
    <dgm:cxn modelId="{82ECC05E-DED5-D24B-A9BE-C029456978E9}" type="presParOf" srcId="{DBA47F52-5009-4B4B-BB4A-AF465FA31D34}" destId="{4A913610-39CC-42FD-8CA6-9EA5729CB30D}" srcOrd="0" destOrd="0" presId="urn:microsoft.com/office/officeart/2018/2/layout/IconVerticalSolidList"/>
    <dgm:cxn modelId="{FD74308A-33AF-BD4D-A67A-BE466C3B6591}" type="presParOf" srcId="{DBA47F52-5009-4B4B-BB4A-AF465FA31D34}" destId="{02903BC5-5A28-4916-88AD-39B60DAFDF2C}" srcOrd="1" destOrd="0" presId="urn:microsoft.com/office/officeart/2018/2/layout/IconVerticalSolidList"/>
    <dgm:cxn modelId="{26A92782-4531-1E4E-8B03-AEB3C623A14B}" type="presParOf" srcId="{DBA47F52-5009-4B4B-BB4A-AF465FA31D34}" destId="{E4CF75E3-8A13-42F4-9ED3-EFF8BB9ACA7C}" srcOrd="2" destOrd="0" presId="urn:microsoft.com/office/officeart/2018/2/layout/IconVerticalSolidList"/>
    <dgm:cxn modelId="{10A7BE9D-7F63-7744-BD30-7BAD091D4E9B}" type="presParOf" srcId="{DBA47F52-5009-4B4B-BB4A-AF465FA31D34}" destId="{69995F41-00B8-4E2F-A35A-A7AB087D551E}" srcOrd="3" destOrd="0" presId="urn:microsoft.com/office/officeart/2018/2/layout/IconVerticalSolidList"/>
    <dgm:cxn modelId="{012F8EB8-BBE2-A44F-84F7-932FA6748E03}" type="presParOf" srcId="{FE16D45E-4ECE-4418-A4E4-0E39E01E96EF}" destId="{A0899010-1358-4D5B-9046-DCCA5B42C6DC}" srcOrd="3" destOrd="0" presId="urn:microsoft.com/office/officeart/2018/2/layout/IconVerticalSolidList"/>
    <dgm:cxn modelId="{2F61A074-5D46-2342-B0AE-C638C7D028C9}" type="presParOf" srcId="{FE16D45E-4ECE-4418-A4E4-0E39E01E96EF}" destId="{1CA0205F-3FE8-4F6D-9CE8-CE5B76DBEC18}" srcOrd="4" destOrd="0" presId="urn:microsoft.com/office/officeart/2018/2/layout/IconVerticalSolidList"/>
    <dgm:cxn modelId="{5F350275-C633-B94E-A204-93EB39628F55}" type="presParOf" srcId="{1CA0205F-3FE8-4F6D-9CE8-CE5B76DBEC18}" destId="{F457F866-206A-48B3-B4BE-537E677E2D07}" srcOrd="0" destOrd="0" presId="urn:microsoft.com/office/officeart/2018/2/layout/IconVerticalSolidList"/>
    <dgm:cxn modelId="{B3BB36D2-11E7-F94C-B203-642320A63ED8}" type="presParOf" srcId="{1CA0205F-3FE8-4F6D-9CE8-CE5B76DBEC18}" destId="{D78FC994-7C6C-40D6-88B2-6E03ACA21399}" srcOrd="1" destOrd="0" presId="urn:microsoft.com/office/officeart/2018/2/layout/IconVerticalSolidList"/>
    <dgm:cxn modelId="{95763D99-B10A-674D-9FE5-1D37222C8CB1}" type="presParOf" srcId="{1CA0205F-3FE8-4F6D-9CE8-CE5B76DBEC18}" destId="{59B0E43F-54F2-4CC1-8948-322C16531AF3}" srcOrd="2" destOrd="0" presId="urn:microsoft.com/office/officeart/2018/2/layout/IconVerticalSolidList"/>
    <dgm:cxn modelId="{A35E0A20-FFD3-634D-AF7D-43E408F16715}" type="presParOf" srcId="{1CA0205F-3FE8-4F6D-9CE8-CE5B76DBEC18}" destId="{4BC3C176-0909-4EE1-8BF6-FA3D50F2B0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AB5F7-8E9B-4CA6-873B-E86C32599BC3}">
      <dsp:nvSpPr>
        <dsp:cNvPr id="0" name=""/>
        <dsp:cNvSpPr/>
      </dsp:nvSpPr>
      <dsp:spPr>
        <a:xfrm>
          <a:off x="0" y="449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D2FED-9763-415A-895B-6694D0E0095F}">
      <dsp:nvSpPr>
        <dsp:cNvPr id="0" name=""/>
        <dsp:cNvSpPr/>
      </dsp:nvSpPr>
      <dsp:spPr>
        <a:xfrm>
          <a:off x="317827" y="236849"/>
          <a:ext cx="577867" cy="577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C4A74-F3A3-4397-83A1-081506F1C575}">
      <dsp:nvSpPr>
        <dsp:cNvPr id="0" name=""/>
        <dsp:cNvSpPr/>
      </dsp:nvSpPr>
      <dsp:spPr>
        <a:xfrm>
          <a:off x="1213522" y="449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Work with school districts to distribute surveys prior to the school year with these attributes</a:t>
          </a:r>
        </a:p>
      </dsp:txBody>
      <dsp:txXfrm>
        <a:off x="1213522" y="449"/>
        <a:ext cx="9816427" cy="1050668"/>
      </dsp:txXfrm>
    </dsp:sp>
    <dsp:sp modelId="{4A913610-39CC-42FD-8CA6-9EA5729CB30D}">
      <dsp:nvSpPr>
        <dsp:cNvPr id="0" name=""/>
        <dsp:cNvSpPr/>
      </dsp:nvSpPr>
      <dsp:spPr>
        <a:xfrm>
          <a:off x="0" y="1313784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03BC5-5A28-4916-88AD-39B60DAFDF2C}">
      <dsp:nvSpPr>
        <dsp:cNvPr id="0" name=""/>
        <dsp:cNvSpPr/>
      </dsp:nvSpPr>
      <dsp:spPr>
        <a:xfrm>
          <a:off x="317827" y="1550185"/>
          <a:ext cx="577867" cy="577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95F41-00B8-4E2F-A35A-A7AB087D551E}">
      <dsp:nvSpPr>
        <dsp:cNvPr id="0" name=""/>
        <dsp:cNvSpPr/>
      </dsp:nvSpPr>
      <dsp:spPr>
        <a:xfrm>
          <a:off x="1213522" y="1313784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 feature to flag fake news</a:t>
          </a:r>
        </a:p>
      </dsp:txBody>
      <dsp:txXfrm>
        <a:off x="1213522" y="1313784"/>
        <a:ext cx="9816427" cy="1050668"/>
      </dsp:txXfrm>
    </dsp:sp>
    <dsp:sp modelId="{F457F866-206A-48B3-B4BE-537E677E2D07}">
      <dsp:nvSpPr>
        <dsp:cNvPr id="0" name=""/>
        <dsp:cNvSpPr/>
      </dsp:nvSpPr>
      <dsp:spPr>
        <a:xfrm>
          <a:off x="0" y="2627120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FC994-7C6C-40D6-88B2-6E03ACA21399}">
      <dsp:nvSpPr>
        <dsp:cNvPr id="0" name=""/>
        <dsp:cNvSpPr/>
      </dsp:nvSpPr>
      <dsp:spPr>
        <a:xfrm>
          <a:off x="317827" y="2863520"/>
          <a:ext cx="577867" cy="577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3C176-0909-4EE1-8BF6-FA3D50F2B04D}">
      <dsp:nvSpPr>
        <dsp:cNvPr id="0" name=""/>
        <dsp:cNvSpPr/>
      </dsp:nvSpPr>
      <dsp:spPr>
        <a:xfrm>
          <a:off x="1213522" y="2627120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Cyberbullying not related to age, race, gender, religion is hard to identify, and often time </a:t>
          </a:r>
        </a:p>
      </dsp:txBody>
      <dsp:txXfrm>
        <a:off x="1213522" y="2627120"/>
        <a:ext cx="9816427" cy="105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SabinaBains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CC5EB-E10C-D640-B60B-EDA92E845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FLAGGING CYBERBULLYING on twitter for Kind inc.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C5AD1-616D-7340-BADE-E3D6D4A9E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SABINA BAINS</a:t>
            </a:r>
          </a:p>
          <a:p>
            <a:r>
              <a:rPr lang="en-US" dirty="0">
                <a:solidFill>
                  <a:srgbClr val="EBEBEB"/>
                </a:solidFill>
              </a:rPr>
              <a:t>July 2022</a:t>
            </a:r>
          </a:p>
        </p:txBody>
      </p:sp>
      <p:pic>
        <p:nvPicPr>
          <p:cNvPr id="2050" name="Picture 2" descr="Cyber Bullying Icon. Cyberbullying Victim. Abuse, Internet Online Hate,  Swear and Insult concept. Icon of Cyberbullying Online Chat on Computer  Laptop. Vector illustration. 5232757 Vector Art at Vecteezy">
            <a:extLst>
              <a:ext uri="{FF2B5EF4-FFF2-40B4-BE49-F238E27FC236}">
                <a16:creationId xmlns:a16="http://schemas.microsoft.com/office/drawing/2014/main" id="{903209F3-F324-5B4E-A37D-DB1A81167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9" y="754379"/>
            <a:ext cx="3550920" cy="355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yber Bullying Icon. Cyberbullying Victim. Abuse, Internet Online Hate,  Swear and Insult concept. Icon of Cyberbullying Online Chat on Smartphone.  Vector illustration. 5232755 Vector Art at Vecteezy">
            <a:extLst>
              <a:ext uri="{FF2B5EF4-FFF2-40B4-BE49-F238E27FC236}">
                <a16:creationId xmlns:a16="http://schemas.microsoft.com/office/drawing/2014/main" id="{F381D589-632D-084E-8876-18AA06C05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9" y="3310891"/>
            <a:ext cx="2849880" cy="284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90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BUSINESS objective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1836774"/>
            <a:ext cx="5486094" cy="4305299"/>
          </a:xfrm>
        </p:spPr>
        <p:txBody>
          <a:bodyPr>
            <a:normAutofit/>
          </a:bodyPr>
          <a:lstStyle/>
          <a:p>
            <a:r>
              <a:rPr lang="en-US" sz="2000" dirty="0"/>
              <a:t>With the possibility of Twitter removing it’s moderating practices, many fear incidents of hate speech and misinformation will skyrocket</a:t>
            </a:r>
          </a:p>
          <a:p>
            <a:endParaRPr lang="en-US" sz="2000" dirty="0"/>
          </a:p>
          <a:p>
            <a:r>
              <a:rPr lang="en-US" sz="2000" dirty="0"/>
              <a:t>Kind Inc. would like to create a browser extension with the ability to flag potentially harmful tweets</a:t>
            </a:r>
          </a:p>
          <a:p>
            <a:endParaRPr lang="en-US" sz="2000" dirty="0"/>
          </a:p>
          <a:p>
            <a:r>
              <a:rPr lang="en-US" sz="2000" dirty="0"/>
              <a:t>Kind Inc. needs our help creating an algorithm that will accurately flag instances of cyberbullying in tweets </a:t>
            </a:r>
          </a:p>
        </p:txBody>
      </p:sp>
      <p:pic>
        <p:nvPicPr>
          <p:cNvPr id="1030" name="Picture 6" descr="Cyber Bullying People Vector Illustration Cartoon Flat Sad Young Bullied  Girl Character Sitting In Front Of Computer With Online Dislike In Social  Media Stock Illustration - Download Image Now - iStock">
            <a:extLst>
              <a:ext uri="{FF2B5EF4-FFF2-40B4-BE49-F238E27FC236}">
                <a16:creationId xmlns:a16="http://schemas.microsoft.com/office/drawing/2014/main" id="{90FAFF99-C305-0741-97B0-BFC299CCD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9"/>
          <a:stretch/>
        </p:blipFill>
        <p:spPr bwMode="auto">
          <a:xfrm>
            <a:off x="6142026" y="1337011"/>
            <a:ext cx="5486094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09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C2DBF9-30B7-4C49-8D2C-53DACD7C64C0}"/>
              </a:ext>
            </a:extLst>
          </p:cNvPr>
          <p:cNvSpPr/>
          <p:nvPr/>
        </p:nvSpPr>
        <p:spPr>
          <a:xfrm>
            <a:off x="7095188" y="2598855"/>
            <a:ext cx="4393425" cy="3001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50834"/>
            <a:ext cx="6077515" cy="367830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Use a supervised learning approach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Utilizing real tweets that have already been manually flagged by type of cyberbullying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Alter the data due to Natural Language Processing , which gives computers the ability to understand text and spoken words in much the same way human beings can.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Train dataset using Neural Networks, algorithm inspired by the biological neural networks that constitute the human brain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E1FE-2D49-9C41-A394-8C9FEA7B91F4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pic>
        <p:nvPicPr>
          <p:cNvPr id="3074" name="Picture 2" descr="Social media online connection illustration | free image by rawpixel.com /  Minty | Communication illustration, Illustration, Vector illustration  character">
            <a:extLst>
              <a:ext uri="{FF2B5EF4-FFF2-40B4-BE49-F238E27FC236}">
                <a16:creationId xmlns:a16="http://schemas.microsoft.com/office/drawing/2014/main" id="{440129D6-A1F3-A545-9AE7-042B78771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055" y="2370462"/>
            <a:ext cx="4731727" cy="378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34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B54A73-190B-944B-B7FD-5768E2827F58}"/>
              </a:ext>
            </a:extLst>
          </p:cNvPr>
          <p:cNvSpPr/>
          <p:nvPr/>
        </p:nvSpPr>
        <p:spPr>
          <a:xfrm>
            <a:off x="6543759" y="2520462"/>
            <a:ext cx="5167595" cy="3505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632039" cy="3678303"/>
          </a:xfrm>
        </p:spPr>
        <p:txBody>
          <a:bodyPr anchor="ctr">
            <a:noAutofit/>
          </a:bodyPr>
          <a:lstStyle/>
          <a:p>
            <a:r>
              <a:rPr lang="en-US" sz="1600" dirty="0"/>
              <a:t>Data used for prediction consists of 47K tweets labeled according to the class of cyberbullying: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Age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Ethnicity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Gender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Religion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Other type of cyberbullying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Not cyberbullying</a:t>
            </a:r>
            <a:endParaRPr lang="en-US" sz="1600" dirty="0"/>
          </a:p>
          <a:p>
            <a:r>
              <a:rPr lang="en-US" sz="1600" dirty="0"/>
              <a:t>Because this analysis requires Natural Language Processing, we must standardize the words in each tweet </a:t>
            </a:r>
          </a:p>
          <a:p>
            <a:pPr lvl="1"/>
            <a:r>
              <a:rPr lang="en-US" sz="1400" dirty="0"/>
              <a:t>For example, bully and bullying will becoming “bully”</a:t>
            </a:r>
          </a:p>
          <a:p>
            <a:pPr lvl="1"/>
            <a:endParaRPr lang="en-US" sz="1400" dirty="0"/>
          </a:p>
          <a:p>
            <a:pPr marL="324000" lvl="1" indent="0">
              <a:buNone/>
            </a:pPr>
            <a:endParaRPr lang="en-US" sz="1400" dirty="0"/>
          </a:p>
          <a:p>
            <a:r>
              <a:rPr lang="en-US" sz="1600" dirty="0"/>
              <a:t>xx</a:t>
            </a:r>
          </a:p>
          <a:p>
            <a:endParaRPr lang="en-US" sz="11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F6CB8-6300-F444-B327-6646CDB330F7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AB485-389E-5346-8A9B-8A6B6D9A2AC0}"/>
              </a:ext>
            </a:extLst>
          </p:cNvPr>
          <p:cNvSpPr txBox="1"/>
          <p:nvPr/>
        </p:nvSpPr>
        <p:spPr>
          <a:xfrm>
            <a:off x="7035414" y="2180496"/>
            <a:ext cx="408373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Frequency Distribution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9354C98-1734-094C-A2EF-A7F505838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54" y="2867146"/>
            <a:ext cx="5005254" cy="29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02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7BFF-7693-C246-8383-931543C7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DIFFERENCES BY CYBERBULLYING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7A7-8065-8840-920B-E9254894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815" y="2180496"/>
            <a:ext cx="6522992" cy="40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9C4A5-3E15-B047-B401-3D6327E52F51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965D2-2F1F-B546-9D43-8503C5101FA1}"/>
              </a:ext>
            </a:extLst>
          </p:cNvPr>
          <p:cNvSpPr txBox="1"/>
          <p:nvPr/>
        </p:nvSpPr>
        <p:spPr>
          <a:xfrm>
            <a:off x="831266" y="2262429"/>
            <a:ext cx="408373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xxx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08EB74-DE82-434F-BD47-14F8F7F17EBD}"/>
              </a:ext>
            </a:extLst>
          </p:cNvPr>
          <p:cNvSpPr/>
          <p:nvPr/>
        </p:nvSpPr>
        <p:spPr>
          <a:xfrm>
            <a:off x="384204" y="2574027"/>
            <a:ext cx="4598564" cy="3581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74694CB-EB75-CF43-BD3D-60B25723F9A5}"/>
              </a:ext>
            </a:extLst>
          </p:cNvPr>
          <p:cNvSpPr/>
          <p:nvPr/>
        </p:nvSpPr>
        <p:spPr>
          <a:xfrm>
            <a:off x="794239" y="2660573"/>
            <a:ext cx="4199791" cy="3565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7BFF-7693-C246-8383-931543C7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Evaluation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7A7-8065-8840-920B-E9254894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909" y="2180496"/>
            <a:ext cx="6018898" cy="404568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Overall, our model predicted the correct label 82% of the time</a:t>
            </a:r>
          </a:p>
          <a:p>
            <a:endParaRPr lang="en-US" dirty="0"/>
          </a:p>
          <a:p>
            <a:r>
              <a:rPr lang="en-US" dirty="0"/>
              <a:t>While our different classifications of bullying performed well, the model had a difficult time classifying ”other” types of cyberbullying with non-bullying</a:t>
            </a:r>
          </a:p>
          <a:p>
            <a:endParaRPr lang="en-US" dirty="0"/>
          </a:p>
          <a:p>
            <a:r>
              <a:rPr lang="en-US" dirty="0"/>
              <a:t>This model correctly predicted non-bullying tweets 31% of the time, most were incorrectly predicted as “other”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B1A38-7F78-F64C-9850-F8A52C62AB5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9C4A5-3E15-B047-B401-3D6327E52F51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A8FE3-7C63-EE4B-9FB1-16869968F4F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60FC4-E898-8048-896B-4BFF6B299DF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5271D-C9FE-E643-AC32-27CB0586DD53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9D2C6-033A-FB4E-8046-0B9E061C375F}"/>
              </a:ext>
            </a:extLst>
          </p:cNvPr>
          <p:cNvSpPr txBox="1"/>
          <p:nvPr/>
        </p:nvSpPr>
        <p:spPr>
          <a:xfrm>
            <a:off x="851752" y="2275746"/>
            <a:ext cx="408373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Matrix of True and Predicted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5E6A1-56F6-084B-B1F3-39C9CB8BC87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6A1DD8B-65A9-E14B-9273-0503CCAEF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87" y="2732224"/>
            <a:ext cx="4011382" cy="332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5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EA74-7F80-8248-98AD-10FB0C7F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Recommendations / next steps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3990420-23F3-4F7A-B608-88237680A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03652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15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84CEE-C24B-E24A-9B36-ADC63EEB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7015F-A5CF-1642-BEE0-B3CB70020D87}"/>
              </a:ext>
            </a:extLst>
          </p:cNvPr>
          <p:cNvSpPr txBox="1"/>
          <p:nvPr/>
        </p:nvSpPr>
        <p:spPr>
          <a:xfrm>
            <a:off x="343124" y="1582340"/>
            <a:ext cx="35721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Sabina Bains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</a:t>
            </a:r>
            <a:r>
              <a:rPr lang="en-US" dirty="0">
                <a:hlinkClick r:id="rId2"/>
              </a:rPr>
              <a:t>abinabains3@gmail.com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LinkedIn: </a:t>
            </a:r>
          </a:p>
          <a:p>
            <a:br>
              <a:rPr lang="en-US" dirty="0"/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www.linkedin.com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/in/sabina-bains-a58645a6/</a:t>
            </a:r>
          </a:p>
        </p:txBody>
      </p:sp>
    </p:spTree>
    <p:extLst>
      <p:ext uri="{BB962C8B-B14F-4D97-AF65-F5344CB8AC3E}">
        <p14:creationId xmlns:p14="http://schemas.microsoft.com/office/powerpoint/2010/main" val="27212801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18262</TotalTime>
  <Words>415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FLAGGING CYBERBULLYING on twitter for Kind inc.</vt:lpstr>
      <vt:lpstr>BUSINESS objective</vt:lpstr>
      <vt:lpstr>Our solution</vt:lpstr>
      <vt:lpstr>DATA exploration and processing</vt:lpstr>
      <vt:lpstr>DIFFERENCES BY CYBERBULLYING TYPE</vt:lpstr>
      <vt:lpstr>Evaluation of model</vt:lpstr>
      <vt:lpstr>Recommendations /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 ANALYSIS</dc:title>
  <dc:creator>Sabina Bains</dc:creator>
  <cp:lastModifiedBy>Sabina Bains</cp:lastModifiedBy>
  <cp:revision>27</cp:revision>
  <dcterms:created xsi:type="dcterms:W3CDTF">2021-10-07T16:36:17Z</dcterms:created>
  <dcterms:modified xsi:type="dcterms:W3CDTF">2022-07-27T19:13:47Z</dcterms:modified>
</cp:coreProperties>
</file>