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6" r:id="rId3"/>
    <p:sldId id="274" r:id="rId4"/>
    <p:sldId id="267" r:id="rId5"/>
    <p:sldId id="275" r:id="rId6"/>
    <p:sldId id="272" r:id="rId7"/>
    <p:sldId id="273" r:id="rId8"/>
    <p:sldId id="26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582"/>
    <p:restoredTop sz="94699"/>
  </p:normalViewPr>
  <p:slideViewPr>
    <p:cSldViewPr snapToGrid="0" snapToObjects="1">
      <p:cViewPr varScale="1">
        <p:scale>
          <a:sx n="109" d="100"/>
          <a:sy n="109" d="100"/>
        </p:scale>
        <p:origin x="4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06C0401-3745-4673-BC13-33D0C5684367}" type="doc">
      <dgm:prSet loTypeId="urn:microsoft.com/office/officeart/2018/2/layout/IconVerticalSolidList" loCatId="icon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AD84CFD-A6D2-4326-828B-38E5EAC4097F}">
      <dgm:prSet/>
      <dgm:spPr/>
      <dgm:t>
        <a:bodyPr anchor="ctr"/>
        <a:lstStyle/>
        <a:p>
          <a:pPr>
            <a:lnSpc>
              <a:spcPct val="100000"/>
            </a:lnSpc>
          </a:pPr>
          <a:r>
            <a:rPr lang="en-US" dirty="0"/>
            <a:t>Implement this model as a starter for the browser extension and continue to gather data to improve accuracy in models.</a:t>
          </a:r>
        </a:p>
      </dgm:t>
    </dgm:pt>
    <dgm:pt modelId="{A39A2EC0-E1C7-4546-A408-DA155E75A52D}" type="parTrans" cxnId="{BECF399B-3FB8-47E4-82F6-12A66DE52C6E}">
      <dgm:prSet/>
      <dgm:spPr/>
      <dgm:t>
        <a:bodyPr/>
        <a:lstStyle/>
        <a:p>
          <a:endParaRPr lang="en-US"/>
        </a:p>
      </dgm:t>
    </dgm:pt>
    <dgm:pt modelId="{1D7CF5B0-37CC-46F4-B7D2-CE3C904036F0}" type="sibTrans" cxnId="{BECF399B-3FB8-47E4-82F6-12A66DE52C6E}">
      <dgm:prSet/>
      <dgm:spPr/>
      <dgm:t>
        <a:bodyPr/>
        <a:lstStyle/>
        <a:p>
          <a:endParaRPr lang="en-US"/>
        </a:p>
      </dgm:t>
    </dgm:pt>
    <dgm:pt modelId="{C8AC943F-59CA-494C-9554-967E394750C2}">
      <dgm:prSet/>
      <dgm:spPr/>
      <dgm:t>
        <a:bodyPr anchor="ctr"/>
        <a:lstStyle/>
        <a:p>
          <a:pPr>
            <a:lnSpc>
              <a:spcPct val="100000"/>
            </a:lnSpc>
          </a:pPr>
          <a:r>
            <a:rPr lang="en-US" dirty="0"/>
            <a:t>Remove “other” classification of cyberbullying as it is too vague.</a:t>
          </a:r>
        </a:p>
      </dgm:t>
    </dgm:pt>
    <dgm:pt modelId="{57D7815A-5F7A-4E81-9B13-9B1C97DFBEB2}" type="parTrans" cxnId="{39C02539-36EF-43E1-B57E-4505BBE34F86}">
      <dgm:prSet/>
      <dgm:spPr/>
      <dgm:t>
        <a:bodyPr/>
        <a:lstStyle/>
        <a:p>
          <a:endParaRPr lang="en-US"/>
        </a:p>
      </dgm:t>
    </dgm:pt>
    <dgm:pt modelId="{A4805A97-AF72-4564-9522-6854B18DF2D8}" type="sibTrans" cxnId="{39C02539-36EF-43E1-B57E-4505BBE34F86}">
      <dgm:prSet/>
      <dgm:spPr/>
      <dgm:t>
        <a:bodyPr/>
        <a:lstStyle/>
        <a:p>
          <a:endParaRPr lang="en-US"/>
        </a:p>
      </dgm:t>
    </dgm:pt>
    <dgm:pt modelId="{541E620C-19D3-4276-AE4E-E8062859A346}">
      <dgm:prSet/>
      <dgm:spPr/>
      <dgm:t>
        <a:bodyPr anchor="ctr"/>
        <a:lstStyle/>
        <a:p>
          <a:pPr>
            <a:lnSpc>
              <a:spcPct val="100000"/>
            </a:lnSpc>
          </a:pPr>
          <a:r>
            <a:rPr lang="en-US" dirty="0"/>
            <a:t>Include a flag for tweets with misleading or incorrect data articles, as the rise in these types of tweets can also negatively affect users.</a:t>
          </a:r>
        </a:p>
      </dgm:t>
    </dgm:pt>
    <dgm:pt modelId="{E6CC5809-3D14-4CDC-BEF6-96C804E90725}" type="parTrans" cxnId="{6CA1DB78-E82C-4EB3-96F6-174902787AC9}">
      <dgm:prSet/>
      <dgm:spPr/>
      <dgm:t>
        <a:bodyPr/>
        <a:lstStyle/>
        <a:p>
          <a:endParaRPr lang="en-US"/>
        </a:p>
      </dgm:t>
    </dgm:pt>
    <dgm:pt modelId="{B4ACE872-EC06-466D-A0BC-2B67C5459A12}" type="sibTrans" cxnId="{6CA1DB78-E82C-4EB3-96F6-174902787AC9}">
      <dgm:prSet/>
      <dgm:spPr/>
      <dgm:t>
        <a:bodyPr/>
        <a:lstStyle/>
        <a:p>
          <a:endParaRPr lang="en-US"/>
        </a:p>
      </dgm:t>
    </dgm:pt>
    <dgm:pt modelId="{FE16D45E-4ECE-4418-A4E4-0E39E01E96EF}" type="pres">
      <dgm:prSet presAssocID="{706C0401-3745-4673-BC13-33D0C5684367}" presName="root" presStyleCnt="0">
        <dgm:presLayoutVars>
          <dgm:dir/>
          <dgm:resizeHandles val="exact"/>
        </dgm:presLayoutVars>
      </dgm:prSet>
      <dgm:spPr/>
    </dgm:pt>
    <dgm:pt modelId="{C271152D-49F1-42D4-8370-C223F6AF925B}" type="pres">
      <dgm:prSet presAssocID="{CAD84CFD-A6D2-4326-828B-38E5EAC4097F}" presName="compNode" presStyleCnt="0"/>
      <dgm:spPr/>
    </dgm:pt>
    <dgm:pt modelId="{B41AB5F7-8E9B-4CA6-873B-E86C32599BC3}" type="pres">
      <dgm:prSet presAssocID="{CAD84CFD-A6D2-4326-828B-38E5EAC4097F}" presName="bgRect" presStyleLbl="bgShp" presStyleIdx="0" presStyleCnt="3"/>
      <dgm:spPr/>
    </dgm:pt>
    <dgm:pt modelId="{344D2FED-9763-415A-895B-6694D0E0095F}" type="pres">
      <dgm:prSet presAssocID="{CAD84CFD-A6D2-4326-828B-38E5EAC4097F}" presName="iconRect" presStyleLbl="node1" presStyleIdx="0" presStyleCnt="3"/>
      <dgm:spPr>
        <a:blipFill>
          <a:blip xmlns:r="http://schemas.openxmlformats.org/officeDocument/2006/relationships" r:embed="rId1">
            <a:biLevel thresh="7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ocial network with solid fill"/>
        </a:ext>
      </dgm:extLst>
    </dgm:pt>
    <dgm:pt modelId="{8287F757-B49D-4FFA-A110-0339508B8467}" type="pres">
      <dgm:prSet presAssocID="{CAD84CFD-A6D2-4326-828B-38E5EAC4097F}" presName="spaceRect" presStyleCnt="0"/>
      <dgm:spPr/>
    </dgm:pt>
    <dgm:pt modelId="{6A1C4A74-F3A3-4397-83A1-081506F1C575}" type="pres">
      <dgm:prSet presAssocID="{CAD84CFD-A6D2-4326-828B-38E5EAC4097F}" presName="parTx" presStyleLbl="revTx" presStyleIdx="0" presStyleCnt="3">
        <dgm:presLayoutVars>
          <dgm:chMax val="0"/>
          <dgm:chPref val="0"/>
        </dgm:presLayoutVars>
      </dgm:prSet>
      <dgm:spPr/>
    </dgm:pt>
    <dgm:pt modelId="{A0BAEA81-2805-4815-8DBD-3CDBFD41D2CC}" type="pres">
      <dgm:prSet presAssocID="{1D7CF5B0-37CC-46F4-B7D2-CE3C904036F0}" presName="sibTrans" presStyleCnt="0"/>
      <dgm:spPr/>
    </dgm:pt>
    <dgm:pt modelId="{DBA47F52-5009-4B4B-BB4A-AF465FA31D34}" type="pres">
      <dgm:prSet presAssocID="{C8AC943F-59CA-494C-9554-967E394750C2}" presName="compNode" presStyleCnt="0"/>
      <dgm:spPr/>
    </dgm:pt>
    <dgm:pt modelId="{4A913610-39CC-42FD-8CA6-9EA5729CB30D}" type="pres">
      <dgm:prSet presAssocID="{C8AC943F-59CA-494C-9554-967E394750C2}" presName="bgRect" presStyleLbl="bgShp" presStyleIdx="1" presStyleCnt="3"/>
      <dgm:spPr/>
    </dgm:pt>
    <dgm:pt modelId="{02903BC5-5A28-4916-88AD-39B60DAFDF2C}" type="pres">
      <dgm:prSet presAssocID="{C8AC943F-59CA-494C-9554-967E394750C2}" presName="iconRect" presStyleLbl="node1" presStyleIdx="1" presStyleCnt="3" custLinFactY="198774" custLinFactNeighborX="-14385" custLinFactNeighborY="200000"/>
      <dgm:spPr/>
    </dgm:pt>
    <dgm:pt modelId="{E4CF75E3-8A13-42F4-9ED3-EFF8BB9ACA7C}" type="pres">
      <dgm:prSet presAssocID="{C8AC943F-59CA-494C-9554-967E394750C2}" presName="spaceRect" presStyleCnt="0"/>
      <dgm:spPr/>
    </dgm:pt>
    <dgm:pt modelId="{69995F41-00B8-4E2F-A35A-A7AB087D551E}" type="pres">
      <dgm:prSet presAssocID="{C8AC943F-59CA-494C-9554-967E394750C2}" presName="parTx" presStyleLbl="revTx" presStyleIdx="1" presStyleCnt="3">
        <dgm:presLayoutVars>
          <dgm:chMax val="0"/>
          <dgm:chPref val="0"/>
        </dgm:presLayoutVars>
      </dgm:prSet>
      <dgm:spPr/>
    </dgm:pt>
    <dgm:pt modelId="{A0899010-1358-4D5B-9046-DCCA5B42C6DC}" type="pres">
      <dgm:prSet presAssocID="{A4805A97-AF72-4564-9522-6854B18DF2D8}" presName="sibTrans" presStyleCnt="0"/>
      <dgm:spPr/>
    </dgm:pt>
    <dgm:pt modelId="{1CA0205F-3FE8-4F6D-9CE8-CE5B76DBEC18}" type="pres">
      <dgm:prSet presAssocID="{541E620C-19D3-4276-AE4E-E8062859A346}" presName="compNode" presStyleCnt="0"/>
      <dgm:spPr/>
    </dgm:pt>
    <dgm:pt modelId="{F457F866-206A-48B3-B4BE-537E677E2D07}" type="pres">
      <dgm:prSet presAssocID="{541E620C-19D3-4276-AE4E-E8062859A346}" presName="bgRect" presStyleLbl="bgShp" presStyleIdx="2" presStyleCnt="3"/>
      <dgm:spPr/>
    </dgm:pt>
    <dgm:pt modelId="{D78FC994-7C6C-40D6-88B2-6E03ACA21399}" type="pres">
      <dgm:prSet presAssocID="{541E620C-19D3-4276-AE4E-E8062859A346}" presName="iconRect" presStyleLbl="node1" presStyleIdx="2" presStyleCnt="3"/>
      <dgm:spPr>
        <a:blipFill>
          <a:blip xmlns:r="http://schemas.openxmlformats.org/officeDocument/2006/relationships" r:embed="rId3">
            <a:biLevel thresh="7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ag with solid fill"/>
        </a:ext>
      </dgm:extLst>
    </dgm:pt>
    <dgm:pt modelId="{59B0E43F-54F2-4CC1-8948-322C16531AF3}" type="pres">
      <dgm:prSet presAssocID="{541E620C-19D3-4276-AE4E-E8062859A346}" presName="spaceRect" presStyleCnt="0"/>
      <dgm:spPr/>
    </dgm:pt>
    <dgm:pt modelId="{4BC3C176-0909-4EE1-8BF6-FA3D50F2B04D}" type="pres">
      <dgm:prSet presAssocID="{541E620C-19D3-4276-AE4E-E8062859A346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234AE328-3573-C147-98EE-FFB559C2D540}" type="presOf" srcId="{CAD84CFD-A6D2-4326-828B-38E5EAC4097F}" destId="{6A1C4A74-F3A3-4397-83A1-081506F1C575}" srcOrd="0" destOrd="0" presId="urn:microsoft.com/office/officeart/2018/2/layout/IconVerticalSolidList"/>
    <dgm:cxn modelId="{39C02539-36EF-43E1-B57E-4505BBE34F86}" srcId="{706C0401-3745-4673-BC13-33D0C5684367}" destId="{C8AC943F-59CA-494C-9554-967E394750C2}" srcOrd="1" destOrd="0" parTransId="{57D7815A-5F7A-4E81-9B13-9B1C97DFBEB2}" sibTransId="{A4805A97-AF72-4564-9522-6854B18DF2D8}"/>
    <dgm:cxn modelId="{D31D616A-8572-8D4F-A156-FB5C662C2F8C}" type="presOf" srcId="{706C0401-3745-4673-BC13-33D0C5684367}" destId="{FE16D45E-4ECE-4418-A4E4-0E39E01E96EF}" srcOrd="0" destOrd="0" presId="urn:microsoft.com/office/officeart/2018/2/layout/IconVerticalSolidList"/>
    <dgm:cxn modelId="{6CA1DB78-E82C-4EB3-96F6-174902787AC9}" srcId="{706C0401-3745-4673-BC13-33D0C5684367}" destId="{541E620C-19D3-4276-AE4E-E8062859A346}" srcOrd="2" destOrd="0" parTransId="{E6CC5809-3D14-4CDC-BEF6-96C804E90725}" sibTransId="{B4ACE872-EC06-466D-A0BC-2B67C5459A12}"/>
    <dgm:cxn modelId="{BECF399B-3FB8-47E4-82F6-12A66DE52C6E}" srcId="{706C0401-3745-4673-BC13-33D0C5684367}" destId="{CAD84CFD-A6D2-4326-828B-38E5EAC4097F}" srcOrd="0" destOrd="0" parTransId="{A39A2EC0-E1C7-4546-A408-DA155E75A52D}" sibTransId="{1D7CF5B0-37CC-46F4-B7D2-CE3C904036F0}"/>
    <dgm:cxn modelId="{0DEA53CA-6702-E54F-A2BB-3F581131004E}" type="presOf" srcId="{541E620C-19D3-4276-AE4E-E8062859A346}" destId="{4BC3C176-0909-4EE1-8BF6-FA3D50F2B04D}" srcOrd="0" destOrd="0" presId="urn:microsoft.com/office/officeart/2018/2/layout/IconVerticalSolidList"/>
    <dgm:cxn modelId="{2F675FEB-7E1B-254B-A266-E69DB5F192BD}" type="presOf" srcId="{C8AC943F-59CA-494C-9554-967E394750C2}" destId="{69995F41-00B8-4E2F-A35A-A7AB087D551E}" srcOrd="0" destOrd="0" presId="urn:microsoft.com/office/officeart/2018/2/layout/IconVerticalSolidList"/>
    <dgm:cxn modelId="{99EC690A-04EF-8245-A6AF-36890F54DF1D}" type="presParOf" srcId="{FE16D45E-4ECE-4418-A4E4-0E39E01E96EF}" destId="{C271152D-49F1-42D4-8370-C223F6AF925B}" srcOrd="0" destOrd="0" presId="urn:microsoft.com/office/officeart/2018/2/layout/IconVerticalSolidList"/>
    <dgm:cxn modelId="{8C5A9BBD-BB95-8342-96D6-021A3D5F2BD0}" type="presParOf" srcId="{C271152D-49F1-42D4-8370-C223F6AF925B}" destId="{B41AB5F7-8E9B-4CA6-873B-E86C32599BC3}" srcOrd="0" destOrd="0" presId="urn:microsoft.com/office/officeart/2018/2/layout/IconVerticalSolidList"/>
    <dgm:cxn modelId="{6E509C00-5B80-7C4B-A0A5-A1EF4F4D0EF3}" type="presParOf" srcId="{C271152D-49F1-42D4-8370-C223F6AF925B}" destId="{344D2FED-9763-415A-895B-6694D0E0095F}" srcOrd="1" destOrd="0" presId="urn:microsoft.com/office/officeart/2018/2/layout/IconVerticalSolidList"/>
    <dgm:cxn modelId="{6DD3BCAF-02A5-BA44-88E8-587C6145AB90}" type="presParOf" srcId="{C271152D-49F1-42D4-8370-C223F6AF925B}" destId="{8287F757-B49D-4FFA-A110-0339508B8467}" srcOrd="2" destOrd="0" presId="urn:microsoft.com/office/officeart/2018/2/layout/IconVerticalSolidList"/>
    <dgm:cxn modelId="{CD80AFB3-5BA6-CC4B-99A0-047D250B7CFD}" type="presParOf" srcId="{C271152D-49F1-42D4-8370-C223F6AF925B}" destId="{6A1C4A74-F3A3-4397-83A1-081506F1C575}" srcOrd="3" destOrd="0" presId="urn:microsoft.com/office/officeart/2018/2/layout/IconVerticalSolidList"/>
    <dgm:cxn modelId="{C125AA0A-5AD8-3D4A-B15C-C7F4C9E824C6}" type="presParOf" srcId="{FE16D45E-4ECE-4418-A4E4-0E39E01E96EF}" destId="{A0BAEA81-2805-4815-8DBD-3CDBFD41D2CC}" srcOrd="1" destOrd="0" presId="urn:microsoft.com/office/officeart/2018/2/layout/IconVerticalSolidList"/>
    <dgm:cxn modelId="{0AB94039-386C-4844-8225-2FAECDD29004}" type="presParOf" srcId="{FE16D45E-4ECE-4418-A4E4-0E39E01E96EF}" destId="{DBA47F52-5009-4B4B-BB4A-AF465FA31D34}" srcOrd="2" destOrd="0" presId="urn:microsoft.com/office/officeart/2018/2/layout/IconVerticalSolidList"/>
    <dgm:cxn modelId="{82ECC05E-DED5-D24B-A9BE-C029456978E9}" type="presParOf" srcId="{DBA47F52-5009-4B4B-BB4A-AF465FA31D34}" destId="{4A913610-39CC-42FD-8CA6-9EA5729CB30D}" srcOrd="0" destOrd="0" presId="urn:microsoft.com/office/officeart/2018/2/layout/IconVerticalSolidList"/>
    <dgm:cxn modelId="{FD74308A-33AF-BD4D-A67A-BE466C3B6591}" type="presParOf" srcId="{DBA47F52-5009-4B4B-BB4A-AF465FA31D34}" destId="{02903BC5-5A28-4916-88AD-39B60DAFDF2C}" srcOrd="1" destOrd="0" presId="urn:microsoft.com/office/officeart/2018/2/layout/IconVerticalSolidList"/>
    <dgm:cxn modelId="{26A92782-4531-1E4E-8B03-AEB3C623A14B}" type="presParOf" srcId="{DBA47F52-5009-4B4B-BB4A-AF465FA31D34}" destId="{E4CF75E3-8A13-42F4-9ED3-EFF8BB9ACA7C}" srcOrd="2" destOrd="0" presId="urn:microsoft.com/office/officeart/2018/2/layout/IconVerticalSolidList"/>
    <dgm:cxn modelId="{10A7BE9D-7F63-7744-BD30-7BAD091D4E9B}" type="presParOf" srcId="{DBA47F52-5009-4B4B-BB4A-AF465FA31D34}" destId="{69995F41-00B8-4E2F-A35A-A7AB087D551E}" srcOrd="3" destOrd="0" presId="urn:microsoft.com/office/officeart/2018/2/layout/IconVerticalSolidList"/>
    <dgm:cxn modelId="{012F8EB8-BBE2-A44F-84F7-932FA6748E03}" type="presParOf" srcId="{FE16D45E-4ECE-4418-A4E4-0E39E01E96EF}" destId="{A0899010-1358-4D5B-9046-DCCA5B42C6DC}" srcOrd="3" destOrd="0" presId="urn:microsoft.com/office/officeart/2018/2/layout/IconVerticalSolidList"/>
    <dgm:cxn modelId="{2F61A074-5D46-2342-B0AE-C638C7D028C9}" type="presParOf" srcId="{FE16D45E-4ECE-4418-A4E4-0E39E01E96EF}" destId="{1CA0205F-3FE8-4F6D-9CE8-CE5B76DBEC18}" srcOrd="4" destOrd="0" presId="urn:microsoft.com/office/officeart/2018/2/layout/IconVerticalSolidList"/>
    <dgm:cxn modelId="{5F350275-C633-B94E-A204-93EB39628F55}" type="presParOf" srcId="{1CA0205F-3FE8-4F6D-9CE8-CE5B76DBEC18}" destId="{F457F866-206A-48B3-B4BE-537E677E2D07}" srcOrd="0" destOrd="0" presId="urn:microsoft.com/office/officeart/2018/2/layout/IconVerticalSolidList"/>
    <dgm:cxn modelId="{B3BB36D2-11E7-F94C-B203-642320A63ED8}" type="presParOf" srcId="{1CA0205F-3FE8-4F6D-9CE8-CE5B76DBEC18}" destId="{D78FC994-7C6C-40D6-88B2-6E03ACA21399}" srcOrd="1" destOrd="0" presId="urn:microsoft.com/office/officeart/2018/2/layout/IconVerticalSolidList"/>
    <dgm:cxn modelId="{95763D99-B10A-674D-9FE5-1D37222C8CB1}" type="presParOf" srcId="{1CA0205F-3FE8-4F6D-9CE8-CE5B76DBEC18}" destId="{59B0E43F-54F2-4CC1-8948-322C16531AF3}" srcOrd="2" destOrd="0" presId="urn:microsoft.com/office/officeart/2018/2/layout/IconVerticalSolidList"/>
    <dgm:cxn modelId="{A35E0A20-FFD3-634D-AF7D-43E408F16715}" type="presParOf" srcId="{1CA0205F-3FE8-4F6D-9CE8-CE5B76DBEC18}" destId="{4BC3C176-0909-4EE1-8BF6-FA3D50F2B04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1AB5F7-8E9B-4CA6-873B-E86C32599BC3}">
      <dsp:nvSpPr>
        <dsp:cNvPr id="0" name=""/>
        <dsp:cNvSpPr/>
      </dsp:nvSpPr>
      <dsp:spPr>
        <a:xfrm>
          <a:off x="0" y="449"/>
          <a:ext cx="11029950" cy="105066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4D2FED-9763-415A-895B-6694D0E0095F}">
      <dsp:nvSpPr>
        <dsp:cNvPr id="0" name=""/>
        <dsp:cNvSpPr/>
      </dsp:nvSpPr>
      <dsp:spPr>
        <a:xfrm>
          <a:off x="317827" y="236849"/>
          <a:ext cx="577867" cy="577867"/>
        </a:xfrm>
        <a:prstGeom prst="rect">
          <a:avLst/>
        </a:prstGeom>
        <a:blipFill>
          <a:blip xmlns:r="http://schemas.openxmlformats.org/officeDocument/2006/relationships" r:embed="rId1">
            <a:biLevel thresh="7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1C4A74-F3A3-4397-83A1-081506F1C575}">
      <dsp:nvSpPr>
        <dsp:cNvPr id="0" name=""/>
        <dsp:cNvSpPr/>
      </dsp:nvSpPr>
      <dsp:spPr>
        <a:xfrm>
          <a:off x="1213522" y="449"/>
          <a:ext cx="9816427" cy="1050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196" tIns="111196" rIns="111196" bIns="111196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Implement this model as a starter for the browser extension and continue to gather data to improve accuracy in models.</a:t>
          </a:r>
        </a:p>
      </dsp:txBody>
      <dsp:txXfrm>
        <a:off x="1213522" y="449"/>
        <a:ext cx="9816427" cy="1050668"/>
      </dsp:txXfrm>
    </dsp:sp>
    <dsp:sp modelId="{4A913610-39CC-42FD-8CA6-9EA5729CB30D}">
      <dsp:nvSpPr>
        <dsp:cNvPr id="0" name=""/>
        <dsp:cNvSpPr/>
      </dsp:nvSpPr>
      <dsp:spPr>
        <a:xfrm>
          <a:off x="0" y="1313784"/>
          <a:ext cx="11029950" cy="105066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903BC5-5A28-4916-88AD-39B60DAFDF2C}">
      <dsp:nvSpPr>
        <dsp:cNvPr id="0" name=""/>
        <dsp:cNvSpPr/>
      </dsp:nvSpPr>
      <dsp:spPr>
        <a:xfrm>
          <a:off x="234700" y="3100370"/>
          <a:ext cx="577867" cy="57786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995F41-00B8-4E2F-A35A-A7AB087D551E}">
      <dsp:nvSpPr>
        <dsp:cNvPr id="0" name=""/>
        <dsp:cNvSpPr/>
      </dsp:nvSpPr>
      <dsp:spPr>
        <a:xfrm>
          <a:off x="1213522" y="1313784"/>
          <a:ext cx="9816427" cy="1050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196" tIns="111196" rIns="111196" bIns="111196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Remove “other” classification of cyberbullying as it is too vague.</a:t>
          </a:r>
        </a:p>
      </dsp:txBody>
      <dsp:txXfrm>
        <a:off x="1213522" y="1313784"/>
        <a:ext cx="9816427" cy="1050668"/>
      </dsp:txXfrm>
    </dsp:sp>
    <dsp:sp modelId="{F457F866-206A-48B3-B4BE-537E677E2D07}">
      <dsp:nvSpPr>
        <dsp:cNvPr id="0" name=""/>
        <dsp:cNvSpPr/>
      </dsp:nvSpPr>
      <dsp:spPr>
        <a:xfrm>
          <a:off x="0" y="2627120"/>
          <a:ext cx="11029950" cy="105066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8FC994-7C6C-40D6-88B2-6E03ACA21399}">
      <dsp:nvSpPr>
        <dsp:cNvPr id="0" name=""/>
        <dsp:cNvSpPr/>
      </dsp:nvSpPr>
      <dsp:spPr>
        <a:xfrm>
          <a:off x="317827" y="2863520"/>
          <a:ext cx="577867" cy="577867"/>
        </a:xfrm>
        <a:prstGeom prst="rect">
          <a:avLst/>
        </a:prstGeom>
        <a:blipFill>
          <a:blip xmlns:r="http://schemas.openxmlformats.org/officeDocument/2006/relationships" r:embed="rId3">
            <a:biLevel thresh="7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C3C176-0909-4EE1-8BF6-FA3D50F2B04D}">
      <dsp:nvSpPr>
        <dsp:cNvPr id="0" name=""/>
        <dsp:cNvSpPr/>
      </dsp:nvSpPr>
      <dsp:spPr>
        <a:xfrm>
          <a:off x="1213522" y="2627120"/>
          <a:ext cx="9816427" cy="1050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196" tIns="111196" rIns="111196" bIns="111196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Include a flag for tweets with misleading or incorrect data articles, as the rise in these types of tweets can also negatively affect users.</a:t>
          </a:r>
        </a:p>
      </dsp:txBody>
      <dsp:txXfrm>
        <a:off x="1213522" y="2627120"/>
        <a:ext cx="9816427" cy="10506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1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mailto:SabinaBains3@Gmail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6" name="Rectangle 75">
            <a:extLst>
              <a:ext uri="{FF2B5EF4-FFF2-40B4-BE49-F238E27FC236}">
                <a16:creationId xmlns:a16="http://schemas.microsoft.com/office/drawing/2014/main" id="{B5D795CF-5F70-4821-BB11-0B2B8FCCD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3B1AC31-0B6C-4781-BA06-16BE17F8A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1" y="723899"/>
            <a:ext cx="7498616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DCC5EB-E10C-D640-B60B-EDA92E845F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9243" y="2308225"/>
            <a:ext cx="6798608" cy="208586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FLAGGING CYBERBULLYING on twitter for Be Kind Org.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1C5AD1-616D-7340-BADE-E3D6D4A9EC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9243" y="4394095"/>
            <a:ext cx="6798608" cy="1733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SABINA BAINS</a:t>
            </a:r>
          </a:p>
          <a:p>
            <a:r>
              <a:rPr lang="en-US" dirty="0">
                <a:solidFill>
                  <a:srgbClr val="EBEBEB"/>
                </a:solidFill>
              </a:rPr>
              <a:t>August 2022</a:t>
            </a:r>
          </a:p>
        </p:txBody>
      </p:sp>
      <p:pic>
        <p:nvPicPr>
          <p:cNvPr id="2050" name="Picture 2" descr="Cyber Bullying Icon. Cyberbullying Victim. Abuse, Internet Online Hate,  Swear and Insult concept. Icon of Cyberbullying Online Chat on Computer  Laptop. Vector illustration. 5232757 Vector Art at Vecteezy">
            <a:extLst>
              <a:ext uri="{FF2B5EF4-FFF2-40B4-BE49-F238E27FC236}">
                <a16:creationId xmlns:a16="http://schemas.microsoft.com/office/drawing/2014/main" id="{903209F3-F324-5B4E-A37D-DB1A81167C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99" y="754379"/>
            <a:ext cx="3550920" cy="3550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yber Bullying Icon. Cyberbullying Victim. Abuse, Internet Online Hate,  Swear and Insult concept. Icon of Cyberbullying Online Chat on Smartphone.  Vector illustration. 5232755 Vector Art at Vecteezy">
            <a:extLst>
              <a:ext uri="{FF2B5EF4-FFF2-40B4-BE49-F238E27FC236}">
                <a16:creationId xmlns:a16="http://schemas.microsoft.com/office/drawing/2014/main" id="{F381D589-632D-084E-8876-18AA06C054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919" y="3310891"/>
            <a:ext cx="2849880" cy="2849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7909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3CED7894-4F62-4A6C-8DB5-DB5BE08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2DD8D3-AF44-BE46-8AFA-66402674D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906" y="702155"/>
            <a:ext cx="3568661" cy="126971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BUSINESS objective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536F3B4-50F6-4C52-8F76-4EB121471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3EB68-B107-F04F-A5A7-DFBB8A66C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906" y="1836774"/>
            <a:ext cx="5486094" cy="4305299"/>
          </a:xfrm>
        </p:spPr>
        <p:txBody>
          <a:bodyPr>
            <a:normAutofit/>
          </a:bodyPr>
          <a:lstStyle/>
          <a:p>
            <a:r>
              <a:rPr lang="en-US" sz="2000" dirty="0"/>
              <a:t>Changes in Twitter leadership could lead to a </a:t>
            </a:r>
            <a:r>
              <a:rPr lang="en-US" sz="2000" b="1" dirty="0"/>
              <a:t>rise in hate speech and misinformation </a:t>
            </a:r>
            <a:r>
              <a:rPr lang="en-US" sz="2000" dirty="0"/>
              <a:t>online</a:t>
            </a:r>
          </a:p>
          <a:p>
            <a:endParaRPr lang="en-US" sz="2000" dirty="0"/>
          </a:p>
          <a:p>
            <a:r>
              <a:rPr lang="en-US" sz="2000" dirty="0" err="1"/>
              <a:t>BeKind</a:t>
            </a:r>
            <a:r>
              <a:rPr lang="en-US" sz="2000" dirty="0"/>
              <a:t> Org. will create a </a:t>
            </a:r>
            <a:r>
              <a:rPr lang="en-US" sz="2000" b="1" dirty="0"/>
              <a:t>browser extension </a:t>
            </a:r>
            <a:r>
              <a:rPr lang="en-US" sz="2000" dirty="0"/>
              <a:t>to flag potentially harmful tweets</a:t>
            </a:r>
          </a:p>
          <a:p>
            <a:endParaRPr lang="en-US" sz="2000" dirty="0"/>
          </a:p>
          <a:p>
            <a:r>
              <a:rPr lang="en-US" sz="2000" dirty="0"/>
              <a:t>A </a:t>
            </a:r>
            <a:r>
              <a:rPr lang="en-US" sz="2000" b="1" dirty="0"/>
              <a:t>predictive model </a:t>
            </a:r>
            <a:r>
              <a:rPr lang="en-US" sz="2000" dirty="0"/>
              <a:t>is needed to </a:t>
            </a:r>
            <a:r>
              <a:rPr lang="en-US" sz="2000" b="1" dirty="0"/>
              <a:t>accurately flag instances of cyberbullying </a:t>
            </a:r>
          </a:p>
        </p:txBody>
      </p:sp>
      <p:pic>
        <p:nvPicPr>
          <p:cNvPr id="1030" name="Picture 6" descr="Cyber Bullying People Vector Illustration Cartoon Flat Sad Young Bullied  Girl Character Sitting In Front Of Computer With Online Dislike In Social  Media Stock Illustration - Download Image Now - iStock">
            <a:extLst>
              <a:ext uri="{FF2B5EF4-FFF2-40B4-BE49-F238E27FC236}">
                <a16:creationId xmlns:a16="http://schemas.microsoft.com/office/drawing/2014/main" id="{90FAFF99-C305-0741-97B0-BFC299CCDE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409"/>
          <a:stretch/>
        </p:blipFill>
        <p:spPr bwMode="auto">
          <a:xfrm>
            <a:off x="6142026" y="1337011"/>
            <a:ext cx="5486094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5096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1C2DBF9-30B7-4C49-8D2C-53DACD7C64C0}"/>
              </a:ext>
            </a:extLst>
          </p:cNvPr>
          <p:cNvSpPr/>
          <p:nvPr/>
        </p:nvSpPr>
        <p:spPr>
          <a:xfrm>
            <a:off x="7095188" y="2598855"/>
            <a:ext cx="4393425" cy="30011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2DD8D3-AF44-BE46-8AFA-66402674D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3EB68-B107-F04F-A5A7-DFBB8A66C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250834"/>
            <a:ext cx="6077515" cy="3678303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Utilize </a:t>
            </a:r>
            <a:r>
              <a:rPr lang="en-US" sz="2000" b="1" dirty="0">
                <a:solidFill>
                  <a:schemeClr val="tx1"/>
                </a:solidFill>
              </a:rPr>
              <a:t>real tweets </a:t>
            </a:r>
            <a:r>
              <a:rPr lang="en-US" sz="2000" dirty="0">
                <a:solidFill>
                  <a:schemeClr val="tx1"/>
                </a:solidFill>
              </a:rPr>
              <a:t>that have already been manually flagged by type of cyberbullying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Process tweets such that a predictive model can understand words the same way human beings can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Train dataset using </a:t>
            </a:r>
            <a:r>
              <a:rPr lang="en-US" sz="2000" b="1" dirty="0">
                <a:solidFill>
                  <a:schemeClr val="tx1"/>
                </a:solidFill>
              </a:rPr>
              <a:t>Neural Networks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An algorithm inspired by the biological neural networks that constitute the human brain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66E1FE-2D49-9C41-A394-8C9FEA7B91F4}"/>
              </a:ext>
            </a:extLst>
          </p:cNvPr>
          <p:cNvSpPr txBox="1"/>
          <p:nvPr/>
        </p:nvSpPr>
        <p:spPr>
          <a:xfrm>
            <a:off x="316523" y="6482861"/>
            <a:ext cx="10351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Data source:  https://</a:t>
            </a:r>
            <a:r>
              <a:rPr lang="en-US" sz="1200" dirty="0" err="1"/>
              <a:t>www.kaggle.com</a:t>
            </a:r>
            <a:r>
              <a:rPr lang="en-US" sz="1200" dirty="0"/>
              <a:t>/code/</a:t>
            </a:r>
            <a:r>
              <a:rPr lang="en-US" sz="1200" dirty="0" err="1"/>
              <a:t>anayad</a:t>
            </a:r>
            <a:r>
              <a:rPr lang="en-US" sz="1200" dirty="0"/>
              <a:t>/classifying-cyberbullying-tweets/data</a:t>
            </a:r>
          </a:p>
        </p:txBody>
      </p:sp>
      <p:pic>
        <p:nvPicPr>
          <p:cNvPr id="3074" name="Picture 2" descr="Social media online connection illustration | free image by rawpixel.com /  Minty | Communication illustration, Illustration, Vector illustration  character">
            <a:extLst>
              <a:ext uri="{FF2B5EF4-FFF2-40B4-BE49-F238E27FC236}">
                <a16:creationId xmlns:a16="http://schemas.microsoft.com/office/drawing/2014/main" id="{440129D6-A1F3-A545-9AE7-042B787715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2055" y="2370462"/>
            <a:ext cx="4731727" cy="3785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1348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FB54A73-190B-944B-B7FD-5768E2827F58}"/>
              </a:ext>
            </a:extLst>
          </p:cNvPr>
          <p:cNvSpPr/>
          <p:nvPr/>
        </p:nvSpPr>
        <p:spPr>
          <a:xfrm>
            <a:off x="6543759" y="2520462"/>
            <a:ext cx="5167595" cy="3505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2DD8D3-AF44-BE46-8AFA-66402674D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 and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3EB68-B107-F04F-A5A7-DFBB8A66C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962" y="2180496"/>
            <a:ext cx="6187908" cy="3678303"/>
          </a:xfrm>
        </p:spPr>
        <p:txBody>
          <a:bodyPr anchor="ctr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n-US" sz="2000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000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000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000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0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Data used for prediction consists </a:t>
            </a:r>
            <a:r>
              <a:rPr lang="en-US" sz="2000" b="1" dirty="0"/>
              <a:t>of 47K tweets </a:t>
            </a:r>
            <a:r>
              <a:rPr lang="en-US" sz="2000" dirty="0"/>
              <a:t>labeled according to the </a:t>
            </a:r>
            <a:r>
              <a:rPr lang="en-US" sz="2000" b="1" dirty="0"/>
              <a:t>class of cyberbullying:</a:t>
            </a:r>
          </a:p>
          <a:p>
            <a:pPr marL="972000" lvl="4" fontAlgn="base"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Age</a:t>
            </a:r>
          </a:p>
          <a:p>
            <a:pPr marL="972000" lvl="4" fontAlgn="base"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Ethnicity</a:t>
            </a:r>
          </a:p>
          <a:p>
            <a:pPr marL="972000" lvl="4" fontAlgn="base"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Gender</a:t>
            </a:r>
          </a:p>
          <a:p>
            <a:pPr marL="972000" lvl="4" fontAlgn="base"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Religion</a:t>
            </a:r>
          </a:p>
          <a:p>
            <a:pPr marL="972000" lvl="4" fontAlgn="base"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Other types of cyberbullying</a:t>
            </a:r>
          </a:p>
          <a:p>
            <a:pPr marL="972000" lvl="4" fontAlgn="base"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Not cyberbullying</a:t>
            </a:r>
          </a:p>
          <a:p>
            <a:pPr marL="972000" lvl="4" fontAlgn="base">
              <a:spcBef>
                <a:spcPts val="0"/>
              </a:spcBef>
              <a:spcAft>
                <a:spcPts val="0"/>
              </a:spcAft>
            </a:pPr>
            <a:endParaRPr lang="en-US" sz="20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Standardization and elimination are performed for model efficiency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“Bullies” and “Bullied” become “</a:t>
            </a:r>
            <a:r>
              <a:rPr lang="en-US" dirty="0" err="1"/>
              <a:t>bulli</a:t>
            </a:r>
            <a:r>
              <a:rPr lang="en-US" dirty="0"/>
              <a:t>”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Words such as “the”, “a”, “and” etc. will be removed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400" dirty="0"/>
          </a:p>
          <a:p>
            <a:endParaRPr lang="en-US" sz="1050" dirty="0"/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endParaRPr 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8F6CB8-6300-F444-B327-6646CDB330F7}"/>
              </a:ext>
            </a:extLst>
          </p:cNvPr>
          <p:cNvSpPr txBox="1"/>
          <p:nvPr/>
        </p:nvSpPr>
        <p:spPr>
          <a:xfrm>
            <a:off x="316523" y="6482861"/>
            <a:ext cx="10351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Data source:  https://</a:t>
            </a:r>
            <a:r>
              <a:rPr lang="en-US" sz="1200" dirty="0" err="1"/>
              <a:t>www.kaggle.com</a:t>
            </a:r>
            <a:r>
              <a:rPr lang="en-US" sz="1200" dirty="0"/>
              <a:t>/code/</a:t>
            </a:r>
            <a:r>
              <a:rPr lang="en-US" sz="1200" dirty="0" err="1"/>
              <a:t>anayad</a:t>
            </a:r>
            <a:r>
              <a:rPr lang="en-US" sz="1200" dirty="0"/>
              <a:t>/classifying-cyberbullying-tweets/data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BAB485-389E-5346-8A9B-8A6B6D9A2AC0}"/>
              </a:ext>
            </a:extLst>
          </p:cNvPr>
          <p:cNvSpPr txBox="1"/>
          <p:nvPr/>
        </p:nvSpPr>
        <p:spPr>
          <a:xfrm>
            <a:off x="7035414" y="1989649"/>
            <a:ext cx="408373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Frequency Distribution Of Top Words Used in Cyberbullying Tweets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BF1523F-8DD6-134A-881F-011463941E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3436" y="2672862"/>
            <a:ext cx="5374465" cy="3269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2024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FB54A73-190B-944B-B7FD-5768E2827F58}"/>
              </a:ext>
            </a:extLst>
          </p:cNvPr>
          <p:cNvSpPr/>
          <p:nvPr/>
        </p:nvSpPr>
        <p:spPr>
          <a:xfrm>
            <a:off x="581193" y="2180496"/>
            <a:ext cx="4575394" cy="3975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2DD8D3-AF44-BE46-8AFA-66402674D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 and processing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8F6CB8-6300-F444-B327-6646CDB330F7}"/>
              </a:ext>
            </a:extLst>
          </p:cNvPr>
          <p:cNvSpPr txBox="1"/>
          <p:nvPr/>
        </p:nvSpPr>
        <p:spPr>
          <a:xfrm>
            <a:off x="316523" y="6482861"/>
            <a:ext cx="10351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Data source:  https://</a:t>
            </a:r>
            <a:r>
              <a:rPr lang="en-US" sz="1200" dirty="0" err="1"/>
              <a:t>www.kaggle.com</a:t>
            </a:r>
            <a:r>
              <a:rPr lang="en-US" sz="1200" dirty="0"/>
              <a:t>/code/</a:t>
            </a:r>
            <a:r>
              <a:rPr lang="en-US" sz="1200" dirty="0" err="1"/>
              <a:t>anayad</a:t>
            </a:r>
            <a:r>
              <a:rPr lang="en-US" sz="1200" dirty="0"/>
              <a:t>/classifying-cyberbullying-tweets/data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35E5F38-F725-A849-98E8-7D407EAD1B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2858" y="2191391"/>
            <a:ext cx="6367949" cy="3907786"/>
          </a:xfrm>
        </p:spPr>
        <p:txBody>
          <a:bodyPr/>
          <a:lstStyle/>
          <a:p>
            <a:r>
              <a:rPr lang="en-US" dirty="0"/>
              <a:t>The most common words for most Cyberbullying categories are </a:t>
            </a:r>
            <a:r>
              <a:rPr lang="en-US" b="1" dirty="0"/>
              <a:t>unique</a:t>
            </a:r>
          </a:p>
          <a:p>
            <a:endParaRPr lang="en-US" dirty="0"/>
          </a:p>
          <a:p>
            <a:r>
              <a:rPr lang="en-US" dirty="0"/>
              <a:t>However, “Not Cyberbullying” and “Other Cyberbullying” had a </a:t>
            </a:r>
            <a:r>
              <a:rPr lang="en-US" b="1" dirty="0"/>
              <a:t>high overlap </a:t>
            </a:r>
            <a:r>
              <a:rPr lang="en-US" dirty="0"/>
              <a:t>in word usage</a:t>
            </a:r>
          </a:p>
          <a:p>
            <a:endParaRPr lang="en-US" dirty="0"/>
          </a:p>
          <a:p>
            <a:r>
              <a:rPr lang="en-US" dirty="0"/>
              <a:t>Neural Networks are needed so our model can understand the </a:t>
            </a:r>
            <a:r>
              <a:rPr lang="en-US" b="1" dirty="0"/>
              <a:t>order of words </a:t>
            </a:r>
            <a:r>
              <a:rPr lang="en-US" dirty="0"/>
              <a:t>used 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3BCFF02B-F115-8342-B354-F46C4A9EF4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464" y="2256717"/>
            <a:ext cx="4311444" cy="1884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1743DD32-9D7D-2741-B7D1-1456DDF59B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465" y="4203810"/>
            <a:ext cx="4311443" cy="1884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8913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C74694CB-EB75-CF43-BD3D-60B25723F9A5}"/>
              </a:ext>
            </a:extLst>
          </p:cNvPr>
          <p:cNvSpPr/>
          <p:nvPr/>
        </p:nvSpPr>
        <p:spPr>
          <a:xfrm>
            <a:off x="794239" y="2660573"/>
            <a:ext cx="4199791" cy="35656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847BFF-7693-C246-8383-931543C77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Evaluation of Final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FD7A7-8065-8840-920B-E9254894B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1909" y="2180496"/>
            <a:ext cx="6018898" cy="4045683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Our model </a:t>
            </a:r>
            <a:r>
              <a:rPr lang="en-US" b="1" dirty="0"/>
              <a:t>predicted</a:t>
            </a:r>
            <a:r>
              <a:rPr lang="en-US" dirty="0"/>
              <a:t> </a:t>
            </a:r>
            <a:r>
              <a:rPr lang="en-US" b="1" dirty="0"/>
              <a:t>the correct label 82% </a:t>
            </a:r>
            <a:r>
              <a:rPr lang="en-US" dirty="0"/>
              <a:t>of the time</a:t>
            </a:r>
          </a:p>
          <a:p>
            <a:endParaRPr lang="en-US" dirty="0"/>
          </a:p>
          <a:p>
            <a:r>
              <a:rPr lang="en-US" dirty="0"/>
              <a:t>The model was less efficient classifying “other” types of cyberbullying with “non-bullying”</a:t>
            </a:r>
          </a:p>
          <a:p>
            <a:endParaRPr lang="en-US" dirty="0"/>
          </a:p>
          <a:p>
            <a:r>
              <a:rPr lang="en-US" dirty="0"/>
              <a:t>This model </a:t>
            </a:r>
            <a:r>
              <a:rPr lang="en-US" b="1" dirty="0"/>
              <a:t>correctly predicted non-bullying tweets 32% </a:t>
            </a:r>
            <a:r>
              <a:rPr lang="en-US" dirty="0"/>
              <a:t>of the time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22B1A38-7F78-F64C-9850-F8A52C62AB51}"/>
              </a:ext>
            </a:extLst>
          </p:cNvPr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69C4A5-3E15-B047-B401-3D6327E52F51}"/>
              </a:ext>
            </a:extLst>
          </p:cNvPr>
          <p:cNvSpPr txBox="1"/>
          <p:nvPr/>
        </p:nvSpPr>
        <p:spPr>
          <a:xfrm>
            <a:off x="316523" y="6482861"/>
            <a:ext cx="10351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Data source:  https://</a:t>
            </a:r>
            <a:r>
              <a:rPr lang="en-US" sz="1200" dirty="0" err="1"/>
              <a:t>www.kaggle.com</a:t>
            </a:r>
            <a:r>
              <a:rPr lang="en-US" sz="1200" dirty="0"/>
              <a:t>/code/</a:t>
            </a:r>
            <a:r>
              <a:rPr lang="en-US" sz="1200" dirty="0" err="1"/>
              <a:t>anayad</a:t>
            </a:r>
            <a:r>
              <a:rPr lang="en-US" sz="1200" dirty="0"/>
              <a:t>/classifying-cyberbullying-tweets/data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7A8FE3-7C63-EE4B-9FB1-16869968F4F1}"/>
              </a:ext>
            </a:extLst>
          </p:cNvPr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9360FC4-E898-8048-896B-4BFF6B299DFE}"/>
              </a:ext>
            </a:extLst>
          </p:cNvPr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E5271D-C9FE-E643-AC32-27CB0586DD53}"/>
              </a:ext>
            </a:extLst>
          </p:cNvPr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9D2C6-033A-FB4E-8046-0B9E061C375F}"/>
              </a:ext>
            </a:extLst>
          </p:cNvPr>
          <p:cNvSpPr txBox="1"/>
          <p:nvPr/>
        </p:nvSpPr>
        <p:spPr>
          <a:xfrm>
            <a:off x="851752" y="2275746"/>
            <a:ext cx="4083738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dirty="0"/>
              <a:t>Matrix of True and Predicted Values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E5E6A1-56F6-084B-B1F3-39C9CB8BC87E}"/>
              </a:ext>
            </a:extLst>
          </p:cNvPr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en-US" dirty="0"/>
            </a:br>
            <a:endParaRPr lang="en-US" dirty="0"/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76A1DD8B-65A9-E14B-9273-0503CCAEF7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587" y="2732224"/>
            <a:ext cx="4011382" cy="3329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6953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EEA74-7F80-8248-98AD-10FB0C7F6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Recommendations / next steps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83990420-23F3-4F7A-B608-88237680A4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8697175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57758091-C756-854C-811D-15CDFBA62E27}"/>
              </a:ext>
            </a:extLst>
          </p:cNvPr>
          <p:cNvSpPr/>
          <p:nvPr/>
        </p:nvSpPr>
        <p:spPr>
          <a:xfrm>
            <a:off x="878806" y="3731410"/>
            <a:ext cx="577867" cy="577867"/>
          </a:xfrm>
          <a:prstGeom prst="rect">
            <a:avLst/>
          </a:pr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2153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9">
            <a:extLst>
              <a:ext uri="{FF2B5EF4-FFF2-40B4-BE49-F238E27FC236}">
                <a16:creationId xmlns:a16="http://schemas.microsoft.com/office/drawing/2014/main" id="{DB691D59-8F51-4DD8-AD41-D568D29B0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204AEF18-0627-48F3-9B3D-F7E8F050B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13">
            <a:extLst>
              <a:ext uri="{FF2B5EF4-FFF2-40B4-BE49-F238E27FC236}">
                <a16:creationId xmlns:a16="http://schemas.microsoft.com/office/drawing/2014/main" id="{CEAEE08A-C572-438F-9753-B0D527A51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B93146F-62ED-4C59-844C-0935D0FB50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5D795CF-5F70-4821-BB11-0B2B8FCCD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3B1AC31-0B6C-4781-BA06-16BE17F8A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1" y="723899"/>
            <a:ext cx="7498616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B84CEE-C24B-E24A-9B36-ADC63EEBB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9243" y="1419225"/>
            <a:ext cx="6798608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37015F-A5CF-1642-BEE0-B3CB70020D87}"/>
              </a:ext>
            </a:extLst>
          </p:cNvPr>
          <p:cNvSpPr txBox="1"/>
          <p:nvPr/>
        </p:nvSpPr>
        <p:spPr>
          <a:xfrm>
            <a:off x="343124" y="1582340"/>
            <a:ext cx="357217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Sabina Bains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Email: </a:t>
            </a:r>
            <a:r>
              <a:rPr lang="en-US" dirty="0">
                <a:hlinkClick r:id="rId2"/>
              </a:rPr>
              <a:t>Sabinabains3@gmail.com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LinkedIn: </a:t>
            </a:r>
          </a:p>
          <a:p>
            <a:br>
              <a:rPr lang="en-US" dirty="0"/>
            </a:b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https://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www.linkedin.com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/in/sabina-bains-a58645a6/</a:t>
            </a:r>
          </a:p>
        </p:txBody>
      </p:sp>
    </p:spTree>
    <p:extLst>
      <p:ext uri="{BB962C8B-B14F-4D97-AF65-F5344CB8AC3E}">
        <p14:creationId xmlns:p14="http://schemas.microsoft.com/office/powerpoint/2010/main" val="272128014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34205</TotalTime>
  <Words>440</Words>
  <Application>Microsoft Macintosh PowerPoint</Application>
  <PresentationFormat>Widescreen</PresentationFormat>
  <Paragraphs>77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Gill Sans MT</vt:lpstr>
      <vt:lpstr>Wingdings 2</vt:lpstr>
      <vt:lpstr>Dividend</vt:lpstr>
      <vt:lpstr>FLAGGING CYBERBULLYING on twitter for Be Kind Org.</vt:lpstr>
      <vt:lpstr>BUSINESS objective</vt:lpstr>
      <vt:lpstr>Our solution</vt:lpstr>
      <vt:lpstr>DATA exploration and processing</vt:lpstr>
      <vt:lpstr>DATA exploration and processing</vt:lpstr>
      <vt:lpstr>Evaluation of Final model</vt:lpstr>
      <vt:lpstr>Recommendations / next steps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MOVIE STUDIO ANALYSIS</dc:title>
  <dc:creator>Sabina Bains</dc:creator>
  <cp:lastModifiedBy>Sabina Bains</cp:lastModifiedBy>
  <cp:revision>32</cp:revision>
  <dcterms:created xsi:type="dcterms:W3CDTF">2021-10-07T16:36:17Z</dcterms:created>
  <dcterms:modified xsi:type="dcterms:W3CDTF">2022-08-08T17:29:32Z</dcterms:modified>
</cp:coreProperties>
</file>