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1" r:id="rId5"/>
    <p:sldId id="258" r:id="rId6"/>
    <p:sldId id="262" r:id="rId7"/>
    <p:sldId id="264" r:id="rId8"/>
    <p:sldId id="263"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369"/>
    <p:restoredTop sz="94699"/>
  </p:normalViewPr>
  <p:slideViewPr>
    <p:cSldViewPr snapToGrid="0" snapToObjects="1">
      <p:cViewPr>
        <p:scale>
          <a:sx n="100" d="100"/>
          <a:sy n="100" d="100"/>
        </p:scale>
        <p:origin x="-304" y="3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_rels/data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06C0401-3745-4673-BC13-33D0C5684367}" type="doc">
      <dgm:prSet loTypeId="urn:microsoft.com/office/officeart/2005/8/layout/vList2" loCatId="list" qsTypeId="urn:microsoft.com/office/officeart/2005/8/quickstyle/simple1" qsCatId="simple" csTypeId="urn:microsoft.com/office/officeart/2005/8/colors/accent4_2" csCatId="accent4" phldr="1"/>
      <dgm:spPr/>
      <dgm:t>
        <a:bodyPr/>
        <a:lstStyle/>
        <a:p>
          <a:endParaRPr lang="en-US"/>
        </a:p>
      </dgm:t>
    </dgm:pt>
    <dgm:pt modelId="{CAD84CFD-A6D2-4326-828B-38E5EAC4097F}">
      <dgm:prSet custT="1"/>
      <dgm:spPr/>
      <dgm:t>
        <a:bodyPr/>
        <a:lstStyle/>
        <a:p>
          <a:r>
            <a:rPr lang="en-US" sz="2400" dirty="0"/>
            <a:t>Animation,  Adventure, and Family genres generate the highest profits while maintaining low costs on average.</a:t>
          </a:r>
        </a:p>
      </dgm:t>
    </dgm:pt>
    <dgm:pt modelId="{A39A2EC0-E1C7-4546-A408-DA155E75A52D}" type="parTrans" cxnId="{BECF399B-3FB8-47E4-82F6-12A66DE52C6E}">
      <dgm:prSet/>
      <dgm:spPr/>
      <dgm:t>
        <a:bodyPr/>
        <a:lstStyle/>
        <a:p>
          <a:endParaRPr lang="en-US"/>
        </a:p>
      </dgm:t>
    </dgm:pt>
    <dgm:pt modelId="{1D7CF5B0-37CC-46F4-B7D2-CE3C904036F0}" type="sibTrans" cxnId="{BECF399B-3FB8-47E4-82F6-12A66DE52C6E}">
      <dgm:prSet/>
      <dgm:spPr/>
      <dgm:t>
        <a:bodyPr/>
        <a:lstStyle/>
        <a:p>
          <a:endParaRPr lang="en-US"/>
        </a:p>
      </dgm:t>
    </dgm:pt>
    <dgm:pt modelId="{C8AC943F-59CA-494C-9554-967E394750C2}">
      <dgm:prSet custT="1"/>
      <dgm:spPr/>
      <dgm:t>
        <a:bodyPr/>
        <a:lstStyle/>
        <a:p>
          <a:r>
            <a:rPr lang="en-US" sz="2400" dirty="0"/>
            <a:t>Utilizing experienced crew members in these genres such as Pierre Coffin as Director, Janey Healy as Producer, and Michael </a:t>
          </a:r>
          <a:r>
            <a:rPr lang="en-US" sz="2400" dirty="0" err="1"/>
            <a:t>Giacchino</a:t>
          </a:r>
          <a:r>
            <a:rPr lang="en-US" sz="2400" dirty="0"/>
            <a:t> as composer will yield successful films.</a:t>
          </a:r>
        </a:p>
      </dgm:t>
    </dgm:pt>
    <dgm:pt modelId="{57D7815A-5F7A-4E81-9B13-9B1C97DFBEB2}" type="parTrans" cxnId="{39C02539-36EF-43E1-B57E-4505BBE34F86}">
      <dgm:prSet/>
      <dgm:spPr/>
      <dgm:t>
        <a:bodyPr/>
        <a:lstStyle/>
        <a:p>
          <a:endParaRPr lang="en-US"/>
        </a:p>
      </dgm:t>
    </dgm:pt>
    <dgm:pt modelId="{A4805A97-AF72-4564-9522-6854B18DF2D8}" type="sibTrans" cxnId="{39C02539-36EF-43E1-B57E-4505BBE34F86}">
      <dgm:prSet/>
      <dgm:spPr/>
      <dgm:t>
        <a:bodyPr/>
        <a:lstStyle/>
        <a:p>
          <a:endParaRPr lang="en-US"/>
        </a:p>
      </dgm:t>
    </dgm:pt>
    <dgm:pt modelId="{541E620C-19D3-4276-AE4E-E8062859A346}">
      <dgm:prSet custT="1"/>
      <dgm:spPr/>
      <dgm:t>
        <a:bodyPr/>
        <a:lstStyle/>
        <a:p>
          <a:r>
            <a:rPr lang="en-US" sz="2400" dirty="0"/>
            <a:t>Film releases in May generate the highest worldwide gross on average.</a:t>
          </a:r>
        </a:p>
      </dgm:t>
    </dgm:pt>
    <dgm:pt modelId="{E6CC5809-3D14-4CDC-BEF6-96C804E90725}" type="parTrans" cxnId="{6CA1DB78-E82C-4EB3-96F6-174902787AC9}">
      <dgm:prSet/>
      <dgm:spPr/>
      <dgm:t>
        <a:bodyPr/>
        <a:lstStyle/>
        <a:p>
          <a:endParaRPr lang="en-US"/>
        </a:p>
      </dgm:t>
    </dgm:pt>
    <dgm:pt modelId="{B4ACE872-EC06-466D-A0BC-2B67C5459A12}" type="sibTrans" cxnId="{6CA1DB78-E82C-4EB3-96F6-174902787AC9}">
      <dgm:prSet/>
      <dgm:spPr/>
      <dgm:t>
        <a:bodyPr/>
        <a:lstStyle/>
        <a:p>
          <a:endParaRPr lang="en-US"/>
        </a:p>
      </dgm:t>
    </dgm:pt>
    <dgm:pt modelId="{58E9CA7C-2BA2-A94D-AE10-EEC8BE02AE0A}" type="pres">
      <dgm:prSet presAssocID="{706C0401-3745-4673-BC13-33D0C5684367}" presName="linear" presStyleCnt="0">
        <dgm:presLayoutVars>
          <dgm:animLvl val="lvl"/>
          <dgm:resizeHandles val="exact"/>
        </dgm:presLayoutVars>
      </dgm:prSet>
      <dgm:spPr/>
    </dgm:pt>
    <dgm:pt modelId="{9ED16B14-F226-A747-A054-0682A5DE5E44}" type="pres">
      <dgm:prSet presAssocID="{CAD84CFD-A6D2-4326-828B-38E5EAC4097F}" presName="parentText" presStyleLbl="node1" presStyleIdx="0" presStyleCnt="3">
        <dgm:presLayoutVars>
          <dgm:chMax val="0"/>
          <dgm:bulletEnabled val="1"/>
        </dgm:presLayoutVars>
      </dgm:prSet>
      <dgm:spPr/>
    </dgm:pt>
    <dgm:pt modelId="{42BFDCBD-E667-4445-9099-D239EBC613D0}" type="pres">
      <dgm:prSet presAssocID="{1D7CF5B0-37CC-46F4-B7D2-CE3C904036F0}" presName="spacer" presStyleCnt="0"/>
      <dgm:spPr/>
    </dgm:pt>
    <dgm:pt modelId="{7AF61633-FEEA-A440-9431-1BF01A85DF41}" type="pres">
      <dgm:prSet presAssocID="{C8AC943F-59CA-494C-9554-967E394750C2}" presName="parentText" presStyleLbl="node1" presStyleIdx="1" presStyleCnt="3">
        <dgm:presLayoutVars>
          <dgm:chMax val="0"/>
          <dgm:bulletEnabled val="1"/>
        </dgm:presLayoutVars>
      </dgm:prSet>
      <dgm:spPr/>
    </dgm:pt>
    <dgm:pt modelId="{B9598028-1DC6-BF4B-B14A-9CECB9951288}" type="pres">
      <dgm:prSet presAssocID="{A4805A97-AF72-4564-9522-6854B18DF2D8}" presName="spacer" presStyleCnt="0"/>
      <dgm:spPr/>
    </dgm:pt>
    <dgm:pt modelId="{1EF6372C-4BB1-5B47-8A63-10E95935A2E0}" type="pres">
      <dgm:prSet presAssocID="{541E620C-19D3-4276-AE4E-E8062859A346}" presName="parentText" presStyleLbl="node1" presStyleIdx="2" presStyleCnt="3">
        <dgm:presLayoutVars>
          <dgm:chMax val="0"/>
          <dgm:bulletEnabled val="1"/>
        </dgm:presLayoutVars>
      </dgm:prSet>
      <dgm:spPr/>
    </dgm:pt>
  </dgm:ptLst>
  <dgm:cxnLst>
    <dgm:cxn modelId="{5DDD8E21-9A99-FE44-BE73-28180EF790E4}" type="presOf" srcId="{CAD84CFD-A6D2-4326-828B-38E5EAC4097F}" destId="{9ED16B14-F226-A747-A054-0682A5DE5E44}" srcOrd="0" destOrd="0" presId="urn:microsoft.com/office/officeart/2005/8/layout/vList2"/>
    <dgm:cxn modelId="{39C02539-36EF-43E1-B57E-4505BBE34F86}" srcId="{706C0401-3745-4673-BC13-33D0C5684367}" destId="{C8AC943F-59CA-494C-9554-967E394750C2}" srcOrd="1" destOrd="0" parTransId="{57D7815A-5F7A-4E81-9B13-9B1C97DFBEB2}" sibTransId="{A4805A97-AF72-4564-9522-6854B18DF2D8}"/>
    <dgm:cxn modelId="{6CA1DB78-E82C-4EB3-96F6-174902787AC9}" srcId="{706C0401-3745-4673-BC13-33D0C5684367}" destId="{541E620C-19D3-4276-AE4E-E8062859A346}" srcOrd="2" destOrd="0" parTransId="{E6CC5809-3D14-4CDC-BEF6-96C804E90725}" sibTransId="{B4ACE872-EC06-466D-A0BC-2B67C5459A12}"/>
    <dgm:cxn modelId="{66721A80-72DB-A740-812E-51B6C84EDCBD}" type="presOf" srcId="{C8AC943F-59CA-494C-9554-967E394750C2}" destId="{7AF61633-FEEA-A440-9431-1BF01A85DF41}" srcOrd="0" destOrd="0" presId="urn:microsoft.com/office/officeart/2005/8/layout/vList2"/>
    <dgm:cxn modelId="{1E529796-8348-E743-8F92-2D71456141F2}" type="presOf" srcId="{541E620C-19D3-4276-AE4E-E8062859A346}" destId="{1EF6372C-4BB1-5B47-8A63-10E95935A2E0}" srcOrd="0" destOrd="0" presId="urn:microsoft.com/office/officeart/2005/8/layout/vList2"/>
    <dgm:cxn modelId="{BECF399B-3FB8-47E4-82F6-12A66DE52C6E}" srcId="{706C0401-3745-4673-BC13-33D0C5684367}" destId="{CAD84CFD-A6D2-4326-828B-38E5EAC4097F}" srcOrd="0" destOrd="0" parTransId="{A39A2EC0-E1C7-4546-A408-DA155E75A52D}" sibTransId="{1D7CF5B0-37CC-46F4-B7D2-CE3C904036F0}"/>
    <dgm:cxn modelId="{216985E3-013E-5545-B463-53D59FD104BD}" type="presOf" srcId="{706C0401-3745-4673-BC13-33D0C5684367}" destId="{58E9CA7C-2BA2-A94D-AE10-EEC8BE02AE0A}" srcOrd="0" destOrd="0" presId="urn:microsoft.com/office/officeart/2005/8/layout/vList2"/>
    <dgm:cxn modelId="{7828BF11-86C8-8342-9E63-460CFDD32360}" type="presParOf" srcId="{58E9CA7C-2BA2-A94D-AE10-EEC8BE02AE0A}" destId="{9ED16B14-F226-A747-A054-0682A5DE5E44}" srcOrd="0" destOrd="0" presId="urn:microsoft.com/office/officeart/2005/8/layout/vList2"/>
    <dgm:cxn modelId="{E6BE25A6-2F0D-824D-8F24-DD06EEF71D85}" type="presParOf" srcId="{58E9CA7C-2BA2-A94D-AE10-EEC8BE02AE0A}" destId="{42BFDCBD-E667-4445-9099-D239EBC613D0}" srcOrd="1" destOrd="0" presId="urn:microsoft.com/office/officeart/2005/8/layout/vList2"/>
    <dgm:cxn modelId="{8E69A619-7A91-174B-9AF6-46E33C774B73}" type="presParOf" srcId="{58E9CA7C-2BA2-A94D-AE10-EEC8BE02AE0A}" destId="{7AF61633-FEEA-A440-9431-1BF01A85DF41}" srcOrd="2" destOrd="0" presId="urn:microsoft.com/office/officeart/2005/8/layout/vList2"/>
    <dgm:cxn modelId="{41774FA8-AC37-BC40-B19D-525D2D0A46F6}" type="presParOf" srcId="{58E9CA7C-2BA2-A94D-AE10-EEC8BE02AE0A}" destId="{B9598028-1DC6-BF4B-B14A-9CECB9951288}" srcOrd="3" destOrd="0" presId="urn:microsoft.com/office/officeart/2005/8/layout/vList2"/>
    <dgm:cxn modelId="{F32B4EE5-B3CA-744C-999C-98963BC58048}" type="presParOf" srcId="{58E9CA7C-2BA2-A94D-AE10-EEC8BE02AE0A}" destId="{1EF6372C-4BB1-5B47-8A63-10E95935A2E0}"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06C0401-3745-4673-BC13-33D0C5684367}"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CAD84CFD-A6D2-4326-828B-38E5EAC4097F}">
      <dgm:prSet/>
      <dgm:spPr/>
      <dgm:t>
        <a:bodyPr/>
        <a:lstStyle/>
        <a:p>
          <a:pPr>
            <a:lnSpc>
              <a:spcPct val="100000"/>
            </a:lnSpc>
          </a:pPr>
          <a:r>
            <a:rPr lang="en-US" dirty="0"/>
            <a:t>Animation,  Adventure, and Family genres generate the highest profits while maintaining low costs on average.</a:t>
          </a:r>
        </a:p>
      </dgm:t>
    </dgm:pt>
    <dgm:pt modelId="{A39A2EC0-E1C7-4546-A408-DA155E75A52D}" type="parTrans" cxnId="{BECF399B-3FB8-47E4-82F6-12A66DE52C6E}">
      <dgm:prSet/>
      <dgm:spPr/>
      <dgm:t>
        <a:bodyPr/>
        <a:lstStyle/>
        <a:p>
          <a:endParaRPr lang="en-US"/>
        </a:p>
      </dgm:t>
    </dgm:pt>
    <dgm:pt modelId="{1D7CF5B0-37CC-46F4-B7D2-CE3C904036F0}" type="sibTrans" cxnId="{BECF399B-3FB8-47E4-82F6-12A66DE52C6E}">
      <dgm:prSet/>
      <dgm:spPr/>
      <dgm:t>
        <a:bodyPr/>
        <a:lstStyle/>
        <a:p>
          <a:endParaRPr lang="en-US"/>
        </a:p>
      </dgm:t>
    </dgm:pt>
    <dgm:pt modelId="{C8AC943F-59CA-494C-9554-967E394750C2}">
      <dgm:prSet/>
      <dgm:spPr/>
      <dgm:t>
        <a:bodyPr/>
        <a:lstStyle/>
        <a:p>
          <a:pPr>
            <a:lnSpc>
              <a:spcPct val="100000"/>
            </a:lnSpc>
          </a:pPr>
          <a:r>
            <a:rPr lang="en-US" dirty="0"/>
            <a:t>Utilizing experienced crew members in these genres such as Pierre Coffin as Director, Janey Healy as Producer, and Michael </a:t>
          </a:r>
          <a:r>
            <a:rPr lang="en-US" dirty="0" err="1"/>
            <a:t>Giacchino</a:t>
          </a:r>
          <a:r>
            <a:rPr lang="en-US" dirty="0"/>
            <a:t> as composer will yield successful films.</a:t>
          </a:r>
        </a:p>
      </dgm:t>
    </dgm:pt>
    <dgm:pt modelId="{57D7815A-5F7A-4E81-9B13-9B1C97DFBEB2}" type="parTrans" cxnId="{39C02539-36EF-43E1-B57E-4505BBE34F86}">
      <dgm:prSet/>
      <dgm:spPr/>
      <dgm:t>
        <a:bodyPr/>
        <a:lstStyle/>
        <a:p>
          <a:endParaRPr lang="en-US"/>
        </a:p>
      </dgm:t>
    </dgm:pt>
    <dgm:pt modelId="{A4805A97-AF72-4564-9522-6854B18DF2D8}" type="sibTrans" cxnId="{39C02539-36EF-43E1-B57E-4505BBE34F86}">
      <dgm:prSet/>
      <dgm:spPr/>
      <dgm:t>
        <a:bodyPr/>
        <a:lstStyle/>
        <a:p>
          <a:endParaRPr lang="en-US"/>
        </a:p>
      </dgm:t>
    </dgm:pt>
    <dgm:pt modelId="{541E620C-19D3-4276-AE4E-E8062859A346}">
      <dgm:prSet/>
      <dgm:spPr/>
      <dgm:t>
        <a:bodyPr/>
        <a:lstStyle/>
        <a:p>
          <a:pPr>
            <a:lnSpc>
              <a:spcPct val="100000"/>
            </a:lnSpc>
          </a:pPr>
          <a:r>
            <a:rPr lang="en-US" dirty="0"/>
            <a:t>Microsoft should avoid delaying movie releases to late summer and fall seasons and should prioritize releasing films in May, June, or July, as viewers are more likely to hit the movie theatre then.</a:t>
          </a:r>
        </a:p>
      </dgm:t>
    </dgm:pt>
    <dgm:pt modelId="{E6CC5809-3D14-4CDC-BEF6-96C804E90725}" type="parTrans" cxnId="{6CA1DB78-E82C-4EB3-96F6-174902787AC9}">
      <dgm:prSet/>
      <dgm:spPr/>
      <dgm:t>
        <a:bodyPr/>
        <a:lstStyle/>
        <a:p>
          <a:endParaRPr lang="en-US"/>
        </a:p>
      </dgm:t>
    </dgm:pt>
    <dgm:pt modelId="{B4ACE872-EC06-466D-A0BC-2B67C5459A12}" type="sibTrans" cxnId="{6CA1DB78-E82C-4EB3-96F6-174902787AC9}">
      <dgm:prSet/>
      <dgm:spPr/>
      <dgm:t>
        <a:bodyPr/>
        <a:lstStyle/>
        <a:p>
          <a:endParaRPr lang="en-US"/>
        </a:p>
      </dgm:t>
    </dgm:pt>
    <dgm:pt modelId="{F0FA3FED-1AC7-45DE-A6F4-73E4FF7B60E8}" type="pres">
      <dgm:prSet presAssocID="{706C0401-3745-4673-BC13-33D0C5684367}" presName="root" presStyleCnt="0">
        <dgm:presLayoutVars>
          <dgm:dir/>
          <dgm:resizeHandles val="exact"/>
        </dgm:presLayoutVars>
      </dgm:prSet>
      <dgm:spPr/>
    </dgm:pt>
    <dgm:pt modelId="{AAE318E5-B49A-4B99-BF33-3D911A2C0F72}" type="pres">
      <dgm:prSet presAssocID="{CAD84CFD-A6D2-4326-828B-38E5EAC4097F}" presName="compNode" presStyleCnt="0"/>
      <dgm:spPr/>
    </dgm:pt>
    <dgm:pt modelId="{4A66CA36-AE4B-4D50-B5C2-F3AFA285D01A}" type="pres">
      <dgm:prSet presAssocID="{CAD84CFD-A6D2-4326-828B-38E5EAC4097F}" presName="bgRect" presStyleLbl="bgShp" presStyleIdx="0" presStyleCnt="3"/>
      <dgm:spPr/>
    </dgm:pt>
    <dgm:pt modelId="{B259DF89-B742-4C9B-A769-AB3999E6EA18}" type="pres">
      <dgm:prSet presAssocID="{CAD84CFD-A6D2-4326-828B-38E5EAC4097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ountains"/>
        </a:ext>
      </dgm:extLst>
    </dgm:pt>
    <dgm:pt modelId="{BEC29518-EFE9-43FC-9A86-D98437955A59}" type="pres">
      <dgm:prSet presAssocID="{CAD84CFD-A6D2-4326-828B-38E5EAC4097F}" presName="spaceRect" presStyleCnt="0"/>
      <dgm:spPr/>
    </dgm:pt>
    <dgm:pt modelId="{0C1A6F4F-74A9-488D-BBF7-B1C0F891ADB7}" type="pres">
      <dgm:prSet presAssocID="{CAD84CFD-A6D2-4326-828B-38E5EAC4097F}" presName="parTx" presStyleLbl="revTx" presStyleIdx="0" presStyleCnt="3">
        <dgm:presLayoutVars>
          <dgm:chMax val="0"/>
          <dgm:chPref val="0"/>
        </dgm:presLayoutVars>
      </dgm:prSet>
      <dgm:spPr/>
    </dgm:pt>
    <dgm:pt modelId="{879AE6CD-981E-4FF7-971F-418287751ED9}" type="pres">
      <dgm:prSet presAssocID="{1D7CF5B0-37CC-46F4-B7D2-CE3C904036F0}" presName="sibTrans" presStyleCnt="0"/>
      <dgm:spPr/>
    </dgm:pt>
    <dgm:pt modelId="{3B56411A-A0FC-4FBC-94DC-95309BEE66AC}" type="pres">
      <dgm:prSet presAssocID="{C8AC943F-59CA-494C-9554-967E394750C2}" presName="compNode" presStyleCnt="0"/>
      <dgm:spPr/>
    </dgm:pt>
    <dgm:pt modelId="{B473ADA1-801A-4A93-9084-758C837FF7E7}" type="pres">
      <dgm:prSet presAssocID="{C8AC943F-59CA-494C-9554-967E394750C2}" presName="bgRect" presStyleLbl="bgShp" presStyleIdx="1" presStyleCnt="3"/>
      <dgm:spPr/>
    </dgm:pt>
    <dgm:pt modelId="{525C40BA-FB15-4D4D-A41E-0615CDEC34DA}" type="pres">
      <dgm:prSet presAssocID="{C8AC943F-59CA-494C-9554-967E394750C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rum Set"/>
        </a:ext>
      </dgm:extLst>
    </dgm:pt>
    <dgm:pt modelId="{BDF1013E-8437-4E1E-B452-01D9651F5E8F}" type="pres">
      <dgm:prSet presAssocID="{C8AC943F-59CA-494C-9554-967E394750C2}" presName="spaceRect" presStyleCnt="0"/>
      <dgm:spPr/>
    </dgm:pt>
    <dgm:pt modelId="{201D0C48-F17F-49B7-A6B2-4C61BDC73184}" type="pres">
      <dgm:prSet presAssocID="{C8AC943F-59CA-494C-9554-967E394750C2}" presName="parTx" presStyleLbl="revTx" presStyleIdx="1" presStyleCnt="3">
        <dgm:presLayoutVars>
          <dgm:chMax val="0"/>
          <dgm:chPref val="0"/>
        </dgm:presLayoutVars>
      </dgm:prSet>
      <dgm:spPr/>
    </dgm:pt>
    <dgm:pt modelId="{67D7E660-6A23-4680-9819-B68DE2D4435F}" type="pres">
      <dgm:prSet presAssocID="{A4805A97-AF72-4564-9522-6854B18DF2D8}" presName="sibTrans" presStyleCnt="0"/>
      <dgm:spPr/>
    </dgm:pt>
    <dgm:pt modelId="{7A3D94C7-0435-4E7A-BB31-17974DD5854C}" type="pres">
      <dgm:prSet presAssocID="{541E620C-19D3-4276-AE4E-E8062859A346}" presName="compNode" presStyleCnt="0"/>
      <dgm:spPr/>
    </dgm:pt>
    <dgm:pt modelId="{3D0AA145-C5A5-40AB-A77F-30C6D1407654}" type="pres">
      <dgm:prSet presAssocID="{541E620C-19D3-4276-AE4E-E8062859A346}" presName="bgRect" presStyleLbl="bgShp" presStyleIdx="2" presStyleCnt="3"/>
      <dgm:spPr/>
    </dgm:pt>
    <dgm:pt modelId="{C936B92C-29D7-4F52-A58E-16AEC6A94BA3}" type="pres">
      <dgm:prSet presAssocID="{541E620C-19D3-4276-AE4E-E8062859A34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ilm strip"/>
        </a:ext>
      </dgm:extLst>
    </dgm:pt>
    <dgm:pt modelId="{425E83C6-AA71-4CC1-98A7-12E09FB795AA}" type="pres">
      <dgm:prSet presAssocID="{541E620C-19D3-4276-AE4E-E8062859A346}" presName="spaceRect" presStyleCnt="0"/>
      <dgm:spPr/>
    </dgm:pt>
    <dgm:pt modelId="{F972D81C-13B9-4625-AB28-F99423D09702}" type="pres">
      <dgm:prSet presAssocID="{541E620C-19D3-4276-AE4E-E8062859A346}" presName="parTx" presStyleLbl="revTx" presStyleIdx="2" presStyleCnt="3">
        <dgm:presLayoutVars>
          <dgm:chMax val="0"/>
          <dgm:chPref val="0"/>
        </dgm:presLayoutVars>
      </dgm:prSet>
      <dgm:spPr/>
    </dgm:pt>
  </dgm:ptLst>
  <dgm:cxnLst>
    <dgm:cxn modelId="{48689B04-1F00-A241-B92D-EC3E17D1D762}" type="presOf" srcId="{CAD84CFD-A6D2-4326-828B-38E5EAC4097F}" destId="{0C1A6F4F-74A9-488D-BBF7-B1C0F891ADB7}" srcOrd="0" destOrd="0" presId="urn:microsoft.com/office/officeart/2018/2/layout/IconVerticalSolidList"/>
    <dgm:cxn modelId="{EDD79222-B9DF-ED4A-9E0F-89C8CE9C4F73}" type="presOf" srcId="{C8AC943F-59CA-494C-9554-967E394750C2}" destId="{201D0C48-F17F-49B7-A6B2-4C61BDC73184}" srcOrd="0" destOrd="0" presId="urn:microsoft.com/office/officeart/2018/2/layout/IconVerticalSolidList"/>
    <dgm:cxn modelId="{39C02539-36EF-43E1-B57E-4505BBE34F86}" srcId="{706C0401-3745-4673-BC13-33D0C5684367}" destId="{C8AC943F-59CA-494C-9554-967E394750C2}" srcOrd="1" destOrd="0" parTransId="{57D7815A-5F7A-4E81-9B13-9B1C97DFBEB2}" sibTransId="{A4805A97-AF72-4564-9522-6854B18DF2D8}"/>
    <dgm:cxn modelId="{6CA1DB78-E82C-4EB3-96F6-174902787AC9}" srcId="{706C0401-3745-4673-BC13-33D0C5684367}" destId="{541E620C-19D3-4276-AE4E-E8062859A346}" srcOrd="2" destOrd="0" parTransId="{E6CC5809-3D14-4CDC-BEF6-96C804E90725}" sibTransId="{B4ACE872-EC06-466D-A0BC-2B67C5459A12}"/>
    <dgm:cxn modelId="{BECF399B-3FB8-47E4-82F6-12A66DE52C6E}" srcId="{706C0401-3745-4673-BC13-33D0C5684367}" destId="{CAD84CFD-A6D2-4326-828B-38E5EAC4097F}" srcOrd="0" destOrd="0" parTransId="{A39A2EC0-E1C7-4546-A408-DA155E75A52D}" sibTransId="{1D7CF5B0-37CC-46F4-B7D2-CE3C904036F0}"/>
    <dgm:cxn modelId="{F10868DF-3059-D643-B1AF-33C3C8D4E153}" type="presOf" srcId="{541E620C-19D3-4276-AE4E-E8062859A346}" destId="{F972D81C-13B9-4625-AB28-F99423D09702}" srcOrd="0" destOrd="0" presId="urn:microsoft.com/office/officeart/2018/2/layout/IconVerticalSolidList"/>
    <dgm:cxn modelId="{80F846E6-9994-3746-A88B-A7070C19A49E}" type="presOf" srcId="{706C0401-3745-4673-BC13-33D0C5684367}" destId="{F0FA3FED-1AC7-45DE-A6F4-73E4FF7B60E8}" srcOrd="0" destOrd="0" presId="urn:microsoft.com/office/officeart/2018/2/layout/IconVerticalSolidList"/>
    <dgm:cxn modelId="{7BC8D7FF-DD52-B14D-90B1-2BFDD632ECC5}" type="presParOf" srcId="{F0FA3FED-1AC7-45DE-A6F4-73E4FF7B60E8}" destId="{AAE318E5-B49A-4B99-BF33-3D911A2C0F72}" srcOrd="0" destOrd="0" presId="urn:microsoft.com/office/officeart/2018/2/layout/IconVerticalSolidList"/>
    <dgm:cxn modelId="{20E5CC60-51A0-2C4A-B902-FC9B1E29AF33}" type="presParOf" srcId="{AAE318E5-B49A-4B99-BF33-3D911A2C0F72}" destId="{4A66CA36-AE4B-4D50-B5C2-F3AFA285D01A}" srcOrd="0" destOrd="0" presId="urn:microsoft.com/office/officeart/2018/2/layout/IconVerticalSolidList"/>
    <dgm:cxn modelId="{4B927B2B-B341-EF41-8786-EF15647BC9D1}" type="presParOf" srcId="{AAE318E5-B49A-4B99-BF33-3D911A2C0F72}" destId="{B259DF89-B742-4C9B-A769-AB3999E6EA18}" srcOrd="1" destOrd="0" presId="urn:microsoft.com/office/officeart/2018/2/layout/IconVerticalSolidList"/>
    <dgm:cxn modelId="{F2FBBA34-591F-9248-9C4A-CDE74CCBF693}" type="presParOf" srcId="{AAE318E5-B49A-4B99-BF33-3D911A2C0F72}" destId="{BEC29518-EFE9-43FC-9A86-D98437955A59}" srcOrd="2" destOrd="0" presId="urn:microsoft.com/office/officeart/2018/2/layout/IconVerticalSolidList"/>
    <dgm:cxn modelId="{9BA49A2C-4A3A-094B-877D-C282C0FC8451}" type="presParOf" srcId="{AAE318E5-B49A-4B99-BF33-3D911A2C0F72}" destId="{0C1A6F4F-74A9-488D-BBF7-B1C0F891ADB7}" srcOrd="3" destOrd="0" presId="urn:microsoft.com/office/officeart/2018/2/layout/IconVerticalSolidList"/>
    <dgm:cxn modelId="{73368945-8AA3-6843-8E72-411FE9307315}" type="presParOf" srcId="{F0FA3FED-1AC7-45DE-A6F4-73E4FF7B60E8}" destId="{879AE6CD-981E-4FF7-971F-418287751ED9}" srcOrd="1" destOrd="0" presId="urn:microsoft.com/office/officeart/2018/2/layout/IconVerticalSolidList"/>
    <dgm:cxn modelId="{F0E74B5D-BA91-6C49-BC16-9A8A784035A0}" type="presParOf" srcId="{F0FA3FED-1AC7-45DE-A6F4-73E4FF7B60E8}" destId="{3B56411A-A0FC-4FBC-94DC-95309BEE66AC}" srcOrd="2" destOrd="0" presId="urn:microsoft.com/office/officeart/2018/2/layout/IconVerticalSolidList"/>
    <dgm:cxn modelId="{4D403472-DA63-744D-8AD9-99ED538BEF92}" type="presParOf" srcId="{3B56411A-A0FC-4FBC-94DC-95309BEE66AC}" destId="{B473ADA1-801A-4A93-9084-758C837FF7E7}" srcOrd="0" destOrd="0" presId="urn:microsoft.com/office/officeart/2018/2/layout/IconVerticalSolidList"/>
    <dgm:cxn modelId="{1AD44044-EFE4-ED40-A39E-76784D9601E9}" type="presParOf" srcId="{3B56411A-A0FC-4FBC-94DC-95309BEE66AC}" destId="{525C40BA-FB15-4D4D-A41E-0615CDEC34DA}" srcOrd="1" destOrd="0" presId="urn:microsoft.com/office/officeart/2018/2/layout/IconVerticalSolidList"/>
    <dgm:cxn modelId="{C6AEF96E-4EEF-654C-A498-EC3711E68EA3}" type="presParOf" srcId="{3B56411A-A0FC-4FBC-94DC-95309BEE66AC}" destId="{BDF1013E-8437-4E1E-B452-01D9651F5E8F}" srcOrd="2" destOrd="0" presId="urn:microsoft.com/office/officeart/2018/2/layout/IconVerticalSolidList"/>
    <dgm:cxn modelId="{A6C91072-7606-9C48-8803-2D04E742EAA4}" type="presParOf" srcId="{3B56411A-A0FC-4FBC-94DC-95309BEE66AC}" destId="{201D0C48-F17F-49B7-A6B2-4C61BDC73184}" srcOrd="3" destOrd="0" presId="urn:microsoft.com/office/officeart/2018/2/layout/IconVerticalSolidList"/>
    <dgm:cxn modelId="{02F2A796-4F3A-6B4B-96AE-5E6A7AB71AAF}" type="presParOf" srcId="{F0FA3FED-1AC7-45DE-A6F4-73E4FF7B60E8}" destId="{67D7E660-6A23-4680-9819-B68DE2D4435F}" srcOrd="3" destOrd="0" presId="urn:microsoft.com/office/officeart/2018/2/layout/IconVerticalSolidList"/>
    <dgm:cxn modelId="{1450FD13-72D6-FC40-A963-5BAB754EA0CC}" type="presParOf" srcId="{F0FA3FED-1AC7-45DE-A6F4-73E4FF7B60E8}" destId="{7A3D94C7-0435-4E7A-BB31-17974DD5854C}" srcOrd="4" destOrd="0" presId="urn:microsoft.com/office/officeart/2018/2/layout/IconVerticalSolidList"/>
    <dgm:cxn modelId="{AAF4ED06-A2B1-4F49-9932-71955A9440C4}" type="presParOf" srcId="{7A3D94C7-0435-4E7A-BB31-17974DD5854C}" destId="{3D0AA145-C5A5-40AB-A77F-30C6D1407654}" srcOrd="0" destOrd="0" presId="urn:microsoft.com/office/officeart/2018/2/layout/IconVerticalSolidList"/>
    <dgm:cxn modelId="{58BE2BBE-22EE-9543-9D40-4D4F0B874ACD}" type="presParOf" srcId="{7A3D94C7-0435-4E7A-BB31-17974DD5854C}" destId="{C936B92C-29D7-4F52-A58E-16AEC6A94BA3}" srcOrd="1" destOrd="0" presId="urn:microsoft.com/office/officeart/2018/2/layout/IconVerticalSolidList"/>
    <dgm:cxn modelId="{A1CDA33E-08BB-FB46-AADA-34998576028F}" type="presParOf" srcId="{7A3D94C7-0435-4E7A-BB31-17974DD5854C}" destId="{425E83C6-AA71-4CC1-98A7-12E09FB795AA}" srcOrd="2" destOrd="0" presId="urn:microsoft.com/office/officeart/2018/2/layout/IconVerticalSolidList"/>
    <dgm:cxn modelId="{41F21B4C-232E-BD4F-AAD5-970494E5007E}" type="presParOf" srcId="{7A3D94C7-0435-4E7A-BB31-17974DD5854C}" destId="{F972D81C-13B9-4625-AB28-F99423D0970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D16B14-F226-A747-A054-0682A5DE5E44}">
      <dsp:nvSpPr>
        <dsp:cNvPr id="0" name=""/>
        <dsp:cNvSpPr/>
      </dsp:nvSpPr>
      <dsp:spPr>
        <a:xfrm>
          <a:off x="0" y="12479"/>
          <a:ext cx="11029950" cy="1104480"/>
        </a:xfrm>
        <a:prstGeom prst="roundRect">
          <a:avLst/>
        </a:prstGeom>
        <a:solidFill>
          <a:schemeClr val="accent4">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Animation,  Adventure, and Family genres generate the highest profits while maintaining low costs on average.</a:t>
          </a:r>
        </a:p>
      </dsp:txBody>
      <dsp:txXfrm>
        <a:off x="53916" y="66395"/>
        <a:ext cx="10922118" cy="996648"/>
      </dsp:txXfrm>
    </dsp:sp>
    <dsp:sp modelId="{7AF61633-FEEA-A440-9431-1BF01A85DF41}">
      <dsp:nvSpPr>
        <dsp:cNvPr id="0" name=""/>
        <dsp:cNvSpPr/>
      </dsp:nvSpPr>
      <dsp:spPr>
        <a:xfrm>
          <a:off x="0" y="1286879"/>
          <a:ext cx="11029950" cy="1104480"/>
        </a:xfrm>
        <a:prstGeom prst="roundRect">
          <a:avLst/>
        </a:prstGeom>
        <a:solidFill>
          <a:schemeClr val="accent4">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Utilizing experienced crew members in these genres such as Pierre Coffin as Director, Janey Healy as Producer, and Michael </a:t>
          </a:r>
          <a:r>
            <a:rPr lang="en-US" sz="2400" kern="1200" dirty="0" err="1"/>
            <a:t>Giacchino</a:t>
          </a:r>
          <a:r>
            <a:rPr lang="en-US" sz="2400" kern="1200" dirty="0"/>
            <a:t> as composer will yield successful films.</a:t>
          </a:r>
        </a:p>
      </dsp:txBody>
      <dsp:txXfrm>
        <a:off x="53916" y="1340795"/>
        <a:ext cx="10922118" cy="996648"/>
      </dsp:txXfrm>
    </dsp:sp>
    <dsp:sp modelId="{1EF6372C-4BB1-5B47-8A63-10E95935A2E0}">
      <dsp:nvSpPr>
        <dsp:cNvPr id="0" name=""/>
        <dsp:cNvSpPr/>
      </dsp:nvSpPr>
      <dsp:spPr>
        <a:xfrm>
          <a:off x="0" y="2561279"/>
          <a:ext cx="11029950" cy="1104480"/>
        </a:xfrm>
        <a:prstGeom prst="roundRect">
          <a:avLst/>
        </a:prstGeom>
        <a:solidFill>
          <a:schemeClr val="accent4">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Film releases in May generate the highest worldwide gross on average.</a:t>
          </a:r>
        </a:p>
      </dsp:txBody>
      <dsp:txXfrm>
        <a:off x="53916" y="2615195"/>
        <a:ext cx="10922118" cy="99664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66CA36-AE4B-4D50-B5C2-F3AFA285D01A}">
      <dsp:nvSpPr>
        <dsp:cNvPr id="0" name=""/>
        <dsp:cNvSpPr/>
      </dsp:nvSpPr>
      <dsp:spPr>
        <a:xfrm>
          <a:off x="0" y="574"/>
          <a:ext cx="7012370" cy="134513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259DF89-B742-4C9B-A769-AB3999E6EA18}">
      <dsp:nvSpPr>
        <dsp:cNvPr id="0" name=""/>
        <dsp:cNvSpPr/>
      </dsp:nvSpPr>
      <dsp:spPr>
        <a:xfrm>
          <a:off x="406904" y="303230"/>
          <a:ext cx="739825" cy="73982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C1A6F4F-74A9-488D-BBF7-B1C0F891ADB7}">
      <dsp:nvSpPr>
        <dsp:cNvPr id="0" name=""/>
        <dsp:cNvSpPr/>
      </dsp:nvSpPr>
      <dsp:spPr>
        <a:xfrm>
          <a:off x="1553633" y="574"/>
          <a:ext cx="5458736" cy="13451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360" tIns="142360" rIns="142360" bIns="142360" numCol="1" spcCol="1270" anchor="ctr" anchorCtr="0">
          <a:noAutofit/>
        </a:bodyPr>
        <a:lstStyle/>
        <a:p>
          <a:pPr marL="0" lvl="0" indent="0" algn="l" defTabSz="755650">
            <a:lnSpc>
              <a:spcPct val="100000"/>
            </a:lnSpc>
            <a:spcBef>
              <a:spcPct val="0"/>
            </a:spcBef>
            <a:spcAft>
              <a:spcPct val="35000"/>
            </a:spcAft>
            <a:buNone/>
          </a:pPr>
          <a:r>
            <a:rPr lang="en-US" sz="1700" kern="1200" dirty="0"/>
            <a:t>Animation,  Adventure, and Family genres generate the highest profits while maintaining low costs on average.</a:t>
          </a:r>
        </a:p>
      </dsp:txBody>
      <dsp:txXfrm>
        <a:off x="1553633" y="574"/>
        <a:ext cx="5458736" cy="1345137"/>
      </dsp:txXfrm>
    </dsp:sp>
    <dsp:sp modelId="{B473ADA1-801A-4A93-9084-758C837FF7E7}">
      <dsp:nvSpPr>
        <dsp:cNvPr id="0" name=""/>
        <dsp:cNvSpPr/>
      </dsp:nvSpPr>
      <dsp:spPr>
        <a:xfrm>
          <a:off x="0" y="1681996"/>
          <a:ext cx="7012370" cy="134513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25C40BA-FB15-4D4D-A41E-0615CDEC34DA}">
      <dsp:nvSpPr>
        <dsp:cNvPr id="0" name=""/>
        <dsp:cNvSpPr/>
      </dsp:nvSpPr>
      <dsp:spPr>
        <a:xfrm>
          <a:off x="406904" y="1984652"/>
          <a:ext cx="739825" cy="73982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01D0C48-F17F-49B7-A6B2-4C61BDC73184}">
      <dsp:nvSpPr>
        <dsp:cNvPr id="0" name=""/>
        <dsp:cNvSpPr/>
      </dsp:nvSpPr>
      <dsp:spPr>
        <a:xfrm>
          <a:off x="1553633" y="1681996"/>
          <a:ext cx="5458736" cy="13451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360" tIns="142360" rIns="142360" bIns="142360" numCol="1" spcCol="1270" anchor="ctr" anchorCtr="0">
          <a:noAutofit/>
        </a:bodyPr>
        <a:lstStyle/>
        <a:p>
          <a:pPr marL="0" lvl="0" indent="0" algn="l" defTabSz="755650">
            <a:lnSpc>
              <a:spcPct val="100000"/>
            </a:lnSpc>
            <a:spcBef>
              <a:spcPct val="0"/>
            </a:spcBef>
            <a:spcAft>
              <a:spcPct val="35000"/>
            </a:spcAft>
            <a:buNone/>
          </a:pPr>
          <a:r>
            <a:rPr lang="en-US" sz="1700" kern="1200" dirty="0"/>
            <a:t>Utilizing experienced crew members in these genres such as Pierre Coffin as Director, Janey Healy as Producer, and Michael </a:t>
          </a:r>
          <a:r>
            <a:rPr lang="en-US" sz="1700" kern="1200" dirty="0" err="1"/>
            <a:t>Giacchino</a:t>
          </a:r>
          <a:r>
            <a:rPr lang="en-US" sz="1700" kern="1200" dirty="0"/>
            <a:t> as composer will yield successful films.</a:t>
          </a:r>
        </a:p>
      </dsp:txBody>
      <dsp:txXfrm>
        <a:off x="1553633" y="1681996"/>
        <a:ext cx="5458736" cy="1345137"/>
      </dsp:txXfrm>
    </dsp:sp>
    <dsp:sp modelId="{3D0AA145-C5A5-40AB-A77F-30C6D1407654}">
      <dsp:nvSpPr>
        <dsp:cNvPr id="0" name=""/>
        <dsp:cNvSpPr/>
      </dsp:nvSpPr>
      <dsp:spPr>
        <a:xfrm>
          <a:off x="0" y="3363418"/>
          <a:ext cx="7012370" cy="134513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936B92C-29D7-4F52-A58E-16AEC6A94BA3}">
      <dsp:nvSpPr>
        <dsp:cNvPr id="0" name=""/>
        <dsp:cNvSpPr/>
      </dsp:nvSpPr>
      <dsp:spPr>
        <a:xfrm>
          <a:off x="406904" y="3666074"/>
          <a:ext cx="739825" cy="73982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972D81C-13B9-4625-AB28-F99423D09702}">
      <dsp:nvSpPr>
        <dsp:cNvPr id="0" name=""/>
        <dsp:cNvSpPr/>
      </dsp:nvSpPr>
      <dsp:spPr>
        <a:xfrm>
          <a:off x="1553633" y="3363418"/>
          <a:ext cx="5458736" cy="13451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360" tIns="142360" rIns="142360" bIns="142360" numCol="1" spcCol="1270" anchor="ctr" anchorCtr="0">
          <a:noAutofit/>
        </a:bodyPr>
        <a:lstStyle/>
        <a:p>
          <a:pPr marL="0" lvl="0" indent="0" algn="l" defTabSz="755650">
            <a:lnSpc>
              <a:spcPct val="100000"/>
            </a:lnSpc>
            <a:spcBef>
              <a:spcPct val="0"/>
            </a:spcBef>
            <a:spcAft>
              <a:spcPct val="35000"/>
            </a:spcAft>
            <a:buNone/>
          </a:pPr>
          <a:r>
            <a:rPr lang="en-US" sz="1700" kern="1200" dirty="0"/>
            <a:t>Microsoft should avoid delaying movie releases to late summer and fall seasons and should prioritize releasing films in May, June, or July, as viewers are more likely to hit the movie theatre then.</a:t>
          </a:r>
        </a:p>
      </dsp:txBody>
      <dsp:txXfrm>
        <a:off x="1553633" y="3363418"/>
        <a:ext cx="5458736" cy="1345137"/>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10/7/21</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10/7/21</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10/7/21</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10/7/21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10/7/21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10/7/21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10/7/21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10/7/21</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10/7/21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10/7/21</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5" name="Rectangle 134">
            <a:extLst>
              <a:ext uri="{FF2B5EF4-FFF2-40B4-BE49-F238E27FC236}">
                <a16:creationId xmlns:a16="http://schemas.microsoft.com/office/drawing/2014/main" id="{F7207B7B-5C57-458C-BE38-95D2CD7655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37703"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a:extLst>
              <a:ext uri="{FF2B5EF4-FFF2-40B4-BE49-F238E27FC236}">
                <a16:creationId xmlns:a16="http://schemas.microsoft.com/office/drawing/2014/main" id="{9822E561-F97C-4CBB-A9A6-A6BF6317B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7705" y="0"/>
            <a:ext cx="4654295" cy="6858000"/>
          </a:xfrm>
          <a:prstGeom prst="rect">
            <a:avLst/>
          </a:prstGeom>
          <a:solidFill>
            <a:schemeClr val="bg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BDCC5EB-E10C-D640-B60B-EDA92E845F05}"/>
              </a:ext>
            </a:extLst>
          </p:cNvPr>
          <p:cNvSpPr>
            <a:spLocks noGrp="1"/>
          </p:cNvSpPr>
          <p:nvPr>
            <p:ph type="ctrTitle"/>
          </p:nvPr>
        </p:nvSpPr>
        <p:spPr>
          <a:xfrm>
            <a:off x="8109235" y="863695"/>
            <a:ext cx="3511233" cy="3779995"/>
          </a:xfrm>
        </p:spPr>
        <p:txBody>
          <a:bodyPr anchor="ctr">
            <a:normAutofit/>
          </a:bodyPr>
          <a:lstStyle/>
          <a:p>
            <a:r>
              <a:rPr lang="en-US">
                <a:solidFill>
                  <a:schemeClr val="tx1"/>
                </a:solidFill>
              </a:rPr>
              <a:t>MICROSOFT MOVIE STUDIO ANALYSIS</a:t>
            </a:r>
          </a:p>
        </p:txBody>
      </p:sp>
      <p:sp>
        <p:nvSpPr>
          <p:cNvPr id="3" name="Subtitle 2">
            <a:extLst>
              <a:ext uri="{FF2B5EF4-FFF2-40B4-BE49-F238E27FC236}">
                <a16:creationId xmlns:a16="http://schemas.microsoft.com/office/drawing/2014/main" id="{BC1C5AD1-616D-7340-BADE-E3D6D4A9ECF5}"/>
              </a:ext>
            </a:extLst>
          </p:cNvPr>
          <p:cNvSpPr>
            <a:spLocks noGrp="1"/>
          </p:cNvSpPr>
          <p:nvPr>
            <p:ph type="subTitle" idx="1"/>
          </p:nvPr>
        </p:nvSpPr>
        <p:spPr>
          <a:xfrm>
            <a:off x="8109236" y="4739780"/>
            <a:ext cx="3511233" cy="1147054"/>
          </a:xfrm>
        </p:spPr>
        <p:txBody>
          <a:bodyPr anchor="t">
            <a:normAutofit/>
          </a:bodyPr>
          <a:lstStyle/>
          <a:p>
            <a:r>
              <a:rPr lang="en-US" sz="2000">
                <a:solidFill>
                  <a:schemeClr val="accent1"/>
                </a:solidFill>
              </a:rPr>
              <a:t>Sabina Bains</a:t>
            </a:r>
          </a:p>
          <a:p>
            <a:r>
              <a:rPr lang="en-US" sz="2000">
                <a:solidFill>
                  <a:schemeClr val="accent1"/>
                </a:solidFill>
              </a:rPr>
              <a:t>October 2021</a:t>
            </a:r>
          </a:p>
        </p:txBody>
      </p:sp>
      <p:sp>
        <p:nvSpPr>
          <p:cNvPr id="139" name="Rectangle 138">
            <a:extLst>
              <a:ext uri="{FF2B5EF4-FFF2-40B4-BE49-F238E27FC236}">
                <a16:creationId xmlns:a16="http://schemas.microsoft.com/office/drawing/2014/main" id="{B01B0E58-A5C8-4CDA-A2E0-35DF94E59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09235"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1026" name="Picture 2" descr="Microsoft Logo transparent PNG - StickPNG">
            <a:extLst>
              <a:ext uri="{FF2B5EF4-FFF2-40B4-BE49-F238E27FC236}">
                <a16:creationId xmlns:a16="http://schemas.microsoft.com/office/drawing/2014/main" id="{16653450-1CDE-E94E-9BC8-E75933C8B89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3465" y="2766483"/>
            <a:ext cx="6253164" cy="13444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79099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DD8D3-AF44-BE46-8AFA-66402674D1CD}"/>
              </a:ext>
            </a:extLst>
          </p:cNvPr>
          <p:cNvSpPr>
            <a:spLocks noGrp="1"/>
          </p:cNvSpPr>
          <p:nvPr>
            <p:ph type="title"/>
          </p:nvPr>
        </p:nvSpPr>
        <p:spPr/>
        <p:txBody>
          <a:bodyPr/>
          <a:lstStyle/>
          <a:p>
            <a:r>
              <a:rPr lang="en-US" dirty="0"/>
              <a:t>SCOPE (OBJECTIVE)</a:t>
            </a:r>
          </a:p>
        </p:txBody>
      </p:sp>
      <p:sp>
        <p:nvSpPr>
          <p:cNvPr id="3" name="Content Placeholder 2">
            <a:extLst>
              <a:ext uri="{FF2B5EF4-FFF2-40B4-BE49-F238E27FC236}">
                <a16:creationId xmlns:a16="http://schemas.microsoft.com/office/drawing/2014/main" id="{B5F3EB68-B107-F04F-A5A7-DFBB8A66C630}"/>
              </a:ext>
            </a:extLst>
          </p:cNvPr>
          <p:cNvSpPr>
            <a:spLocks noGrp="1"/>
          </p:cNvSpPr>
          <p:nvPr>
            <p:ph idx="1"/>
          </p:nvPr>
        </p:nvSpPr>
        <p:spPr/>
        <p:txBody>
          <a:bodyPr/>
          <a:lstStyle/>
          <a:p>
            <a:r>
              <a:rPr lang="en-US" dirty="0"/>
              <a:t>J</a:t>
            </a:r>
          </a:p>
          <a:p>
            <a:r>
              <a:rPr lang="en-US" dirty="0"/>
              <a:t>J</a:t>
            </a:r>
          </a:p>
          <a:p>
            <a:r>
              <a:rPr lang="en-US" dirty="0"/>
              <a:t>J</a:t>
            </a:r>
          </a:p>
          <a:p>
            <a:r>
              <a:rPr lang="en-US" dirty="0"/>
              <a:t>J</a:t>
            </a:r>
          </a:p>
        </p:txBody>
      </p:sp>
    </p:spTree>
    <p:extLst>
      <p:ext uri="{BB962C8B-B14F-4D97-AF65-F5344CB8AC3E}">
        <p14:creationId xmlns:p14="http://schemas.microsoft.com/office/powerpoint/2010/main" val="22531064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63C89-1C6C-1F48-8B70-C01000ED5EB2}"/>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7FC58586-11BC-0C49-9674-EAF514FBF7B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817872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28C565D-A991-4381-AC37-76A58A4A12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1C6E45-1CFA-0244-9983-B243B04FF8FD}"/>
              </a:ext>
            </a:extLst>
          </p:cNvPr>
          <p:cNvSpPr>
            <a:spLocks noGrp="1"/>
          </p:cNvSpPr>
          <p:nvPr>
            <p:ph type="ctrTitle"/>
          </p:nvPr>
        </p:nvSpPr>
        <p:spPr>
          <a:xfrm>
            <a:off x="4449960" y="1507414"/>
            <a:ext cx="7295507" cy="3703320"/>
          </a:xfrm>
        </p:spPr>
        <p:txBody>
          <a:bodyPr anchor="ctr">
            <a:normAutofit/>
          </a:bodyPr>
          <a:lstStyle/>
          <a:p>
            <a:r>
              <a:rPr lang="en-US" sz="4800" dirty="0">
                <a:solidFill>
                  <a:schemeClr val="tx2"/>
                </a:solidFill>
              </a:rPr>
              <a:t>OVERALL FINDINGS</a:t>
            </a:r>
          </a:p>
        </p:txBody>
      </p:sp>
      <p:sp>
        <p:nvSpPr>
          <p:cNvPr id="3" name="Subtitle 2">
            <a:extLst>
              <a:ext uri="{FF2B5EF4-FFF2-40B4-BE49-F238E27FC236}">
                <a16:creationId xmlns:a16="http://schemas.microsoft.com/office/drawing/2014/main" id="{85EF1591-A47A-5745-B8FA-EDE88D5AE0C0}"/>
              </a:ext>
            </a:extLst>
          </p:cNvPr>
          <p:cNvSpPr>
            <a:spLocks noGrp="1"/>
          </p:cNvSpPr>
          <p:nvPr>
            <p:ph type="subTitle" idx="1"/>
          </p:nvPr>
        </p:nvSpPr>
        <p:spPr>
          <a:xfrm>
            <a:off x="444342" y="1507414"/>
            <a:ext cx="3330781" cy="3703320"/>
          </a:xfrm>
          <a:ln w="57150">
            <a:noFill/>
          </a:ln>
        </p:spPr>
        <p:txBody>
          <a:bodyPr anchor="ctr">
            <a:normAutofit/>
          </a:bodyPr>
          <a:lstStyle/>
          <a:p>
            <a:pPr algn="r"/>
            <a:r>
              <a:rPr lang="en-US" sz="2000" dirty="0">
                <a:solidFill>
                  <a:schemeClr val="tx2"/>
                </a:solidFill>
              </a:rPr>
              <a:t> </a:t>
            </a:r>
          </a:p>
        </p:txBody>
      </p:sp>
      <p:sp>
        <p:nvSpPr>
          <p:cNvPr id="10" name="Rectangle 9">
            <a:extLst>
              <a:ext uri="{FF2B5EF4-FFF2-40B4-BE49-F238E27FC236}">
                <a16:creationId xmlns:a16="http://schemas.microsoft.com/office/drawing/2014/main" id="{B7180431-F4DE-415D-BCBB-9316423C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3642"/>
            <a:ext cx="11298933" cy="512708"/>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EEABD997-5EF9-4E9B-AFBB-F6DFAAF3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V="1">
            <a:off x="2209064" y="3329711"/>
            <a:ext cx="3703320" cy="58726"/>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E9AB5EE6-A047-4B18-B998-D46DF3CC36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878019"/>
            <a:ext cx="11298933" cy="512708"/>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pic>
        <p:nvPicPr>
          <p:cNvPr id="5122" name="Picture 2" descr="Microsoft Logo Png - Free Transparent PNG Logos">
            <a:extLst>
              <a:ext uri="{FF2B5EF4-FFF2-40B4-BE49-F238E27FC236}">
                <a16:creationId xmlns:a16="http://schemas.microsoft.com/office/drawing/2014/main" id="{F4134039-2BE3-E14A-A144-C2DB699226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6882" y="2234268"/>
            <a:ext cx="2425700" cy="2425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049403"/>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EEA74-7F80-8248-98AD-10FB0C7F6687}"/>
              </a:ext>
            </a:extLst>
          </p:cNvPr>
          <p:cNvSpPr>
            <a:spLocks noGrp="1"/>
          </p:cNvSpPr>
          <p:nvPr>
            <p:ph type="title"/>
          </p:nvPr>
        </p:nvSpPr>
        <p:spPr>
          <a:xfrm>
            <a:off x="581192" y="702156"/>
            <a:ext cx="11029616" cy="1013800"/>
          </a:xfrm>
        </p:spPr>
        <p:txBody>
          <a:bodyPr>
            <a:normAutofit/>
          </a:bodyPr>
          <a:lstStyle/>
          <a:p>
            <a:r>
              <a:rPr lang="en-US">
                <a:solidFill>
                  <a:srgbClr val="FFFEFF"/>
                </a:solidFill>
              </a:rPr>
              <a:t>Key findings</a:t>
            </a:r>
          </a:p>
        </p:txBody>
      </p:sp>
      <p:graphicFrame>
        <p:nvGraphicFramePr>
          <p:cNvPr id="6" name="Content Placeholder 2">
            <a:extLst>
              <a:ext uri="{FF2B5EF4-FFF2-40B4-BE49-F238E27FC236}">
                <a16:creationId xmlns:a16="http://schemas.microsoft.com/office/drawing/2014/main" id="{83990420-23F3-4F7A-B608-88237680A425}"/>
              </a:ext>
            </a:extLst>
          </p:cNvPr>
          <p:cNvGraphicFramePr>
            <a:graphicFrameLocks noGrp="1"/>
          </p:cNvGraphicFramePr>
          <p:nvPr>
            <p:ph idx="1"/>
            <p:extLst>
              <p:ext uri="{D42A27DB-BD31-4B8C-83A1-F6EECF244321}">
                <p14:modId xmlns:p14="http://schemas.microsoft.com/office/powerpoint/2010/main" val="2236157545"/>
              </p:ext>
            </p:extLst>
          </p:nvPr>
        </p:nvGraphicFramePr>
        <p:xfrm>
          <a:off x="581025" y="2181225"/>
          <a:ext cx="11029950" cy="36782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578776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47BFF-7693-C246-8383-931543C773B9}"/>
              </a:ext>
            </a:extLst>
          </p:cNvPr>
          <p:cNvSpPr>
            <a:spLocks noGrp="1"/>
          </p:cNvSpPr>
          <p:nvPr>
            <p:ph type="title"/>
          </p:nvPr>
        </p:nvSpPr>
        <p:spPr>
          <a:xfrm>
            <a:off x="581192" y="702156"/>
            <a:ext cx="11029616" cy="1013800"/>
          </a:xfrm>
        </p:spPr>
        <p:txBody>
          <a:bodyPr>
            <a:normAutofit/>
          </a:bodyPr>
          <a:lstStyle/>
          <a:p>
            <a:r>
              <a:rPr lang="en-US" dirty="0">
                <a:solidFill>
                  <a:srgbClr val="FFFFFF"/>
                </a:solidFill>
              </a:rPr>
              <a:t>Films in the Animation genre are most profitable on average, while costing about half their NET earnings</a:t>
            </a:r>
          </a:p>
        </p:txBody>
      </p:sp>
      <p:sp>
        <p:nvSpPr>
          <p:cNvPr id="3" name="Content Placeholder 2">
            <a:extLst>
              <a:ext uri="{FF2B5EF4-FFF2-40B4-BE49-F238E27FC236}">
                <a16:creationId xmlns:a16="http://schemas.microsoft.com/office/drawing/2014/main" id="{D64FD7A7-8065-8840-920B-E9254894BD7F}"/>
              </a:ext>
            </a:extLst>
          </p:cNvPr>
          <p:cNvSpPr>
            <a:spLocks noGrp="1"/>
          </p:cNvSpPr>
          <p:nvPr>
            <p:ph idx="1"/>
          </p:nvPr>
        </p:nvSpPr>
        <p:spPr>
          <a:xfrm>
            <a:off x="6335805" y="2180496"/>
            <a:ext cx="5275001" cy="4045683"/>
          </a:xfrm>
        </p:spPr>
        <p:txBody>
          <a:bodyPr>
            <a:normAutofit/>
          </a:bodyPr>
          <a:lstStyle/>
          <a:p>
            <a:endParaRPr lang="en-US" dirty="0"/>
          </a:p>
          <a:p>
            <a:r>
              <a:rPr lang="en-US" dirty="0"/>
              <a:t>Animation films outperformed all other genres with a median profit of 136.8MM.  Median budget for this genre was 75MM.</a:t>
            </a:r>
          </a:p>
          <a:p>
            <a:r>
              <a:rPr lang="en-US" dirty="0"/>
              <a:t>Adventure and Family have high average profits as well while keeping low costs</a:t>
            </a:r>
          </a:p>
          <a:p>
            <a:r>
              <a:rPr lang="en-US" dirty="0"/>
              <a:t>Action, Sci-Fi, Fantasy, and Comedy genres have higher budgets than profit on average</a:t>
            </a:r>
          </a:p>
          <a:p>
            <a:r>
              <a:rPr lang="en-US" dirty="0"/>
              <a:t>Using the median rather than the mean excludes potential outliers in films, demonstrating Animation films as a clear winner</a:t>
            </a:r>
          </a:p>
        </p:txBody>
      </p:sp>
      <p:sp>
        <p:nvSpPr>
          <p:cNvPr id="4" name="Rectangle 3">
            <a:extLst>
              <a:ext uri="{FF2B5EF4-FFF2-40B4-BE49-F238E27FC236}">
                <a16:creationId xmlns:a16="http://schemas.microsoft.com/office/drawing/2014/main" id="{622B1A38-7F78-F64C-9850-F8A52C62AB51}"/>
              </a:ext>
            </a:extLst>
          </p:cNvPr>
          <p:cNvSpPr/>
          <p:nvPr/>
        </p:nvSpPr>
        <p:spPr>
          <a:xfrm>
            <a:off x="3048000" y="3105835"/>
            <a:ext cx="6096000" cy="646331"/>
          </a:xfrm>
          <a:prstGeom prst="rect">
            <a:avLst/>
          </a:prstGeom>
        </p:spPr>
        <p:txBody>
          <a:bodyPr>
            <a:spAutoFit/>
          </a:bodyPr>
          <a:lstStyle/>
          <a:p>
            <a:br>
              <a:rPr lang="en-US" dirty="0"/>
            </a:br>
            <a:endParaRPr lang="en-US" dirty="0"/>
          </a:p>
        </p:txBody>
      </p:sp>
      <p:pic>
        <p:nvPicPr>
          <p:cNvPr id="2058" name="Picture 10">
            <a:extLst>
              <a:ext uri="{FF2B5EF4-FFF2-40B4-BE49-F238E27FC236}">
                <a16:creationId xmlns:a16="http://schemas.microsoft.com/office/drawing/2014/main" id="{80C92671-A9A9-EA44-B557-E8E55E1021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012" y="2343786"/>
            <a:ext cx="5871793" cy="38952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44444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9" name="Rectangle 78">
            <a:extLst>
              <a:ext uri="{FF2B5EF4-FFF2-40B4-BE49-F238E27FC236}">
                <a16:creationId xmlns:a16="http://schemas.microsoft.com/office/drawing/2014/main" id="{2AD936F5-D47C-418E-957B-E67FE0AB7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1" name="Group 80">
            <a:extLst>
              <a:ext uri="{FF2B5EF4-FFF2-40B4-BE49-F238E27FC236}">
                <a16:creationId xmlns:a16="http://schemas.microsoft.com/office/drawing/2014/main" id="{25E36C78-D2A7-412A-9321-3AC28893C6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82" name="Rectangle 81">
              <a:extLst>
                <a:ext uri="{FF2B5EF4-FFF2-40B4-BE49-F238E27FC236}">
                  <a16:creationId xmlns:a16="http://schemas.microsoft.com/office/drawing/2014/main" id="{E383D63D-AFF6-450E-9563-88C596AE6E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3" name="Rectangle 82">
              <a:extLst>
                <a:ext uri="{FF2B5EF4-FFF2-40B4-BE49-F238E27FC236}">
                  <a16:creationId xmlns:a16="http://schemas.microsoft.com/office/drawing/2014/main" id="{831BE33D-0E67-4BB0-8A1B-581C9F3C48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84" name="Rectangle 83">
              <a:extLst>
                <a:ext uri="{FF2B5EF4-FFF2-40B4-BE49-F238E27FC236}">
                  <a16:creationId xmlns:a16="http://schemas.microsoft.com/office/drawing/2014/main" id="{1E16AD71-390C-4868-A5FB-5EB0874371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86" name="Rectangle 85">
            <a:extLst>
              <a:ext uri="{FF2B5EF4-FFF2-40B4-BE49-F238E27FC236}">
                <a16:creationId xmlns:a16="http://schemas.microsoft.com/office/drawing/2014/main" id="{FC428F49-D716-4BA1-9E15-BCC588E965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2285" y="619432"/>
            <a:ext cx="3697570" cy="577113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847BFF-7693-C246-8383-931543C773B9}"/>
              </a:ext>
            </a:extLst>
          </p:cNvPr>
          <p:cNvSpPr>
            <a:spLocks noGrp="1"/>
          </p:cNvSpPr>
          <p:nvPr>
            <p:ph type="title"/>
          </p:nvPr>
        </p:nvSpPr>
        <p:spPr>
          <a:xfrm>
            <a:off x="661361" y="790866"/>
            <a:ext cx="3296490" cy="1290417"/>
          </a:xfrm>
        </p:spPr>
        <p:txBody>
          <a:bodyPr>
            <a:normAutofit/>
          </a:bodyPr>
          <a:lstStyle/>
          <a:p>
            <a:pPr>
              <a:lnSpc>
                <a:spcPct val="90000"/>
              </a:lnSpc>
            </a:pPr>
            <a:r>
              <a:rPr lang="en-US" sz="2000" dirty="0">
                <a:solidFill>
                  <a:srgbClr val="FFFFFF"/>
                </a:solidFill>
              </a:rPr>
              <a:t>Hiring experienced crew members will contribute to successful films </a:t>
            </a:r>
          </a:p>
        </p:txBody>
      </p:sp>
      <p:sp>
        <p:nvSpPr>
          <p:cNvPr id="3" name="Content Placeholder 2">
            <a:extLst>
              <a:ext uri="{FF2B5EF4-FFF2-40B4-BE49-F238E27FC236}">
                <a16:creationId xmlns:a16="http://schemas.microsoft.com/office/drawing/2014/main" id="{D64FD7A7-8065-8840-920B-E9254894BD7F}"/>
              </a:ext>
            </a:extLst>
          </p:cNvPr>
          <p:cNvSpPr>
            <a:spLocks noGrp="1"/>
          </p:cNvSpPr>
          <p:nvPr>
            <p:ph idx="1"/>
          </p:nvPr>
        </p:nvSpPr>
        <p:spPr>
          <a:xfrm>
            <a:off x="661361" y="2424099"/>
            <a:ext cx="3296490" cy="3523411"/>
          </a:xfrm>
        </p:spPr>
        <p:txBody>
          <a:bodyPr>
            <a:normAutofit/>
          </a:bodyPr>
          <a:lstStyle/>
          <a:p>
            <a:pPr>
              <a:lnSpc>
                <a:spcPct val="90000"/>
              </a:lnSpc>
            </a:pPr>
            <a:endParaRPr lang="en-US" sz="1400" dirty="0">
              <a:solidFill>
                <a:srgbClr val="FFFFFF"/>
              </a:solidFill>
            </a:endParaRPr>
          </a:p>
          <a:p>
            <a:pPr>
              <a:lnSpc>
                <a:spcPct val="90000"/>
              </a:lnSpc>
            </a:pPr>
            <a:r>
              <a:rPr lang="en-US" sz="1400" dirty="0">
                <a:solidFill>
                  <a:srgbClr val="FFFFFF"/>
                </a:solidFill>
              </a:rPr>
              <a:t>Janet Healy is the most profitable producer with 7 works in the Animation Genre. </a:t>
            </a:r>
          </a:p>
          <a:p>
            <a:pPr>
              <a:lnSpc>
                <a:spcPct val="90000"/>
              </a:lnSpc>
            </a:pPr>
            <a:r>
              <a:rPr lang="en-US" sz="1400" dirty="0">
                <a:solidFill>
                  <a:srgbClr val="FFFFFF"/>
                </a:solidFill>
              </a:rPr>
              <a:t>Pierre Coffin is the most successful Director in the Adventure, Animation, and Comedy Genres.</a:t>
            </a:r>
          </a:p>
          <a:p>
            <a:pPr>
              <a:lnSpc>
                <a:spcPct val="90000"/>
              </a:lnSpc>
            </a:pPr>
            <a:r>
              <a:rPr lang="en-US" sz="1400" dirty="0">
                <a:solidFill>
                  <a:srgbClr val="FFFFFF"/>
                </a:solidFill>
              </a:rPr>
              <a:t>Cinco Paul and Ken </a:t>
            </a:r>
            <a:r>
              <a:rPr lang="en-US" sz="1400" dirty="0" err="1">
                <a:solidFill>
                  <a:srgbClr val="FFFFFF"/>
                </a:solidFill>
              </a:rPr>
              <a:t>Daurio</a:t>
            </a:r>
            <a:r>
              <a:rPr lang="en-US" sz="1400" dirty="0">
                <a:solidFill>
                  <a:srgbClr val="FFFFFF"/>
                </a:solidFill>
              </a:rPr>
              <a:t> write the most successful Animation,  Adventure, and Comedy films</a:t>
            </a:r>
          </a:p>
          <a:p>
            <a:pPr>
              <a:lnSpc>
                <a:spcPct val="90000"/>
              </a:lnSpc>
            </a:pPr>
            <a:r>
              <a:rPr lang="en-US" sz="1400" dirty="0">
                <a:solidFill>
                  <a:srgbClr val="FFFFFF"/>
                </a:solidFill>
              </a:rPr>
              <a:t>Michael </a:t>
            </a:r>
            <a:r>
              <a:rPr lang="en-US" sz="1400" dirty="0" err="1">
                <a:solidFill>
                  <a:srgbClr val="FFFFFF"/>
                </a:solidFill>
              </a:rPr>
              <a:t>Giacchino</a:t>
            </a:r>
            <a:r>
              <a:rPr lang="en-US" sz="1400" dirty="0">
                <a:solidFill>
                  <a:srgbClr val="FFFFFF"/>
                </a:solidFill>
              </a:rPr>
              <a:t> tops the list of most successful composers, with experience composing 6 works that vary in Genre</a:t>
            </a:r>
          </a:p>
        </p:txBody>
      </p:sp>
      <p:sp>
        <p:nvSpPr>
          <p:cNvPr id="4" name="Rectangle 3">
            <a:extLst>
              <a:ext uri="{FF2B5EF4-FFF2-40B4-BE49-F238E27FC236}">
                <a16:creationId xmlns:a16="http://schemas.microsoft.com/office/drawing/2014/main" id="{622B1A38-7F78-F64C-9850-F8A52C62AB51}"/>
              </a:ext>
            </a:extLst>
          </p:cNvPr>
          <p:cNvSpPr/>
          <p:nvPr/>
        </p:nvSpPr>
        <p:spPr>
          <a:xfrm>
            <a:off x="3048000" y="3105835"/>
            <a:ext cx="6096000" cy="646331"/>
          </a:xfrm>
          <a:prstGeom prst="rect">
            <a:avLst/>
          </a:prstGeom>
        </p:spPr>
        <p:txBody>
          <a:bodyPr>
            <a:spAutoFit/>
          </a:bodyPr>
          <a:lstStyle/>
          <a:p>
            <a:pPr>
              <a:spcAft>
                <a:spcPts val="600"/>
              </a:spcAft>
            </a:pPr>
            <a:br>
              <a:rPr lang="en-US" dirty="0"/>
            </a:br>
            <a:endParaRPr lang="en-US"/>
          </a:p>
        </p:txBody>
      </p:sp>
      <p:pic>
        <p:nvPicPr>
          <p:cNvPr id="6164" name="Picture 20">
            <a:extLst>
              <a:ext uri="{FF2B5EF4-FFF2-40B4-BE49-F238E27FC236}">
                <a16:creationId xmlns:a16="http://schemas.microsoft.com/office/drawing/2014/main" id="{5794A42D-72FB-EB42-8181-328FA88737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46059" y="3895334"/>
            <a:ext cx="3384580" cy="2215362"/>
          </a:xfrm>
          <a:prstGeom prst="rect">
            <a:avLst/>
          </a:prstGeom>
          <a:noFill/>
          <a:extLst>
            <a:ext uri="{909E8E84-426E-40DD-AFC4-6F175D3DCCD1}">
              <a14:hiddenFill xmlns:a14="http://schemas.microsoft.com/office/drawing/2010/main">
                <a:solidFill>
                  <a:srgbClr val="FFFFFF"/>
                </a:solidFill>
              </a14:hiddenFill>
            </a:ext>
          </a:extLst>
        </p:spPr>
      </p:pic>
      <p:pic>
        <p:nvPicPr>
          <p:cNvPr id="6166" name="Picture 22">
            <a:extLst>
              <a:ext uri="{FF2B5EF4-FFF2-40B4-BE49-F238E27FC236}">
                <a16:creationId xmlns:a16="http://schemas.microsoft.com/office/drawing/2014/main" id="{D2D67C37-8394-5E49-9E37-E717B39AC6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0570" y="3928232"/>
            <a:ext cx="3384580" cy="2215361"/>
          </a:xfrm>
          <a:prstGeom prst="rect">
            <a:avLst/>
          </a:prstGeom>
          <a:noFill/>
          <a:extLst>
            <a:ext uri="{909E8E84-426E-40DD-AFC4-6F175D3DCCD1}">
              <a14:hiddenFill xmlns:a14="http://schemas.microsoft.com/office/drawing/2010/main">
                <a:solidFill>
                  <a:srgbClr val="FFFFFF"/>
                </a:solidFill>
              </a14:hiddenFill>
            </a:ext>
          </a:extLst>
        </p:spPr>
      </p:pic>
      <p:pic>
        <p:nvPicPr>
          <p:cNvPr id="6168" name="Picture 24">
            <a:extLst>
              <a:ext uri="{FF2B5EF4-FFF2-40B4-BE49-F238E27FC236}">
                <a16:creationId xmlns:a16="http://schemas.microsoft.com/office/drawing/2014/main" id="{E2045689-7547-C949-B7B2-A2532A6B12C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43127" y="1071829"/>
            <a:ext cx="3683727" cy="2411167"/>
          </a:xfrm>
          <a:prstGeom prst="rect">
            <a:avLst/>
          </a:prstGeom>
          <a:noFill/>
          <a:extLst>
            <a:ext uri="{909E8E84-426E-40DD-AFC4-6F175D3DCCD1}">
              <a14:hiddenFill xmlns:a14="http://schemas.microsoft.com/office/drawing/2010/main">
                <a:solidFill>
                  <a:srgbClr val="FFFFFF"/>
                </a:solidFill>
              </a14:hiddenFill>
            </a:ext>
          </a:extLst>
        </p:spPr>
      </p:pic>
      <p:pic>
        <p:nvPicPr>
          <p:cNvPr id="6170" name="Picture 26">
            <a:extLst>
              <a:ext uri="{FF2B5EF4-FFF2-40B4-BE49-F238E27FC236}">
                <a16:creationId xmlns:a16="http://schemas.microsoft.com/office/drawing/2014/main" id="{DE0A5300-39B1-8F4D-AAC1-0BE0D64DA3B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26854" y="1098755"/>
            <a:ext cx="3603785" cy="23588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2357810"/>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47BFF-7693-C246-8383-931543C773B9}"/>
              </a:ext>
            </a:extLst>
          </p:cNvPr>
          <p:cNvSpPr>
            <a:spLocks noGrp="1"/>
          </p:cNvSpPr>
          <p:nvPr>
            <p:ph type="title"/>
          </p:nvPr>
        </p:nvSpPr>
        <p:spPr>
          <a:xfrm>
            <a:off x="581192" y="702156"/>
            <a:ext cx="11029616" cy="1013800"/>
          </a:xfrm>
        </p:spPr>
        <p:txBody>
          <a:bodyPr>
            <a:normAutofit/>
          </a:bodyPr>
          <a:lstStyle/>
          <a:p>
            <a:r>
              <a:rPr lang="en-US" dirty="0">
                <a:solidFill>
                  <a:srgbClr val="FFFFFF"/>
                </a:solidFill>
              </a:rPr>
              <a:t>MAY FILM RELEASES GENERATE THE HIGHEST WORLDWIDE GROSS ON AVERAGE</a:t>
            </a:r>
          </a:p>
        </p:txBody>
      </p:sp>
      <p:sp>
        <p:nvSpPr>
          <p:cNvPr id="3" name="Content Placeholder 2">
            <a:extLst>
              <a:ext uri="{FF2B5EF4-FFF2-40B4-BE49-F238E27FC236}">
                <a16:creationId xmlns:a16="http://schemas.microsoft.com/office/drawing/2014/main" id="{D64FD7A7-8065-8840-920B-E9254894BD7F}"/>
              </a:ext>
            </a:extLst>
          </p:cNvPr>
          <p:cNvSpPr>
            <a:spLocks noGrp="1"/>
          </p:cNvSpPr>
          <p:nvPr>
            <p:ph idx="1"/>
          </p:nvPr>
        </p:nvSpPr>
        <p:spPr>
          <a:xfrm>
            <a:off x="8470900" y="2180496"/>
            <a:ext cx="3139906" cy="4045683"/>
          </a:xfrm>
        </p:spPr>
        <p:txBody>
          <a:bodyPr anchor="ctr">
            <a:normAutofit/>
          </a:bodyPr>
          <a:lstStyle/>
          <a:p>
            <a:r>
              <a:rPr lang="en-US" dirty="0"/>
              <a:t>Movies released in late spring to early summer generate substantial worldwide gross, with May being the highest on average at 195MM.</a:t>
            </a:r>
          </a:p>
          <a:p>
            <a:r>
              <a:rPr lang="en-US" dirty="0"/>
              <a:t>Late summer and early fall movie releases yield the lowest worldwide gross on average</a:t>
            </a:r>
          </a:p>
        </p:txBody>
      </p:sp>
      <p:sp>
        <p:nvSpPr>
          <p:cNvPr id="4" name="Rectangle 3">
            <a:extLst>
              <a:ext uri="{FF2B5EF4-FFF2-40B4-BE49-F238E27FC236}">
                <a16:creationId xmlns:a16="http://schemas.microsoft.com/office/drawing/2014/main" id="{622B1A38-7F78-F64C-9850-F8A52C62AB51}"/>
              </a:ext>
            </a:extLst>
          </p:cNvPr>
          <p:cNvSpPr/>
          <p:nvPr/>
        </p:nvSpPr>
        <p:spPr>
          <a:xfrm>
            <a:off x="3048000" y="3105835"/>
            <a:ext cx="6096000" cy="646331"/>
          </a:xfrm>
          <a:prstGeom prst="rect">
            <a:avLst/>
          </a:prstGeom>
        </p:spPr>
        <p:txBody>
          <a:bodyPr>
            <a:spAutoFit/>
          </a:bodyPr>
          <a:lstStyle/>
          <a:p>
            <a:br>
              <a:rPr lang="en-US" dirty="0"/>
            </a:br>
            <a:endParaRPr lang="en-US" dirty="0"/>
          </a:p>
        </p:txBody>
      </p:sp>
      <p:graphicFrame>
        <p:nvGraphicFramePr>
          <p:cNvPr id="7" name="Table 7">
            <a:extLst>
              <a:ext uri="{FF2B5EF4-FFF2-40B4-BE49-F238E27FC236}">
                <a16:creationId xmlns:a16="http://schemas.microsoft.com/office/drawing/2014/main" id="{CD1EF68C-33B8-2247-9BF0-294280FCAFFF}"/>
              </a:ext>
            </a:extLst>
          </p:cNvPr>
          <p:cNvGraphicFramePr>
            <a:graphicFrameLocks noGrp="1"/>
          </p:cNvGraphicFramePr>
          <p:nvPr>
            <p:extLst>
              <p:ext uri="{D42A27DB-BD31-4B8C-83A1-F6EECF244321}">
                <p14:modId xmlns:p14="http://schemas.microsoft.com/office/powerpoint/2010/main" val="602972652"/>
              </p:ext>
            </p:extLst>
          </p:nvPr>
        </p:nvGraphicFramePr>
        <p:xfrm>
          <a:off x="6288750" y="2343794"/>
          <a:ext cx="1837000" cy="3637903"/>
        </p:xfrm>
        <a:graphic>
          <a:graphicData uri="http://schemas.openxmlformats.org/drawingml/2006/table">
            <a:tbl>
              <a:tblPr firstRow="1" bandRow="1">
                <a:tableStyleId>{5C22544A-7EE6-4342-B048-85BDC9FD1C3A}</a:tableStyleId>
              </a:tblPr>
              <a:tblGrid>
                <a:gridCol w="918500">
                  <a:extLst>
                    <a:ext uri="{9D8B030D-6E8A-4147-A177-3AD203B41FA5}">
                      <a16:colId xmlns:a16="http://schemas.microsoft.com/office/drawing/2014/main" val="4145685304"/>
                    </a:ext>
                  </a:extLst>
                </a:gridCol>
                <a:gridCol w="918500">
                  <a:extLst>
                    <a:ext uri="{9D8B030D-6E8A-4147-A177-3AD203B41FA5}">
                      <a16:colId xmlns:a16="http://schemas.microsoft.com/office/drawing/2014/main" val="3728654689"/>
                    </a:ext>
                  </a:extLst>
                </a:gridCol>
              </a:tblGrid>
              <a:tr h="443647">
                <a:tc>
                  <a:txBody>
                    <a:bodyPr/>
                    <a:lstStyle/>
                    <a:p>
                      <a:pPr algn="ctr" fontAlgn="ctr"/>
                      <a:r>
                        <a:rPr lang="en-US" sz="1100" b="1" dirty="0">
                          <a:effectLst/>
                        </a:rPr>
                        <a:t>Release Month</a:t>
                      </a:r>
                    </a:p>
                  </a:txBody>
                  <a:tcPr anchor="ctr"/>
                </a:tc>
                <a:tc>
                  <a:txBody>
                    <a:bodyPr/>
                    <a:lstStyle/>
                    <a:p>
                      <a:pPr algn="ctr" fontAlgn="ctr"/>
                      <a:r>
                        <a:rPr lang="en-US" sz="1100" b="1" dirty="0">
                          <a:effectLst/>
                        </a:rPr>
                        <a:t>Gross (MM)</a:t>
                      </a:r>
                    </a:p>
                  </a:txBody>
                  <a:tcPr anchor="ctr"/>
                </a:tc>
                <a:extLst>
                  <a:ext uri="{0D108BD9-81ED-4DB2-BD59-A6C34878D82A}">
                    <a16:rowId xmlns:a16="http://schemas.microsoft.com/office/drawing/2014/main" val="1076749580"/>
                  </a:ext>
                </a:extLst>
              </a:tr>
              <a:tr h="266188">
                <a:tc>
                  <a:txBody>
                    <a:bodyPr/>
                    <a:lstStyle/>
                    <a:p>
                      <a:pPr algn="ctr" fontAlgn="ctr"/>
                      <a:r>
                        <a:rPr lang="en-US" sz="1100" b="1" dirty="0">
                          <a:effectLst/>
                        </a:rPr>
                        <a:t>Jan</a:t>
                      </a:r>
                    </a:p>
                  </a:txBody>
                  <a:tcPr anchor="ctr"/>
                </a:tc>
                <a:tc>
                  <a:txBody>
                    <a:bodyPr/>
                    <a:lstStyle/>
                    <a:p>
                      <a:pPr algn="ctr" fontAlgn="ctr"/>
                      <a:r>
                        <a:rPr lang="en-US" sz="1100" dirty="0">
                          <a:effectLst/>
                        </a:rPr>
                        <a:t>56.3</a:t>
                      </a:r>
                    </a:p>
                  </a:txBody>
                  <a:tcPr anchor="ctr"/>
                </a:tc>
                <a:extLst>
                  <a:ext uri="{0D108BD9-81ED-4DB2-BD59-A6C34878D82A}">
                    <a16:rowId xmlns:a16="http://schemas.microsoft.com/office/drawing/2014/main" val="1006375750"/>
                  </a:ext>
                </a:extLst>
              </a:tr>
              <a:tr h="266188">
                <a:tc>
                  <a:txBody>
                    <a:bodyPr/>
                    <a:lstStyle/>
                    <a:p>
                      <a:pPr algn="ctr" fontAlgn="ctr"/>
                      <a:r>
                        <a:rPr lang="en-US" sz="1100" b="1" dirty="0">
                          <a:effectLst/>
                        </a:rPr>
                        <a:t>Feb</a:t>
                      </a:r>
                    </a:p>
                  </a:txBody>
                  <a:tcPr anchor="ctr"/>
                </a:tc>
                <a:tc>
                  <a:txBody>
                    <a:bodyPr/>
                    <a:lstStyle/>
                    <a:p>
                      <a:pPr algn="ctr" fontAlgn="ctr"/>
                      <a:r>
                        <a:rPr lang="en-US" sz="1100" dirty="0">
                          <a:effectLst/>
                        </a:rPr>
                        <a:t>89.5</a:t>
                      </a:r>
                    </a:p>
                  </a:txBody>
                  <a:tcPr anchor="ctr"/>
                </a:tc>
                <a:extLst>
                  <a:ext uri="{0D108BD9-81ED-4DB2-BD59-A6C34878D82A}">
                    <a16:rowId xmlns:a16="http://schemas.microsoft.com/office/drawing/2014/main" val="108254496"/>
                  </a:ext>
                </a:extLst>
              </a:tr>
              <a:tr h="266188">
                <a:tc>
                  <a:txBody>
                    <a:bodyPr/>
                    <a:lstStyle/>
                    <a:p>
                      <a:pPr algn="ctr" fontAlgn="ctr"/>
                      <a:r>
                        <a:rPr lang="en-US" sz="1100" b="1" dirty="0">
                          <a:effectLst/>
                        </a:rPr>
                        <a:t>Mar</a:t>
                      </a:r>
                    </a:p>
                  </a:txBody>
                  <a:tcPr anchor="ctr"/>
                </a:tc>
                <a:tc>
                  <a:txBody>
                    <a:bodyPr/>
                    <a:lstStyle/>
                    <a:p>
                      <a:pPr algn="ctr" fontAlgn="ctr"/>
                      <a:r>
                        <a:rPr lang="en-US" sz="1100" dirty="0">
                          <a:effectLst/>
                        </a:rPr>
                        <a:t>115.1</a:t>
                      </a:r>
                    </a:p>
                  </a:txBody>
                  <a:tcPr anchor="ctr"/>
                </a:tc>
                <a:extLst>
                  <a:ext uri="{0D108BD9-81ED-4DB2-BD59-A6C34878D82A}">
                    <a16:rowId xmlns:a16="http://schemas.microsoft.com/office/drawing/2014/main" val="2326465130"/>
                  </a:ext>
                </a:extLst>
              </a:tr>
              <a:tr h="266188">
                <a:tc>
                  <a:txBody>
                    <a:bodyPr/>
                    <a:lstStyle/>
                    <a:p>
                      <a:pPr algn="ctr" fontAlgn="ctr"/>
                      <a:r>
                        <a:rPr lang="en-US" sz="1100" b="1" dirty="0">
                          <a:effectLst/>
                        </a:rPr>
                        <a:t>Apr</a:t>
                      </a:r>
                    </a:p>
                  </a:txBody>
                  <a:tcPr anchor="ctr"/>
                </a:tc>
                <a:tc>
                  <a:txBody>
                    <a:bodyPr/>
                    <a:lstStyle/>
                    <a:p>
                      <a:pPr algn="ctr" fontAlgn="ctr"/>
                      <a:r>
                        <a:rPr lang="en-US" sz="1100" dirty="0">
                          <a:effectLst/>
                        </a:rPr>
                        <a:t>84.5</a:t>
                      </a:r>
                    </a:p>
                  </a:txBody>
                  <a:tcPr anchor="ctr"/>
                </a:tc>
                <a:extLst>
                  <a:ext uri="{0D108BD9-81ED-4DB2-BD59-A6C34878D82A}">
                    <a16:rowId xmlns:a16="http://schemas.microsoft.com/office/drawing/2014/main" val="3430793427"/>
                  </a:ext>
                </a:extLst>
              </a:tr>
              <a:tr h="266188">
                <a:tc>
                  <a:txBody>
                    <a:bodyPr/>
                    <a:lstStyle/>
                    <a:p>
                      <a:pPr algn="ctr" fontAlgn="ctr"/>
                      <a:r>
                        <a:rPr lang="en-US" sz="1100" b="1">
                          <a:effectLst/>
                        </a:rPr>
                        <a:t>May</a:t>
                      </a:r>
                    </a:p>
                  </a:txBody>
                  <a:tcPr anchor="ctr"/>
                </a:tc>
                <a:tc>
                  <a:txBody>
                    <a:bodyPr/>
                    <a:lstStyle/>
                    <a:p>
                      <a:pPr algn="ctr" fontAlgn="ctr"/>
                      <a:r>
                        <a:rPr lang="en-US" sz="1100" dirty="0">
                          <a:effectLst/>
                        </a:rPr>
                        <a:t>195.3</a:t>
                      </a:r>
                    </a:p>
                  </a:txBody>
                  <a:tcPr anchor="ctr"/>
                </a:tc>
                <a:extLst>
                  <a:ext uri="{0D108BD9-81ED-4DB2-BD59-A6C34878D82A}">
                    <a16:rowId xmlns:a16="http://schemas.microsoft.com/office/drawing/2014/main" val="365194700"/>
                  </a:ext>
                </a:extLst>
              </a:tr>
              <a:tr h="266188">
                <a:tc>
                  <a:txBody>
                    <a:bodyPr/>
                    <a:lstStyle/>
                    <a:p>
                      <a:pPr algn="ctr" fontAlgn="ctr"/>
                      <a:r>
                        <a:rPr lang="en-US" sz="1100" b="1">
                          <a:effectLst/>
                        </a:rPr>
                        <a:t>Jun</a:t>
                      </a:r>
                    </a:p>
                  </a:txBody>
                  <a:tcPr anchor="ctr"/>
                </a:tc>
                <a:tc>
                  <a:txBody>
                    <a:bodyPr/>
                    <a:lstStyle/>
                    <a:p>
                      <a:pPr algn="ctr" fontAlgn="ctr"/>
                      <a:r>
                        <a:rPr lang="en-US" sz="1100" dirty="0">
                          <a:effectLst/>
                        </a:rPr>
                        <a:t>167.5</a:t>
                      </a:r>
                    </a:p>
                  </a:txBody>
                  <a:tcPr anchor="ctr"/>
                </a:tc>
                <a:extLst>
                  <a:ext uri="{0D108BD9-81ED-4DB2-BD59-A6C34878D82A}">
                    <a16:rowId xmlns:a16="http://schemas.microsoft.com/office/drawing/2014/main" val="2719335476"/>
                  </a:ext>
                </a:extLst>
              </a:tr>
              <a:tr h="266188">
                <a:tc>
                  <a:txBody>
                    <a:bodyPr/>
                    <a:lstStyle/>
                    <a:p>
                      <a:pPr algn="ctr" fontAlgn="ctr"/>
                      <a:r>
                        <a:rPr lang="en-US" sz="1100" b="1">
                          <a:effectLst/>
                        </a:rPr>
                        <a:t>Jul</a:t>
                      </a:r>
                    </a:p>
                  </a:txBody>
                  <a:tcPr anchor="ctr"/>
                </a:tc>
                <a:tc>
                  <a:txBody>
                    <a:bodyPr/>
                    <a:lstStyle/>
                    <a:p>
                      <a:pPr algn="ctr" fontAlgn="ctr"/>
                      <a:r>
                        <a:rPr lang="en-US" sz="1100" dirty="0">
                          <a:effectLst/>
                        </a:rPr>
                        <a:t>157.3</a:t>
                      </a:r>
                    </a:p>
                  </a:txBody>
                  <a:tcPr anchor="ctr"/>
                </a:tc>
                <a:extLst>
                  <a:ext uri="{0D108BD9-81ED-4DB2-BD59-A6C34878D82A}">
                    <a16:rowId xmlns:a16="http://schemas.microsoft.com/office/drawing/2014/main" val="3082122168"/>
                  </a:ext>
                </a:extLst>
              </a:tr>
              <a:tr h="266188">
                <a:tc>
                  <a:txBody>
                    <a:bodyPr/>
                    <a:lstStyle/>
                    <a:p>
                      <a:pPr algn="ctr" fontAlgn="ctr"/>
                      <a:r>
                        <a:rPr lang="en-US" sz="1100" b="1">
                          <a:effectLst/>
                        </a:rPr>
                        <a:t>Aug</a:t>
                      </a:r>
                    </a:p>
                  </a:txBody>
                  <a:tcPr anchor="ctr"/>
                </a:tc>
                <a:tc>
                  <a:txBody>
                    <a:bodyPr/>
                    <a:lstStyle/>
                    <a:p>
                      <a:pPr algn="ctr" fontAlgn="ctr"/>
                      <a:r>
                        <a:rPr lang="en-US" sz="1100" dirty="0">
                          <a:effectLst/>
                        </a:rPr>
                        <a:t>70.1</a:t>
                      </a:r>
                    </a:p>
                  </a:txBody>
                  <a:tcPr anchor="ctr"/>
                </a:tc>
                <a:extLst>
                  <a:ext uri="{0D108BD9-81ED-4DB2-BD59-A6C34878D82A}">
                    <a16:rowId xmlns:a16="http://schemas.microsoft.com/office/drawing/2014/main" val="2747044100"/>
                  </a:ext>
                </a:extLst>
              </a:tr>
              <a:tr h="266188">
                <a:tc>
                  <a:txBody>
                    <a:bodyPr/>
                    <a:lstStyle/>
                    <a:p>
                      <a:pPr algn="ctr" fontAlgn="ctr"/>
                      <a:r>
                        <a:rPr lang="en-US" sz="1100" b="1">
                          <a:effectLst/>
                        </a:rPr>
                        <a:t>Sep</a:t>
                      </a:r>
                    </a:p>
                  </a:txBody>
                  <a:tcPr anchor="ctr"/>
                </a:tc>
                <a:tc>
                  <a:txBody>
                    <a:bodyPr/>
                    <a:lstStyle/>
                    <a:p>
                      <a:pPr algn="ctr" fontAlgn="ctr"/>
                      <a:r>
                        <a:rPr lang="en-US" sz="1100" dirty="0">
                          <a:effectLst/>
                        </a:rPr>
                        <a:t>50.7</a:t>
                      </a:r>
                    </a:p>
                  </a:txBody>
                  <a:tcPr anchor="ctr"/>
                </a:tc>
                <a:extLst>
                  <a:ext uri="{0D108BD9-81ED-4DB2-BD59-A6C34878D82A}">
                    <a16:rowId xmlns:a16="http://schemas.microsoft.com/office/drawing/2014/main" val="1118583179"/>
                  </a:ext>
                </a:extLst>
              </a:tr>
              <a:tr h="266188">
                <a:tc>
                  <a:txBody>
                    <a:bodyPr/>
                    <a:lstStyle/>
                    <a:p>
                      <a:pPr algn="ctr" fontAlgn="ctr"/>
                      <a:r>
                        <a:rPr lang="en-US" sz="1100" b="1">
                          <a:effectLst/>
                        </a:rPr>
                        <a:t>Oct</a:t>
                      </a:r>
                    </a:p>
                  </a:txBody>
                  <a:tcPr anchor="ctr"/>
                </a:tc>
                <a:tc>
                  <a:txBody>
                    <a:bodyPr/>
                    <a:lstStyle/>
                    <a:p>
                      <a:pPr algn="ctr" fontAlgn="ctr"/>
                      <a:r>
                        <a:rPr lang="en-US" sz="1100" dirty="0">
                          <a:effectLst/>
                        </a:rPr>
                        <a:t>53.3</a:t>
                      </a:r>
                    </a:p>
                  </a:txBody>
                  <a:tcPr anchor="ctr"/>
                </a:tc>
                <a:extLst>
                  <a:ext uri="{0D108BD9-81ED-4DB2-BD59-A6C34878D82A}">
                    <a16:rowId xmlns:a16="http://schemas.microsoft.com/office/drawing/2014/main" val="2004298710"/>
                  </a:ext>
                </a:extLst>
              </a:tr>
              <a:tr h="266188">
                <a:tc>
                  <a:txBody>
                    <a:bodyPr/>
                    <a:lstStyle/>
                    <a:p>
                      <a:pPr algn="ctr" fontAlgn="ctr"/>
                      <a:r>
                        <a:rPr lang="en-US" sz="1100" b="1">
                          <a:effectLst/>
                        </a:rPr>
                        <a:t>Nov</a:t>
                      </a:r>
                    </a:p>
                  </a:txBody>
                  <a:tcPr anchor="ctr"/>
                </a:tc>
                <a:tc>
                  <a:txBody>
                    <a:bodyPr/>
                    <a:lstStyle/>
                    <a:p>
                      <a:pPr algn="ctr" fontAlgn="ctr"/>
                      <a:r>
                        <a:rPr lang="en-US" sz="1100" dirty="0">
                          <a:effectLst/>
                        </a:rPr>
                        <a:t>140.1</a:t>
                      </a:r>
                    </a:p>
                  </a:txBody>
                  <a:tcPr anchor="ctr"/>
                </a:tc>
                <a:extLst>
                  <a:ext uri="{0D108BD9-81ED-4DB2-BD59-A6C34878D82A}">
                    <a16:rowId xmlns:a16="http://schemas.microsoft.com/office/drawing/2014/main" val="1973244300"/>
                  </a:ext>
                </a:extLst>
              </a:tr>
              <a:tr h="266188">
                <a:tc>
                  <a:txBody>
                    <a:bodyPr/>
                    <a:lstStyle/>
                    <a:p>
                      <a:pPr algn="ctr" fontAlgn="ctr"/>
                      <a:r>
                        <a:rPr lang="en-US" sz="1100" b="1">
                          <a:effectLst/>
                        </a:rPr>
                        <a:t>Dec</a:t>
                      </a:r>
                    </a:p>
                  </a:txBody>
                  <a:tcPr anchor="ctr"/>
                </a:tc>
                <a:tc>
                  <a:txBody>
                    <a:bodyPr/>
                    <a:lstStyle/>
                    <a:p>
                      <a:pPr algn="ctr" fontAlgn="ctr"/>
                      <a:r>
                        <a:rPr lang="en-US" sz="1100" dirty="0">
                          <a:effectLst/>
                        </a:rPr>
                        <a:t>111.1</a:t>
                      </a:r>
                    </a:p>
                  </a:txBody>
                  <a:tcPr anchor="ctr"/>
                </a:tc>
                <a:extLst>
                  <a:ext uri="{0D108BD9-81ED-4DB2-BD59-A6C34878D82A}">
                    <a16:rowId xmlns:a16="http://schemas.microsoft.com/office/drawing/2014/main" val="1004825399"/>
                  </a:ext>
                </a:extLst>
              </a:tr>
            </a:tbl>
          </a:graphicData>
        </a:graphic>
      </p:graphicFrame>
      <p:pic>
        <p:nvPicPr>
          <p:cNvPr id="4100" name="Picture 4">
            <a:extLst>
              <a:ext uri="{FF2B5EF4-FFF2-40B4-BE49-F238E27FC236}">
                <a16:creationId xmlns:a16="http://schemas.microsoft.com/office/drawing/2014/main" id="{256D7FBB-EF8E-DB44-94CF-05E400958D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7028" y="2243996"/>
            <a:ext cx="5722920" cy="3801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96228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5F28DDD-9641-43BA-944D-79B0687051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solidFill>
            <a:srgbClr val="FFF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BEEA74-7F80-8248-98AD-10FB0C7F6687}"/>
              </a:ext>
            </a:extLst>
          </p:cNvPr>
          <p:cNvSpPr>
            <a:spLocks noGrp="1"/>
          </p:cNvSpPr>
          <p:nvPr>
            <p:ph type="title"/>
          </p:nvPr>
        </p:nvSpPr>
        <p:spPr>
          <a:xfrm>
            <a:off x="746228" y="1037967"/>
            <a:ext cx="3054091" cy="4709131"/>
          </a:xfrm>
        </p:spPr>
        <p:txBody>
          <a:bodyPr anchor="ctr">
            <a:normAutofit/>
          </a:bodyPr>
          <a:lstStyle/>
          <a:p>
            <a:r>
              <a:rPr lang="en-US" sz="2200" dirty="0">
                <a:solidFill>
                  <a:schemeClr val="accent1"/>
                </a:solidFill>
              </a:rPr>
              <a:t>Recommendations and next steps:</a:t>
            </a:r>
          </a:p>
        </p:txBody>
      </p:sp>
      <p:sp>
        <p:nvSpPr>
          <p:cNvPr id="13" name="Rectangle 12">
            <a:extLst>
              <a:ext uri="{FF2B5EF4-FFF2-40B4-BE49-F238E27FC236}">
                <a16:creationId xmlns:a16="http://schemas.microsoft.com/office/drawing/2014/main" id="{32AA2954-062E-4B72-A97B-0B066FB156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10CA29A6-E0B1-40CD-ADF7-7B8E932A32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8DD5F866-AD72-475A-B6C6-54E4577D4A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C02BAD4C-6EA9-4F10-92D4-A1C8C53DAE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6851" y="723898"/>
            <a:ext cx="7498616" cy="5676901"/>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6" name="Content Placeholder 2">
            <a:extLst>
              <a:ext uri="{FF2B5EF4-FFF2-40B4-BE49-F238E27FC236}">
                <a16:creationId xmlns:a16="http://schemas.microsoft.com/office/drawing/2014/main" id="{83990420-23F3-4F7A-B608-88237680A425}"/>
              </a:ext>
            </a:extLst>
          </p:cNvPr>
          <p:cNvGraphicFramePr>
            <a:graphicFrameLocks noGrp="1"/>
          </p:cNvGraphicFramePr>
          <p:nvPr>
            <p:ph idx="1"/>
            <p:extLst>
              <p:ext uri="{D42A27DB-BD31-4B8C-83A1-F6EECF244321}">
                <p14:modId xmlns:p14="http://schemas.microsoft.com/office/powerpoint/2010/main" val="1328468397"/>
              </p:ext>
            </p:extLst>
          </p:nvPr>
        </p:nvGraphicFramePr>
        <p:xfrm>
          <a:off x="4598438" y="1037967"/>
          <a:ext cx="7012370" cy="47091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28348402"/>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Dividend</Template>
  <TotalTime>1336</TotalTime>
  <Words>414</Words>
  <Application>Microsoft Macintosh PowerPoint</Application>
  <PresentationFormat>Widescreen</PresentationFormat>
  <Paragraphs>63</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Gill Sans MT</vt:lpstr>
      <vt:lpstr>Wingdings 2</vt:lpstr>
      <vt:lpstr>Dividend</vt:lpstr>
      <vt:lpstr>MICROSOFT MOVIE STUDIO ANALYSIS</vt:lpstr>
      <vt:lpstr>SCOPE (OBJECTIVE)</vt:lpstr>
      <vt:lpstr>Methodology</vt:lpstr>
      <vt:lpstr>OVERALL FINDINGS</vt:lpstr>
      <vt:lpstr>Key findings</vt:lpstr>
      <vt:lpstr>Films in the Animation genre are most profitable on average, while costing about half their NET earnings</vt:lpstr>
      <vt:lpstr>Hiring experienced crew members will contribute to successful films </vt:lpstr>
      <vt:lpstr>MAY FILM RELEASES GENERATE THE HIGHEST WORLDWIDE GROSS ON AVERAGE</vt:lpstr>
      <vt:lpstr>Recommendations and next steps: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MOVIE STUDIO ANALYSIS</dc:title>
  <dc:creator>Sabina Bains</dc:creator>
  <cp:lastModifiedBy>Sabina Bains</cp:lastModifiedBy>
  <cp:revision>2</cp:revision>
  <dcterms:created xsi:type="dcterms:W3CDTF">2021-10-07T16:36:17Z</dcterms:created>
  <dcterms:modified xsi:type="dcterms:W3CDTF">2021-10-08T14:53:05Z</dcterms:modified>
</cp:coreProperties>
</file>