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Playfair Display"/>
      <p:regular r:id="rId41"/>
      <p:bold r:id="rId42"/>
      <p:italic r:id="rId43"/>
      <p:boldItalic r:id="rId44"/>
    </p:embeddedFont>
    <p:embeddedFont>
      <p:font typeface="Poppins"/>
      <p:regular r:id="rId45"/>
      <p:bold r:id="rId46"/>
      <p:italic r:id="rId47"/>
      <p:boldItalic r:id="rId48"/>
    </p:embeddedFont>
    <p:embeddedFont>
      <p:font typeface="Poppins Medium"/>
      <p:regular r:id="rId49"/>
      <p:bold r:id="rId50"/>
      <p:italic r:id="rId51"/>
      <p:boldItalic r:id="rId52"/>
    </p:embeddedFont>
    <p:embeddedFont>
      <p:font typeface="Old Standard TT"/>
      <p:regular r:id="rId53"/>
      <p:bold r:id="rId54"/>
      <p: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layfairDisplay-bold.fntdata"/><Relationship Id="rId41" Type="http://schemas.openxmlformats.org/officeDocument/2006/relationships/font" Target="fonts/PlayfairDisplay-regular.fntdata"/><Relationship Id="rId44" Type="http://schemas.openxmlformats.org/officeDocument/2006/relationships/font" Target="fonts/PlayfairDisplay-boldItalic.fntdata"/><Relationship Id="rId43" Type="http://schemas.openxmlformats.org/officeDocument/2006/relationships/font" Target="fonts/PlayfairDisplay-italic.fntdata"/><Relationship Id="rId46" Type="http://schemas.openxmlformats.org/officeDocument/2006/relationships/font" Target="fonts/Poppins-bold.fntdata"/><Relationship Id="rId45"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boldItalic.fntdata"/><Relationship Id="rId47" Type="http://schemas.openxmlformats.org/officeDocument/2006/relationships/font" Target="fonts/Poppins-italic.fntdata"/><Relationship Id="rId49" Type="http://schemas.openxmlformats.org/officeDocument/2006/relationships/font" Target="fonts/Poppins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Medium-italic.fntdata"/><Relationship Id="rId50" Type="http://schemas.openxmlformats.org/officeDocument/2006/relationships/font" Target="fonts/PoppinsMedium-bold.fntdata"/><Relationship Id="rId53" Type="http://schemas.openxmlformats.org/officeDocument/2006/relationships/font" Target="fonts/OldStandardTT-regular.fntdata"/><Relationship Id="rId52" Type="http://schemas.openxmlformats.org/officeDocument/2006/relationships/font" Target="fonts/PoppinsMedium-boldItalic.fntdata"/><Relationship Id="rId11" Type="http://schemas.openxmlformats.org/officeDocument/2006/relationships/slide" Target="slides/slide6.xml"/><Relationship Id="rId55" Type="http://schemas.openxmlformats.org/officeDocument/2006/relationships/font" Target="fonts/OldStandardTT-italic.fntdata"/><Relationship Id="rId10" Type="http://schemas.openxmlformats.org/officeDocument/2006/relationships/slide" Target="slides/slide5.xml"/><Relationship Id="rId54"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03dc8aa0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03dc8aa0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We realize that making a post to the public and private wall requires more efforts. There are several events that would trigger the system to create a post, including when user adds a book to the bookshelf, updates reading progress, forms a friendship, rates a book or makes a book review. Each of these events have separate api handlers.</a:t>
            </a:r>
            <a:endParaRPr/>
          </a:p>
          <a:p>
            <a:pPr indent="0" lvl="0" marL="0" rtl="0" algn="l">
              <a:spcBef>
                <a:spcPts val="0"/>
              </a:spcBef>
              <a:spcAft>
                <a:spcPts val="0"/>
              </a:spcAft>
              <a:buNone/>
            </a:pPr>
            <a:r>
              <a:rPr lang="en"/>
              <a:t> We would like to encapsulate post creation logic in one place and also integrate the creation process with each api handlers. Moreover, the post created for each of the event would varies in the content but shares some common preparation steps. So in the end we use three patterns to implement a solution. Austin will talk more about this in details later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03dc8aa0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03dc8aa0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t>
            </a:r>
            <a:r>
              <a:rPr lang="en"/>
              <a:t>change how we add new books to our db. The original builder pattern would make it easy to add info step by step to a book object. But if a p</a:t>
            </a:r>
            <a:r>
              <a:rPr lang="en"/>
              <a:t>articular book is very popular among users, our db will have many repeated information of that book, like </a:t>
            </a:r>
            <a:r>
              <a:rPr lang="en">
                <a:solidFill>
                  <a:schemeClr val="dk1"/>
                </a:solidFill>
              </a:rPr>
              <a:t> title, thumbnail, authors, ISBN. </a:t>
            </a:r>
            <a:r>
              <a:rPr lang="en"/>
              <a:t>Yet these </a:t>
            </a:r>
            <a:r>
              <a:rPr lang="en"/>
              <a:t>information never actually changes from user to user. Moreover, when we want to compile the overall users rating of a book, we need to first get that book from every user who has it then sum up the rating. So we decide to change our approach</a:t>
            </a:r>
            <a:endParaRPr/>
          </a:p>
          <a:p>
            <a:pPr indent="0" lvl="0" marL="0" rtl="0" algn="l">
              <a:spcBef>
                <a:spcPts val="0"/>
              </a:spcBef>
              <a:spcAft>
                <a:spcPts val="0"/>
              </a:spcAft>
              <a:buNone/>
            </a:pPr>
            <a:r>
              <a:rPr lang="en"/>
              <a:t>We leverage flyweight pattern when we want to store a new book. We extract shared information into flyweight and store individual reading progress, rating and review separately. This helps us reduce the amount of repeated data and make calculating overall like and dislike very easy.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03dc8aa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03dc8aa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14 instances of design patterns, where singleton, CoR and template method patterns are all used twice to implement separate functionalities. Our project uses a combination of creational, behavioral, and structural patterns to implement many of the functionalities present in the demo video.. For instance, we utilize the proxy pattern for our Google Books API, and the Bridge pattern to separate the abstraction of a database from its implementing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what makes the architecture of our system so unique is that we combine 3 different design patterns to create one functionality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3dc8aa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03dc8aa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3 different design patterns to implement the functionality of making a post on the public and private walls. Each request that would make a post on the wall had a </a:t>
            </a:r>
            <a:r>
              <a:rPr lang="en">
                <a:solidFill>
                  <a:schemeClr val="dk1"/>
                </a:solidFill>
              </a:rPr>
              <a:t>request_type parameter in the body. The Chain of Responsibility would look for requests on a route that had specifically registered request_types, and if it saw one, it would trigger an event that would begin to make a post. To make one, you would create a concrete builder class that is a subclass of the abstract builder.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03dc8aa0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03dc8aa0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abstract builder defines the beginning and end steps of the algorithm: starting with the make() function which makes a post on the wall. The concrete builders can also have additional logic for creating a post. For example, it can include texts on the wall or a picture of a book. After creating the post, the concrete class saves the post to the database by calling super.save().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Super.make() and super.save() defines the template method design pattern; the abstract builder only implements part of the algorithm, and the subclasses implement the rest of the logic of the algorithm.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0a26329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0a26329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Combining the template method, builder pattern, and chain of responsibility made it easy to create a system that would elegantly add posts to the walls.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might sound complicated and like “too much” to use these 3 design patterns to implement a single functionality. On the contrary, these design patterns actually made it easier to add posts to the wall, and to drastically decrease coupling in the system. For example: the person in charge of implementing the “add to friends” functionality did not need to concern themselves with how adding a user as friend would make a post on the timeline. They could just worry about implementing their own functionality in the controller. And then, the person implementing the “Post to Wall” functionality can easily go back, and add the wallHandler as a middleware between the authentication middleware, and the controller.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design patterns help us obey the SOLID principle.  By being able to separate our functionality of creating a post and the actual action the user took, we follow the single-responsibility principle. Additionally, by extending the abstract builder class, we follow the open-closed principle, because we do not have to modify our abstract builder class,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0a26329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0a26329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in total, these 3 design patterns made the complex feature of creating a post on the wall into an extendable functionality with separation of concerns. These patterns allowed us to satisfy our quality attributes of maintainability and extensibility because it is easy to make new builders for other types us posts. It allowed us to lower coupling by having a specific module responsible for creating posts on the wall (as opposed to coupling the functionality in a controller). It also allowed us to increase cohesion, by grouping other concrete builders together.</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03dc8aa0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03dc8aa0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03dc8a6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03dc8a6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move to our </a:t>
            </a:r>
            <a:r>
              <a:rPr lang="en"/>
              <a:t>implementation</a:t>
            </a:r>
            <a:r>
              <a:rPr lang="en"/>
              <a:t> details. The first feature I am going to talk about is search book. We use Proxy and Singleton to build our search functionality. We have a interface which allow user to search book by title, by author or no restriction. SearchView interface will use RESTful api to connect with user library controller. In user library controller, we will implement booksearchproxy to search the book with parameter: search query and page index. Our book search proxy will execute google search book service to get the searched book result back.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03dc8aa0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03dc8aa0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quick reminder about our search book UI. We have pagination, search options and the books result get from our proxy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4236e073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4236e073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03dc8a6e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03dc8a6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to our code detail. This is our searchView file. When the client want to search books, it will input </a:t>
            </a:r>
            <a:r>
              <a:rPr lang="en">
                <a:solidFill>
                  <a:schemeClr val="dk1"/>
                </a:solidFill>
              </a:rPr>
              <a:t> the search query and </a:t>
            </a:r>
            <a:r>
              <a:rPr lang="en"/>
              <a:t>chosen</a:t>
            </a:r>
            <a:r>
              <a:rPr lang="en"/>
              <a:t> search option such as searching the words only in title to searchBook function. searchBook function will have a GET request to backend to get the results that we want. The startIndex in parameter is used for getting book results on different page.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03dc8a6e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03dc8a6e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this is our backend controller and proxy. Booksearch proxy is open closed, so in the future, if we want to also search with different </a:t>
            </a:r>
            <a:r>
              <a:rPr lang="en"/>
              <a:t>third</a:t>
            </a:r>
            <a:r>
              <a:rPr lang="en"/>
              <a:t> party such as amazon book, we can easily add proxy to execute that.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03dc8a6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03dc8a6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I’m going to introduce our fourth functionality. Based on the demo, we’ve seen that users can edit their privacy settings based on their preferences. Here’s the page that the user can change their settings. We can see that there are three criterias in this pop up screen which are who can view my posts, who can like my posts, and who can comment on my posts.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08d0bf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08d0bf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of all, in the frontend, privacyModal, the user is able to post their settings through fetching the restful api. In the backend, the privacy controller will support changes in the settings based on the user selection and saved it to the database.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08d0bf5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08d0bf5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FFFFF"/>
                </a:highlight>
              </a:rPr>
              <a:t>While coming into the walls, which can be both private and public, the frontend will decide to display either private wall or public wall based on the wall ID coming in. The</a:t>
            </a:r>
            <a:r>
              <a:rPr lang="en" sz="1150">
                <a:solidFill>
                  <a:srgbClr val="1D1C1D"/>
                </a:solidFill>
                <a:highlight>
                  <a:srgbClr val="FFFFFF"/>
                </a:highlight>
              </a:rPr>
              <a:t> frontend will then fetch a get request to the wall by target username. If the user successfully see the private wall, then the user is identified as authenticated.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0a263298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0a263298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1D1C1D"/>
                </a:solidFill>
                <a:highlight>
                  <a:srgbClr val="FFFFFF"/>
                </a:highlight>
              </a:rPr>
              <a:t>To implement the privacy setting, first we have privacyModel to organize the information on who can view the profile, who can like the post, and who can comment on the posts.</a:t>
            </a:r>
            <a:endParaRPr sz="1150">
              <a:solidFill>
                <a:srgbClr val="1D1C1D"/>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rgbClr val="FFFFFF"/>
                </a:highlight>
              </a:rPr>
              <a:t>The next level of the privacy settings will include functions such as create original privacy settings, verify the privacy type with login and target user, and get current user privacy settings.</a:t>
            </a:r>
            <a:endParaRPr/>
          </a:p>
          <a:p>
            <a:pPr indent="0" lvl="0" marL="0" rtl="0" algn="l">
              <a:spcBef>
                <a:spcPts val="0"/>
              </a:spcBef>
              <a:spcAft>
                <a:spcPts val="0"/>
              </a:spcAft>
              <a:buNone/>
            </a:pPr>
            <a:r>
              <a:rPr lang="en"/>
              <a:t>Then we have a privacy controller over what we have discussed. Without directly calling the functions in the privacySettings, we have this controller to control over -&gt; one “change settings” on the user privacy, and second “get current Settings For the input PrivacyType”</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0a263298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0a263298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FFFFF"/>
                </a:highlight>
              </a:rPr>
              <a:t>After we discussed the privacy settings, we can go back to the implementation on the walls. We have to include the privacy settings into wallPost.js because for every implementation in the wall post, we need to verify the user with privacy type. </a:t>
            </a:r>
            <a:endParaRPr sz="1150">
              <a:solidFill>
                <a:srgbClr val="1D1C1D"/>
              </a:solidFill>
              <a:highlight>
                <a:srgbClr val="FFFFFF"/>
              </a:highlight>
            </a:endParaRPr>
          </a:p>
          <a:p>
            <a:pPr indent="0" lvl="0" marL="0" rtl="0" algn="l">
              <a:spcBef>
                <a:spcPts val="0"/>
              </a:spcBef>
              <a:spcAft>
                <a:spcPts val="0"/>
              </a:spcAft>
              <a:buNone/>
            </a:pPr>
            <a:r>
              <a:rPr lang="en" sz="1150">
                <a:solidFill>
                  <a:srgbClr val="1D1C1D"/>
                </a:solidFill>
                <a:highlight>
                  <a:srgbClr val="FFFFFF"/>
                </a:highlight>
              </a:rPr>
              <a:t>For example, when the user requests to get all the private posts to display on the private wall, the wallPost.js will call to verify who can view the post through privacy settings. The code snippet in the first screenshot is the one that actually implements the verify function from privacy settings.</a:t>
            </a:r>
            <a:endParaRPr sz="1150">
              <a:solidFill>
                <a:srgbClr val="1D1C1D"/>
              </a:solidFill>
              <a:highlight>
                <a:srgbClr val="FFFFFF"/>
              </a:highlight>
            </a:endParaRPr>
          </a:p>
          <a:p>
            <a:pPr indent="0" lvl="0" marL="0" rtl="0" algn="l">
              <a:spcBef>
                <a:spcPts val="0"/>
              </a:spcBef>
              <a:spcAft>
                <a:spcPts val="0"/>
              </a:spcAft>
              <a:buNone/>
            </a:pPr>
            <a:r>
              <a:t/>
            </a:r>
            <a:endParaRPr sz="1150">
              <a:solidFill>
                <a:srgbClr val="1D1C1D"/>
              </a:solidFill>
              <a:highlight>
                <a:srgbClr val="FFFFFF"/>
              </a:highlight>
            </a:endParaRPr>
          </a:p>
          <a:p>
            <a:pPr indent="0" lvl="0" marL="0" rtl="0" algn="l">
              <a:spcBef>
                <a:spcPts val="0"/>
              </a:spcBef>
              <a:spcAft>
                <a:spcPts val="0"/>
              </a:spcAft>
              <a:buNone/>
            </a:pPr>
            <a:r>
              <a:rPr lang="en" sz="1150">
                <a:solidFill>
                  <a:srgbClr val="1D1C1D"/>
                </a:solidFill>
                <a:highlight>
                  <a:srgbClr val="FFFFFF"/>
                </a:highlight>
              </a:rPr>
              <a:t>For the second screentshot, we can see that there are two functions, one for the getPrivatePosts, and the other for the getPublicPosts. For both functions, we utilize the getPost method to verify the targetUser with logged-in user. For the get public post, it will retrieve all of your friends and verify the settings between you and your friend.</a:t>
            </a:r>
            <a:endParaRPr sz="1150">
              <a:solidFill>
                <a:srgbClr val="1D1C1D"/>
              </a:solidFill>
              <a:highlight>
                <a:srgbClr val="FFFFFF"/>
              </a:highlight>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a263298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0a263298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FFFFF"/>
                </a:highlight>
              </a:rPr>
              <a:t>In the end, on the wallController, we can call wallPost.getPrivatePosts() and wallPost.getPublicPosts(). The client doesn't know that the wallPosts internally has a privacy settings class, that only gets the posts if it satisfies the privacy settings. We’re able to hide the implementation details on privacy settings within walls. For other actions on the wall are also implemented through similar ways of calling through the wallPost. For example the function for toggle likes on the post, and functions for add/delete comments on the wall.</a:t>
            </a:r>
            <a:endParaRPr sz="1150">
              <a:solidFill>
                <a:srgbClr val="1D1C1D"/>
              </a:solidFill>
              <a:highlight>
                <a:srgbClr val="FFFFFF"/>
              </a:highlight>
            </a:endParaRPr>
          </a:p>
          <a:p>
            <a:pPr indent="0" lvl="0" marL="0" rtl="0" algn="l">
              <a:spcBef>
                <a:spcPts val="0"/>
              </a:spcBef>
              <a:spcAft>
                <a:spcPts val="0"/>
              </a:spcAft>
              <a:buNone/>
            </a:pPr>
            <a:r>
              <a:t/>
            </a:r>
            <a:endParaRPr sz="1150">
              <a:solidFill>
                <a:srgbClr val="1D1C1D"/>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rgbClr val="FFFFFF"/>
                </a:highlight>
              </a:rPr>
              <a:t>This concludes our forth functionality privacy settings and how it affects the implementation of our walls.</a:t>
            </a:r>
            <a:endParaRPr sz="1150">
              <a:solidFill>
                <a:srgbClr val="1D1C1D"/>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03dc8a6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03dc8a6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I’m going to introduce another functionality that we implemented, which is the top books of yours on private wall. So at this point, you may think about, what’s the difference between top books and favorite books? </a:t>
            </a:r>
            <a:endParaRPr/>
          </a:p>
          <a:p>
            <a:pPr indent="0" lvl="0" marL="0" rtl="0" algn="l">
              <a:spcBef>
                <a:spcPts val="0"/>
              </a:spcBef>
              <a:spcAft>
                <a:spcPts val="0"/>
              </a:spcAft>
              <a:buNone/>
            </a:pPr>
            <a:r>
              <a:rPr lang="en"/>
              <a:t>The biggest difference is that, top books are those books that you want to recommend to all people who visit your private wall and favorite books are books that you like a lot but not necessarily need to share with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bookreader app, when the user goes into other user’s private walls or just go to their own wall, the bookreader app will display the top books that this person recommend. The user is able to edit their top books in the privacy setting pages. </a:t>
            </a:r>
            <a:endParaRPr/>
          </a:p>
          <a:p>
            <a:pPr indent="0" lvl="0" marL="0" rtl="0" algn="l">
              <a:spcBef>
                <a:spcPts val="0"/>
              </a:spcBef>
              <a:spcAft>
                <a:spcPts val="0"/>
              </a:spcAft>
              <a:buNone/>
            </a:pPr>
            <a:r>
              <a:rPr lang="en"/>
              <a:t>This is the refresher of what this functionality looks like. I’ll then introduce the implementation of this functionality.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08d0bf54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08d0bf5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code snippet on the top, we can see that the frontend will fetch topbooks api to post the top books to our database in the backend. We implemented this functionality based on the bookshelf that we already have. We added another bookshelf called topbooks in our bookshelf schema then added our top books to the bookshelf. There is getTopBooks functions in the bookshelfControlller that you can find the books based on the logged in user.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03dc8aa0e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03dc8aa0e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03dc8a6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03dc8a6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03dc8a6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03dc8a6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end, I am gonna to show what we have learned in this class. First, we learned how to design our </a:t>
            </a:r>
            <a:r>
              <a:rPr lang="en"/>
              <a:t>architecture</a:t>
            </a:r>
            <a:r>
              <a:rPr lang="en"/>
              <a:t>. Modeling our architecture with view, helps us ……… to have a better understanding of our project. Writing a haiku document helps us following or improving our design decisions we made before. </a:t>
            </a:r>
            <a:endParaRPr/>
          </a:p>
          <a:p>
            <a:pPr indent="0" lvl="0" marL="457200" rtl="0" algn="l">
              <a:lnSpc>
                <a:spcPct val="100000"/>
              </a:lnSpc>
              <a:spcBef>
                <a:spcPts val="0"/>
              </a:spcBef>
              <a:spcAft>
                <a:spcPts val="1600"/>
              </a:spcAft>
              <a:buNone/>
            </a:pPr>
            <a:r>
              <a:t/>
            </a:r>
            <a:endParaRPr sz="100">
              <a:latin typeface="Playfair Display"/>
              <a:ea typeface="Playfair Display"/>
              <a:cs typeface="Playfair Display"/>
              <a:sym typeface="Playfair Display"/>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03dc8a6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03dc8a6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a:t>
            </a:r>
            <a:r>
              <a:rPr lang="en"/>
              <a:t>We learned several design patterns. Creational, structural, behavioral following the solid principles. For example, most of functions are Single </a:t>
            </a:r>
            <a:r>
              <a:rPr lang="en"/>
              <a:t>responsibility which helps us having a low coupling and high cohesion code. (</a:t>
            </a:r>
            <a:r>
              <a:rPr lang="en"/>
              <a:t>Then we will not meet architectural violation problem). When we adding or refactoring our design pattern, we can easily update and did not violate our </a:t>
            </a:r>
            <a:r>
              <a:rPr lang="en"/>
              <a:t>architecture</a:t>
            </a:r>
            <a:r>
              <a:rPr lang="en"/>
              <a:t>. </a:t>
            </a:r>
            <a:r>
              <a:rPr lang="en"/>
              <a:t>Next, we learn how to use design pattern appropriately. In our implementation, we strived to make sure that most of our design patterns remained relevant or necessary. Nevertheless, as we continued to develop, we realized that the incorporation of some </a:t>
            </a:r>
            <a:r>
              <a:rPr lang="en"/>
              <a:t>design patterns will be too much for a simple functionality. For example, we did not </a:t>
            </a:r>
            <a:r>
              <a:rPr b="1" lang="en"/>
              <a:t>need</a:t>
            </a:r>
            <a:r>
              <a:rPr lang="en"/>
              <a:t> to use the singleton design pattern for our controllers. When we use </a:t>
            </a:r>
            <a:r>
              <a:rPr lang="en"/>
              <a:t>unnecessary</a:t>
            </a:r>
            <a:r>
              <a:rPr lang="en"/>
              <a:t> design patterns, our code will be more complex and less understandable, which can cause some </a:t>
            </a:r>
            <a:r>
              <a:rPr lang="en"/>
              <a:t>problems and waste our development time</a:t>
            </a:r>
            <a:r>
              <a:rPr lang="en"/>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 the most important one is that we learned how to implement design patterns in our projects as we show before.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07b8944d6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07b8944d6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Expected those we leaned in the lecture. We also learned a new framework -- </a:t>
            </a:r>
            <a:r>
              <a:rPr lang="en"/>
              <a:t>React (framework). Some of us did not have experience with this, so we spent some time on the tutorial before we started our project. Overall, we worked very well with react. It saves us time on writing the frontend and has a beautiful UI.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07b8944d6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07b8944d6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how to design our workflow on our own. First, we design our backlog tasks by the order of priority. Then, we estimate with playing the planning poker and separate tasks to everyone equally. Each week, we have one meeting to stand up for what we have done so far and another optional meeting if we have any problems. Such workflow helps us having good time management to finish a solid application. Then, we did not have a big bang workload at the end.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03dc8a6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03dc8a6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04236e073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04236e073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latin typeface="Times New Roman"/>
                <a:ea typeface="Times New Roman"/>
                <a:cs typeface="Times New Roman"/>
                <a:sym typeface="Times New Roman"/>
              </a:rPr>
              <a:t>Our application, the BookReader, has four main functionalities: Library management, tracking book progress, interacting with friends and profile management. The first three ones are predefined and we will not go into great details here. We would like to highlight our team functionality: profile management.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lang="en" sz="1200">
                <a:solidFill>
                  <a:schemeClr val="dk1"/>
                </a:solidFill>
                <a:latin typeface="Times New Roman"/>
                <a:ea typeface="Times New Roman"/>
                <a:cs typeface="Times New Roman"/>
                <a:sym typeface="Times New Roman"/>
              </a:rPr>
              <a:t>For this functionality, users can display their top favorite books that best represent them. They can also write a personal description to let others know about them. Finally, users can adjust privacy setting which will decide who can have access to view the content on their profile.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lang="en" sz="1200">
                <a:solidFill>
                  <a:schemeClr val="dk1"/>
                </a:solidFill>
                <a:latin typeface="Times New Roman"/>
                <a:ea typeface="Times New Roman"/>
                <a:cs typeface="Times New Roman"/>
                <a:sym typeface="Times New Roman"/>
              </a:rPr>
              <a:t>Maintainability  &gt; Usability  &gt; Extensibility </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90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Layered Pattern </a:t>
            </a:r>
            <a:r>
              <a:rPr lang="en" sz="1200">
                <a:solidFill>
                  <a:schemeClr val="dk1"/>
                </a:solidFill>
                <a:latin typeface="Times New Roman"/>
                <a:ea typeface="Times New Roman"/>
                <a:cs typeface="Times New Roman"/>
                <a:sym typeface="Times New Roman"/>
              </a:rPr>
              <a:t>Model-View-Controller to efficiently model the behavior of our system</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Client-Server Pattern </a:t>
            </a:r>
            <a:r>
              <a:rPr lang="en" sz="1200">
                <a:solidFill>
                  <a:schemeClr val="dk1"/>
                </a:solidFill>
                <a:latin typeface="Times New Roman"/>
                <a:ea typeface="Times New Roman"/>
                <a:cs typeface="Times New Roman"/>
                <a:sym typeface="Times New Roman"/>
              </a:rPr>
              <a:t>to allow the communication between the server and multiple clients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lang="en" sz="1200">
                <a:solidFill>
                  <a:schemeClr val="dk1"/>
                </a:solidFill>
                <a:latin typeface="Times New Roman"/>
                <a:ea typeface="Times New Roman"/>
                <a:cs typeface="Times New Roman"/>
                <a:sym typeface="Times New Roman"/>
              </a:rPr>
              <a:t>While we are developing the Bookreader, we chooses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900"/>
              </a:spcBef>
              <a:spcAft>
                <a:spcPts val="9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03dc8aa0e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03dc8aa0e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latin typeface="Times New Roman"/>
                <a:ea typeface="Times New Roman"/>
                <a:cs typeface="Times New Roman"/>
                <a:sym typeface="Times New Roman"/>
              </a:rPr>
              <a:t>During the early stage of implementation, we decide to keep the system maintainable and </a:t>
            </a:r>
            <a:r>
              <a:rPr lang="en" sz="1200">
                <a:solidFill>
                  <a:schemeClr val="dk1"/>
                </a:solidFill>
                <a:latin typeface="Times New Roman"/>
                <a:ea typeface="Times New Roman"/>
                <a:cs typeface="Times New Roman"/>
                <a:sym typeface="Times New Roman"/>
              </a:rPr>
              <a:t>extensible. To satisfy these quality attributes we adopted some  design decision. On the system level, we adopted MVC and Client-Server for our Architecture pattern. We are able to encapsulate related business logic into appropriate components and reduce their dependency. On the object level, we used 11 design patterns in 14 different places. Using design patterns help our code to follow with SOLID principle and OO best practices. We will talk more about the design pattern later. Overall,  these design decision ensure that our system remains maintainable and extensible throughout the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900"/>
              </a:spcBef>
              <a:spcAft>
                <a:spcPts val="900"/>
              </a:spcAft>
              <a:buNone/>
            </a:pPr>
            <a:r>
              <a:rPr lang="en" sz="1200">
                <a:solidFill>
                  <a:schemeClr val="dk1"/>
                </a:solidFill>
                <a:latin typeface="Times New Roman"/>
                <a:ea typeface="Times New Roman"/>
                <a:cs typeface="Times New Roman"/>
                <a:sym typeface="Times New Roman"/>
              </a:rPr>
              <a:t>In addition to the internal quality attributes, we work hard to ensure that the BookReader has good usability. We provide clean and intuitive UI in our final solution. We will now display a video to show how we satisfy the usability quality attributes.</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3dc8a6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3dc8a6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03dc8aa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03dc8aa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08d0bf54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08d0bf5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03dc8aa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03dc8aa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move on to review design decision changes. In our initial presentation, we proposed four </a:t>
            </a:r>
            <a:r>
              <a:rPr lang="en"/>
              <a:t>possible</a:t>
            </a:r>
            <a:r>
              <a:rPr lang="en"/>
              <a:t> scenarios for 3 creational pattern. The first two singleton use cases for controllers and google books API remain the same. But we decide to change how we build posts for public/private wall, and how we create new book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9.png"/><Relationship Id="rId6" Type="http://schemas.openxmlformats.org/officeDocument/2006/relationships/image" Target="../media/image5.jpg"/><Relationship Id="rId7"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18.png"/><Relationship Id="rId5" Type="http://schemas.openxmlformats.org/officeDocument/2006/relationships/image" Target="../media/image29.png"/><Relationship Id="rId6"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jpg"/><Relationship Id="rId4" Type="http://schemas.openxmlformats.org/officeDocument/2006/relationships/image" Target="../media/image3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0wlgMUIV6z4" TargetMode="Externa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2571750"/>
            <a:ext cx="3140400" cy="84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 Reader</a:t>
            </a:r>
            <a:endParaRPr/>
          </a:p>
        </p:txBody>
      </p:sp>
      <p:sp>
        <p:nvSpPr>
          <p:cNvPr id="60" name="Google Shape;60;p13"/>
          <p:cNvSpPr/>
          <p:nvPr/>
        </p:nvSpPr>
        <p:spPr>
          <a:xfrm>
            <a:off x="6912381" y="3226177"/>
            <a:ext cx="870300" cy="87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3729549" y="4301931"/>
            <a:ext cx="9540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62" name="Google Shape;62;p13"/>
          <p:cNvSpPr txBox="1"/>
          <p:nvPr/>
        </p:nvSpPr>
        <p:spPr>
          <a:xfrm>
            <a:off x="3823825" y="4144851"/>
            <a:ext cx="7656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Old Standard TT"/>
                <a:ea typeface="Old Standard TT"/>
                <a:cs typeface="Old Standard TT"/>
                <a:sym typeface="Old Standard TT"/>
              </a:rPr>
              <a:t>Justin Starks</a:t>
            </a:r>
            <a:endParaRPr sz="1200">
              <a:latin typeface="Old Standard TT"/>
              <a:ea typeface="Old Standard TT"/>
              <a:cs typeface="Old Standard TT"/>
              <a:sym typeface="Old Standard TT"/>
            </a:endParaRPr>
          </a:p>
        </p:txBody>
      </p:sp>
      <p:sp>
        <p:nvSpPr>
          <p:cNvPr id="63" name="Google Shape;63;p13"/>
          <p:cNvSpPr txBox="1"/>
          <p:nvPr/>
        </p:nvSpPr>
        <p:spPr>
          <a:xfrm>
            <a:off x="4907706" y="4123815"/>
            <a:ext cx="765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Old Standard TT"/>
                <a:ea typeface="Old Standard TT"/>
                <a:cs typeface="Old Standard TT"/>
                <a:sym typeface="Old Standard TT"/>
              </a:rPr>
              <a:t>A</a:t>
            </a:r>
            <a:r>
              <a:rPr lang="en" sz="1200">
                <a:solidFill>
                  <a:srgbClr val="FFFFFF"/>
                </a:solidFill>
                <a:latin typeface="Old Standard TT"/>
                <a:ea typeface="Old Standard TT"/>
                <a:cs typeface="Old Standard TT"/>
                <a:sym typeface="Old Standard TT"/>
              </a:rPr>
              <a:t>ustin Starks</a:t>
            </a:r>
            <a:endParaRPr sz="1200">
              <a:latin typeface="Old Standard TT"/>
              <a:ea typeface="Old Standard TT"/>
              <a:cs typeface="Old Standard TT"/>
              <a:sym typeface="Old Standard TT"/>
            </a:endParaRPr>
          </a:p>
        </p:txBody>
      </p:sp>
      <p:sp>
        <p:nvSpPr>
          <p:cNvPr id="64" name="Google Shape;64;p13"/>
          <p:cNvSpPr txBox="1"/>
          <p:nvPr/>
        </p:nvSpPr>
        <p:spPr>
          <a:xfrm>
            <a:off x="6013863" y="4123815"/>
            <a:ext cx="765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Old Standard TT"/>
                <a:ea typeface="Old Standard TT"/>
                <a:cs typeface="Old Standard TT"/>
                <a:sym typeface="Old Standard TT"/>
              </a:rPr>
              <a:t>Mimi</a:t>
            </a:r>
            <a:endParaRPr sz="12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200">
                <a:solidFill>
                  <a:srgbClr val="FFFFFF"/>
                </a:solidFill>
                <a:latin typeface="Old Standard TT"/>
                <a:ea typeface="Old Standard TT"/>
                <a:cs typeface="Old Standard TT"/>
                <a:sym typeface="Old Standard TT"/>
              </a:rPr>
              <a:t>Shih</a:t>
            </a:r>
            <a:endParaRPr sz="1200">
              <a:solidFill>
                <a:srgbClr val="FFFFFF"/>
              </a:solidFill>
              <a:latin typeface="Old Standard TT"/>
              <a:ea typeface="Old Standard TT"/>
              <a:cs typeface="Old Standard TT"/>
              <a:sym typeface="Old Standard TT"/>
            </a:endParaRPr>
          </a:p>
        </p:txBody>
      </p:sp>
      <p:sp>
        <p:nvSpPr>
          <p:cNvPr id="65" name="Google Shape;65;p13"/>
          <p:cNvSpPr txBox="1"/>
          <p:nvPr/>
        </p:nvSpPr>
        <p:spPr>
          <a:xfrm>
            <a:off x="7056630" y="4123815"/>
            <a:ext cx="765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Old Standard TT"/>
                <a:ea typeface="Old Standard TT"/>
                <a:cs typeface="Old Standard TT"/>
                <a:sym typeface="Old Standard TT"/>
              </a:rPr>
              <a:t>Jiaxin</a:t>
            </a:r>
            <a:endParaRPr sz="12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200">
                <a:solidFill>
                  <a:srgbClr val="FFFFFF"/>
                </a:solidFill>
                <a:latin typeface="Old Standard TT"/>
                <a:ea typeface="Old Standard TT"/>
                <a:cs typeface="Old Standard TT"/>
                <a:sym typeface="Old Standard TT"/>
              </a:rPr>
              <a:t>Du</a:t>
            </a:r>
            <a:endParaRPr sz="1200">
              <a:solidFill>
                <a:srgbClr val="FFFFFF"/>
              </a:solidFill>
              <a:latin typeface="Old Standard TT"/>
              <a:ea typeface="Old Standard TT"/>
              <a:cs typeface="Old Standard TT"/>
              <a:sym typeface="Old Standard TT"/>
            </a:endParaRPr>
          </a:p>
        </p:txBody>
      </p:sp>
      <p:sp>
        <p:nvSpPr>
          <p:cNvPr id="66" name="Google Shape;66;p13"/>
          <p:cNvSpPr txBox="1"/>
          <p:nvPr/>
        </p:nvSpPr>
        <p:spPr>
          <a:xfrm>
            <a:off x="8083691" y="4123815"/>
            <a:ext cx="765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Old Standard TT"/>
                <a:ea typeface="Old Standard TT"/>
                <a:cs typeface="Old Standard TT"/>
                <a:sym typeface="Old Standard TT"/>
              </a:rPr>
              <a:t>Sabina</a:t>
            </a:r>
            <a:endParaRPr sz="12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1200">
                <a:solidFill>
                  <a:srgbClr val="FFFFFF"/>
                </a:solidFill>
                <a:latin typeface="Old Standard TT"/>
                <a:ea typeface="Old Standard TT"/>
                <a:cs typeface="Old Standard TT"/>
                <a:sym typeface="Old Standard TT"/>
              </a:rPr>
              <a:t>Chang</a:t>
            </a:r>
            <a:endParaRPr sz="1200">
              <a:solidFill>
                <a:srgbClr val="FFFFFF"/>
              </a:solidFill>
              <a:latin typeface="Old Standard TT"/>
              <a:ea typeface="Old Standard TT"/>
              <a:cs typeface="Old Standard TT"/>
              <a:sym typeface="Old Standard TT"/>
            </a:endParaRPr>
          </a:p>
        </p:txBody>
      </p:sp>
      <p:pic>
        <p:nvPicPr>
          <p:cNvPr id="67" name="Google Shape;67;p13"/>
          <p:cNvPicPr preferRelativeResize="0"/>
          <p:nvPr/>
        </p:nvPicPr>
        <p:blipFill rotWithShape="1">
          <a:blip r:embed="rId3">
            <a:alphaModFix/>
          </a:blip>
          <a:srcRect b="12144" l="7822" r="12030" t="6733"/>
          <a:stretch/>
        </p:blipFill>
        <p:spPr>
          <a:xfrm>
            <a:off x="5845762" y="3217811"/>
            <a:ext cx="870300" cy="863100"/>
          </a:xfrm>
          <a:prstGeom prst="ellipse">
            <a:avLst/>
          </a:prstGeom>
          <a:noFill/>
          <a:ln>
            <a:noFill/>
          </a:ln>
        </p:spPr>
      </p:pic>
      <p:pic>
        <p:nvPicPr>
          <p:cNvPr id="68" name="Google Shape;68;p13"/>
          <p:cNvPicPr preferRelativeResize="0"/>
          <p:nvPr/>
        </p:nvPicPr>
        <p:blipFill rotWithShape="1">
          <a:blip r:embed="rId4">
            <a:alphaModFix/>
          </a:blip>
          <a:srcRect b="5421" l="11440" r="11877" t="17897"/>
          <a:stretch/>
        </p:blipFill>
        <p:spPr>
          <a:xfrm>
            <a:off x="6912375" y="3226175"/>
            <a:ext cx="870300" cy="870300"/>
          </a:xfrm>
          <a:prstGeom prst="ellipse">
            <a:avLst/>
          </a:prstGeom>
          <a:noFill/>
          <a:ln>
            <a:noFill/>
          </a:ln>
        </p:spPr>
      </p:pic>
      <p:pic>
        <p:nvPicPr>
          <p:cNvPr id="69" name="Google Shape;69;p13"/>
          <p:cNvPicPr preferRelativeResize="0"/>
          <p:nvPr/>
        </p:nvPicPr>
        <p:blipFill>
          <a:blip r:embed="rId5">
            <a:alphaModFix/>
          </a:blip>
          <a:stretch>
            <a:fillRect/>
          </a:stretch>
        </p:blipFill>
        <p:spPr>
          <a:xfrm>
            <a:off x="7978999" y="3226174"/>
            <a:ext cx="870300" cy="870300"/>
          </a:xfrm>
          <a:prstGeom prst="ellipse">
            <a:avLst/>
          </a:prstGeom>
          <a:noFill/>
          <a:ln>
            <a:noFill/>
          </a:ln>
        </p:spPr>
      </p:pic>
      <p:pic>
        <p:nvPicPr>
          <p:cNvPr id="70" name="Google Shape;70;p13"/>
          <p:cNvPicPr preferRelativeResize="0"/>
          <p:nvPr/>
        </p:nvPicPr>
        <p:blipFill rotWithShape="1">
          <a:blip r:embed="rId6">
            <a:alphaModFix/>
          </a:blip>
          <a:srcRect b="16359" l="0" r="0" t="0"/>
          <a:stretch/>
        </p:blipFill>
        <p:spPr>
          <a:xfrm>
            <a:off x="4779150" y="3214200"/>
            <a:ext cx="870300" cy="870300"/>
          </a:xfrm>
          <a:prstGeom prst="ellipse">
            <a:avLst/>
          </a:prstGeom>
          <a:noFill/>
          <a:ln>
            <a:noFill/>
          </a:ln>
        </p:spPr>
      </p:pic>
      <p:pic>
        <p:nvPicPr>
          <p:cNvPr id="71" name="Google Shape;71;p13"/>
          <p:cNvPicPr preferRelativeResize="0"/>
          <p:nvPr/>
        </p:nvPicPr>
        <p:blipFill rotWithShape="1">
          <a:blip r:embed="rId7">
            <a:alphaModFix/>
          </a:blip>
          <a:srcRect b="0" l="5053" r="3721" t="0"/>
          <a:stretch/>
        </p:blipFill>
        <p:spPr>
          <a:xfrm>
            <a:off x="3719168" y="3232025"/>
            <a:ext cx="870300" cy="8586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235500" y="2164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Change</a:t>
            </a:r>
            <a:r>
              <a:rPr lang="en"/>
              <a:t>: Posts for public/private wall</a:t>
            </a:r>
            <a:endParaRPr/>
          </a:p>
        </p:txBody>
      </p:sp>
      <p:grpSp>
        <p:nvGrpSpPr>
          <p:cNvPr id="148" name="Google Shape;148;p22"/>
          <p:cNvGrpSpPr/>
          <p:nvPr/>
        </p:nvGrpSpPr>
        <p:grpSpPr>
          <a:xfrm>
            <a:off x="303550" y="1007000"/>
            <a:ext cx="6288256" cy="3620916"/>
            <a:chOff x="3114542" y="988325"/>
            <a:chExt cx="5789758" cy="3620916"/>
          </a:xfrm>
        </p:grpSpPr>
        <p:sp>
          <p:nvSpPr>
            <p:cNvPr id="149" name="Google Shape;149;p22"/>
            <p:cNvSpPr/>
            <p:nvPr/>
          </p:nvSpPr>
          <p:spPr>
            <a:xfrm>
              <a:off x="3114542" y="1032100"/>
              <a:ext cx="1482300" cy="504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Add to bookshelf</a:t>
              </a:r>
              <a:endParaRPr>
                <a:solidFill>
                  <a:srgbClr val="FFFFFF"/>
                </a:solidFill>
                <a:latin typeface="Poppins"/>
                <a:ea typeface="Poppins"/>
                <a:cs typeface="Poppins"/>
                <a:sym typeface="Poppins"/>
              </a:endParaRPr>
            </a:p>
          </p:txBody>
        </p:sp>
        <p:sp>
          <p:nvSpPr>
            <p:cNvPr id="150" name="Google Shape;150;p22"/>
            <p:cNvSpPr/>
            <p:nvPr/>
          </p:nvSpPr>
          <p:spPr>
            <a:xfrm>
              <a:off x="3114548" y="1740534"/>
              <a:ext cx="1482300" cy="565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Update reading progress</a:t>
              </a:r>
              <a:endParaRPr>
                <a:solidFill>
                  <a:srgbClr val="FFFFFF"/>
                </a:solidFill>
                <a:latin typeface="Poppins"/>
                <a:ea typeface="Poppins"/>
                <a:cs typeface="Poppins"/>
                <a:sym typeface="Poppins"/>
              </a:endParaRPr>
            </a:p>
          </p:txBody>
        </p:sp>
        <p:sp>
          <p:nvSpPr>
            <p:cNvPr id="151" name="Google Shape;151;p22"/>
            <p:cNvSpPr/>
            <p:nvPr/>
          </p:nvSpPr>
          <p:spPr>
            <a:xfrm>
              <a:off x="3114542" y="3277097"/>
              <a:ext cx="1482300" cy="565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Rate a book</a:t>
              </a:r>
              <a:endParaRPr>
                <a:solidFill>
                  <a:srgbClr val="FFFFFF"/>
                </a:solidFill>
                <a:latin typeface="Poppins"/>
                <a:ea typeface="Poppins"/>
                <a:cs typeface="Poppins"/>
                <a:sym typeface="Poppins"/>
              </a:endParaRPr>
            </a:p>
          </p:txBody>
        </p:sp>
        <p:sp>
          <p:nvSpPr>
            <p:cNvPr id="152" name="Google Shape;152;p22"/>
            <p:cNvSpPr/>
            <p:nvPr/>
          </p:nvSpPr>
          <p:spPr>
            <a:xfrm>
              <a:off x="3114542" y="2517624"/>
              <a:ext cx="1482300" cy="565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Form a friendship</a:t>
              </a:r>
              <a:endParaRPr>
                <a:solidFill>
                  <a:srgbClr val="FFFFFF"/>
                </a:solidFill>
                <a:latin typeface="Poppins"/>
                <a:ea typeface="Poppins"/>
                <a:cs typeface="Poppins"/>
                <a:sym typeface="Poppins"/>
              </a:endParaRPr>
            </a:p>
          </p:txBody>
        </p:sp>
        <p:sp>
          <p:nvSpPr>
            <p:cNvPr id="153" name="Google Shape;153;p22"/>
            <p:cNvSpPr/>
            <p:nvPr/>
          </p:nvSpPr>
          <p:spPr>
            <a:xfrm>
              <a:off x="3114542" y="4043400"/>
              <a:ext cx="1482300" cy="565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Add a book review</a:t>
              </a:r>
              <a:endParaRPr>
                <a:solidFill>
                  <a:srgbClr val="FFFFFF"/>
                </a:solidFill>
                <a:latin typeface="Poppins"/>
                <a:ea typeface="Poppins"/>
                <a:cs typeface="Poppins"/>
                <a:sym typeface="Poppins"/>
              </a:endParaRPr>
            </a:p>
          </p:txBody>
        </p:sp>
        <p:sp>
          <p:nvSpPr>
            <p:cNvPr id="154" name="Google Shape;154;p22"/>
            <p:cNvSpPr/>
            <p:nvPr/>
          </p:nvSpPr>
          <p:spPr>
            <a:xfrm>
              <a:off x="7525800" y="1050150"/>
              <a:ext cx="1378500" cy="5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Bookshelf Builder</a:t>
              </a:r>
              <a:endParaRPr>
                <a:latin typeface="Poppins"/>
                <a:ea typeface="Poppins"/>
                <a:cs typeface="Poppins"/>
                <a:sym typeface="Poppins"/>
              </a:endParaRPr>
            </a:p>
          </p:txBody>
        </p:sp>
        <p:sp>
          <p:nvSpPr>
            <p:cNvPr id="155" name="Google Shape;155;p22"/>
            <p:cNvSpPr/>
            <p:nvPr/>
          </p:nvSpPr>
          <p:spPr>
            <a:xfrm>
              <a:off x="7525800" y="1678650"/>
              <a:ext cx="1378500" cy="5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Progress Builder</a:t>
              </a:r>
              <a:endParaRPr>
                <a:latin typeface="Poppins"/>
                <a:ea typeface="Poppins"/>
                <a:cs typeface="Poppins"/>
                <a:sym typeface="Poppins"/>
              </a:endParaRPr>
            </a:p>
          </p:txBody>
        </p:sp>
        <p:sp>
          <p:nvSpPr>
            <p:cNvPr id="156" name="Google Shape;156;p22"/>
            <p:cNvSpPr/>
            <p:nvPr/>
          </p:nvSpPr>
          <p:spPr>
            <a:xfrm>
              <a:off x="7525800" y="2494950"/>
              <a:ext cx="1378500" cy="5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Friendship Builder</a:t>
              </a:r>
              <a:endParaRPr>
                <a:latin typeface="Poppins"/>
                <a:ea typeface="Poppins"/>
                <a:cs typeface="Poppins"/>
                <a:sym typeface="Poppins"/>
              </a:endParaRPr>
            </a:p>
          </p:txBody>
        </p:sp>
        <p:sp>
          <p:nvSpPr>
            <p:cNvPr id="157" name="Google Shape;157;p22"/>
            <p:cNvSpPr/>
            <p:nvPr/>
          </p:nvSpPr>
          <p:spPr>
            <a:xfrm>
              <a:off x="7525800" y="3311250"/>
              <a:ext cx="1378500" cy="5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Rate Book Builder</a:t>
              </a:r>
              <a:endParaRPr>
                <a:latin typeface="Poppins"/>
                <a:ea typeface="Poppins"/>
                <a:cs typeface="Poppins"/>
                <a:sym typeface="Poppins"/>
              </a:endParaRPr>
            </a:p>
          </p:txBody>
        </p:sp>
        <p:sp>
          <p:nvSpPr>
            <p:cNvPr id="158" name="Google Shape;158;p22"/>
            <p:cNvSpPr/>
            <p:nvPr/>
          </p:nvSpPr>
          <p:spPr>
            <a:xfrm>
              <a:off x="7525800" y="4043400"/>
              <a:ext cx="1378500" cy="504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Review Book Builder</a:t>
              </a:r>
              <a:endParaRPr>
                <a:latin typeface="Poppins"/>
                <a:ea typeface="Poppins"/>
                <a:cs typeface="Poppins"/>
                <a:sym typeface="Poppins"/>
              </a:endParaRPr>
            </a:p>
          </p:txBody>
        </p:sp>
        <p:cxnSp>
          <p:nvCxnSpPr>
            <p:cNvPr id="159" name="Google Shape;159;p22"/>
            <p:cNvCxnSpPr>
              <a:stCxn id="149" idx="3"/>
              <a:endCxn id="154" idx="1"/>
            </p:cNvCxnSpPr>
            <p:nvPr/>
          </p:nvCxnSpPr>
          <p:spPr>
            <a:xfrm>
              <a:off x="4596842" y="1284100"/>
              <a:ext cx="2928900" cy="180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2"/>
            <p:cNvCxnSpPr>
              <a:stCxn id="150" idx="3"/>
              <a:endCxn id="155" idx="1"/>
            </p:cNvCxnSpPr>
            <p:nvPr/>
          </p:nvCxnSpPr>
          <p:spPr>
            <a:xfrm flipH="1" rot="10800000">
              <a:off x="4596848" y="1930734"/>
              <a:ext cx="2928900" cy="927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2"/>
            <p:cNvCxnSpPr>
              <a:stCxn id="152" idx="3"/>
              <a:endCxn id="156" idx="1"/>
            </p:cNvCxnSpPr>
            <p:nvPr/>
          </p:nvCxnSpPr>
          <p:spPr>
            <a:xfrm flipH="1" rot="10800000">
              <a:off x="4596842" y="2746824"/>
              <a:ext cx="2928900" cy="537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2"/>
            <p:cNvCxnSpPr>
              <a:stCxn id="151" idx="3"/>
              <a:endCxn id="157" idx="1"/>
            </p:cNvCxnSpPr>
            <p:nvPr/>
          </p:nvCxnSpPr>
          <p:spPr>
            <a:xfrm>
              <a:off x="4596842" y="3559997"/>
              <a:ext cx="2928900" cy="33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2"/>
            <p:cNvCxnSpPr>
              <a:stCxn id="153" idx="3"/>
              <a:endCxn id="158" idx="1"/>
            </p:cNvCxnSpPr>
            <p:nvPr/>
          </p:nvCxnSpPr>
          <p:spPr>
            <a:xfrm flipH="1" rot="10800000">
              <a:off x="4596842" y="4295400"/>
              <a:ext cx="2928900" cy="309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2"/>
            <p:cNvSpPr/>
            <p:nvPr/>
          </p:nvSpPr>
          <p:spPr>
            <a:xfrm>
              <a:off x="4943634" y="988325"/>
              <a:ext cx="2235384" cy="3620916"/>
            </a:xfrm>
            <a:prstGeom prst="cloud">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chemeClr val="accent4"/>
                  </a:highlight>
                  <a:latin typeface="Poppins Medium"/>
                  <a:ea typeface="Poppins Medium"/>
                  <a:cs typeface="Poppins Medium"/>
                  <a:sym typeface="Poppins Medium"/>
                </a:rPr>
                <a:t>Post Handler</a:t>
              </a:r>
              <a:endParaRPr>
                <a:highlight>
                  <a:schemeClr val="accent4"/>
                </a:highlight>
                <a:latin typeface="Poppins Medium"/>
                <a:ea typeface="Poppins Medium"/>
                <a:cs typeface="Poppins Medium"/>
                <a:sym typeface="Poppins Medium"/>
              </a:endParaRPr>
            </a:p>
            <a:p>
              <a:pPr indent="0" lvl="0" marL="0" rtl="0" algn="ctr">
                <a:spcBef>
                  <a:spcPts val="0"/>
                </a:spcBef>
                <a:spcAft>
                  <a:spcPts val="0"/>
                </a:spcAft>
                <a:buNone/>
              </a:pPr>
              <a:r>
                <a:t/>
              </a:r>
              <a:endParaRPr>
                <a:latin typeface="Poppins Medium"/>
                <a:ea typeface="Poppins Medium"/>
                <a:cs typeface="Poppins Medium"/>
                <a:sym typeface="Poppins Medium"/>
              </a:endParaRPr>
            </a:p>
            <a:p>
              <a:pPr indent="0" lvl="0" marL="0" rtl="0" algn="ctr">
                <a:spcBef>
                  <a:spcPts val="0"/>
                </a:spcBef>
                <a:spcAft>
                  <a:spcPts val="0"/>
                </a:spcAft>
                <a:buNone/>
              </a:pPr>
              <a:r>
                <a:rPr lang="en" sz="1200">
                  <a:latin typeface="Poppins Medium"/>
                  <a:ea typeface="Poppins Medium"/>
                  <a:cs typeface="Poppins Medium"/>
                  <a:sym typeface="Poppins Medium"/>
                </a:rPr>
                <a:t>Create post for each event</a:t>
              </a:r>
              <a:endParaRPr sz="1200">
                <a:latin typeface="Poppins Medium"/>
                <a:ea typeface="Poppins Medium"/>
                <a:cs typeface="Poppins Medium"/>
                <a:sym typeface="Poppins Medium"/>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sp>
        <p:nvSpPr>
          <p:cNvPr id="165" name="Google Shape;165;p22"/>
          <p:cNvSpPr txBox="1"/>
          <p:nvPr/>
        </p:nvSpPr>
        <p:spPr>
          <a:xfrm>
            <a:off x="6752725" y="1984213"/>
            <a:ext cx="2427900" cy="16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Solution: </a:t>
            </a: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Factory method becomes:</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rPr b="1" lang="en" sz="1200">
                <a:latin typeface="Poppins"/>
                <a:ea typeface="Poppins"/>
                <a:cs typeface="Poppins"/>
                <a:sym typeface="Poppins"/>
              </a:rPr>
              <a:t>- </a:t>
            </a:r>
            <a:r>
              <a:rPr b="1" lang="en" sz="1200">
                <a:latin typeface="Poppins"/>
                <a:ea typeface="Poppins"/>
                <a:cs typeface="Poppins"/>
                <a:sym typeface="Poppins"/>
              </a:rPr>
              <a:t>Chain of Responsibility</a:t>
            </a:r>
            <a:endParaRPr b="1" sz="1200">
              <a:latin typeface="Poppins"/>
              <a:ea typeface="Poppins"/>
              <a:cs typeface="Poppins"/>
              <a:sym typeface="Poppins"/>
            </a:endParaRPr>
          </a:p>
          <a:p>
            <a:pPr indent="0" lvl="0" marL="0" rtl="0" algn="l">
              <a:spcBef>
                <a:spcPts val="0"/>
              </a:spcBef>
              <a:spcAft>
                <a:spcPts val="0"/>
              </a:spcAft>
              <a:buNone/>
            </a:pPr>
            <a:r>
              <a:rPr b="1" lang="en" sz="1200">
                <a:latin typeface="Poppins"/>
                <a:ea typeface="Poppins"/>
                <a:cs typeface="Poppins"/>
                <a:sym typeface="Poppins"/>
              </a:rPr>
              <a:t>- Builder</a:t>
            </a:r>
            <a:endParaRPr b="1" sz="1200">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b="1" lang="en" sz="1200">
                <a:latin typeface="Poppins"/>
                <a:ea typeface="Poppins"/>
                <a:cs typeface="Poppins"/>
                <a:sym typeface="Poppins"/>
              </a:rPr>
              <a:t>- </a:t>
            </a:r>
            <a:r>
              <a:rPr b="1" lang="en" sz="1200">
                <a:latin typeface="Poppins"/>
                <a:ea typeface="Poppins"/>
                <a:cs typeface="Poppins"/>
                <a:sym typeface="Poppins"/>
              </a:rPr>
              <a:t>Template</a:t>
            </a:r>
            <a:endParaRPr b="1" sz="900">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1835550" y="203650"/>
            <a:ext cx="54729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a:t>
            </a:r>
            <a:r>
              <a:rPr lang="en"/>
              <a:t>: Add new books into db</a:t>
            </a:r>
            <a:endParaRPr/>
          </a:p>
        </p:txBody>
      </p:sp>
      <p:sp>
        <p:nvSpPr>
          <p:cNvPr id="171" name="Google Shape;171;p23"/>
          <p:cNvSpPr txBox="1"/>
          <p:nvPr/>
        </p:nvSpPr>
        <p:spPr>
          <a:xfrm>
            <a:off x="2837700" y="4490450"/>
            <a:ext cx="34686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Solution: </a:t>
            </a:r>
            <a:r>
              <a:rPr lang="en">
                <a:highlight>
                  <a:schemeClr val="accent4"/>
                </a:highlight>
                <a:latin typeface="Poppins"/>
                <a:ea typeface="Poppins"/>
                <a:cs typeface="Poppins"/>
                <a:sym typeface="Poppins"/>
              </a:rPr>
              <a:t>Builder</a:t>
            </a:r>
            <a:r>
              <a:rPr lang="en">
                <a:latin typeface="Poppins"/>
                <a:ea typeface="Poppins"/>
                <a:cs typeface="Poppins"/>
                <a:sym typeface="Poppins"/>
              </a:rPr>
              <a:t> becomes </a:t>
            </a:r>
            <a:r>
              <a:rPr lang="en">
                <a:highlight>
                  <a:schemeClr val="accent6"/>
                </a:highlight>
                <a:latin typeface="Poppins"/>
                <a:ea typeface="Poppins"/>
                <a:cs typeface="Poppins"/>
                <a:sym typeface="Poppins"/>
              </a:rPr>
              <a:t>Flyweight</a:t>
            </a:r>
            <a:endParaRPr>
              <a:highlight>
                <a:schemeClr val="accent6"/>
              </a:highlight>
              <a:latin typeface="Poppins"/>
              <a:ea typeface="Poppins"/>
              <a:cs typeface="Poppins"/>
              <a:sym typeface="Poppins"/>
            </a:endParaRPr>
          </a:p>
        </p:txBody>
      </p:sp>
      <p:grpSp>
        <p:nvGrpSpPr>
          <p:cNvPr id="172" name="Google Shape;172;p23"/>
          <p:cNvGrpSpPr/>
          <p:nvPr/>
        </p:nvGrpSpPr>
        <p:grpSpPr>
          <a:xfrm>
            <a:off x="4443339" y="1037524"/>
            <a:ext cx="4431350" cy="3200600"/>
            <a:chOff x="4515875" y="1281950"/>
            <a:chExt cx="4431350" cy="3200600"/>
          </a:xfrm>
        </p:grpSpPr>
        <p:sp>
          <p:nvSpPr>
            <p:cNvPr id="173" name="Google Shape;173;p23"/>
            <p:cNvSpPr/>
            <p:nvPr/>
          </p:nvSpPr>
          <p:spPr>
            <a:xfrm>
              <a:off x="7671625" y="3166450"/>
              <a:ext cx="1275600" cy="1316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Poppins"/>
                  <a:ea typeface="Poppins"/>
                  <a:cs typeface="Poppins"/>
                  <a:sym typeface="Poppins"/>
                </a:rPr>
                <a:t>Flyweight: 1</a:t>
              </a:r>
              <a:endParaRPr sz="1100">
                <a:solidFill>
                  <a:srgbClr val="434343"/>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100">
                  <a:solidFill>
                    <a:srgbClr val="434343"/>
                  </a:solidFill>
                  <a:latin typeface="Poppins"/>
                  <a:ea typeface="Poppins"/>
                  <a:cs typeface="Poppins"/>
                  <a:sym typeface="Poppins"/>
                </a:rPr>
                <a:t>Owner: ‘Amy’</a:t>
              </a:r>
              <a:endParaRPr sz="1100">
                <a:solidFill>
                  <a:srgbClr val="434343"/>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100">
                  <a:solidFill>
                    <a:srgbClr val="434343"/>
                  </a:solidFill>
                  <a:latin typeface="Poppins"/>
                  <a:ea typeface="Poppins"/>
                  <a:cs typeface="Poppins"/>
                  <a:sym typeface="Poppins"/>
                </a:rPr>
                <a:t>Rating: ‘like’</a:t>
              </a:r>
              <a:endParaRPr sz="1100">
                <a:solidFill>
                  <a:srgbClr val="434343"/>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100">
                  <a:solidFill>
                    <a:srgbClr val="434343"/>
                  </a:solidFill>
                  <a:latin typeface="Poppins"/>
                  <a:ea typeface="Poppins"/>
                  <a:cs typeface="Poppins"/>
                  <a:sym typeface="Poppins"/>
                </a:rPr>
                <a:t>Review: ‘Excellent’</a:t>
              </a:r>
              <a:endParaRPr sz="1100">
                <a:solidFill>
                  <a:srgbClr val="434343"/>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100">
                  <a:solidFill>
                    <a:srgbClr val="434343"/>
                  </a:solidFill>
                  <a:latin typeface="Poppins"/>
                  <a:ea typeface="Poppins"/>
                  <a:cs typeface="Poppins"/>
                  <a:sym typeface="Poppins"/>
                </a:rPr>
                <a:t>Progress: 34</a:t>
              </a:r>
              <a:endParaRPr sz="1100">
                <a:solidFill>
                  <a:srgbClr val="434343"/>
                </a:solidFill>
                <a:latin typeface="Poppins"/>
                <a:ea typeface="Poppins"/>
                <a:cs typeface="Poppins"/>
                <a:sym typeface="Poppins"/>
              </a:endParaRPr>
            </a:p>
          </p:txBody>
        </p:sp>
        <p:sp>
          <p:nvSpPr>
            <p:cNvPr id="174" name="Google Shape;174;p23"/>
            <p:cNvSpPr/>
            <p:nvPr/>
          </p:nvSpPr>
          <p:spPr>
            <a:xfrm>
              <a:off x="4515875" y="3166450"/>
              <a:ext cx="1275600" cy="1316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rPr>
                <a:t>Flyweight: 1</a:t>
              </a:r>
              <a:endParaRPr sz="1200">
                <a:solidFill>
                  <a:srgbClr val="434343"/>
                </a:solidFill>
              </a:endParaRPr>
            </a:p>
            <a:p>
              <a:pPr indent="0" lvl="0" marL="0" rtl="0" algn="l">
                <a:spcBef>
                  <a:spcPts val="0"/>
                </a:spcBef>
                <a:spcAft>
                  <a:spcPts val="0"/>
                </a:spcAft>
                <a:buNone/>
              </a:pPr>
              <a:r>
                <a:rPr lang="en" sz="1200">
                  <a:solidFill>
                    <a:srgbClr val="434343"/>
                  </a:solidFill>
                </a:rPr>
                <a:t>Owner: ‘Helen’</a:t>
              </a:r>
              <a:endParaRPr sz="1200">
                <a:solidFill>
                  <a:srgbClr val="434343"/>
                </a:solidFill>
              </a:endParaRPr>
            </a:p>
            <a:p>
              <a:pPr indent="0" lvl="0" marL="0" rtl="0" algn="l">
                <a:spcBef>
                  <a:spcPts val="0"/>
                </a:spcBef>
                <a:spcAft>
                  <a:spcPts val="0"/>
                </a:spcAft>
                <a:buNone/>
              </a:pPr>
              <a:r>
                <a:rPr lang="en" sz="1200">
                  <a:solidFill>
                    <a:srgbClr val="434343"/>
                  </a:solidFill>
                </a:rPr>
                <a:t>Rating: ‘like’</a:t>
              </a:r>
              <a:endParaRPr sz="1200">
                <a:solidFill>
                  <a:srgbClr val="434343"/>
                </a:solidFill>
              </a:endParaRPr>
            </a:p>
            <a:p>
              <a:pPr indent="0" lvl="0" marL="0" rtl="0" algn="l">
                <a:spcBef>
                  <a:spcPts val="0"/>
                </a:spcBef>
                <a:spcAft>
                  <a:spcPts val="0"/>
                </a:spcAft>
                <a:buNone/>
              </a:pPr>
              <a:r>
                <a:rPr lang="en" sz="1200">
                  <a:solidFill>
                    <a:srgbClr val="434343"/>
                  </a:solidFill>
                </a:rPr>
                <a:t>Review: ‘Love it’</a:t>
              </a:r>
              <a:endParaRPr sz="1200">
                <a:solidFill>
                  <a:srgbClr val="434343"/>
                </a:solidFill>
              </a:endParaRPr>
            </a:p>
            <a:p>
              <a:pPr indent="0" lvl="0" marL="0" rtl="0" algn="l">
                <a:spcBef>
                  <a:spcPts val="0"/>
                </a:spcBef>
                <a:spcAft>
                  <a:spcPts val="0"/>
                </a:spcAft>
                <a:buNone/>
              </a:pPr>
              <a:r>
                <a:rPr lang="en" sz="1200">
                  <a:solidFill>
                    <a:srgbClr val="434343"/>
                  </a:solidFill>
                </a:rPr>
                <a:t>Progress: 22</a:t>
              </a:r>
              <a:endParaRPr/>
            </a:p>
          </p:txBody>
        </p:sp>
        <p:sp>
          <p:nvSpPr>
            <p:cNvPr id="175" name="Google Shape;175;p23"/>
            <p:cNvSpPr/>
            <p:nvPr/>
          </p:nvSpPr>
          <p:spPr>
            <a:xfrm>
              <a:off x="7671625" y="1281950"/>
              <a:ext cx="1275600" cy="1205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Poppins"/>
                  <a:ea typeface="Poppins"/>
                  <a:cs typeface="Poppins"/>
                  <a:sym typeface="Poppins"/>
                </a:rPr>
                <a:t>Flyweight: 1</a:t>
              </a:r>
              <a:endParaRPr sz="1100">
                <a:solidFill>
                  <a:srgbClr val="434343"/>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100">
                  <a:solidFill>
                    <a:srgbClr val="434343"/>
                  </a:solidFill>
                  <a:latin typeface="Poppins"/>
                  <a:ea typeface="Poppins"/>
                  <a:cs typeface="Poppins"/>
                  <a:sym typeface="Poppins"/>
                </a:rPr>
                <a:t>Owner: ‘Tim’</a:t>
              </a:r>
              <a:endParaRPr sz="1100">
                <a:solidFill>
                  <a:srgbClr val="434343"/>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100">
                  <a:solidFill>
                    <a:srgbClr val="434343"/>
                  </a:solidFill>
                  <a:latin typeface="Poppins"/>
                  <a:ea typeface="Poppins"/>
                  <a:cs typeface="Poppins"/>
                  <a:sym typeface="Poppins"/>
                </a:rPr>
                <a:t>Rating: ‘like’</a:t>
              </a:r>
              <a:endParaRPr sz="1100">
                <a:solidFill>
                  <a:srgbClr val="434343"/>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100">
                  <a:solidFill>
                    <a:srgbClr val="434343"/>
                  </a:solidFill>
                  <a:latin typeface="Poppins"/>
                  <a:ea typeface="Poppins"/>
                  <a:cs typeface="Poppins"/>
                  <a:sym typeface="Poppins"/>
                </a:rPr>
                <a:t>Review: ‘Good read!’</a:t>
              </a:r>
              <a:endParaRPr sz="1100">
                <a:solidFill>
                  <a:srgbClr val="434343"/>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100">
                  <a:solidFill>
                    <a:srgbClr val="434343"/>
                  </a:solidFill>
                  <a:latin typeface="Poppins"/>
                  <a:ea typeface="Poppins"/>
                  <a:cs typeface="Poppins"/>
                  <a:sym typeface="Poppins"/>
                </a:rPr>
                <a:t>Progress: 50</a:t>
              </a:r>
              <a:endParaRPr sz="1100">
                <a:solidFill>
                  <a:srgbClr val="434343"/>
                </a:solidFill>
                <a:latin typeface="Poppins"/>
                <a:ea typeface="Poppins"/>
                <a:cs typeface="Poppins"/>
                <a:sym typeface="Poppins"/>
              </a:endParaRPr>
            </a:p>
          </p:txBody>
        </p:sp>
        <p:sp>
          <p:nvSpPr>
            <p:cNvPr id="176" name="Google Shape;176;p23"/>
            <p:cNvSpPr/>
            <p:nvPr/>
          </p:nvSpPr>
          <p:spPr>
            <a:xfrm>
              <a:off x="4515875" y="1296050"/>
              <a:ext cx="1275600" cy="1177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rPr>
                <a:t>Flyweight: 1</a:t>
              </a:r>
              <a:endParaRPr sz="1200">
                <a:solidFill>
                  <a:srgbClr val="434343"/>
                </a:solidFill>
              </a:endParaRPr>
            </a:p>
            <a:p>
              <a:pPr indent="0" lvl="0" marL="0" rtl="0" algn="l">
                <a:spcBef>
                  <a:spcPts val="0"/>
                </a:spcBef>
                <a:spcAft>
                  <a:spcPts val="0"/>
                </a:spcAft>
                <a:buNone/>
              </a:pPr>
              <a:r>
                <a:rPr lang="en" sz="1200">
                  <a:solidFill>
                    <a:srgbClr val="434343"/>
                  </a:solidFill>
                </a:rPr>
                <a:t>Owner: ‘John’</a:t>
              </a:r>
              <a:endParaRPr sz="1200">
                <a:solidFill>
                  <a:srgbClr val="434343"/>
                </a:solidFill>
              </a:endParaRPr>
            </a:p>
            <a:p>
              <a:pPr indent="0" lvl="0" marL="0" rtl="0" algn="l">
                <a:spcBef>
                  <a:spcPts val="0"/>
                </a:spcBef>
                <a:spcAft>
                  <a:spcPts val="0"/>
                </a:spcAft>
                <a:buNone/>
              </a:pPr>
              <a:r>
                <a:rPr lang="en" sz="1200">
                  <a:solidFill>
                    <a:srgbClr val="434343"/>
                  </a:solidFill>
                </a:rPr>
                <a:t>Rating: ‘like’</a:t>
              </a:r>
              <a:endParaRPr sz="1200">
                <a:solidFill>
                  <a:srgbClr val="434343"/>
                </a:solidFill>
              </a:endParaRPr>
            </a:p>
            <a:p>
              <a:pPr indent="0" lvl="0" marL="0" rtl="0" algn="l">
                <a:spcBef>
                  <a:spcPts val="0"/>
                </a:spcBef>
                <a:spcAft>
                  <a:spcPts val="0"/>
                </a:spcAft>
                <a:buNone/>
              </a:pPr>
              <a:r>
                <a:rPr lang="en" sz="1200">
                  <a:solidFill>
                    <a:srgbClr val="434343"/>
                  </a:solidFill>
                </a:rPr>
                <a:t>Review: ‘Great’</a:t>
              </a:r>
              <a:endParaRPr sz="1200">
                <a:solidFill>
                  <a:srgbClr val="434343"/>
                </a:solidFill>
              </a:endParaRPr>
            </a:p>
            <a:p>
              <a:pPr indent="0" lvl="0" marL="0" rtl="0" algn="l">
                <a:spcBef>
                  <a:spcPts val="0"/>
                </a:spcBef>
                <a:spcAft>
                  <a:spcPts val="0"/>
                </a:spcAft>
                <a:buNone/>
              </a:pPr>
              <a:r>
                <a:rPr lang="en" sz="1200">
                  <a:solidFill>
                    <a:srgbClr val="434343"/>
                  </a:solidFill>
                </a:rPr>
                <a:t>Progress: 46</a:t>
              </a:r>
              <a:endParaRPr/>
            </a:p>
          </p:txBody>
        </p:sp>
        <p:sp>
          <p:nvSpPr>
            <p:cNvPr id="177" name="Google Shape;177;p23"/>
            <p:cNvSpPr/>
            <p:nvPr/>
          </p:nvSpPr>
          <p:spPr>
            <a:xfrm>
              <a:off x="5903400" y="2130600"/>
              <a:ext cx="1656300" cy="148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3F3F3"/>
                  </a:solidFill>
                </a:rPr>
                <a:t>Id: 1</a:t>
              </a:r>
              <a:endParaRPr sz="1200">
                <a:solidFill>
                  <a:srgbClr val="F3F3F3"/>
                </a:solidFill>
              </a:endParaRPr>
            </a:p>
            <a:p>
              <a:pPr indent="0" lvl="0" marL="0" rtl="0" algn="l">
                <a:spcBef>
                  <a:spcPts val="0"/>
                </a:spcBef>
                <a:spcAft>
                  <a:spcPts val="0"/>
                </a:spcAft>
                <a:buNone/>
              </a:pPr>
              <a:r>
                <a:rPr lang="en" sz="1200">
                  <a:solidFill>
                    <a:srgbClr val="F3F3F3"/>
                  </a:solidFill>
                </a:rPr>
                <a:t>Title: Harry Potter</a:t>
              </a:r>
              <a:endParaRPr sz="1200">
                <a:solidFill>
                  <a:srgbClr val="F3F3F3"/>
                </a:solidFill>
              </a:endParaRPr>
            </a:p>
            <a:p>
              <a:pPr indent="0" lvl="0" marL="0" rtl="0" algn="l">
                <a:spcBef>
                  <a:spcPts val="0"/>
                </a:spcBef>
                <a:spcAft>
                  <a:spcPts val="0"/>
                </a:spcAft>
                <a:buNone/>
              </a:pPr>
              <a:r>
                <a:rPr lang="en" sz="1200">
                  <a:solidFill>
                    <a:srgbClr val="F3F3F3"/>
                  </a:solidFill>
                </a:rPr>
                <a:t>Author: JK Rowling</a:t>
              </a:r>
              <a:endParaRPr sz="1200">
                <a:solidFill>
                  <a:srgbClr val="F3F3F3"/>
                </a:solidFill>
              </a:endParaRPr>
            </a:p>
            <a:p>
              <a:pPr indent="0" lvl="0" marL="0" rtl="0" algn="l">
                <a:spcBef>
                  <a:spcPts val="0"/>
                </a:spcBef>
                <a:spcAft>
                  <a:spcPts val="0"/>
                </a:spcAft>
                <a:buNone/>
              </a:pPr>
              <a:r>
                <a:rPr lang="en" sz="1200">
                  <a:solidFill>
                    <a:srgbClr val="F3F3F3"/>
                  </a:solidFill>
                </a:rPr>
                <a:t>Like: 4</a:t>
              </a:r>
              <a:endParaRPr sz="1200">
                <a:solidFill>
                  <a:srgbClr val="F3F3F3"/>
                </a:solidFill>
              </a:endParaRPr>
            </a:p>
            <a:p>
              <a:pPr indent="0" lvl="0" marL="0" rtl="0" algn="l">
                <a:spcBef>
                  <a:spcPts val="0"/>
                </a:spcBef>
                <a:spcAft>
                  <a:spcPts val="0"/>
                </a:spcAft>
                <a:buNone/>
              </a:pPr>
              <a:r>
                <a:rPr lang="en" sz="1200">
                  <a:solidFill>
                    <a:srgbClr val="F3F3F3"/>
                  </a:solidFill>
                </a:rPr>
                <a:t>Dislike: 0</a:t>
              </a:r>
              <a:endParaRPr sz="1200">
                <a:solidFill>
                  <a:srgbClr val="F3F3F3"/>
                </a:solidFill>
              </a:endParaRPr>
            </a:p>
            <a:p>
              <a:pPr indent="0" lvl="0" marL="0" rtl="0" algn="l">
                <a:spcBef>
                  <a:spcPts val="0"/>
                </a:spcBef>
                <a:spcAft>
                  <a:spcPts val="0"/>
                </a:spcAft>
                <a:buNone/>
              </a:pPr>
              <a:r>
                <a:rPr lang="en" sz="1200">
                  <a:solidFill>
                    <a:srgbClr val="F3F3F3"/>
                  </a:solidFill>
                </a:rPr>
                <a:t>PageCount: 500</a:t>
              </a:r>
              <a:endParaRPr sz="1200">
                <a:solidFill>
                  <a:srgbClr val="F3F3F3"/>
                </a:solidFill>
              </a:endParaRPr>
            </a:p>
            <a:p>
              <a:pPr indent="0" lvl="0" marL="0" rtl="0" algn="l">
                <a:spcBef>
                  <a:spcPts val="0"/>
                </a:spcBef>
                <a:spcAft>
                  <a:spcPts val="0"/>
                </a:spcAft>
                <a:buNone/>
              </a:pPr>
              <a:r>
                <a:rPr lang="en" sz="1200">
                  <a:solidFill>
                    <a:srgbClr val="F3F3F3"/>
                  </a:solidFill>
                </a:rPr>
                <a:t>Isbn: 232759013</a:t>
              </a:r>
              <a:endParaRPr sz="1200">
                <a:solidFill>
                  <a:srgbClr val="F3F3F3"/>
                </a:solidFill>
              </a:endParaRPr>
            </a:p>
          </p:txBody>
        </p:sp>
        <p:cxnSp>
          <p:nvCxnSpPr>
            <p:cNvPr id="178" name="Google Shape;178;p23"/>
            <p:cNvCxnSpPr>
              <a:stCxn id="176" idx="3"/>
              <a:endCxn id="177" idx="0"/>
            </p:cNvCxnSpPr>
            <p:nvPr/>
          </p:nvCxnSpPr>
          <p:spPr>
            <a:xfrm>
              <a:off x="5791475" y="1884800"/>
              <a:ext cx="940200" cy="245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3"/>
            <p:cNvCxnSpPr>
              <a:stCxn id="175" idx="1"/>
              <a:endCxn id="177" idx="0"/>
            </p:cNvCxnSpPr>
            <p:nvPr/>
          </p:nvCxnSpPr>
          <p:spPr>
            <a:xfrm flipH="1">
              <a:off x="6731425" y="1884800"/>
              <a:ext cx="940200" cy="2457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3"/>
            <p:cNvCxnSpPr>
              <a:stCxn id="174" idx="3"/>
              <a:endCxn id="177" idx="2"/>
            </p:cNvCxnSpPr>
            <p:nvPr/>
          </p:nvCxnSpPr>
          <p:spPr>
            <a:xfrm flipH="1" rot="10800000">
              <a:off x="5791475" y="3615700"/>
              <a:ext cx="940200" cy="2088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3"/>
            <p:cNvCxnSpPr>
              <a:stCxn id="173" idx="1"/>
              <a:endCxn id="177" idx="2"/>
            </p:cNvCxnSpPr>
            <p:nvPr/>
          </p:nvCxnSpPr>
          <p:spPr>
            <a:xfrm rot="10800000">
              <a:off x="6731425" y="3615700"/>
              <a:ext cx="940200" cy="208800"/>
            </a:xfrm>
            <a:prstGeom prst="straightConnector1">
              <a:avLst/>
            </a:prstGeom>
            <a:noFill/>
            <a:ln cap="flat" cmpd="sng" w="9525">
              <a:solidFill>
                <a:schemeClr val="dk2"/>
              </a:solidFill>
              <a:prstDash val="solid"/>
              <a:round/>
              <a:headEnd len="med" w="med" type="none"/>
              <a:tailEnd len="med" w="med" type="none"/>
            </a:ln>
          </p:spPr>
        </p:cxnSp>
      </p:grpSp>
      <p:sp>
        <p:nvSpPr>
          <p:cNvPr id="182" name="Google Shape;182;p23"/>
          <p:cNvSpPr/>
          <p:nvPr/>
        </p:nvSpPr>
        <p:spPr>
          <a:xfrm>
            <a:off x="357839" y="1164049"/>
            <a:ext cx="1656300" cy="1440300"/>
          </a:xfrm>
          <a:prstGeom prst="rect">
            <a:avLst/>
          </a:prstGeom>
          <a:solidFill>
            <a:schemeClr val="lt2"/>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3F3F3"/>
                </a:solidFill>
                <a:latin typeface="Poppins"/>
                <a:ea typeface="Poppins"/>
                <a:cs typeface="Poppins"/>
                <a:sym typeface="Poppins"/>
              </a:rPr>
              <a:t>Title: Harry Potter</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Author: JK Rowling</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Isbn: 232759013</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Owner: ‘Tim’</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Rating: ‘like’</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Review: ‘Good read!’</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Progress: 50</a:t>
            </a:r>
            <a:endParaRPr sz="1100">
              <a:solidFill>
                <a:srgbClr val="F3F3F3"/>
              </a:solidFill>
              <a:latin typeface="Poppins"/>
              <a:ea typeface="Poppins"/>
              <a:cs typeface="Poppins"/>
              <a:sym typeface="Poppins"/>
            </a:endParaRPr>
          </a:p>
        </p:txBody>
      </p:sp>
      <p:sp>
        <p:nvSpPr>
          <p:cNvPr id="183" name="Google Shape;183;p23"/>
          <p:cNvSpPr/>
          <p:nvPr/>
        </p:nvSpPr>
        <p:spPr>
          <a:xfrm>
            <a:off x="357839" y="2671299"/>
            <a:ext cx="1656300" cy="1440300"/>
          </a:xfrm>
          <a:prstGeom prst="rect">
            <a:avLst/>
          </a:prstGeom>
          <a:solidFill>
            <a:schemeClr val="lt2"/>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3F3F3"/>
                </a:solidFill>
                <a:latin typeface="Poppins"/>
                <a:ea typeface="Poppins"/>
                <a:cs typeface="Poppins"/>
                <a:sym typeface="Poppins"/>
              </a:rPr>
              <a:t>Title: Harry Potter</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Author: JK Rowling</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Isbn: 232759013</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Owner: ‘Helen’</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Rating: ‘like’</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Review: ‘Love it’</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Progress: 22</a:t>
            </a:r>
            <a:endParaRPr sz="1100">
              <a:solidFill>
                <a:srgbClr val="F3F3F3"/>
              </a:solidFill>
              <a:latin typeface="Poppins"/>
              <a:ea typeface="Poppins"/>
              <a:cs typeface="Poppins"/>
              <a:sym typeface="Poppins"/>
            </a:endParaRPr>
          </a:p>
        </p:txBody>
      </p:sp>
      <p:sp>
        <p:nvSpPr>
          <p:cNvPr id="184" name="Google Shape;184;p23"/>
          <p:cNvSpPr/>
          <p:nvPr/>
        </p:nvSpPr>
        <p:spPr>
          <a:xfrm>
            <a:off x="2091993" y="1164049"/>
            <a:ext cx="1495500" cy="1440300"/>
          </a:xfrm>
          <a:prstGeom prst="rect">
            <a:avLst/>
          </a:prstGeom>
          <a:solidFill>
            <a:schemeClr val="lt2"/>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3F3F3"/>
                </a:solidFill>
                <a:latin typeface="Poppins"/>
                <a:ea typeface="Poppins"/>
                <a:cs typeface="Poppins"/>
                <a:sym typeface="Poppins"/>
              </a:rPr>
              <a:t>Title: Harry Potter</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Author: JK Rowling</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Isbn: 232759013</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Owner: ‘John’</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Rating: ‘like’</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Review: ‘Great’</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Progress: 46</a:t>
            </a:r>
            <a:endParaRPr sz="1100">
              <a:solidFill>
                <a:srgbClr val="F3F3F3"/>
              </a:solidFill>
              <a:latin typeface="Poppins"/>
              <a:ea typeface="Poppins"/>
              <a:cs typeface="Poppins"/>
              <a:sym typeface="Poppins"/>
            </a:endParaRPr>
          </a:p>
        </p:txBody>
      </p:sp>
      <p:sp>
        <p:nvSpPr>
          <p:cNvPr id="185" name="Google Shape;185;p23"/>
          <p:cNvSpPr/>
          <p:nvPr/>
        </p:nvSpPr>
        <p:spPr>
          <a:xfrm>
            <a:off x="2091989" y="2671299"/>
            <a:ext cx="1495500" cy="1440300"/>
          </a:xfrm>
          <a:prstGeom prst="rect">
            <a:avLst/>
          </a:prstGeom>
          <a:solidFill>
            <a:schemeClr val="lt2"/>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3F3F3"/>
                </a:solidFill>
                <a:latin typeface="Poppins"/>
                <a:ea typeface="Poppins"/>
                <a:cs typeface="Poppins"/>
                <a:sym typeface="Poppins"/>
              </a:rPr>
              <a:t>Title: Harry Potter</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Author: JK Rowling</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Isbn: 232759013</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Owner: ‘Amy’</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Rating: ‘like’</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Review: ‘Excellent’</a:t>
            </a:r>
            <a:endParaRPr sz="1100">
              <a:solidFill>
                <a:srgbClr val="F3F3F3"/>
              </a:solidFill>
              <a:latin typeface="Poppins"/>
              <a:ea typeface="Poppins"/>
              <a:cs typeface="Poppins"/>
              <a:sym typeface="Poppins"/>
            </a:endParaRPr>
          </a:p>
          <a:p>
            <a:pPr indent="0" lvl="0" marL="0" rtl="0" algn="l">
              <a:spcBef>
                <a:spcPts val="0"/>
              </a:spcBef>
              <a:spcAft>
                <a:spcPts val="0"/>
              </a:spcAft>
              <a:buNone/>
            </a:pPr>
            <a:r>
              <a:rPr lang="en" sz="1100">
                <a:solidFill>
                  <a:srgbClr val="F3F3F3"/>
                </a:solidFill>
                <a:latin typeface="Poppins"/>
                <a:ea typeface="Poppins"/>
                <a:cs typeface="Poppins"/>
                <a:sym typeface="Poppins"/>
              </a:rPr>
              <a:t>Progress: 34</a:t>
            </a:r>
            <a:endParaRPr sz="1100">
              <a:solidFill>
                <a:srgbClr val="F3F3F3"/>
              </a:solidFill>
              <a:latin typeface="Poppins"/>
              <a:ea typeface="Poppins"/>
              <a:cs typeface="Poppins"/>
              <a:sym typeface="Poppins"/>
            </a:endParaRPr>
          </a:p>
        </p:txBody>
      </p:sp>
      <p:cxnSp>
        <p:nvCxnSpPr>
          <p:cNvPr id="186" name="Google Shape;186;p23"/>
          <p:cNvCxnSpPr/>
          <p:nvPr/>
        </p:nvCxnSpPr>
        <p:spPr>
          <a:xfrm>
            <a:off x="3811914" y="2637824"/>
            <a:ext cx="678900" cy="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3"/>
          <p:cNvSpPr/>
          <p:nvPr/>
        </p:nvSpPr>
        <p:spPr>
          <a:xfrm>
            <a:off x="246714" y="1078949"/>
            <a:ext cx="3410400" cy="314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803825" y="272625"/>
            <a:ext cx="7098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All the patterns we used</a:t>
            </a:r>
            <a:endParaRPr/>
          </a:p>
        </p:txBody>
      </p:sp>
      <p:sp>
        <p:nvSpPr>
          <p:cNvPr id="193" name="Google Shape;193;p24"/>
          <p:cNvSpPr txBox="1"/>
          <p:nvPr>
            <p:ph idx="1" type="body"/>
          </p:nvPr>
        </p:nvSpPr>
        <p:spPr>
          <a:xfrm>
            <a:off x="154214" y="1354075"/>
            <a:ext cx="3146100" cy="2222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Poppins"/>
              <a:buChar char="●"/>
            </a:pPr>
            <a:r>
              <a:rPr b="1" lang="en" sz="1000">
                <a:latin typeface="Poppins"/>
                <a:ea typeface="Poppins"/>
                <a:cs typeface="Poppins"/>
                <a:sym typeface="Poppins"/>
              </a:rPr>
              <a:t>Singleton</a:t>
            </a:r>
            <a:r>
              <a:rPr lang="en" sz="1000">
                <a:latin typeface="Poppins"/>
                <a:ea typeface="Poppins"/>
                <a:cs typeface="Poppins"/>
                <a:sym typeface="Poppins"/>
              </a:rPr>
              <a:t>: Used to Implement our Controllers and Middleware </a:t>
            </a:r>
            <a:br>
              <a:rPr lang="en" sz="1000">
                <a:latin typeface="Poppins"/>
                <a:ea typeface="Poppins"/>
                <a:cs typeface="Poppins"/>
                <a:sym typeface="Poppins"/>
              </a:rPr>
            </a:br>
            <a:endParaRPr sz="1000">
              <a:latin typeface="Poppins"/>
              <a:ea typeface="Poppins"/>
              <a:cs typeface="Poppins"/>
              <a:sym typeface="Poppins"/>
            </a:endParaRPr>
          </a:p>
          <a:p>
            <a:pPr indent="-292100" lvl="0" marL="457200" rtl="0" algn="l">
              <a:spcBef>
                <a:spcPts val="0"/>
              </a:spcBef>
              <a:spcAft>
                <a:spcPts val="0"/>
              </a:spcAft>
              <a:buSzPts val="1000"/>
              <a:buChar char="●"/>
            </a:pPr>
            <a:r>
              <a:rPr b="1" lang="en" sz="1000">
                <a:latin typeface="Poppins"/>
                <a:ea typeface="Poppins"/>
                <a:cs typeface="Poppins"/>
                <a:sym typeface="Poppins"/>
              </a:rPr>
              <a:t>Singleton</a:t>
            </a:r>
            <a:r>
              <a:rPr lang="en" sz="1000">
                <a:latin typeface="Poppins"/>
                <a:ea typeface="Poppins"/>
                <a:cs typeface="Poppins"/>
                <a:sym typeface="Poppins"/>
              </a:rPr>
              <a:t>: Used for our Google Books API </a:t>
            </a:r>
            <a:br>
              <a:rPr lang="en" sz="1000">
                <a:latin typeface="Poppins"/>
                <a:ea typeface="Poppins"/>
                <a:cs typeface="Poppins"/>
                <a:sym typeface="Poppins"/>
              </a:rPr>
            </a:br>
            <a:endParaRPr sz="1000">
              <a:latin typeface="Poppins"/>
              <a:ea typeface="Poppins"/>
              <a:cs typeface="Poppins"/>
              <a:sym typeface="Poppins"/>
            </a:endParaRPr>
          </a:p>
          <a:p>
            <a:pPr indent="-292100" lvl="0" marL="457200" rtl="0" algn="l">
              <a:spcBef>
                <a:spcPts val="0"/>
              </a:spcBef>
              <a:spcAft>
                <a:spcPts val="0"/>
              </a:spcAft>
              <a:buSzPts val="1000"/>
              <a:buFont typeface="Times New Roman"/>
              <a:buChar char="●"/>
            </a:pPr>
            <a:r>
              <a:rPr b="1" lang="en" sz="1000">
                <a:latin typeface="Poppins"/>
                <a:ea typeface="Poppins"/>
                <a:cs typeface="Poppins"/>
                <a:sym typeface="Poppins"/>
              </a:rPr>
              <a:t>Factory Method</a:t>
            </a:r>
            <a:r>
              <a:rPr lang="en" sz="1000">
                <a:latin typeface="Poppins"/>
                <a:ea typeface="Poppins"/>
                <a:cs typeface="Poppins"/>
                <a:sym typeface="Poppins"/>
              </a:rPr>
              <a:t>: create requests for adding friends or recommending books</a:t>
            </a:r>
            <a:br>
              <a:rPr lang="en" sz="1000">
                <a:latin typeface="Poppins"/>
                <a:ea typeface="Poppins"/>
                <a:cs typeface="Poppins"/>
                <a:sym typeface="Poppins"/>
              </a:rPr>
            </a:br>
            <a:endParaRPr sz="1000">
              <a:latin typeface="Poppins"/>
              <a:ea typeface="Poppins"/>
              <a:cs typeface="Poppins"/>
              <a:sym typeface="Poppins"/>
            </a:endParaRPr>
          </a:p>
          <a:p>
            <a:pPr indent="-292100" lvl="0" marL="457200" rtl="0" algn="l">
              <a:spcBef>
                <a:spcPts val="0"/>
              </a:spcBef>
              <a:spcAft>
                <a:spcPts val="0"/>
              </a:spcAft>
              <a:buSzPts val="1000"/>
              <a:buChar char="●"/>
            </a:pPr>
            <a:r>
              <a:rPr b="1" lang="en" sz="1000">
                <a:latin typeface="Poppins"/>
                <a:ea typeface="Poppins"/>
                <a:cs typeface="Poppins"/>
                <a:sym typeface="Poppins"/>
              </a:rPr>
              <a:t>Builder</a:t>
            </a:r>
            <a:r>
              <a:rPr lang="en" sz="1000">
                <a:latin typeface="Poppins"/>
                <a:ea typeface="Poppins"/>
                <a:cs typeface="Poppins"/>
                <a:sym typeface="Poppins"/>
              </a:rPr>
              <a:t>: Used to create posts for public/private wall </a:t>
            </a:r>
            <a:endParaRPr sz="1000">
              <a:latin typeface="Poppins"/>
              <a:ea typeface="Poppins"/>
              <a:cs typeface="Poppins"/>
              <a:sym typeface="Poppins"/>
            </a:endParaRPr>
          </a:p>
        </p:txBody>
      </p:sp>
      <p:sp>
        <p:nvSpPr>
          <p:cNvPr id="194" name="Google Shape;194;p24"/>
          <p:cNvSpPr txBox="1"/>
          <p:nvPr/>
        </p:nvSpPr>
        <p:spPr>
          <a:xfrm>
            <a:off x="5964300" y="1341100"/>
            <a:ext cx="3103500" cy="3584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Bridge</a:t>
            </a:r>
            <a:r>
              <a:rPr lang="en" sz="1000">
                <a:solidFill>
                  <a:schemeClr val="dk1"/>
                </a:solidFill>
                <a:latin typeface="Poppins"/>
                <a:ea typeface="Poppins"/>
                <a:cs typeface="Poppins"/>
                <a:sym typeface="Poppins"/>
              </a:rPr>
              <a:t>: Used to implement our database</a:t>
            </a:r>
            <a:br>
              <a:rPr lang="en" sz="1000">
                <a:solidFill>
                  <a:schemeClr val="dk1"/>
                </a:solidFill>
                <a:latin typeface="Poppins"/>
                <a:ea typeface="Poppins"/>
                <a:cs typeface="Poppins"/>
                <a:sym typeface="Poppins"/>
              </a:rPr>
            </a:b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Decorator</a:t>
            </a:r>
            <a:r>
              <a:rPr lang="en" sz="1000">
                <a:solidFill>
                  <a:schemeClr val="dk1"/>
                </a:solidFill>
                <a:latin typeface="Poppins"/>
                <a:ea typeface="Poppins"/>
                <a:cs typeface="Poppins"/>
                <a:sym typeface="Poppins"/>
              </a:rPr>
              <a:t>: React uses the Decorator pattern for higher-level components (for example: passing an onClick event handler to a child component</a:t>
            </a:r>
            <a:r>
              <a:rPr lang="en" sz="1000">
                <a:solidFill>
                  <a:schemeClr val="dk1"/>
                </a:solidFill>
                <a:latin typeface="Poppins"/>
                <a:ea typeface="Poppins"/>
                <a:cs typeface="Poppins"/>
                <a:sym typeface="Poppins"/>
              </a:rPr>
              <a:t>)</a:t>
            </a:r>
            <a:br>
              <a:rPr lang="en" sz="1000">
                <a:solidFill>
                  <a:schemeClr val="dk1"/>
                </a:solidFill>
                <a:latin typeface="Poppins"/>
                <a:ea typeface="Poppins"/>
                <a:cs typeface="Poppins"/>
                <a:sym typeface="Poppins"/>
              </a:rPr>
            </a:b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Composite</a:t>
            </a:r>
            <a:r>
              <a:rPr lang="en" sz="1000">
                <a:solidFill>
                  <a:schemeClr val="dk1"/>
                </a:solidFill>
                <a:latin typeface="Poppins"/>
                <a:ea typeface="Poppins"/>
                <a:cs typeface="Poppins"/>
                <a:sym typeface="Poppins"/>
              </a:rPr>
              <a:t>: React uses the Composite pattern to build complex user interfaces </a:t>
            </a:r>
            <a:br>
              <a:rPr lang="en" sz="1000">
                <a:solidFill>
                  <a:schemeClr val="dk1"/>
                </a:solidFill>
                <a:latin typeface="Poppins"/>
                <a:ea typeface="Poppins"/>
                <a:cs typeface="Poppins"/>
                <a:sym typeface="Poppins"/>
              </a:rPr>
            </a:b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Flyweight</a:t>
            </a:r>
            <a:r>
              <a:rPr lang="en" sz="1000">
                <a:solidFill>
                  <a:schemeClr val="dk1"/>
                </a:solidFill>
                <a:latin typeface="Poppins"/>
                <a:ea typeface="Poppins"/>
                <a:cs typeface="Poppins"/>
                <a:sym typeface="Poppins"/>
              </a:rPr>
              <a:t>: Used to store shared information about a book such as the title, authors, and isbn number. </a:t>
            </a:r>
            <a:br>
              <a:rPr lang="en" sz="1000">
                <a:solidFill>
                  <a:schemeClr val="dk1"/>
                </a:solidFill>
                <a:latin typeface="Poppins"/>
                <a:ea typeface="Poppins"/>
                <a:cs typeface="Poppins"/>
                <a:sym typeface="Poppins"/>
              </a:rPr>
            </a:b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Proxy</a:t>
            </a:r>
            <a:r>
              <a:rPr lang="en" sz="1000">
                <a:solidFill>
                  <a:schemeClr val="dk1"/>
                </a:solidFill>
                <a:latin typeface="Poppins"/>
                <a:ea typeface="Poppins"/>
                <a:cs typeface="Poppins"/>
                <a:sym typeface="Poppins"/>
              </a:rPr>
              <a:t>: Used for our Google Books API (to make it easier to navigate search results from the API) </a:t>
            </a:r>
            <a:endParaRPr sz="1000">
              <a:solidFill>
                <a:schemeClr val="dk1"/>
              </a:solidFill>
              <a:latin typeface="Poppins"/>
              <a:ea typeface="Poppins"/>
              <a:cs typeface="Poppins"/>
              <a:sym typeface="Poppins"/>
            </a:endParaRPr>
          </a:p>
        </p:txBody>
      </p:sp>
      <p:sp>
        <p:nvSpPr>
          <p:cNvPr id="195" name="Google Shape;195;p24"/>
          <p:cNvSpPr txBox="1"/>
          <p:nvPr/>
        </p:nvSpPr>
        <p:spPr>
          <a:xfrm>
            <a:off x="3205975" y="1330322"/>
            <a:ext cx="2684400" cy="3125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Poppins"/>
              <a:buChar char="●"/>
            </a:pPr>
            <a:r>
              <a:rPr b="1" lang="en" sz="1000">
                <a:solidFill>
                  <a:schemeClr val="dk1"/>
                </a:solidFill>
                <a:latin typeface="Poppins"/>
                <a:ea typeface="Poppins"/>
                <a:cs typeface="Poppins"/>
                <a:sym typeface="Poppins"/>
              </a:rPr>
              <a:t>Template Method</a:t>
            </a:r>
            <a:r>
              <a:rPr lang="en" sz="1000">
                <a:solidFill>
                  <a:schemeClr val="dk1"/>
                </a:solidFill>
                <a:latin typeface="Poppins"/>
                <a:ea typeface="Poppins"/>
                <a:cs typeface="Poppins"/>
                <a:sym typeface="Poppins"/>
              </a:rPr>
              <a:t>: add review and rating to books </a:t>
            </a:r>
            <a:br>
              <a:rPr lang="en" sz="1000">
                <a:solidFill>
                  <a:schemeClr val="dk1"/>
                </a:solidFill>
                <a:latin typeface="Poppins"/>
                <a:ea typeface="Poppins"/>
                <a:cs typeface="Poppins"/>
                <a:sym typeface="Poppins"/>
              </a:rPr>
            </a:b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Strategy</a:t>
            </a:r>
            <a:r>
              <a:rPr lang="en" sz="1000">
                <a:solidFill>
                  <a:schemeClr val="dk1"/>
                </a:solidFill>
                <a:latin typeface="Poppins"/>
                <a:ea typeface="Poppins"/>
                <a:cs typeface="Poppins"/>
                <a:sym typeface="Poppins"/>
              </a:rPr>
              <a:t>: Used to implement privacy settings </a:t>
            </a:r>
            <a:br>
              <a:rPr lang="en" sz="1000">
                <a:solidFill>
                  <a:schemeClr val="dk1"/>
                </a:solidFill>
                <a:latin typeface="Poppins"/>
                <a:ea typeface="Poppins"/>
                <a:cs typeface="Poppins"/>
                <a:sym typeface="Poppins"/>
              </a:rPr>
            </a:b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Chain of Responsibility</a:t>
            </a:r>
            <a:r>
              <a:rPr lang="en" sz="1000">
                <a:solidFill>
                  <a:schemeClr val="dk1"/>
                </a:solidFill>
                <a:latin typeface="Poppins"/>
                <a:ea typeface="Poppins"/>
                <a:cs typeface="Poppins"/>
                <a:sym typeface="Poppins"/>
              </a:rPr>
              <a:t>: Used to authenticate requests using a middleware</a:t>
            </a:r>
            <a:br>
              <a:rPr lang="en" sz="1000">
                <a:solidFill>
                  <a:schemeClr val="dk1"/>
                </a:solidFill>
                <a:latin typeface="Poppins"/>
                <a:ea typeface="Poppins"/>
                <a:cs typeface="Poppins"/>
                <a:sym typeface="Poppins"/>
              </a:rPr>
            </a:b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Chain of Responsibility</a:t>
            </a:r>
            <a:r>
              <a:rPr lang="en" sz="1000">
                <a:solidFill>
                  <a:schemeClr val="dk1"/>
                </a:solidFill>
                <a:latin typeface="Poppins"/>
                <a:ea typeface="Poppins"/>
                <a:cs typeface="Poppins"/>
                <a:sym typeface="Poppins"/>
              </a:rPr>
              <a:t>: Used to create posts for public/private wall</a:t>
            </a:r>
            <a:br>
              <a:rPr lang="en" sz="1000">
                <a:solidFill>
                  <a:schemeClr val="dk1"/>
                </a:solidFill>
                <a:latin typeface="Poppins"/>
                <a:ea typeface="Poppins"/>
                <a:cs typeface="Poppins"/>
                <a:sym typeface="Poppins"/>
              </a:rPr>
            </a:b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Font typeface="Old Standard TT"/>
              <a:buChar char="●"/>
            </a:pPr>
            <a:r>
              <a:rPr b="1" lang="en" sz="1000">
                <a:solidFill>
                  <a:schemeClr val="dk1"/>
                </a:solidFill>
                <a:latin typeface="Poppins"/>
                <a:ea typeface="Poppins"/>
                <a:cs typeface="Poppins"/>
                <a:sym typeface="Poppins"/>
              </a:rPr>
              <a:t>Template Method</a:t>
            </a:r>
            <a:r>
              <a:rPr lang="en" sz="1000">
                <a:solidFill>
                  <a:schemeClr val="dk1"/>
                </a:solidFill>
                <a:latin typeface="Poppins"/>
                <a:ea typeface="Poppins"/>
                <a:cs typeface="Poppins"/>
                <a:sym typeface="Poppins"/>
              </a:rPr>
              <a:t>: Used to create posts for public/private wall </a:t>
            </a:r>
            <a:endParaRPr sz="1000">
              <a:latin typeface="Poppins"/>
              <a:ea typeface="Poppins"/>
              <a:cs typeface="Poppins"/>
              <a:sym typeface="Poppins"/>
            </a:endParaRPr>
          </a:p>
        </p:txBody>
      </p:sp>
      <p:sp>
        <p:nvSpPr>
          <p:cNvPr id="196" name="Google Shape;196;p24"/>
          <p:cNvSpPr txBox="1"/>
          <p:nvPr/>
        </p:nvSpPr>
        <p:spPr>
          <a:xfrm>
            <a:off x="6142422" y="994975"/>
            <a:ext cx="1748700" cy="4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chemeClr val="dk1"/>
                </a:solidFill>
                <a:highlight>
                  <a:schemeClr val="accent4"/>
                </a:highlight>
                <a:latin typeface="Poppins"/>
                <a:ea typeface="Poppins"/>
                <a:cs typeface="Poppins"/>
                <a:sym typeface="Poppins"/>
              </a:rPr>
              <a:t>Structural Patterns</a:t>
            </a:r>
            <a:endParaRPr sz="1200">
              <a:highlight>
                <a:schemeClr val="accent4"/>
              </a:highlight>
              <a:latin typeface="Poppins"/>
              <a:ea typeface="Poppins"/>
              <a:cs typeface="Poppins"/>
              <a:sym typeface="Poppins"/>
            </a:endParaRPr>
          </a:p>
        </p:txBody>
      </p:sp>
      <p:cxnSp>
        <p:nvCxnSpPr>
          <p:cNvPr id="197" name="Google Shape;197;p24"/>
          <p:cNvCxnSpPr/>
          <p:nvPr/>
        </p:nvCxnSpPr>
        <p:spPr>
          <a:xfrm>
            <a:off x="6031638" y="1436050"/>
            <a:ext cx="0" cy="3197100"/>
          </a:xfrm>
          <a:prstGeom prst="straightConnector1">
            <a:avLst/>
          </a:prstGeom>
          <a:noFill/>
          <a:ln cap="flat" cmpd="sng" w="19050">
            <a:solidFill>
              <a:schemeClr val="accent4"/>
            </a:solidFill>
            <a:prstDash val="solid"/>
            <a:round/>
            <a:headEnd len="med" w="med" type="none"/>
            <a:tailEnd len="med" w="med" type="none"/>
          </a:ln>
        </p:spPr>
      </p:cxnSp>
      <p:sp>
        <p:nvSpPr>
          <p:cNvPr id="198" name="Google Shape;198;p24"/>
          <p:cNvSpPr txBox="1"/>
          <p:nvPr/>
        </p:nvSpPr>
        <p:spPr>
          <a:xfrm>
            <a:off x="3370779" y="994975"/>
            <a:ext cx="1812000" cy="35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chemeClr val="dk1"/>
                </a:solidFill>
                <a:highlight>
                  <a:schemeClr val="accent3"/>
                </a:highlight>
                <a:latin typeface="Poppins"/>
                <a:ea typeface="Poppins"/>
                <a:cs typeface="Poppins"/>
                <a:sym typeface="Poppins"/>
              </a:rPr>
              <a:t>Behavioral Patterns</a:t>
            </a:r>
            <a:endParaRPr sz="1200">
              <a:highlight>
                <a:schemeClr val="accent3"/>
              </a:highlight>
            </a:endParaRPr>
          </a:p>
        </p:txBody>
      </p:sp>
      <p:cxnSp>
        <p:nvCxnSpPr>
          <p:cNvPr id="199" name="Google Shape;199;p24"/>
          <p:cNvCxnSpPr/>
          <p:nvPr/>
        </p:nvCxnSpPr>
        <p:spPr>
          <a:xfrm>
            <a:off x="3274274" y="1436050"/>
            <a:ext cx="0" cy="3197100"/>
          </a:xfrm>
          <a:prstGeom prst="straightConnector1">
            <a:avLst/>
          </a:prstGeom>
          <a:noFill/>
          <a:ln cap="flat" cmpd="sng" w="19050">
            <a:solidFill>
              <a:schemeClr val="accent3"/>
            </a:solidFill>
            <a:prstDash val="solid"/>
            <a:round/>
            <a:headEnd len="med" w="med" type="none"/>
            <a:tailEnd len="med" w="med" type="none"/>
          </a:ln>
        </p:spPr>
      </p:cxnSp>
      <p:sp>
        <p:nvSpPr>
          <p:cNvPr id="200" name="Google Shape;200;p24"/>
          <p:cNvSpPr txBox="1"/>
          <p:nvPr/>
        </p:nvSpPr>
        <p:spPr>
          <a:xfrm>
            <a:off x="329253" y="994975"/>
            <a:ext cx="1812000" cy="35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chemeClr val="dk1"/>
                </a:solidFill>
                <a:highlight>
                  <a:schemeClr val="accent6"/>
                </a:highlight>
                <a:latin typeface="Poppins"/>
                <a:ea typeface="Poppins"/>
                <a:cs typeface="Poppins"/>
                <a:sym typeface="Poppins"/>
              </a:rPr>
              <a:t>Creational Patterns</a:t>
            </a:r>
            <a:endParaRPr sz="1600">
              <a:highlight>
                <a:schemeClr val="accent6"/>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259588" y="243775"/>
            <a:ext cx="8321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Three Design Patterns to implement posting to wall?</a:t>
            </a:r>
            <a:endParaRPr sz="2700"/>
          </a:p>
        </p:txBody>
      </p:sp>
      <p:sp>
        <p:nvSpPr>
          <p:cNvPr id="206" name="Google Shape;206;p25"/>
          <p:cNvSpPr txBox="1"/>
          <p:nvPr>
            <p:ph idx="1" type="body"/>
          </p:nvPr>
        </p:nvSpPr>
        <p:spPr>
          <a:xfrm>
            <a:off x="426713" y="1164250"/>
            <a:ext cx="2228400" cy="32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highlight>
                  <a:schemeClr val="accent4"/>
                </a:highlight>
                <a:latin typeface="Poppins"/>
                <a:ea typeface="Poppins"/>
                <a:cs typeface="Poppins"/>
                <a:sym typeface="Poppins"/>
              </a:rPr>
              <a:t>Chain of Responsibility</a:t>
            </a:r>
            <a:endParaRPr sz="1400">
              <a:highlight>
                <a:schemeClr val="accent4"/>
              </a:highlight>
              <a:latin typeface="Poppins"/>
              <a:ea typeface="Poppins"/>
              <a:cs typeface="Poppins"/>
              <a:sym typeface="Poppins"/>
            </a:endParaRPr>
          </a:p>
        </p:txBody>
      </p:sp>
      <p:sp>
        <p:nvSpPr>
          <p:cNvPr id="207" name="Google Shape;207;p25"/>
          <p:cNvSpPr txBox="1"/>
          <p:nvPr>
            <p:ph idx="1" type="body"/>
          </p:nvPr>
        </p:nvSpPr>
        <p:spPr>
          <a:xfrm>
            <a:off x="6229995" y="3890850"/>
            <a:ext cx="2631300" cy="32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highlight>
                  <a:schemeClr val="accent4"/>
                </a:highlight>
                <a:latin typeface="Poppins"/>
                <a:ea typeface="Poppins"/>
                <a:cs typeface="Poppins"/>
                <a:sym typeface="Poppins"/>
              </a:rPr>
              <a:t>Builder</a:t>
            </a:r>
            <a:endParaRPr sz="1400">
              <a:highlight>
                <a:schemeClr val="accent4"/>
              </a:highlight>
              <a:latin typeface="Poppins"/>
              <a:ea typeface="Poppins"/>
              <a:cs typeface="Poppins"/>
              <a:sym typeface="Poppins"/>
            </a:endParaRPr>
          </a:p>
        </p:txBody>
      </p:sp>
      <p:sp>
        <p:nvSpPr>
          <p:cNvPr id="208" name="Google Shape;208;p25"/>
          <p:cNvSpPr txBox="1"/>
          <p:nvPr>
            <p:ph idx="1" type="body"/>
          </p:nvPr>
        </p:nvSpPr>
        <p:spPr>
          <a:xfrm>
            <a:off x="6307395" y="4246750"/>
            <a:ext cx="2631300" cy="32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highlight>
                  <a:schemeClr val="accent4"/>
                </a:highlight>
                <a:latin typeface="Poppins"/>
                <a:ea typeface="Poppins"/>
                <a:cs typeface="Poppins"/>
                <a:sym typeface="Poppins"/>
              </a:rPr>
              <a:t>Template Method</a:t>
            </a:r>
            <a:endParaRPr sz="1400">
              <a:highlight>
                <a:schemeClr val="accent4"/>
              </a:highlight>
              <a:latin typeface="Poppins"/>
              <a:ea typeface="Poppins"/>
              <a:cs typeface="Poppins"/>
              <a:sym typeface="Poppins"/>
            </a:endParaRPr>
          </a:p>
        </p:txBody>
      </p:sp>
      <p:pic>
        <p:nvPicPr>
          <p:cNvPr id="209" name="Google Shape;209;p25"/>
          <p:cNvPicPr preferRelativeResize="0"/>
          <p:nvPr/>
        </p:nvPicPr>
        <p:blipFill>
          <a:blip r:embed="rId3">
            <a:alphaModFix/>
          </a:blip>
          <a:stretch>
            <a:fillRect/>
          </a:stretch>
        </p:blipFill>
        <p:spPr>
          <a:xfrm>
            <a:off x="357688" y="1698513"/>
            <a:ext cx="8106800" cy="204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6"/>
          <p:cNvPicPr preferRelativeResize="0"/>
          <p:nvPr/>
        </p:nvPicPr>
        <p:blipFill>
          <a:blip r:embed="rId3">
            <a:alphaModFix/>
          </a:blip>
          <a:stretch>
            <a:fillRect/>
          </a:stretch>
        </p:blipFill>
        <p:spPr>
          <a:xfrm>
            <a:off x="3631575" y="1036606"/>
            <a:ext cx="5442649" cy="3845150"/>
          </a:xfrm>
          <a:prstGeom prst="rect">
            <a:avLst/>
          </a:prstGeom>
          <a:noFill/>
          <a:ln>
            <a:noFill/>
          </a:ln>
        </p:spPr>
      </p:pic>
      <p:sp>
        <p:nvSpPr>
          <p:cNvPr id="215" name="Google Shape;215;p26"/>
          <p:cNvSpPr txBox="1"/>
          <p:nvPr>
            <p:ph type="title"/>
          </p:nvPr>
        </p:nvSpPr>
        <p:spPr>
          <a:xfrm>
            <a:off x="273000" y="71950"/>
            <a:ext cx="8598000" cy="10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These Design Patterns made it EASY to make a post on the wall in a way that is highly </a:t>
            </a:r>
            <a:r>
              <a:rPr b="1" lang="en" sz="2400" u="sng">
                <a:solidFill>
                  <a:schemeClr val="dk2"/>
                </a:solidFill>
              </a:rPr>
              <a:t>maintainable</a:t>
            </a:r>
            <a:r>
              <a:rPr lang="en" sz="2400"/>
              <a:t> and </a:t>
            </a:r>
            <a:r>
              <a:rPr b="1" lang="en" sz="2400" u="sng">
                <a:solidFill>
                  <a:schemeClr val="dk2"/>
                </a:solidFill>
              </a:rPr>
              <a:t>extensible</a:t>
            </a:r>
            <a:r>
              <a:rPr lang="en" sz="2400"/>
              <a:t> </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273000" y="71950"/>
            <a:ext cx="8598000" cy="10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These Design Patterns made it EASY to make a post on the wall in a way that is highly </a:t>
            </a:r>
            <a:r>
              <a:rPr b="1" lang="en" sz="2400" u="sng">
                <a:solidFill>
                  <a:schemeClr val="dk2"/>
                </a:solidFill>
              </a:rPr>
              <a:t>maintainable</a:t>
            </a:r>
            <a:r>
              <a:rPr lang="en" sz="2400"/>
              <a:t> and </a:t>
            </a:r>
            <a:r>
              <a:rPr b="1" lang="en" sz="2400" u="sng">
                <a:solidFill>
                  <a:schemeClr val="dk2"/>
                </a:solidFill>
              </a:rPr>
              <a:t>extensible</a:t>
            </a:r>
            <a:r>
              <a:rPr lang="en" sz="2400"/>
              <a:t> </a:t>
            </a:r>
            <a:endParaRPr sz="2300"/>
          </a:p>
        </p:txBody>
      </p:sp>
      <p:pic>
        <p:nvPicPr>
          <p:cNvPr id="221" name="Google Shape;221;p27"/>
          <p:cNvPicPr preferRelativeResize="0"/>
          <p:nvPr/>
        </p:nvPicPr>
        <p:blipFill>
          <a:blip r:embed="rId3">
            <a:alphaModFix/>
          </a:blip>
          <a:stretch>
            <a:fillRect/>
          </a:stretch>
        </p:blipFill>
        <p:spPr>
          <a:xfrm>
            <a:off x="3631575" y="1036606"/>
            <a:ext cx="5442649" cy="3845150"/>
          </a:xfrm>
          <a:prstGeom prst="rect">
            <a:avLst/>
          </a:prstGeom>
          <a:noFill/>
          <a:ln>
            <a:noFill/>
          </a:ln>
        </p:spPr>
      </p:pic>
      <p:pic>
        <p:nvPicPr>
          <p:cNvPr id="222" name="Google Shape;222;p27"/>
          <p:cNvPicPr preferRelativeResize="0"/>
          <p:nvPr/>
        </p:nvPicPr>
        <p:blipFill>
          <a:blip r:embed="rId4">
            <a:alphaModFix/>
          </a:blip>
          <a:stretch>
            <a:fillRect/>
          </a:stretch>
        </p:blipFill>
        <p:spPr>
          <a:xfrm>
            <a:off x="252911" y="1558875"/>
            <a:ext cx="3737350" cy="246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8"/>
          <p:cNvPicPr preferRelativeResize="0"/>
          <p:nvPr/>
        </p:nvPicPr>
        <p:blipFill>
          <a:blip r:embed="rId3">
            <a:alphaModFix/>
          </a:blip>
          <a:stretch>
            <a:fillRect/>
          </a:stretch>
        </p:blipFill>
        <p:spPr>
          <a:xfrm>
            <a:off x="3631575" y="1036606"/>
            <a:ext cx="5442649" cy="3845150"/>
          </a:xfrm>
          <a:prstGeom prst="rect">
            <a:avLst/>
          </a:prstGeom>
          <a:noFill/>
          <a:ln>
            <a:noFill/>
          </a:ln>
        </p:spPr>
      </p:pic>
      <p:pic>
        <p:nvPicPr>
          <p:cNvPr id="228" name="Google Shape;228;p28"/>
          <p:cNvPicPr preferRelativeResize="0"/>
          <p:nvPr/>
        </p:nvPicPr>
        <p:blipFill>
          <a:blip r:embed="rId4">
            <a:alphaModFix/>
          </a:blip>
          <a:stretch>
            <a:fillRect/>
          </a:stretch>
        </p:blipFill>
        <p:spPr>
          <a:xfrm>
            <a:off x="252911" y="1558875"/>
            <a:ext cx="3737350" cy="2467900"/>
          </a:xfrm>
          <a:prstGeom prst="rect">
            <a:avLst/>
          </a:prstGeom>
          <a:noFill/>
          <a:ln>
            <a:noFill/>
          </a:ln>
        </p:spPr>
      </p:pic>
      <p:sp>
        <p:nvSpPr>
          <p:cNvPr id="229" name="Google Shape;229;p28"/>
          <p:cNvSpPr txBox="1"/>
          <p:nvPr>
            <p:ph idx="1" type="body"/>
          </p:nvPr>
        </p:nvSpPr>
        <p:spPr>
          <a:xfrm rot="-636089">
            <a:off x="1231632" y="1840931"/>
            <a:ext cx="6680736" cy="1461629"/>
          </a:xfrm>
          <a:prstGeom prst="rect">
            <a:avLst/>
          </a:prstGeom>
          <a:solidFill>
            <a:srgbClr val="80CBC4">
              <a:alpha val="70950"/>
            </a:srgbClr>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en" sz="3600">
                <a:solidFill>
                  <a:schemeClr val="dk2"/>
                </a:solidFill>
                <a:latin typeface="Poppins"/>
                <a:ea typeface="Poppins"/>
                <a:cs typeface="Poppins"/>
                <a:sym typeface="Poppins"/>
              </a:rPr>
              <a:t>Lowered Coupling</a:t>
            </a:r>
            <a:br>
              <a:rPr b="1" lang="en" sz="3600">
                <a:solidFill>
                  <a:schemeClr val="dk2"/>
                </a:solidFill>
                <a:latin typeface="Poppins"/>
                <a:ea typeface="Poppins"/>
                <a:cs typeface="Poppins"/>
                <a:sym typeface="Poppins"/>
              </a:rPr>
            </a:br>
            <a:r>
              <a:rPr b="1" lang="en" sz="3600">
                <a:solidFill>
                  <a:schemeClr val="dk2"/>
                </a:solidFill>
                <a:latin typeface="Poppins"/>
                <a:ea typeface="Poppins"/>
                <a:cs typeface="Poppins"/>
                <a:sym typeface="Poppins"/>
              </a:rPr>
              <a:t>Increased Cohesion</a:t>
            </a:r>
            <a:endParaRPr b="1" sz="3600">
              <a:solidFill>
                <a:schemeClr val="dk2"/>
              </a:solidFill>
              <a:latin typeface="Poppins"/>
              <a:ea typeface="Poppins"/>
              <a:cs typeface="Poppins"/>
              <a:sym typeface="Poppins"/>
            </a:endParaRPr>
          </a:p>
        </p:txBody>
      </p:sp>
      <p:sp>
        <p:nvSpPr>
          <p:cNvPr id="230" name="Google Shape;230;p28"/>
          <p:cNvSpPr txBox="1"/>
          <p:nvPr>
            <p:ph type="title"/>
          </p:nvPr>
        </p:nvSpPr>
        <p:spPr>
          <a:xfrm>
            <a:off x="273000" y="71950"/>
            <a:ext cx="8598000" cy="10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These Design Patterns made it EASY to make a post on the wall in a way that is highly </a:t>
            </a:r>
            <a:r>
              <a:rPr b="1" lang="en" sz="2400" u="sng">
                <a:solidFill>
                  <a:schemeClr val="dk2"/>
                </a:solidFill>
              </a:rPr>
              <a:t>maintainable</a:t>
            </a:r>
            <a:r>
              <a:rPr lang="en" sz="2400"/>
              <a:t> and </a:t>
            </a:r>
            <a:r>
              <a:rPr b="1" lang="en" sz="2400" u="sng">
                <a:solidFill>
                  <a:schemeClr val="dk2"/>
                </a:solidFill>
              </a:rPr>
              <a:t>extensible</a:t>
            </a:r>
            <a:r>
              <a:rPr lang="en" sz="2400"/>
              <a:t> </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Implementation Details of Important Functionalities</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0" y="310500"/>
            <a:ext cx="91440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 Book</a:t>
            </a:r>
            <a:endParaRPr/>
          </a:p>
        </p:txBody>
      </p:sp>
      <p:pic>
        <p:nvPicPr>
          <p:cNvPr id="241" name="Google Shape;241;p30"/>
          <p:cNvPicPr preferRelativeResize="0"/>
          <p:nvPr/>
        </p:nvPicPr>
        <p:blipFill>
          <a:blip r:embed="rId3">
            <a:alphaModFix/>
          </a:blip>
          <a:stretch>
            <a:fillRect/>
          </a:stretch>
        </p:blipFill>
        <p:spPr>
          <a:xfrm>
            <a:off x="859875" y="1108399"/>
            <a:ext cx="7424249" cy="362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1"/>
          <p:cNvPicPr preferRelativeResize="0"/>
          <p:nvPr/>
        </p:nvPicPr>
        <p:blipFill>
          <a:blip r:embed="rId3">
            <a:alphaModFix/>
          </a:blip>
          <a:stretch>
            <a:fillRect/>
          </a:stretch>
        </p:blipFill>
        <p:spPr>
          <a:xfrm>
            <a:off x="1283075" y="878525"/>
            <a:ext cx="6577850" cy="4155150"/>
          </a:xfrm>
          <a:prstGeom prst="rect">
            <a:avLst/>
          </a:prstGeom>
          <a:noFill/>
          <a:ln>
            <a:noFill/>
          </a:ln>
          <a:effectLst>
            <a:outerShdw blurRad="57150" rotWithShape="0" algn="bl" dir="5400000" dist="38100">
              <a:srgbClr val="000000">
                <a:alpha val="20000"/>
              </a:srgbClr>
            </a:outerShdw>
          </a:effectLst>
        </p:spPr>
      </p:pic>
      <p:sp>
        <p:nvSpPr>
          <p:cNvPr id="247" name="Google Shape;247;p31"/>
          <p:cNvSpPr txBox="1"/>
          <p:nvPr>
            <p:ph type="title"/>
          </p:nvPr>
        </p:nvSpPr>
        <p:spPr>
          <a:xfrm>
            <a:off x="0" y="158100"/>
            <a:ext cx="91440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 Book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2"/>
          <p:cNvPicPr preferRelativeResize="0"/>
          <p:nvPr/>
        </p:nvPicPr>
        <p:blipFill>
          <a:blip r:embed="rId3">
            <a:alphaModFix/>
          </a:blip>
          <a:stretch>
            <a:fillRect/>
          </a:stretch>
        </p:blipFill>
        <p:spPr>
          <a:xfrm>
            <a:off x="1257238" y="1139913"/>
            <a:ext cx="5143500" cy="962025"/>
          </a:xfrm>
          <a:prstGeom prst="rect">
            <a:avLst/>
          </a:prstGeom>
          <a:noFill/>
          <a:ln>
            <a:noFill/>
          </a:ln>
        </p:spPr>
      </p:pic>
      <p:pic>
        <p:nvPicPr>
          <p:cNvPr id="253" name="Google Shape;253;p32"/>
          <p:cNvPicPr preferRelativeResize="0"/>
          <p:nvPr/>
        </p:nvPicPr>
        <p:blipFill>
          <a:blip r:embed="rId4">
            <a:alphaModFix/>
          </a:blip>
          <a:stretch>
            <a:fillRect/>
          </a:stretch>
        </p:blipFill>
        <p:spPr>
          <a:xfrm>
            <a:off x="1257237" y="2215325"/>
            <a:ext cx="7696326" cy="2438400"/>
          </a:xfrm>
          <a:prstGeom prst="rect">
            <a:avLst/>
          </a:prstGeom>
          <a:noFill/>
          <a:ln>
            <a:noFill/>
          </a:ln>
        </p:spPr>
      </p:pic>
      <p:sp>
        <p:nvSpPr>
          <p:cNvPr id="254" name="Google Shape;254;p32"/>
          <p:cNvSpPr txBox="1"/>
          <p:nvPr>
            <p:ph type="title"/>
          </p:nvPr>
        </p:nvSpPr>
        <p:spPr>
          <a:xfrm>
            <a:off x="0" y="158100"/>
            <a:ext cx="91440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 Book</a:t>
            </a:r>
            <a:endParaRPr/>
          </a:p>
        </p:txBody>
      </p:sp>
      <p:sp>
        <p:nvSpPr>
          <p:cNvPr id="255" name="Google Shape;255;p32"/>
          <p:cNvSpPr txBox="1"/>
          <p:nvPr/>
        </p:nvSpPr>
        <p:spPr>
          <a:xfrm>
            <a:off x="119525" y="1139913"/>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D966"/>
                </a:highlight>
                <a:latin typeface="Old Standard TT"/>
                <a:ea typeface="Old Standard TT"/>
                <a:cs typeface="Old Standard TT"/>
                <a:sym typeface="Old Standard TT"/>
              </a:rPr>
              <a:t>Frontend</a:t>
            </a:r>
            <a:endParaRPr>
              <a:highlight>
                <a:srgbClr val="FFD966"/>
              </a:highlight>
              <a:latin typeface="Old Standard TT"/>
              <a:ea typeface="Old Standard TT"/>
              <a:cs typeface="Old Standard TT"/>
              <a:sym typeface="Old Standard TT"/>
            </a:endParaRPr>
          </a:p>
        </p:txBody>
      </p:sp>
      <p:sp>
        <p:nvSpPr>
          <p:cNvPr id="256" name="Google Shape;256;p32"/>
          <p:cNvSpPr txBox="1"/>
          <p:nvPr/>
        </p:nvSpPr>
        <p:spPr>
          <a:xfrm>
            <a:off x="132737" y="1419574"/>
            <a:ext cx="1314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searchView</a:t>
            </a:r>
            <a:r>
              <a:rPr lang="en" sz="1100">
                <a:latin typeface="Old Standard TT"/>
                <a:ea typeface="Old Standard TT"/>
                <a:cs typeface="Old Standard TT"/>
                <a:sym typeface="Old Standard TT"/>
              </a:rPr>
              <a:t>.js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3"/>
          <p:cNvPicPr preferRelativeResize="0"/>
          <p:nvPr/>
        </p:nvPicPr>
        <p:blipFill>
          <a:blip r:embed="rId3">
            <a:alphaModFix/>
          </a:blip>
          <a:stretch>
            <a:fillRect/>
          </a:stretch>
        </p:blipFill>
        <p:spPr>
          <a:xfrm>
            <a:off x="2137525" y="1034138"/>
            <a:ext cx="5495925" cy="1019175"/>
          </a:xfrm>
          <a:prstGeom prst="rect">
            <a:avLst/>
          </a:prstGeom>
          <a:noFill/>
          <a:ln>
            <a:noFill/>
          </a:ln>
        </p:spPr>
      </p:pic>
      <p:pic>
        <p:nvPicPr>
          <p:cNvPr id="262" name="Google Shape;262;p33"/>
          <p:cNvPicPr preferRelativeResize="0"/>
          <p:nvPr/>
        </p:nvPicPr>
        <p:blipFill>
          <a:blip r:embed="rId4">
            <a:alphaModFix/>
          </a:blip>
          <a:stretch>
            <a:fillRect/>
          </a:stretch>
        </p:blipFill>
        <p:spPr>
          <a:xfrm>
            <a:off x="2137525" y="2166688"/>
            <a:ext cx="6581775" cy="2657475"/>
          </a:xfrm>
          <a:prstGeom prst="rect">
            <a:avLst/>
          </a:prstGeom>
          <a:noFill/>
          <a:ln>
            <a:noFill/>
          </a:ln>
        </p:spPr>
      </p:pic>
      <p:sp>
        <p:nvSpPr>
          <p:cNvPr id="263" name="Google Shape;263;p33"/>
          <p:cNvSpPr txBox="1"/>
          <p:nvPr>
            <p:ph type="title"/>
          </p:nvPr>
        </p:nvSpPr>
        <p:spPr>
          <a:xfrm>
            <a:off x="0" y="158100"/>
            <a:ext cx="91440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 Book</a:t>
            </a:r>
            <a:endParaRPr/>
          </a:p>
        </p:txBody>
      </p:sp>
      <p:sp>
        <p:nvSpPr>
          <p:cNvPr id="264" name="Google Shape;264;p33"/>
          <p:cNvSpPr txBox="1"/>
          <p:nvPr/>
        </p:nvSpPr>
        <p:spPr>
          <a:xfrm>
            <a:off x="424700" y="1034145"/>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4"/>
                </a:highlight>
                <a:latin typeface="Old Standard TT"/>
                <a:ea typeface="Old Standard TT"/>
                <a:cs typeface="Old Standard TT"/>
                <a:sym typeface="Old Standard TT"/>
              </a:rPr>
              <a:t>Backend</a:t>
            </a:r>
            <a:endParaRPr>
              <a:highlight>
                <a:schemeClr val="accent4"/>
              </a:highlight>
              <a:latin typeface="Old Standard TT"/>
              <a:ea typeface="Old Standard TT"/>
              <a:cs typeface="Old Standard TT"/>
              <a:sym typeface="Old Standard TT"/>
            </a:endParaRPr>
          </a:p>
        </p:txBody>
      </p:sp>
      <p:sp>
        <p:nvSpPr>
          <p:cNvPr id="265" name="Google Shape;265;p33"/>
          <p:cNvSpPr txBox="1"/>
          <p:nvPr/>
        </p:nvSpPr>
        <p:spPr>
          <a:xfrm>
            <a:off x="437900" y="1332950"/>
            <a:ext cx="16584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userLibraryController</a:t>
            </a:r>
            <a:r>
              <a:rPr lang="en" sz="1100">
                <a:latin typeface="Old Standard TT"/>
                <a:ea typeface="Old Standard TT"/>
                <a:cs typeface="Old Standard TT"/>
                <a:sym typeface="Old Standard TT"/>
              </a:rPr>
              <a:t>.js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0" y="232850"/>
            <a:ext cx="91440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Fourth Functionality – Privacy settings</a:t>
            </a:r>
            <a:endParaRPr/>
          </a:p>
        </p:txBody>
      </p:sp>
      <p:pic>
        <p:nvPicPr>
          <p:cNvPr id="271" name="Google Shape;271;p34"/>
          <p:cNvPicPr preferRelativeResize="0"/>
          <p:nvPr/>
        </p:nvPicPr>
        <p:blipFill>
          <a:blip r:embed="rId3">
            <a:alphaModFix/>
          </a:blip>
          <a:stretch>
            <a:fillRect/>
          </a:stretch>
        </p:blipFill>
        <p:spPr>
          <a:xfrm>
            <a:off x="1078363" y="1059050"/>
            <a:ext cx="6987275" cy="39499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5"/>
          <p:cNvPicPr preferRelativeResize="0"/>
          <p:nvPr/>
        </p:nvPicPr>
        <p:blipFill>
          <a:blip r:embed="rId3">
            <a:alphaModFix/>
          </a:blip>
          <a:stretch>
            <a:fillRect/>
          </a:stretch>
        </p:blipFill>
        <p:spPr>
          <a:xfrm>
            <a:off x="3152388" y="386763"/>
            <a:ext cx="2612950" cy="963300"/>
          </a:xfrm>
          <a:prstGeom prst="rect">
            <a:avLst/>
          </a:prstGeom>
          <a:noFill/>
          <a:ln>
            <a:noFill/>
          </a:ln>
        </p:spPr>
      </p:pic>
      <p:pic>
        <p:nvPicPr>
          <p:cNvPr id="277" name="Google Shape;277;p35"/>
          <p:cNvPicPr preferRelativeResize="0"/>
          <p:nvPr/>
        </p:nvPicPr>
        <p:blipFill>
          <a:blip r:embed="rId4">
            <a:alphaModFix/>
          </a:blip>
          <a:stretch>
            <a:fillRect/>
          </a:stretch>
        </p:blipFill>
        <p:spPr>
          <a:xfrm>
            <a:off x="3152388" y="1428788"/>
            <a:ext cx="5758675" cy="1232625"/>
          </a:xfrm>
          <a:prstGeom prst="rect">
            <a:avLst/>
          </a:prstGeom>
          <a:noFill/>
          <a:ln>
            <a:noFill/>
          </a:ln>
        </p:spPr>
      </p:pic>
      <p:sp>
        <p:nvSpPr>
          <p:cNvPr id="278" name="Google Shape;278;p35"/>
          <p:cNvSpPr txBox="1"/>
          <p:nvPr/>
        </p:nvSpPr>
        <p:spPr>
          <a:xfrm>
            <a:off x="1467700" y="1245038"/>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D966"/>
                </a:highlight>
                <a:latin typeface="Old Standard TT"/>
                <a:ea typeface="Old Standard TT"/>
                <a:cs typeface="Old Standard TT"/>
                <a:sym typeface="Old Standard TT"/>
              </a:rPr>
              <a:t>Frontend</a:t>
            </a:r>
            <a:endParaRPr>
              <a:highlight>
                <a:srgbClr val="FFD966"/>
              </a:highlight>
              <a:latin typeface="Old Standard TT"/>
              <a:ea typeface="Old Standard TT"/>
              <a:cs typeface="Old Standard TT"/>
              <a:sym typeface="Old Standard TT"/>
            </a:endParaRPr>
          </a:p>
        </p:txBody>
      </p:sp>
      <p:sp>
        <p:nvSpPr>
          <p:cNvPr id="279" name="Google Shape;279;p35"/>
          <p:cNvSpPr txBox="1"/>
          <p:nvPr/>
        </p:nvSpPr>
        <p:spPr>
          <a:xfrm>
            <a:off x="236800" y="234375"/>
            <a:ext cx="2693100" cy="454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AutoNum type="arabicPeriod"/>
            </a:pPr>
            <a:r>
              <a:rPr b="1" lang="en" sz="1800">
                <a:latin typeface="Old Standard TT"/>
                <a:ea typeface="Old Standard TT"/>
                <a:cs typeface="Old Standard TT"/>
                <a:sym typeface="Old Standard TT"/>
              </a:rPr>
              <a:t>Update Privacy Settings</a:t>
            </a:r>
            <a:r>
              <a:rPr b="1" lang="en" sz="1800">
                <a:latin typeface="Old Standard TT"/>
                <a:ea typeface="Old Standard TT"/>
                <a:cs typeface="Old Standard TT"/>
                <a:sym typeface="Old Standard TT"/>
              </a:rPr>
              <a:t> </a:t>
            </a:r>
            <a:endParaRPr b="1" sz="1800">
              <a:latin typeface="Old Standard TT"/>
              <a:ea typeface="Old Standard TT"/>
              <a:cs typeface="Old Standard TT"/>
              <a:sym typeface="Old Standard TT"/>
            </a:endParaRPr>
          </a:p>
        </p:txBody>
      </p:sp>
      <p:pic>
        <p:nvPicPr>
          <p:cNvPr id="280" name="Google Shape;280;p35"/>
          <p:cNvPicPr preferRelativeResize="0"/>
          <p:nvPr/>
        </p:nvPicPr>
        <p:blipFill>
          <a:blip r:embed="rId5">
            <a:alphaModFix/>
          </a:blip>
          <a:stretch>
            <a:fillRect/>
          </a:stretch>
        </p:blipFill>
        <p:spPr>
          <a:xfrm>
            <a:off x="3152400" y="2751420"/>
            <a:ext cx="4353001" cy="1902875"/>
          </a:xfrm>
          <a:prstGeom prst="rect">
            <a:avLst/>
          </a:prstGeom>
          <a:noFill/>
          <a:ln>
            <a:noFill/>
          </a:ln>
        </p:spPr>
      </p:pic>
      <p:sp>
        <p:nvSpPr>
          <p:cNvPr id="281" name="Google Shape;281;p35"/>
          <p:cNvSpPr txBox="1"/>
          <p:nvPr/>
        </p:nvSpPr>
        <p:spPr>
          <a:xfrm>
            <a:off x="1467700" y="3463520"/>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4"/>
                </a:highlight>
                <a:latin typeface="Old Standard TT"/>
                <a:ea typeface="Old Standard TT"/>
                <a:cs typeface="Old Standard TT"/>
                <a:sym typeface="Old Standard TT"/>
              </a:rPr>
              <a:t>Backend</a:t>
            </a:r>
            <a:endParaRPr>
              <a:highlight>
                <a:schemeClr val="accent4"/>
              </a:highlight>
              <a:latin typeface="Old Standard TT"/>
              <a:ea typeface="Old Standard TT"/>
              <a:cs typeface="Old Standard TT"/>
              <a:sym typeface="Old Standard TT"/>
            </a:endParaRPr>
          </a:p>
        </p:txBody>
      </p:sp>
      <p:cxnSp>
        <p:nvCxnSpPr>
          <p:cNvPr id="282" name="Google Shape;282;p35"/>
          <p:cNvCxnSpPr/>
          <p:nvPr/>
        </p:nvCxnSpPr>
        <p:spPr>
          <a:xfrm>
            <a:off x="3075675" y="398325"/>
            <a:ext cx="0" cy="2278200"/>
          </a:xfrm>
          <a:prstGeom prst="straightConnector1">
            <a:avLst/>
          </a:prstGeom>
          <a:noFill/>
          <a:ln cap="flat" cmpd="sng" w="9525">
            <a:solidFill>
              <a:schemeClr val="accent4"/>
            </a:solidFill>
            <a:prstDash val="solid"/>
            <a:round/>
            <a:headEnd len="med" w="med" type="none"/>
            <a:tailEnd len="med" w="med" type="none"/>
          </a:ln>
        </p:spPr>
      </p:cxnSp>
      <p:sp>
        <p:nvSpPr>
          <p:cNvPr id="283" name="Google Shape;283;p35"/>
          <p:cNvSpPr txBox="1"/>
          <p:nvPr/>
        </p:nvSpPr>
        <p:spPr>
          <a:xfrm>
            <a:off x="1480912" y="1524699"/>
            <a:ext cx="1314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p</a:t>
            </a:r>
            <a:r>
              <a:rPr lang="en" sz="1100">
                <a:latin typeface="Old Standard TT"/>
                <a:ea typeface="Old Standard TT"/>
                <a:cs typeface="Old Standard TT"/>
                <a:sym typeface="Old Standard TT"/>
              </a:rPr>
              <a:t>rivacyModal.js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
        <p:nvSpPr>
          <p:cNvPr id="284" name="Google Shape;284;p35"/>
          <p:cNvSpPr txBox="1"/>
          <p:nvPr/>
        </p:nvSpPr>
        <p:spPr>
          <a:xfrm>
            <a:off x="1480900" y="3762325"/>
            <a:ext cx="14769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privacyController.js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nvSpPr>
        <p:spPr>
          <a:xfrm>
            <a:off x="223625" y="166725"/>
            <a:ext cx="26931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ld Standard TT"/>
                <a:ea typeface="Old Standard TT"/>
                <a:cs typeface="Old Standard TT"/>
                <a:sym typeface="Old Standard TT"/>
              </a:rPr>
              <a:t>2. Access private walls </a:t>
            </a:r>
            <a:endParaRPr b="1" sz="1800">
              <a:latin typeface="Old Standard TT"/>
              <a:ea typeface="Old Standard TT"/>
              <a:cs typeface="Old Standard TT"/>
              <a:sym typeface="Old Standard TT"/>
            </a:endParaRPr>
          </a:p>
        </p:txBody>
      </p:sp>
      <p:pic>
        <p:nvPicPr>
          <p:cNvPr id="290" name="Google Shape;290;p36"/>
          <p:cNvPicPr preferRelativeResize="0"/>
          <p:nvPr/>
        </p:nvPicPr>
        <p:blipFill>
          <a:blip r:embed="rId3">
            <a:alphaModFix/>
          </a:blip>
          <a:stretch>
            <a:fillRect/>
          </a:stretch>
        </p:blipFill>
        <p:spPr>
          <a:xfrm>
            <a:off x="2344925" y="1810475"/>
            <a:ext cx="5870175" cy="1522550"/>
          </a:xfrm>
          <a:prstGeom prst="rect">
            <a:avLst/>
          </a:prstGeom>
          <a:noFill/>
          <a:ln>
            <a:noFill/>
          </a:ln>
        </p:spPr>
      </p:pic>
      <p:sp>
        <p:nvSpPr>
          <p:cNvPr id="291" name="Google Shape;291;p36"/>
          <p:cNvSpPr txBox="1"/>
          <p:nvPr/>
        </p:nvSpPr>
        <p:spPr>
          <a:xfrm>
            <a:off x="928900" y="2458663"/>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D966"/>
                </a:highlight>
                <a:latin typeface="Old Standard TT"/>
                <a:ea typeface="Old Standard TT"/>
                <a:cs typeface="Old Standard TT"/>
                <a:sym typeface="Old Standard TT"/>
              </a:rPr>
              <a:t>Frontend</a:t>
            </a:r>
            <a:endParaRPr>
              <a:highlight>
                <a:srgbClr val="FFD966"/>
              </a:highlight>
              <a:latin typeface="Old Standard TT"/>
              <a:ea typeface="Old Standard TT"/>
              <a:cs typeface="Old Standard TT"/>
              <a:sym typeface="Old Standard TT"/>
            </a:endParaRPr>
          </a:p>
        </p:txBody>
      </p:sp>
      <p:sp>
        <p:nvSpPr>
          <p:cNvPr id="292" name="Google Shape;292;p36"/>
          <p:cNvSpPr txBox="1"/>
          <p:nvPr/>
        </p:nvSpPr>
        <p:spPr>
          <a:xfrm>
            <a:off x="946012" y="2726442"/>
            <a:ext cx="1314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./wall/index</a:t>
            </a:r>
            <a:r>
              <a:rPr lang="en" sz="1100">
                <a:latin typeface="Old Standard TT"/>
                <a:ea typeface="Old Standard TT"/>
                <a:cs typeface="Old Standard TT"/>
                <a:sym typeface="Old Standard TT"/>
              </a:rPr>
              <a:t>.js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
        <p:nvSpPr>
          <p:cNvPr id="293" name="Google Shape;293;p36"/>
          <p:cNvSpPr/>
          <p:nvPr/>
        </p:nvSpPr>
        <p:spPr>
          <a:xfrm>
            <a:off x="3089400" y="2165100"/>
            <a:ext cx="3648600" cy="3750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txBox="1"/>
          <p:nvPr/>
        </p:nvSpPr>
        <p:spPr>
          <a:xfrm>
            <a:off x="3507400" y="217200"/>
            <a:ext cx="1549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highlight>
                  <a:schemeClr val="dk2"/>
                </a:highlight>
                <a:latin typeface="Poppins Medium"/>
                <a:ea typeface="Poppins Medium"/>
                <a:cs typeface="Poppins Medium"/>
                <a:sym typeface="Poppins Medium"/>
              </a:rPr>
              <a:t>Privacy Settings</a:t>
            </a:r>
            <a:endParaRPr sz="1300">
              <a:solidFill>
                <a:srgbClr val="FFFFFF"/>
              </a:solidFill>
              <a:highlight>
                <a:schemeClr val="dk2"/>
              </a:highlight>
              <a:latin typeface="Poppins Medium"/>
              <a:ea typeface="Poppins Medium"/>
              <a:cs typeface="Poppins Medium"/>
              <a:sym typeface="Poppi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nvSpPr>
        <p:spPr>
          <a:xfrm>
            <a:off x="223625" y="166725"/>
            <a:ext cx="38976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ld Standard TT"/>
                <a:ea typeface="Old Standard TT"/>
                <a:cs typeface="Old Standard TT"/>
                <a:sym typeface="Old Standard TT"/>
              </a:rPr>
              <a:t>2. Access private walls (Cont.) </a:t>
            </a:r>
            <a:endParaRPr b="1" sz="1800">
              <a:latin typeface="Old Standard TT"/>
              <a:ea typeface="Old Standard TT"/>
              <a:cs typeface="Old Standard TT"/>
              <a:sym typeface="Old Standard TT"/>
            </a:endParaRPr>
          </a:p>
        </p:txBody>
      </p:sp>
      <p:grpSp>
        <p:nvGrpSpPr>
          <p:cNvPr id="300" name="Google Shape;300;p37"/>
          <p:cNvGrpSpPr/>
          <p:nvPr/>
        </p:nvGrpSpPr>
        <p:grpSpPr>
          <a:xfrm>
            <a:off x="1549641" y="3385950"/>
            <a:ext cx="6514559" cy="1486200"/>
            <a:chOff x="1549641" y="3385950"/>
            <a:chExt cx="6514559" cy="1486200"/>
          </a:xfrm>
        </p:grpSpPr>
        <p:pic>
          <p:nvPicPr>
            <p:cNvPr id="301" name="Google Shape;301;p37"/>
            <p:cNvPicPr preferRelativeResize="0"/>
            <p:nvPr/>
          </p:nvPicPr>
          <p:blipFill>
            <a:blip r:embed="rId3">
              <a:alphaModFix/>
            </a:blip>
            <a:stretch>
              <a:fillRect/>
            </a:stretch>
          </p:blipFill>
          <p:spPr>
            <a:xfrm>
              <a:off x="3171000" y="3385950"/>
              <a:ext cx="4893200" cy="1486200"/>
            </a:xfrm>
            <a:prstGeom prst="rect">
              <a:avLst/>
            </a:prstGeom>
            <a:noFill/>
            <a:ln>
              <a:noFill/>
            </a:ln>
          </p:spPr>
        </p:pic>
        <p:sp>
          <p:nvSpPr>
            <p:cNvPr id="302" name="Google Shape;302;p37"/>
            <p:cNvSpPr txBox="1"/>
            <p:nvPr/>
          </p:nvSpPr>
          <p:spPr>
            <a:xfrm>
              <a:off x="1549641" y="4017932"/>
              <a:ext cx="14769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privacyController.js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grpSp>
      <p:pic>
        <p:nvPicPr>
          <p:cNvPr id="303" name="Google Shape;303;p37"/>
          <p:cNvPicPr preferRelativeResize="0"/>
          <p:nvPr/>
        </p:nvPicPr>
        <p:blipFill>
          <a:blip r:embed="rId4">
            <a:alphaModFix/>
          </a:blip>
          <a:stretch>
            <a:fillRect/>
          </a:stretch>
        </p:blipFill>
        <p:spPr>
          <a:xfrm>
            <a:off x="3171000" y="640439"/>
            <a:ext cx="4333372" cy="964500"/>
          </a:xfrm>
          <a:prstGeom prst="rect">
            <a:avLst/>
          </a:prstGeom>
          <a:noFill/>
          <a:ln>
            <a:noFill/>
          </a:ln>
        </p:spPr>
      </p:pic>
      <p:sp>
        <p:nvSpPr>
          <p:cNvPr id="304" name="Google Shape;304;p37"/>
          <p:cNvSpPr txBox="1"/>
          <p:nvPr/>
        </p:nvSpPr>
        <p:spPr>
          <a:xfrm>
            <a:off x="1549650" y="1077654"/>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4"/>
                </a:highlight>
                <a:latin typeface="Old Standard TT"/>
                <a:ea typeface="Old Standard TT"/>
                <a:cs typeface="Old Standard TT"/>
                <a:sym typeface="Old Standard TT"/>
              </a:rPr>
              <a:t>Backend</a:t>
            </a:r>
            <a:endParaRPr>
              <a:highlight>
                <a:schemeClr val="accent4"/>
              </a:highlight>
              <a:latin typeface="Old Standard TT"/>
              <a:ea typeface="Old Standard TT"/>
              <a:cs typeface="Old Standard TT"/>
              <a:sym typeface="Old Standard TT"/>
            </a:endParaRPr>
          </a:p>
        </p:txBody>
      </p:sp>
      <p:sp>
        <p:nvSpPr>
          <p:cNvPr id="305" name="Google Shape;305;p37"/>
          <p:cNvSpPr txBox="1"/>
          <p:nvPr/>
        </p:nvSpPr>
        <p:spPr>
          <a:xfrm>
            <a:off x="1543466" y="1373260"/>
            <a:ext cx="14769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privacyModel</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grpSp>
        <p:nvGrpSpPr>
          <p:cNvPr id="306" name="Google Shape;306;p37"/>
          <p:cNvGrpSpPr/>
          <p:nvPr/>
        </p:nvGrpSpPr>
        <p:grpSpPr>
          <a:xfrm>
            <a:off x="1543466" y="1694592"/>
            <a:ext cx="7248559" cy="1601700"/>
            <a:chOff x="1543466" y="1694592"/>
            <a:chExt cx="7248559" cy="1601700"/>
          </a:xfrm>
        </p:grpSpPr>
        <p:pic>
          <p:nvPicPr>
            <p:cNvPr id="307" name="Google Shape;307;p37"/>
            <p:cNvPicPr preferRelativeResize="0"/>
            <p:nvPr/>
          </p:nvPicPr>
          <p:blipFill>
            <a:blip r:embed="rId5">
              <a:alphaModFix/>
            </a:blip>
            <a:stretch>
              <a:fillRect/>
            </a:stretch>
          </p:blipFill>
          <p:spPr>
            <a:xfrm>
              <a:off x="3171000" y="1768866"/>
              <a:ext cx="2871275" cy="1196900"/>
            </a:xfrm>
            <a:prstGeom prst="rect">
              <a:avLst/>
            </a:prstGeom>
            <a:noFill/>
            <a:ln>
              <a:noFill/>
            </a:ln>
          </p:spPr>
        </p:pic>
        <p:pic>
          <p:nvPicPr>
            <p:cNvPr id="308" name="Google Shape;308;p37"/>
            <p:cNvPicPr preferRelativeResize="0"/>
            <p:nvPr/>
          </p:nvPicPr>
          <p:blipFill>
            <a:blip r:embed="rId6">
              <a:alphaModFix/>
            </a:blip>
            <a:stretch>
              <a:fillRect/>
            </a:stretch>
          </p:blipFill>
          <p:spPr>
            <a:xfrm>
              <a:off x="3171000" y="3020292"/>
              <a:ext cx="3111550" cy="197250"/>
            </a:xfrm>
            <a:prstGeom prst="rect">
              <a:avLst/>
            </a:prstGeom>
            <a:noFill/>
            <a:ln>
              <a:noFill/>
            </a:ln>
          </p:spPr>
        </p:pic>
        <p:sp>
          <p:nvSpPr>
            <p:cNvPr id="309" name="Google Shape;309;p37"/>
            <p:cNvSpPr/>
            <p:nvPr/>
          </p:nvSpPr>
          <p:spPr>
            <a:xfrm>
              <a:off x="3096775" y="1694592"/>
              <a:ext cx="3274800" cy="1601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txBox="1"/>
            <p:nvPr/>
          </p:nvSpPr>
          <p:spPr>
            <a:xfrm>
              <a:off x="1543466" y="2457758"/>
              <a:ext cx="14769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privacySettings.js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
          <p:nvSpPr>
            <p:cNvPr id="311" name="Google Shape;311;p37"/>
            <p:cNvSpPr txBox="1"/>
            <p:nvPr/>
          </p:nvSpPr>
          <p:spPr>
            <a:xfrm>
              <a:off x="6549525" y="2246401"/>
              <a:ext cx="22425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Verify privacy types with target user and current logged in user</a:t>
              </a:r>
              <a:endParaRPr sz="1200">
                <a:latin typeface="Poppins"/>
                <a:ea typeface="Poppins"/>
                <a:cs typeface="Poppins"/>
                <a:sym typeface="Poppins"/>
              </a:endParaRPr>
            </a:p>
          </p:txBody>
        </p:sp>
      </p:grpSp>
      <p:sp>
        <p:nvSpPr>
          <p:cNvPr id="312" name="Google Shape;312;p37"/>
          <p:cNvSpPr txBox="1"/>
          <p:nvPr/>
        </p:nvSpPr>
        <p:spPr>
          <a:xfrm>
            <a:off x="3507400" y="217200"/>
            <a:ext cx="1549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highlight>
                  <a:schemeClr val="dk2"/>
                </a:highlight>
                <a:latin typeface="Poppins Medium"/>
                <a:ea typeface="Poppins Medium"/>
                <a:cs typeface="Poppins Medium"/>
                <a:sym typeface="Poppins Medium"/>
              </a:rPr>
              <a:t>Privacy Settings</a:t>
            </a:r>
            <a:endParaRPr sz="1300">
              <a:solidFill>
                <a:srgbClr val="FFFFFF"/>
              </a:solidFill>
              <a:highlight>
                <a:schemeClr val="dk2"/>
              </a:highlight>
              <a:latin typeface="Poppins Medium"/>
              <a:ea typeface="Poppins Medium"/>
              <a:cs typeface="Poppins Medium"/>
              <a:sym typeface="Poppins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nvSpPr>
        <p:spPr>
          <a:xfrm>
            <a:off x="1598025" y="1947088"/>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4"/>
                </a:highlight>
                <a:latin typeface="Old Standard TT"/>
                <a:ea typeface="Old Standard TT"/>
                <a:cs typeface="Old Standard TT"/>
                <a:sym typeface="Old Standard TT"/>
              </a:rPr>
              <a:t>Backend</a:t>
            </a:r>
            <a:endParaRPr>
              <a:highlight>
                <a:schemeClr val="accent4"/>
              </a:highlight>
              <a:latin typeface="Old Standard TT"/>
              <a:ea typeface="Old Standard TT"/>
              <a:cs typeface="Old Standard TT"/>
              <a:sym typeface="Old Standard TT"/>
            </a:endParaRPr>
          </a:p>
        </p:txBody>
      </p:sp>
      <p:sp>
        <p:nvSpPr>
          <p:cNvPr id="318" name="Google Shape;318;p38"/>
          <p:cNvSpPr txBox="1"/>
          <p:nvPr/>
        </p:nvSpPr>
        <p:spPr>
          <a:xfrm>
            <a:off x="1598016" y="2238160"/>
            <a:ext cx="14769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wallPosts.js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pic>
        <p:nvPicPr>
          <p:cNvPr id="319" name="Google Shape;319;p38"/>
          <p:cNvPicPr preferRelativeResize="0"/>
          <p:nvPr/>
        </p:nvPicPr>
        <p:blipFill>
          <a:blip r:embed="rId3">
            <a:alphaModFix/>
          </a:blip>
          <a:stretch>
            <a:fillRect/>
          </a:stretch>
        </p:blipFill>
        <p:spPr>
          <a:xfrm>
            <a:off x="3074925" y="891159"/>
            <a:ext cx="4107226" cy="622666"/>
          </a:xfrm>
          <a:prstGeom prst="rect">
            <a:avLst/>
          </a:prstGeom>
          <a:noFill/>
          <a:ln>
            <a:noFill/>
          </a:ln>
        </p:spPr>
      </p:pic>
      <p:pic>
        <p:nvPicPr>
          <p:cNvPr id="320" name="Google Shape;320;p38"/>
          <p:cNvPicPr preferRelativeResize="0"/>
          <p:nvPr/>
        </p:nvPicPr>
        <p:blipFill>
          <a:blip r:embed="rId4">
            <a:alphaModFix/>
          </a:blip>
          <a:stretch>
            <a:fillRect/>
          </a:stretch>
        </p:blipFill>
        <p:spPr>
          <a:xfrm>
            <a:off x="3074925" y="1613513"/>
            <a:ext cx="5167325" cy="2719649"/>
          </a:xfrm>
          <a:prstGeom prst="rect">
            <a:avLst/>
          </a:prstGeom>
          <a:noFill/>
          <a:ln>
            <a:noFill/>
          </a:ln>
        </p:spPr>
      </p:pic>
      <p:sp>
        <p:nvSpPr>
          <p:cNvPr id="321" name="Google Shape;321;p38"/>
          <p:cNvSpPr txBox="1"/>
          <p:nvPr/>
        </p:nvSpPr>
        <p:spPr>
          <a:xfrm>
            <a:off x="223625" y="166725"/>
            <a:ext cx="38976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ld Standard TT"/>
                <a:ea typeface="Old Standard TT"/>
                <a:cs typeface="Old Standard TT"/>
                <a:sym typeface="Old Standard TT"/>
              </a:rPr>
              <a:t>2. Access private walls (Cont.) </a:t>
            </a:r>
            <a:endParaRPr b="1" sz="1800">
              <a:latin typeface="Old Standard TT"/>
              <a:ea typeface="Old Standard TT"/>
              <a:cs typeface="Old Standard TT"/>
              <a:sym typeface="Old Standard TT"/>
            </a:endParaRPr>
          </a:p>
        </p:txBody>
      </p:sp>
      <p:sp>
        <p:nvSpPr>
          <p:cNvPr id="322" name="Google Shape;322;p38"/>
          <p:cNvSpPr txBox="1"/>
          <p:nvPr/>
        </p:nvSpPr>
        <p:spPr>
          <a:xfrm>
            <a:off x="3507400" y="217200"/>
            <a:ext cx="1549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highlight>
                  <a:schemeClr val="accent5"/>
                </a:highlight>
                <a:latin typeface="Poppins Medium"/>
                <a:ea typeface="Poppins Medium"/>
                <a:cs typeface="Poppins Medium"/>
                <a:sym typeface="Poppins Medium"/>
              </a:rPr>
              <a:t>Posting on Walls</a:t>
            </a:r>
            <a:endParaRPr sz="1300">
              <a:solidFill>
                <a:srgbClr val="FFFFFF"/>
              </a:solidFill>
              <a:highlight>
                <a:schemeClr val="accent5"/>
              </a:highlight>
              <a:latin typeface="Poppins Medium"/>
              <a:ea typeface="Poppins Medium"/>
              <a:cs typeface="Poppins Medium"/>
              <a:sym typeface="Poppins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9"/>
          <p:cNvPicPr preferRelativeResize="0"/>
          <p:nvPr/>
        </p:nvPicPr>
        <p:blipFill>
          <a:blip r:embed="rId3">
            <a:alphaModFix/>
          </a:blip>
          <a:stretch>
            <a:fillRect/>
          </a:stretch>
        </p:blipFill>
        <p:spPr>
          <a:xfrm>
            <a:off x="3085450" y="1076450"/>
            <a:ext cx="5067074" cy="3368525"/>
          </a:xfrm>
          <a:prstGeom prst="rect">
            <a:avLst/>
          </a:prstGeom>
          <a:noFill/>
          <a:ln>
            <a:noFill/>
          </a:ln>
        </p:spPr>
      </p:pic>
      <p:sp>
        <p:nvSpPr>
          <p:cNvPr id="328" name="Google Shape;328;p39"/>
          <p:cNvSpPr txBox="1"/>
          <p:nvPr/>
        </p:nvSpPr>
        <p:spPr>
          <a:xfrm>
            <a:off x="1608541" y="2230032"/>
            <a:ext cx="14769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wallController.js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
        <p:nvSpPr>
          <p:cNvPr id="329" name="Google Shape;329;p39"/>
          <p:cNvSpPr/>
          <p:nvPr/>
        </p:nvSpPr>
        <p:spPr>
          <a:xfrm>
            <a:off x="4593330" y="1626088"/>
            <a:ext cx="2949900" cy="3345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4418736" y="3856100"/>
            <a:ext cx="3638400" cy="3345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txBox="1"/>
          <p:nvPr/>
        </p:nvSpPr>
        <p:spPr>
          <a:xfrm>
            <a:off x="223625" y="166725"/>
            <a:ext cx="38976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ld Standard TT"/>
                <a:ea typeface="Old Standard TT"/>
                <a:cs typeface="Old Standard TT"/>
                <a:sym typeface="Old Standard TT"/>
              </a:rPr>
              <a:t>2. Access private walls (Cont.) </a:t>
            </a:r>
            <a:endParaRPr b="1" sz="1800">
              <a:latin typeface="Old Standard TT"/>
              <a:ea typeface="Old Standard TT"/>
              <a:cs typeface="Old Standard TT"/>
              <a:sym typeface="Old Standard TT"/>
            </a:endParaRPr>
          </a:p>
        </p:txBody>
      </p:sp>
      <p:sp>
        <p:nvSpPr>
          <p:cNvPr id="332" name="Google Shape;332;p39"/>
          <p:cNvSpPr txBox="1"/>
          <p:nvPr/>
        </p:nvSpPr>
        <p:spPr>
          <a:xfrm>
            <a:off x="1608550" y="1931213"/>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4"/>
                </a:highlight>
                <a:latin typeface="Old Standard TT"/>
                <a:ea typeface="Old Standard TT"/>
                <a:cs typeface="Old Standard TT"/>
                <a:sym typeface="Old Standard TT"/>
              </a:rPr>
              <a:t>Backend</a:t>
            </a:r>
            <a:endParaRPr>
              <a:highlight>
                <a:schemeClr val="accent4"/>
              </a:highlight>
              <a:latin typeface="Old Standard TT"/>
              <a:ea typeface="Old Standard TT"/>
              <a:cs typeface="Old Standard TT"/>
              <a:sym typeface="Old Standard TT"/>
            </a:endParaRPr>
          </a:p>
        </p:txBody>
      </p:sp>
      <p:sp>
        <p:nvSpPr>
          <p:cNvPr id="333" name="Google Shape;333;p39"/>
          <p:cNvSpPr txBox="1"/>
          <p:nvPr/>
        </p:nvSpPr>
        <p:spPr>
          <a:xfrm>
            <a:off x="3507400" y="217200"/>
            <a:ext cx="15495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highlight>
                  <a:schemeClr val="accent5"/>
                </a:highlight>
                <a:latin typeface="Poppins Medium"/>
                <a:ea typeface="Poppins Medium"/>
                <a:cs typeface="Poppins Medium"/>
                <a:sym typeface="Poppins Medium"/>
              </a:rPr>
              <a:t>Posting on Walls</a:t>
            </a:r>
            <a:endParaRPr sz="1300">
              <a:solidFill>
                <a:srgbClr val="FFFFFF"/>
              </a:solidFill>
              <a:highlight>
                <a:schemeClr val="accent5"/>
              </a:highlight>
              <a:latin typeface="Poppins Medium"/>
              <a:ea typeface="Poppins Medium"/>
              <a:cs typeface="Poppins Medium"/>
              <a:sym typeface="Poppi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12" y="254950"/>
            <a:ext cx="9144000" cy="57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Fourth Functionality – Your Top Books</a:t>
            </a:r>
            <a:endParaRPr/>
          </a:p>
        </p:txBody>
      </p:sp>
      <p:pic>
        <p:nvPicPr>
          <p:cNvPr id="339" name="Google Shape;339;p40"/>
          <p:cNvPicPr preferRelativeResize="0"/>
          <p:nvPr/>
        </p:nvPicPr>
        <p:blipFill>
          <a:blip r:embed="rId3">
            <a:alphaModFix/>
          </a:blip>
          <a:stretch>
            <a:fillRect/>
          </a:stretch>
        </p:blipFill>
        <p:spPr>
          <a:xfrm>
            <a:off x="1044775" y="1110975"/>
            <a:ext cx="7054425" cy="3934124"/>
          </a:xfrm>
          <a:prstGeom prst="rect">
            <a:avLst/>
          </a:prstGeom>
          <a:noFill/>
          <a:ln>
            <a:noFill/>
          </a:ln>
          <a:effectLst>
            <a:outerShdw blurRad="57150" rotWithShape="0" algn="bl" dir="5400000" dist="19050">
              <a:srgbClr val="000000">
                <a:alpha val="31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nvSpPr>
        <p:spPr>
          <a:xfrm>
            <a:off x="1351138" y="3103750"/>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4"/>
                </a:highlight>
                <a:latin typeface="Old Standard TT"/>
                <a:ea typeface="Old Standard TT"/>
                <a:cs typeface="Old Standard TT"/>
                <a:sym typeface="Old Standard TT"/>
              </a:rPr>
              <a:t>Backend</a:t>
            </a:r>
            <a:endParaRPr>
              <a:highlight>
                <a:schemeClr val="accent4"/>
              </a:highlight>
              <a:latin typeface="Old Standard TT"/>
              <a:ea typeface="Old Standard TT"/>
              <a:cs typeface="Old Standard TT"/>
              <a:sym typeface="Old Standard TT"/>
            </a:endParaRPr>
          </a:p>
        </p:txBody>
      </p:sp>
      <p:sp>
        <p:nvSpPr>
          <p:cNvPr id="345" name="Google Shape;345;p41"/>
          <p:cNvSpPr txBox="1"/>
          <p:nvPr/>
        </p:nvSpPr>
        <p:spPr>
          <a:xfrm>
            <a:off x="1351138" y="1102038"/>
            <a:ext cx="9228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D966"/>
                </a:highlight>
                <a:latin typeface="Old Standard TT"/>
                <a:ea typeface="Old Standard TT"/>
                <a:cs typeface="Old Standard TT"/>
                <a:sym typeface="Old Standard TT"/>
              </a:rPr>
              <a:t>Frontend</a:t>
            </a:r>
            <a:endParaRPr>
              <a:highlight>
                <a:srgbClr val="FFD966"/>
              </a:highlight>
              <a:latin typeface="Old Standard TT"/>
              <a:ea typeface="Old Standard TT"/>
              <a:cs typeface="Old Standard TT"/>
              <a:sym typeface="Old Standard TT"/>
            </a:endParaRPr>
          </a:p>
        </p:txBody>
      </p:sp>
      <p:sp>
        <p:nvSpPr>
          <p:cNvPr id="346" name="Google Shape;346;p41"/>
          <p:cNvSpPr txBox="1"/>
          <p:nvPr/>
        </p:nvSpPr>
        <p:spPr>
          <a:xfrm>
            <a:off x="1368249" y="1369817"/>
            <a:ext cx="1314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simpleBook</a:t>
            </a:r>
            <a:r>
              <a:rPr lang="en" sz="1100">
                <a:latin typeface="Old Standard TT"/>
                <a:ea typeface="Old Standard TT"/>
                <a:cs typeface="Old Standard TT"/>
                <a:sym typeface="Old Standard TT"/>
              </a:rPr>
              <a:t>.js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
        <p:nvSpPr>
          <p:cNvPr id="347" name="Google Shape;347;p41"/>
          <p:cNvSpPr txBox="1"/>
          <p:nvPr/>
        </p:nvSpPr>
        <p:spPr>
          <a:xfrm>
            <a:off x="1344964" y="3399350"/>
            <a:ext cx="16830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bookshelf</a:t>
            </a:r>
            <a:r>
              <a:rPr lang="en" sz="1100">
                <a:latin typeface="Old Standard TT"/>
                <a:ea typeface="Old Standard TT"/>
                <a:cs typeface="Old Standard TT"/>
                <a:sym typeface="Old Standard TT"/>
              </a:rPr>
              <a:t>Controller.js</a:t>
            </a:r>
            <a:endParaRPr sz="1100">
              <a:latin typeface="Old Standard TT"/>
              <a:ea typeface="Old Standard TT"/>
              <a:cs typeface="Old Standard TT"/>
              <a:sym typeface="Old Standard TT"/>
            </a:endParaRPr>
          </a:p>
          <a:p>
            <a:pPr indent="0" lvl="0" marL="0" rtl="0" algn="l">
              <a:spcBef>
                <a:spcPts val="0"/>
              </a:spcBef>
              <a:spcAft>
                <a:spcPts val="0"/>
              </a:spcAft>
              <a:buNone/>
            </a:pPr>
            <a:r>
              <a:t/>
            </a:r>
            <a:endParaRPr sz="1100">
              <a:latin typeface="Old Standard TT"/>
              <a:ea typeface="Old Standard TT"/>
              <a:cs typeface="Old Standard TT"/>
              <a:sym typeface="Old Standard TT"/>
            </a:endParaRPr>
          </a:p>
        </p:txBody>
      </p:sp>
      <p:sp>
        <p:nvSpPr>
          <p:cNvPr id="348" name="Google Shape;348;p41"/>
          <p:cNvSpPr txBox="1"/>
          <p:nvPr/>
        </p:nvSpPr>
        <p:spPr>
          <a:xfrm>
            <a:off x="277025" y="175625"/>
            <a:ext cx="26931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ld Standard TT"/>
                <a:ea typeface="Old Standard TT"/>
                <a:cs typeface="Old Standard TT"/>
                <a:sym typeface="Old Standard TT"/>
              </a:rPr>
              <a:t>Edit your top books</a:t>
            </a:r>
            <a:endParaRPr b="1" sz="1800">
              <a:latin typeface="Old Standard TT"/>
              <a:ea typeface="Old Standard TT"/>
              <a:cs typeface="Old Standard TT"/>
              <a:sym typeface="Old Standard TT"/>
            </a:endParaRPr>
          </a:p>
        </p:txBody>
      </p:sp>
      <p:pic>
        <p:nvPicPr>
          <p:cNvPr id="349" name="Google Shape;349;p41"/>
          <p:cNvPicPr preferRelativeResize="0"/>
          <p:nvPr/>
        </p:nvPicPr>
        <p:blipFill>
          <a:blip r:embed="rId3">
            <a:alphaModFix/>
          </a:blip>
          <a:stretch>
            <a:fillRect/>
          </a:stretch>
        </p:blipFill>
        <p:spPr>
          <a:xfrm>
            <a:off x="3240287" y="528600"/>
            <a:ext cx="2815450" cy="2304700"/>
          </a:xfrm>
          <a:prstGeom prst="rect">
            <a:avLst/>
          </a:prstGeom>
          <a:noFill/>
          <a:ln>
            <a:noFill/>
          </a:ln>
        </p:spPr>
      </p:pic>
      <p:pic>
        <p:nvPicPr>
          <p:cNvPr id="350" name="Google Shape;350;p41"/>
          <p:cNvPicPr preferRelativeResize="0"/>
          <p:nvPr/>
        </p:nvPicPr>
        <p:blipFill>
          <a:blip r:embed="rId4">
            <a:alphaModFix/>
          </a:blip>
          <a:stretch>
            <a:fillRect/>
          </a:stretch>
        </p:blipFill>
        <p:spPr>
          <a:xfrm>
            <a:off x="3240288" y="2923650"/>
            <a:ext cx="4558751" cy="169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901800" y="1044763"/>
            <a:ext cx="7340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Agenda</a:t>
            </a:r>
            <a:endParaRPr b="1"/>
          </a:p>
        </p:txBody>
      </p:sp>
      <p:sp>
        <p:nvSpPr>
          <p:cNvPr id="82" name="Google Shape;82;p15"/>
          <p:cNvSpPr txBox="1"/>
          <p:nvPr>
            <p:ph idx="1" type="body"/>
          </p:nvPr>
        </p:nvSpPr>
        <p:spPr>
          <a:xfrm>
            <a:off x="901800" y="1771338"/>
            <a:ext cx="7340400" cy="2327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Poppins"/>
              <a:buChar char="●"/>
            </a:pPr>
            <a:r>
              <a:rPr lang="en" sz="2000">
                <a:latin typeface="Poppins"/>
                <a:ea typeface="Poppins"/>
                <a:cs typeface="Poppins"/>
                <a:sym typeface="Poppins"/>
              </a:rPr>
              <a:t>BookReader Overview</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 sz="2000">
                <a:latin typeface="Poppins"/>
                <a:ea typeface="Poppins"/>
                <a:cs typeface="Poppins"/>
                <a:sym typeface="Poppins"/>
              </a:rPr>
              <a:t>Video Demo </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 sz="2000">
                <a:latin typeface="Poppins"/>
                <a:ea typeface="Poppins"/>
                <a:cs typeface="Poppins"/>
                <a:sym typeface="Poppins"/>
              </a:rPr>
              <a:t>Review design decision changes</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 sz="2000">
                <a:latin typeface="Poppins"/>
                <a:ea typeface="Poppins"/>
                <a:cs typeface="Poppins"/>
                <a:sym typeface="Poppins"/>
              </a:rPr>
              <a:t>Discuss design patterns that we used</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 sz="2000">
                <a:latin typeface="Poppins"/>
                <a:ea typeface="Poppins"/>
                <a:cs typeface="Poppins"/>
                <a:sym typeface="Poppins"/>
              </a:rPr>
              <a:t>Show implementation of important functionalities</a:t>
            </a:r>
            <a:endParaRPr sz="2000">
              <a:latin typeface="Poppins"/>
              <a:ea typeface="Poppins"/>
              <a:cs typeface="Poppins"/>
              <a:sym typeface="Poppins"/>
            </a:endParaRPr>
          </a:p>
          <a:p>
            <a:pPr indent="-355600" lvl="0" marL="457200" rtl="0" algn="l">
              <a:spcBef>
                <a:spcPts val="0"/>
              </a:spcBef>
              <a:spcAft>
                <a:spcPts val="0"/>
              </a:spcAft>
              <a:buSzPts val="2000"/>
              <a:buFont typeface="Poppins"/>
              <a:buChar char="●"/>
            </a:pPr>
            <a:r>
              <a:rPr lang="en" sz="2000">
                <a:latin typeface="Poppins"/>
                <a:ea typeface="Poppins"/>
                <a:cs typeface="Poppins"/>
                <a:sym typeface="Poppins"/>
              </a:rPr>
              <a:t>Lessons learned</a:t>
            </a:r>
            <a:endParaRPr sz="2600">
              <a:latin typeface="Poppins"/>
              <a:ea typeface="Poppins"/>
              <a:cs typeface="Poppins"/>
              <a:sym typeface="Poppins"/>
            </a:endParaRPr>
          </a:p>
          <a:p>
            <a:pPr indent="0" lvl="0" marL="0" rtl="0" algn="l">
              <a:spcBef>
                <a:spcPts val="1000"/>
              </a:spcBef>
              <a:spcAft>
                <a:spcPts val="9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Lessons </a:t>
            </a:r>
            <a:r>
              <a:rPr lang="en"/>
              <a:t>Learned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311700" y="112567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Architectural Design</a:t>
            </a:r>
            <a:endParaRPr/>
          </a:p>
        </p:txBody>
      </p:sp>
      <p:sp>
        <p:nvSpPr>
          <p:cNvPr id="361" name="Google Shape;361;p43"/>
          <p:cNvSpPr txBox="1"/>
          <p:nvPr>
            <p:ph idx="1" type="body"/>
          </p:nvPr>
        </p:nvSpPr>
        <p:spPr>
          <a:xfrm>
            <a:off x="1248450" y="1994625"/>
            <a:ext cx="6647100" cy="20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Poppins"/>
                <a:ea typeface="Poppins"/>
                <a:cs typeface="Poppins"/>
                <a:sym typeface="Poppins"/>
              </a:rPr>
              <a:t>Modeling our architecture with </a:t>
            </a:r>
            <a:r>
              <a:rPr b="1" lang="en">
                <a:highlight>
                  <a:schemeClr val="accent4"/>
                </a:highlight>
                <a:latin typeface="Poppins"/>
                <a:ea typeface="Poppins"/>
                <a:cs typeface="Poppins"/>
                <a:sym typeface="Poppins"/>
              </a:rPr>
              <a:t>4 + 1 View</a:t>
            </a:r>
            <a:br>
              <a:rPr b="1" lang="en">
                <a:latin typeface="Poppins"/>
                <a:ea typeface="Poppins"/>
                <a:cs typeface="Poppins"/>
                <a:sym typeface="Poppins"/>
              </a:rPr>
            </a:br>
            <a:r>
              <a:rPr lang="en" sz="1600">
                <a:solidFill>
                  <a:srgbClr val="666666"/>
                </a:solidFill>
                <a:latin typeface="Poppins"/>
                <a:ea typeface="Poppins"/>
                <a:cs typeface="Poppins"/>
                <a:sym typeface="Poppins"/>
              </a:rPr>
              <a:t>Help us describe our software architecture with multiple views</a:t>
            </a:r>
            <a:endParaRPr sz="1600">
              <a:solidFill>
                <a:srgbClr val="666666"/>
              </a:solidFill>
              <a:latin typeface="Poppins"/>
              <a:ea typeface="Poppins"/>
              <a:cs typeface="Poppins"/>
              <a:sym typeface="Poppins"/>
            </a:endParaRPr>
          </a:p>
          <a:p>
            <a:pPr indent="0" lvl="0" marL="0" rtl="0" algn="l">
              <a:spcBef>
                <a:spcPts val="1600"/>
              </a:spcBef>
              <a:spcAft>
                <a:spcPts val="0"/>
              </a:spcAft>
              <a:buClr>
                <a:schemeClr val="dk1"/>
              </a:buClr>
              <a:buSzPts val="1100"/>
              <a:buFont typeface="Arial"/>
              <a:buNone/>
            </a:pPr>
            <a:r>
              <a:rPr b="1" lang="en">
                <a:highlight>
                  <a:schemeClr val="accent4"/>
                </a:highlight>
                <a:latin typeface="Poppins"/>
                <a:ea typeface="Poppins"/>
                <a:cs typeface="Poppins"/>
                <a:sym typeface="Poppins"/>
              </a:rPr>
              <a:t>Haiku</a:t>
            </a:r>
            <a:r>
              <a:rPr b="1" lang="en">
                <a:latin typeface="Poppins"/>
                <a:ea typeface="Poppins"/>
                <a:cs typeface="Poppins"/>
                <a:sym typeface="Poppins"/>
              </a:rPr>
              <a:t> Documentation</a:t>
            </a:r>
            <a:br>
              <a:rPr b="1" lang="en">
                <a:latin typeface="Poppins"/>
                <a:ea typeface="Poppins"/>
                <a:cs typeface="Poppins"/>
                <a:sym typeface="Poppins"/>
              </a:rPr>
            </a:br>
            <a:r>
              <a:rPr lang="en" sz="1600">
                <a:solidFill>
                  <a:srgbClr val="666666"/>
                </a:solidFill>
                <a:latin typeface="Poppins"/>
                <a:ea typeface="Poppins"/>
                <a:cs typeface="Poppins"/>
                <a:sym typeface="Poppins"/>
              </a:rPr>
              <a:t>Help us following our essential contextual information about a design decision</a:t>
            </a:r>
            <a:endParaRPr>
              <a:latin typeface="Poppins"/>
              <a:ea typeface="Poppins"/>
              <a:cs typeface="Poppins"/>
              <a:sym typeface="Poppins"/>
            </a:endParaRPr>
          </a:p>
          <a:p>
            <a:pPr indent="0" lvl="0" marL="0" rtl="0" algn="l">
              <a:spcBef>
                <a:spcPts val="1600"/>
              </a:spcBef>
              <a:spcAft>
                <a:spcPts val="0"/>
              </a:spcAft>
              <a:buClr>
                <a:schemeClr val="dk1"/>
              </a:buClr>
              <a:buSzPts val="1100"/>
              <a:buFont typeface="Arial"/>
              <a:buNone/>
            </a:pPr>
            <a:r>
              <a:t/>
            </a:r>
            <a:endParaRPr>
              <a:latin typeface="Poppins"/>
              <a:ea typeface="Poppins"/>
              <a:cs typeface="Poppins"/>
              <a:sym typeface="Poppins"/>
            </a:endParaRPr>
          </a:p>
          <a:p>
            <a:pPr indent="0" lvl="0" marL="0" rtl="0" algn="l">
              <a:spcBef>
                <a:spcPts val="1600"/>
              </a:spcBef>
              <a:spcAft>
                <a:spcPts val="1600"/>
              </a:spcAft>
              <a:buNone/>
            </a:pPr>
            <a:r>
              <a:t/>
            </a:r>
            <a:endParaRPr>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4"/>
          <p:cNvSpPr txBox="1"/>
          <p:nvPr>
            <p:ph type="title"/>
          </p:nvPr>
        </p:nvSpPr>
        <p:spPr>
          <a:xfrm>
            <a:off x="311700" y="9773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Pattern</a:t>
            </a:r>
            <a:endParaRPr/>
          </a:p>
        </p:txBody>
      </p:sp>
      <p:sp>
        <p:nvSpPr>
          <p:cNvPr id="367" name="Google Shape;367;p44"/>
          <p:cNvSpPr txBox="1"/>
          <p:nvPr>
            <p:ph idx="1" type="body"/>
          </p:nvPr>
        </p:nvSpPr>
        <p:spPr>
          <a:xfrm>
            <a:off x="311700" y="2092750"/>
            <a:ext cx="8520600" cy="300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Follow </a:t>
            </a:r>
            <a:r>
              <a:rPr lang="en">
                <a:latin typeface="Poppins"/>
                <a:ea typeface="Poppins"/>
                <a:cs typeface="Poppins"/>
                <a:sym typeface="Poppins"/>
              </a:rPr>
              <a:t>the </a:t>
            </a:r>
            <a:r>
              <a:rPr b="1" lang="en">
                <a:highlight>
                  <a:schemeClr val="accent4"/>
                </a:highlight>
                <a:latin typeface="Poppins"/>
                <a:ea typeface="Poppins"/>
                <a:cs typeface="Poppins"/>
                <a:sym typeface="Poppins"/>
              </a:rPr>
              <a:t>SOLID</a:t>
            </a:r>
            <a:r>
              <a:rPr b="1" lang="en">
                <a:latin typeface="Poppins"/>
                <a:ea typeface="Poppins"/>
                <a:cs typeface="Poppins"/>
                <a:sym typeface="Poppins"/>
              </a:rPr>
              <a:t> </a:t>
            </a:r>
            <a:r>
              <a:rPr lang="en">
                <a:latin typeface="Poppins"/>
                <a:ea typeface="Poppins"/>
                <a:cs typeface="Poppins"/>
                <a:sym typeface="Poppins"/>
              </a:rPr>
              <a:t>Principles</a:t>
            </a:r>
            <a:endParaRPr>
              <a:latin typeface="Poppins"/>
              <a:ea typeface="Poppins"/>
              <a:cs typeface="Poppins"/>
              <a:sym typeface="Poppins"/>
            </a:endParaRPr>
          </a:p>
          <a:p>
            <a:pPr indent="0" lvl="0" marL="0" rtl="0" algn="ctr">
              <a:spcBef>
                <a:spcPts val="1600"/>
              </a:spcBef>
              <a:spcAft>
                <a:spcPts val="0"/>
              </a:spcAft>
              <a:buNone/>
            </a:pPr>
            <a:r>
              <a:rPr b="1" lang="en">
                <a:highlight>
                  <a:schemeClr val="accent4"/>
                </a:highlight>
                <a:latin typeface="Poppins"/>
                <a:ea typeface="Poppins"/>
                <a:cs typeface="Poppins"/>
                <a:sym typeface="Poppins"/>
              </a:rPr>
              <a:t>When</a:t>
            </a:r>
            <a:r>
              <a:rPr lang="en">
                <a:latin typeface="Poppins"/>
                <a:ea typeface="Poppins"/>
                <a:cs typeface="Poppins"/>
                <a:sym typeface="Poppins"/>
              </a:rPr>
              <a:t> to </a:t>
            </a:r>
            <a:r>
              <a:rPr lang="en">
                <a:latin typeface="Poppins"/>
                <a:ea typeface="Poppins"/>
                <a:cs typeface="Poppins"/>
                <a:sym typeface="Poppins"/>
              </a:rPr>
              <a:t>use </a:t>
            </a:r>
            <a:r>
              <a:rPr lang="en">
                <a:latin typeface="Poppins"/>
                <a:ea typeface="Poppins"/>
                <a:cs typeface="Poppins"/>
                <a:sym typeface="Poppins"/>
              </a:rPr>
              <a:t>appropriate design pattern without too much complexity</a:t>
            </a:r>
            <a:endParaRPr>
              <a:latin typeface="Poppins"/>
              <a:ea typeface="Poppins"/>
              <a:cs typeface="Poppins"/>
              <a:sym typeface="Poppins"/>
            </a:endParaRPr>
          </a:p>
          <a:p>
            <a:pPr indent="0" lvl="0" marL="0" rtl="0" algn="ctr">
              <a:spcBef>
                <a:spcPts val="1600"/>
              </a:spcBef>
              <a:spcAft>
                <a:spcPts val="1600"/>
              </a:spcAft>
              <a:buNone/>
            </a:pPr>
            <a:r>
              <a:rPr b="1" lang="en">
                <a:highlight>
                  <a:schemeClr val="accent4"/>
                </a:highlight>
                <a:latin typeface="Poppins"/>
                <a:ea typeface="Poppins"/>
                <a:cs typeface="Poppins"/>
                <a:sym typeface="Poppins"/>
              </a:rPr>
              <a:t>How</a:t>
            </a:r>
            <a:r>
              <a:rPr lang="en">
                <a:latin typeface="Poppins"/>
                <a:ea typeface="Poppins"/>
                <a:cs typeface="Poppins"/>
                <a:sym typeface="Poppins"/>
              </a:rPr>
              <a:t> to implement design patterns </a:t>
            </a:r>
            <a:endParaRPr>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5"/>
          <p:cNvSpPr txBox="1"/>
          <p:nvPr>
            <p:ph type="title"/>
          </p:nvPr>
        </p:nvSpPr>
        <p:spPr>
          <a:xfrm>
            <a:off x="311700" y="3560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Technology</a:t>
            </a:r>
            <a:endParaRPr/>
          </a:p>
        </p:txBody>
      </p:sp>
      <p:pic>
        <p:nvPicPr>
          <p:cNvPr id="373" name="Google Shape;373;p45"/>
          <p:cNvPicPr preferRelativeResize="0"/>
          <p:nvPr/>
        </p:nvPicPr>
        <p:blipFill>
          <a:blip r:embed="rId3">
            <a:alphaModFix/>
          </a:blip>
          <a:stretch>
            <a:fillRect/>
          </a:stretch>
        </p:blipFill>
        <p:spPr>
          <a:xfrm>
            <a:off x="3232725" y="1548400"/>
            <a:ext cx="5495324" cy="3103225"/>
          </a:xfrm>
          <a:prstGeom prst="rect">
            <a:avLst/>
          </a:prstGeom>
          <a:noFill/>
          <a:ln>
            <a:noFill/>
          </a:ln>
        </p:spPr>
      </p:pic>
      <p:pic>
        <p:nvPicPr>
          <p:cNvPr id="374" name="Google Shape;374;p45"/>
          <p:cNvPicPr preferRelativeResize="0"/>
          <p:nvPr/>
        </p:nvPicPr>
        <p:blipFill rotWithShape="1">
          <a:blip r:embed="rId4">
            <a:alphaModFix/>
          </a:blip>
          <a:srcRect b="24200" l="12257" r="9519" t="20848"/>
          <a:stretch/>
        </p:blipFill>
        <p:spPr>
          <a:xfrm>
            <a:off x="4893687" y="2498500"/>
            <a:ext cx="2173401" cy="8351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Management</a:t>
            </a:r>
            <a:endParaRPr/>
          </a:p>
        </p:txBody>
      </p:sp>
      <p:pic>
        <p:nvPicPr>
          <p:cNvPr id="380" name="Google Shape;380;p46"/>
          <p:cNvPicPr preferRelativeResize="0"/>
          <p:nvPr/>
        </p:nvPicPr>
        <p:blipFill>
          <a:blip r:embed="rId3">
            <a:alphaModFix/>
          </a:blip>
          <a:stretch>
            <a:fillRect/>
          </a:stretch>
        </p:blipFill>
        <p:spPr>
          <a:xfrm>
            <a:off x="1811500" y="1507650"/>
            <a:ext cx="5099900" cy="2908525"/>
          </a:xfrm>
          <a:prstGeom prst="rect">
            <a:avLst/>
          </a:prstGeom>
          <a:noFill/>
          <a:ln>
            <a:noFill/>
          </a:ln>
        </p:spPr>
      </p:pic>
      <p:pic>
        <p:nvPicPr>
          <p:cNvPr id="381" name="Google Shape;381;p46"/>
          <p:cNvPicPr preferRelativeResize="0"/>
          <p:nvPr/>
        </p:nvPicPr>
        <p:blipFill>
          <a:blip r:embed="rId4">
            <a:alphaModFix/>
          </a:blip>
          <a:stretch>
            <a:fillRect/>
          </a:stretch>
        </p:blipFill>
        <p:spPr>
          <a:xfrm>
            <a:off x="5692522" y="445025"/>
            <a:ext cx="2453812" cy="1038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pSp>
        <p:nvGrpSpPr>
          <p:cNvPr id="87" name="Google Shape;87;p16"/>
          <p:cNvGrpSpPr/>
          <p:nvPr/>
        </p:nvGrpSpPr>
        <p:grpSpPr>
          <a:xfrm>
            <a:off x="2070075" y="1397873"/>
            <a:ext cx="4824625" cy="2492025"/>
            <a:chOff x="1522475" y="1612250"/>
            <a:chExt cx="4824625" cy="2492025"/>
          </a:xfrm>
        </p:grpSpPr>
        <p:sp>
          <p:nvSpPr>
            <p:cNvPr id="88" name="Google Shape;88;p16"/>
            <p:cNvSpPr/>
            <p:nvPr/>
          </p:nvSpPr>
          <p:spPr>
            <a:xfrm>
              <a:off x="1522475" y="1612250"/>
              <a:ext cx="2376300" cy="1141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Library management</a:t>
              </a:r>
              <a:endParaRPr>
                <a:latin typeface="Poppins"/>
                <a:ea typeface="Poppins"/>
                <a:cs typeface="Poppins"/>
                <a:sym typeface="Poppins"/>
              </a:endParaRPr>
            </a:p>
          </p:txBody>
        </p:sp>
        <p:sp>
          <p:nvSpPr>
            <p:cNvPr id="89" name="Google Shape;89;p16"/>
            <p:cNvSpPr/>
            <p:nvPr/>
          </p:nvSpPr>
          <p:spPr>
            <a:xfrm>
              <a:off x="4018500" y="1612250"/>
              <a:ext cx="2328600" cy="1141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Tracking book progress</a:t>
              </a:r>
              <a:endParaRPr>
                <a:latin typeface="Poppins"/>
                <a:ea typeface="Poppins"/>
                <a:cs typeface="Poppins"/>
                <a:sym typeface="Poppins"/>
              </a:endParaRPr>
            </a:p>
          </p:txBody>
        </p:sp>
        <p:sp>
          <p:nvSpPr>
            <p:cNvPr id="90" name="Google Shape;90;p16"/>
            <p:cNvSpPr/>
            <p:nvPr/>
          </p:nvSpPr>
          <p:spPr>
            <a:xfrm>
              <a:off x="1522475" y="2888675"/>
              <a:ext cx="2376300" cy="1215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Interacting with friends</a:t>
              </a:r>
              <a:endParaRPr>
                <a:latin typeface="Poppins"/>
                <a:ea typeface="Poppins"/>
                <a:cs typeface="Poppins"/>
                <a:sym typeface="Poppins"/>
              </a:endParaRPr>
            </a:p>
          </p:txBody>
        </p:sp>
        <p:sp>
          <p:nvSpPr>
            <p:cNvPr id="91" name="Google Shape;91;p16"/>
            <p:cNvSpPr/>
            <p:nvPr/>
          </p:nvSpPr>
          <p:spPr>
            <a:xfrm>
              <a:off x="4018500" y="2888675"/>
              <a:ext cx="2328600" cy="1215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Profile management </a:t>
              </a:r>
              <a:endParaRPr>
                <a:latin typeface="Poppins"/>
                <a:ea typeface="Poppins"/>
                <a:cs typeface="Poppins"/>
                <a:sym typeface="Poppins"/>
              </a:endParaRPr>
            </a:p>
          </p:txBody>
        </p:sp>
        <p:sp>
          <p:nvSpPr>
            <p:cNvPr id="92" name="Google Shape;92;p16"/>
            <p:cNvSpPr/>
            <p:nvPr/>
          </p:nvSpPr>
          <p:spPr>
            <a:xfrm>
              <a:off x="2994738" y="2574013"/>
              <a:ext cx="1880100" cy="5349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EFEFEF"/>
                  </a:solidFill>
                  <a:latin typeface="Poppins"/>
                  <a:ea typeface="Poppins"/>
                  <a:cs typeface="Poppins"/>
                  <a:sym typeface="Poppins"/>
                </a:rPr>
                <a:t>BookReader</a:t>
              </a:r>
              <a:endParaRPr b="1">
                <a:solidFill>
                  <a:srgbClr val="EFEFEF"/>
                </a:solidFill>
                <a:latin typeface="Poppins"/>
                <a:ea typeface="Poppins"/>
                <a:cs typeface="Poppins"/>
                <a:sym typeface="Poppins"/>
              </a:endParaRPr>
            </a:p>
          </p:txBody>
        </p:sp>
      </p:grpSp>
      <p:sp>
        <p:nvSpPr>
          <p:cNvPr id="93" name="Google Shape;93;p16"/>
          <p:cNvSpPr/>
          <p:nvPr/>
        </p:nvSpPr>
        <p:spPr>
          <a:xfrm>
            <a:off x="531425" y="487023"/>
            <a:ext cx="2495100" cy="1141800"/>
          </a:xfrm>
          <a:prstGeom prst="rect">
            <a:avLst/>
          </a:prstGeom>
          <a:solidFill>
            <a:srgbClr val="D9EAD3"/>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Search for books</a:t>
            </a:r>
            <a:endParaRPr sz="1200">
              <a:solidFill>
                <a:srgbClr val="666666"/>
              </a:solidFill>
              <a:latin typeface="Poppins"/>
              <a:ea typeface="Poppins"/>
              <a:cs typeface="Poppins"/>
              <a:sym typeface="Poppins"/>
            </a:endParaRPr>
          </a:p>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Add/move books among bookshelves</a:t>
            </a:r>
            <a:endParaRPr sz="1200">
              <a:solidFill>
                <a:srgbClr val="666666"/>
              </a:solidFill>
              <a:latin typeface="Poppins"/>
              <a:ea typeface="Poppins"/>
              <a:cs typeface="Poppins"/>
              <a:sym typeface="Poppins"/>
            </a:endParaRPr>
          </a:p>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Recommend books</a:t>
            </a:r>
            <a:endParaRPr sz="1200">
              <a:solidFill>
                <a:srgbClr val="666666"/>
              </a:solidFill>
              <a:latin typeface="Poppins"/>
              <a:ea typeface="Poppins"/>
              <a:cs typeface="Poppins"/>
              <a:sym typeface="Poppins"/>
            </a:endParaRPr>
          </a:p>
        </p:txBody>
      </p:sp>
      <p:sp>
        <p:nvSpPr>
          <p:cNvPr id="94" name="Google Shape;94;p16"/>
          <p:cNvSpPr/>
          <p:nvPr/>
        </p:nvSpPr>
        <p:spPr>
          <a:xfrm>
            <a:off x="6117475" y="487023"/>
            <a:ext cx="2495100" cy="1141800"/>
          </a:xfrm>
          <a:prstGeom prst="rect">
            <a:avLst/>
          </a:prstGeom>
          <a:solidFill>
            <a:srgbClr val="D9EAD3"/>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Update reading progress</a:t>
            </a:r>
            <a:endParaRPr sz="1200">
              <a:solidFill>
                <a:srgbClr val="666666"/>
              </a:solidFill>
              <a:latin typeface="Poppins"/>
              <a:ea typeface="Poppins"/>
              <a:cs typeface="Poppins"/>
              <a:sym typeface="Poppins"/>
            </a:endParaRPr>
          </a:p>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Add rating</a:t>
            </a:r>
            <a:endParaRPr sz="1200">
              <a:solidFill>
                <a:srgbClr val="666666"/>
              </a:solidFill>
              <a:latin typeface="Poppins"/>
              <a:ea typeface="Poppins"/>
              <a:cs typeface="Poppins"/>
              <a:sym typeface="Poppins"/>
            </a:endParaRPr>
          </a:p>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Add book review</a:t>
            </a:r>
            <a:endParaRPr sz="1200">
              <a:solidFill>
                <a:srgbClr val="666666"/>
              </a:solidFill>
              <a:latin typeface="Poppins"/>
              <a:ea typeface="Poppins"/>
              <a:cs typeface="Poppins"/>
              <a:sym typeface="Poppins"/>
            </a:endParaRPr>
          </a:p>
        </p:txBody>
      </p:sp>
      <p:sp>
        <p:nvSpPr>
          <p:cNvPr id="95" name="Google Shape;95;p16"/>
          <p:cNvSpPr/>
          <p:nvPr/>
        </p:nvSpPr>
        <p:spPr>
          <a:xfrm>
            <a:off x="6117475" y="3659973"/>
            <a:ext cx="2495100" cy="1141800"/>
          </a:xfrm>
          <a:prstGeom prst="rect">
            <a:avLst/>
          </a:prstGeom>
          <a:solidFill>
            <a:srgbClr val="D9EAD3"/>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Display top books</a:t>
            </a:r>
            <a:endParaRPr sz="1200">
              <a:solidFill>
                <a:srgbClr val="666666"/>
              </a:solidFill>
              <a:latin typeface="Poppins"/>
              <a:ea typeface="Poppins"/>
              <a:cs typeface="Poppins"/>
              <a:sym typeface="Poppins"/>
            </a:endParaRPr>
          </a:p>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Add personal description</a:t>
            </a:r>
            <a:endParaRPr sz="1200">
              <a:solidFill>
                <a:srgbClr val="666666"/>
              </a:solidFill>
              <a:latin typeface="Poppins"/>
              <a:ea typeface="Poppins"/>
              <a:cs typeface="Poppins"/>
              <a:sym typeface="Poppins"/>
            </a:endParaRPr>
          </a:p>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Adjust privacy setting</a:t>
            </a:r>
            <a:endParaRPr sz="1200">
              <a:solidFill>
                <a:srgbClr val="666666"/>
              </a:solidFill>
              <a:latin typeface="Poppins"/>
              <a:ea typeface="Poppins"/>
              <a:cs typeface="Poppins"/>
              <a:sym typeface="Poppins"/>
            </a:endParaRPr>
          </a:p>
        </p:txBody>
      </p:sp>
      <p:sp>
        <p:nvSpPr>
          <p:cNvPr id="96" name="Google Shape;96;p16"/>
          <p:cNvSpPr/>
          <p:nvPr/>
        </p:nvSpPr>
        <p:spPr>
          <a:xfrm>
            <a:off x="531425" y="3659973"/>
            <a:ext cx="2495100" cy="1141800"/>
          </a:xfrm>
          <a:prstGeom prst="rect">
            <a:avLst/>
          </a:prstGeom>
          <a:solidFill>
            <a:srgbClr val="D9EAD3"/>
          </a:solidFill>
          <a:ln>
            <a:noFill/>
          </a:ln>
        </p:spPr>
        <p:txBody>
          <a:bodyPr anchorCtr="0" anchor="ctr" bIns="91425" lIns="91425" spcFirstLastPara="1" rIns="91425" wrap="square" tIns="91425">
            <a:noAutofit/>
          </a:bodyPr>
          <a:lstStyle/>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Add friends</a:t>
            </a:r>
            <a:endParaRPr sz="1200">
              <a:solidFill>
                <a:srgbClr val="666666"/>
              </a:solidFill>
              <a:latin typeface="Poppins"/>
              <a:ea typeface="Poppins"/>
              <a:cs typeface="Poppins"/>
              <a:sym typeface="Poppins"/>
            </a:endParaRPr>
          </a:p>
          <a:p>
            <a:pPr indent="-304800" lvl="0" marL="457200" rtl="0" algn="l">
              <a:spcBef>
                <a:spcPts val="0"/>
              </a:spcBef>
              <a:spcAft>
                <a:spcPts val="0"/>
              </a:spcAft>
              <a:buClr>
                <a:srgbClr val="666666"/>
              </a:buClr>
              <a:buSzPts val="1200"/>
              <a:buFont typeface="Poppins"/>
              <a:buAutoNum type="arabicPeriod"/>
            </a:pPr>
            <a:r>
              <a:rPr lang="en" sz="1200">
                <a:solidFill>
                  <a:srgbClr val="666666"/>
                </a:solidFill>
                <a:latin typeface="Poppins"/>
                <a:ea typeface="Poppins"/>
                <a:cs typeface="Poppins"/>
                <a:sym typeface="Poppins"/>
              </a:rPr>
              <a:t>Comment/Like posts on public timeline</a:t>
            </a:r>
            <a:endParaRPr sz="1200">
              <a:solidFill>
                <a:srgbClr val="666666"/>
              </a:solidFill>
              <a:latin typeface="Poppins"/>
              <a:ea typeface="Poppins"/>
              <a:cs typeface="Poppins"/>
              <a:sym typeface="Poppins"/>
            </a:endParaRPr>
          </a:p>
        </p:txBody>
      </p:sp>
      <p:sp>
        <p:nvSpPr>
          <p:cNvPr id="97" name="Google Shape;97;p16"/>
          <p:cNvSpPr txBox="1"/>
          <p:nvPr/>
        </p:nvSpPr>
        <p:spPr>
          <a:xfrm>
            <a:off x="3266800" y="278423"/>
            <a:ext cx="2431200" cy="7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Old Standard TT"/>
                <a:ea typeface="Old Standard TT"/>
                <a:cs typeface="Old Standard TT"/>
                <a:sym typeface="Old Standard TT"/>
              </a:rPr>
              <a:t>Main Functionalities</a:t>
            </a:r>
            <a:endParaRPr b="1" sz="2000">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nvSpPr>
        <p:spPr>
          <a:xfrm>
            <a:off x="117550" y="154500"/>
            <a:ext cx="8544000" cy="6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ld Standard TT"/>
                <a:ea typeface="Old Standard TT"/>
                <a:cs typeface="Old Standard TT"/>
                <a:sym typeface="Old Standard TT"/>
              </a:rPr>
              <a:t>Maintainability and Extensibility motivate our design decisions. </a:t>
            </a:r>
            <a:r>
              <a:rPr lang="en" sz="1600">
                <a:solidFill>
                  <a:schemeClr val="dk1"/>
                </a:solidFill>
                <a:latin typeface="Old Standard TT"/>
                <a:ea typeface="Old Standard TT"/>
                <a:cs typeface="Old Standard TT"/>
                <a:sym typeface="Old Standard TT"/>
              </a:rPr>
              <a:t>Usability influences UI design</a:t>
            </a:r>
            <a:endParaRPr sz="16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600">
                <a:latin typeface="Old Standard TT"/>
                <a:ea typeface="Old Standard TT"/>
                <a:cs typeface="Old Standard TT"/>
                <a:sym typeface="Old Standard TT"/>
              </a:rPr>
              <a:t> </a:t>
            </a:r>
            <a:endParaRPr sz="1600">
              <a:latin typeface="Old Standard TT"/>
              <a:ea typeface="Old Standard TT"/>
              <a:cs typeface="Old Standard TT"/>
              <a:sym typeface="Old Standard TT"/>
            </a:endParaRPr>
          </a:p>
        </p:txBody>
      </p:sp>
      <p:grpSp>
        <p:nvGrpSpPr>
          <p:cNvPr id="103" name="Google Shape;103;p17"/>
          <p:cNvGrpSpPr/>
          <p:nvPr/>
        </p:nvGrpSpPr>
        <p:grpSpPr>
          <a:xfrm>
            <a:off x="174225" y="1150675"/>
            <a:ext cx="4632600" cy="3921050"/>
            <a:chOff x="174225" y="617275"/>
            <a:chExt cx="4632600" cy="3921050"/>
          </a:xfrm>
        </p:grpSpPr>
        <p:sp>
          <p:nvSpPr>
            <p:cNvPr id="104" name="Google Shape;104;p17"/>
            <p:cNvSpPr txBox="1"/>
            <p:nvPr/>
          </p:nvSpPr>
          <p:spPr>
            <a:xfrm>
              <a:off x="2439675" y="1276613"/>
              <a:ext cx="9828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Server</a:t>
              </a:r>
              <a:endParaRPr>
                <a:latin typeface="Old Standard TT"/>
                <a:ea typeface="Old Standard TT"/>
                <a:cs typeface="Old Standard TT"/>
                <a:sym typeface="Old Standard TT"/>
              </a:endParaRPr>
            </a:p>
          </p:txBody>
        </p:sp>
        <p:grpSp>
          <p:nvGrpSpPr>
            <p:cNvPr id="105" name="Google Shape;105;p17"/>
            <p:cNvGrpSpPr/>
            <p:nvPr/>
          </p:nvGrpSpPr>
          <p:grpSpPr>
            <a:xfrm>
              <a:off x="174225" y="617275"/>
              <a:ext cx="4632600" cy="3921050"/>
              <a:chOff x="174225" y="617275"/>
              <a:chExt cx="4632600" cy="3921050"/>
            </a:xfrm>
          </p:grpSpPr>
          <p:sp>
            <p:nvSpPr>
              <p:cNvPr id="106" name="Google Shape;106;p17"/>
              <p:cNvSpPr txBox="1"/>
              <p:nvPr/>
            </p:nvSpPr>
            <p:spPr>
              <a:xfrm>
                <a:off x="325375" y="1106925"/>
                <a:ext cx="10455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Client</a:t>
                </a:r>
                <a:endParaRPr>
                  <a:latin typeface="Old Standard TT"/>
                  <a:ea typeface="Old Standard TT"/>
                  <a:cs typeface="Old Standard TT"/>
                  <a:sym typeface="Old Standard TT"/>
                </a:endParaRPr>
              </a:p>
            </p:txBody>
          </p:sp>
          <p:cxnSp>
            <p:nvCxnSpPr>
              <p:cNvPr id="107" name="Google Shape;107;p17"/>
              <p:cNvCxnSpPr/>
              <p:nvPr/>
            </p:nvCxnSpPr>
            <p:spPr>
              <a:xfrm>
                <a:off x="2253950" y="1168725"/>
                <a:ext cx="0" cy="3369600"/>
              </a:xfrm>
              <a:prstGeom prst="straightConnector1">
                <a:avLst/>
              </a:prstGeom>
              <a:noFill/>
              <a:ln cap="flat" cmpd="sng" w="9525">
                <a:solidFill>
                  <a:srgbClr val="D9D9D9"/>
                </a:solidFill>
                <a:prstDash val="solid"/>
                <a:round/>
                <a:headEnd len="med" w="med" type="none"/>
                <a:tailEnd len="med" w="med" type="none"/>
              </a:ln>
            </p:spPr>
          </p:cxnSp>
          <p:sp>
            <p:nvSpPr>
              <p:cNvPr id="108" name="Google Shape;108;p17"/>
              <p:cNvSpPr/>
              <p:nvPr/>
            </p:nvSpPr>
            <p:spPr>
              <a:xfrm>
                <a:off x="2606800" y="1807573"/>
                <a:ext cx="2010000" cy="9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Poppins"/>
                    <a:ea typeface="Poppins"/>
                    <a:cs typeface="Poppins"/>
                    <a:sym typeface="Poppins"/>
                  </a:rPr>
                  <a:t>Controllers</a:t>
                </a:r>
                <a:endParaRPr b="1" sz="1200">
                  <a:solidFill>
                    <a:srgbClr val="FFFFFF"/>
                  </a:solidFill>
                  <a:latin typeface="Poppins"/>
                  <a:ea typeface="Poppins"/>
                  <a:cs typeface="Poppins"/>
                  <a:sym typeface="Poppins"/>
                </a:endParaRPr>
              </a:p>
              <a:p>
                <a:pPr indent="0" lvl="0" marL="0" rtl="0" algn="l">
                  <a:spcBef>
                    <a:spcPts val="0"/>
                  </a:spcBef>
                  <a:spcAft>
                    <a:spcPts val="0"/>
                  </a:spcAft>
                  <a:buNone/>
                </a:pPr>
                <a:r>
                  <a:t/>
                </a:r>
                <a:endParaRPr b="1" sz="1200">
                  <a:solidFill>
                    <a:srgbClr val="FFFFFF"/>
                  </a:solidFill>
                  <a:latin typeface="Poppins"/>
                  <a:ea typeface="Poppins"/>
                  <a:cs typeface="Poppins"/>
                  <a:sym typeface="Poppins"/>
                </a:endParaRPr>
              </a:p>
              <a:p>
                <a:pPr indent="0" lvl="0" marL="0" rtl="0" algn="l">
                  <a:spcBef>
                    <a:spcPts val="0"/>
                  </a:spcBef>
                  <a:spcAft>
                    <a:spcPts val="0"/>
                  </a:spcAft>
                  <a:buNone/>
                </a:pPr>
                <a:r>
                  <a:rPr lang="en" sz="1200">
                    <a:solidFill>
                      <a:srgbClr val="EFEFEF"/>
                    </a:solidFill>
                    <a:latin typeface="Poppins"/>
                    <a:ea typeface="Poppins"/>
                    <a:cs typeface="Poppins"/>
                    <a:sym typeface="Poppins"/>
                  </a:rPr>
                  <a:t>(Search, Library, User, wall, Friendship, etc.)</a:t>
                </a:r>
                <a:endParaRPr sz="1200">
                  <a:solidFill>
                    <a:srgbClr val="EFEFEF"/>
                  </a:solidFill>
                  <a:latin typeface="Poppins"/>
                  <a:ea typeface="Poppins"/>
                  <a:cs typeface="Poppins"/>
                  <a:sym typeface="Poppins"/>
                </a:endParaRPr>
              </a:p>
            </p:txBody>
          </p:sp>
          <p:sp>
            <p:nvSpPr>
              <p:cNvPr id="109" name="Google Shape;109;p17"/>
              <p:cNvSpPr txBox="1"/>
              <p:nvPr/>
            </p:nvSpPr>
            <p:spPr>
              <a:xfrm>
                <a:off x="174225" y="617275"/>
                <a:ext cx="4632600" cy="385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System level: MVC + Client-Server Architecture pattern</a:t>
                </a:r>
                <a:endParaRPr>
                  <a:latin typeface="Old Standard TT"/>
                  <a:ea typeface="Old Standard TT"/>
                  <a:cs typeface="Old Standard TT"/>
                  <a:sym typeface="Old Standard TT"/>
                </a:endParaRPr>
              </a:p>
            </p:txBody>
          </p:sp>
          <p:sp>
            <p:nvSpPr>
              <p:cNvPr id="110" name="Google Shape;110;p17"/>
              <p:cNvSpPr/>
              <p:nvPr/>
            </p:nvSpPr>
            <p:spPr>
              <a:xfrm>
                <a:off x="267050" y="1460150"/>
                <a:ext cx="1627200" cy="195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Poppins"/>
                    <a:ea typeface="Poppins"/>
                    <a:cs typeface="Poppins"/>
                    <a:sym typeface="Poppins"/>
                  </a:rPr>
                  <a:t>Views </a:t>
                </a:r>
                <a:endParaRPr b="1" sz="1300">
                  <a:solidFill>
                    <a:srgbClr val="FFFFFF"/>
                  </a:solidFill>
                  <a:latin typeface="Poppins"/>
                  <a:ea typeface="Poppins"/>
                  <a:cs typeface="Poppins"/>
                  <a:sym typeface="Poppins"/>
                </a:endParaRPr>
              </a:p>
              <a:p>
                <a:pPr indent="0" lvl="0" marL="0" rtl="0" algn="l">
                  <a:spcBef>
                    <a:spcPts val="0"/>
                  </a:spcBef>
                  <a:spcAft>
                    <a:spcPts val="0"/>
                  </a:spcAft>
                  <a:buNone/>
                </a:pPr>
                <a:r>
                  <a:t/>
                </a:r>
                <a:endParaRPr b="1" sz="1300">
                  <a:solidFill>
                    <a:srgbClr val="FFFFFF"/>
                  </a:solidFill>
                  <a:latin typeface="Poppins"/>
                  <a:ea typeface="Poppins"/>
                  <a:cs typeface="Poppins"/>
                  <a:sym typeface="Poppins"/>
                </a:endParaRPr>
              </a:p>
              <a:p>
                <a:pPr indent="0" lvl="0" marL="0" rtl="0" algn="l">
                  <a:spcBef>
                    <a:spcPts val="0"/>
                  </a:spcBef>
                  <a:spcAft>
                    <a:spcPts val="0"/>
                  </a:spcAft>
                  <a:buNone/>
                </a:pPr>
                <a:r>
                  <a:rPr lang="en" sz="1200">
                    <a:solidFill>
                      <a:srgbClr val="EFEFEF"/>
                    </a:solidFill>
                    <a:latin typeface="Poppins"/>
                    <a:ea typeface="Poppins"/>
                    <a:cs typeface="Poppins"/>
                    <a:sym typeface="Poppins"/>
                  </a:rPr>
                  <a:t>(Search, Library, Profile, Public wall, Private wall, Friendship, etc.)</a:t>
                </a:r>
                <a:endParaRPr sz="1200">
                  <a:solidFill>
                    <a:srgbClr val="EFEFEF"/>
                  </a:solidFill>
                  <a:latin typeface="Poppins"/>
                  <a:ea typeface="Poppins"/>
                  <a:cs typeface="Poppins"/>
                  <a:sym typeface="Poppins"/>
                </a:endParaRPr>
              </a:p>
            </p:txBody>
          </p:sp>
          <p:sp>
            <p:nvSpPr>
              <p:cNvPr id="111" name="Google Shape;111;p17"/>
              <p:cNvSpPr/>
              <p:nvPr/>
            </p:nvSpPr>
            <p:spPr>
              <a:xfrm>
                <a:off x="2562000" y="3259648"/>
                <a:ext cx="2010000" cy="9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Poppins"/>
                    <a:ea typeface="Poppins"/>
                    <a:cs typeface="Poppins"/>
                    <a:sym typeface="Poppins"/>
                  </a:rPr>
                  <a:t>Models</a:t>
                </a:r>
                <a:endParaRPr b="1" sz="1200">
                  <a:solidFill>
                    <a:srgbClr val="FFFFFF"/>
                  </a:solidFill>
                  <a:latin typeface="Poppins"/>
                  <a:ea typeface="Poppins"/>
                  <a:cs typeface="Poppins"/>
                  <a:sym typeface="Poppins"/>
                </a:endParaRPr>
              </a:p>
              <a:p>
                <a:pPr indent="0" lvl="0" marL="0" rtl="0" algn="l">
                  <a:spcBef>
                    <a:spcPts val="0"/>
                  </a:spcBef>
                  <a:spcAft>
                    <a:spcPts val="0"/>
                  </a:spcAft>
                  <a:buNone/>
                </a:pPr>
                <a:r>
                  <a:t/>
                </a:r>
                <a:endParaRPr b="1" sz="1200">
                  <a:solidFill>
                    <a:srgbClr val="FFFFFF"/>
                  </a:solidFill>
                  <a:latin typeface="Poppins"/>
                  <a:ea typeface="Poppins"/>
                  <a:cs typeface="Poppins"/>
                  <a:sym typeface="Poppins"/>
                </a:endParaRPr>
              </a:p>
              <a:p>
                <a:pPr indent="0" lvl="0" marL="0" rtl="0" algn="l">
                  <a:spcBef>
                    <a:spcPts val="0"/>
                  </a:spcBef>
                  <a:spcAft>
                    <a:spcPts val="0"/>
                  </a:spcAft>
                  <a:buNone/>
                </a:pPr>
                <a:r>
                  <a:rPr lang="en" sz="1200">
                    <a:solidFill>
                      <a:srgbClr val="EFEFEF"/>
                    </a:solidFill>
                    <a:latin typeface="Poppins"/>
                    <a:ea typeface="Poppins"/>
                    <a:cs typeface="Poppins"/>
                    <a:sym typeface="Poppins"/>
                  </a:rPr>
                  <a:t>(Book, Bookshelf, User, Post, Friendship, etc)</a:t>
                </a:r>
                <a:endParaRPr sz="1200">
                  <a:solidFill>
                    <a:srgbClr val="EFEFEF"/>
                  </a:solidFill>
                  <a:latin typeface="Poppins"/>
                  <a:ea typeface="Poppins"/>
                  <a:cs typeface="Poppins"/>
                  <a:sym typeface="Poppins"/>
                </a:endParaRPr>
              </a:p>
            </p:txBody>
          </p:sp>
          <p:cxnSp>
            <p:nvCxnSpPr>
              <p:cNvPr id="112" name="Google Shape;112;p17"/>
              <p:cNvCxnSpPr>
                <a:stCxn id="110" idx="3"/>
                <a:endCxn id="108" idx="1"/>
              </p:cNvCxnSpPr>
              <p:nvPr/>
            </p:nvCxnSpPr>
            <p:spPr>
              <a:xfrm flipH="1" rot="10800000">
                <a:off x="1894250" y="2301800"/>
                <a:ext cx="712500" cy="1350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7"/>
              <p:cNvCxnSpPr/>
              <p:nvPr/>
            </p:nvCxnSpPr>
            <p:spPr>
              <a:xfrm flipH="1">
                <a:off x="1857650" y="2542725"/>
                <a:ext cx="708300" cy="1395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7"/>
              <p:cNvSpPr txBox="1"/>
              <p:nvPr/>
            </p:nvSpPr>
            <p:spPr>
              <a:xfrm rot="-368647">
                <a:off x="1917637" y="1974445"/>
                <a:ext cx="1045506" cy="31350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Request</a:t>
                </a:r>
                <a:endParaRPr sz="1100">
                  <a:latin typeface="Old Standard TT"/>
                  <a:ea typeface="Old Standard TT"/>
                  <a:cs typeface="Old Standard TT"/>
                  <a:sym typeface="Old Standard TT"/>
                </a:endParaRPr>
              </a:p>
            </p:txBody>
          </p:sp>
          <p:sp>
            <p:nvSpPr>
              <p:cNvPr id="115" name="Google Shape;115;p17"/>
              <p:cNvSpPr txBox="1"/>
              <p:nvPr/>
            </p:nvSpPr>
            <p:spPr>
              <a:xfrm rot="-368647">
                <a:off x="1813137" y="2597770"/>
                <a:ext cx="1045506" cy="31350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ld Standard TT"/>
                    <a:ea typeface="Old Standard TT"/>
                    <a:cs typeface="Old Standard TT"/>
                    <a:sym typeface="Old Standard TT"/>
                  </a:rPr>
                  <a:t>Response</a:t>
                </a:r>
                <a:endParaRPr sz="1100">
                  <a:latin typeface="Old Standard TT"/>
                  <a:ea typeface="Old Standard TT"/>
                  <a:cs typeface="Old Standard TT"/>
                  <a:sym typeface="Old Standard TT"/>
                </a:endParaRPr>
              </a:p>
            </p:txBody>
          </p:sp>
          <p:cxnSp>
            <p:nvCxnSpPr>
              <p:cNvPr id="116" name="Google Shape;116;p17"/>
              <p:cNvCxnSpPr/>
              <p:nvPr/>
            </p:nvCxnSpPr>
            <p:spPr>
              <a:xfrm>
                <a:off x="3181300" y="2844600"/>
                <a:ext cx="11700" cy="4296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7"/>
              <p:cNvCxnSpPr>
                <a:stCxn id="111" idx="0"/>
                <a:endCxn id="108" idx="2"/>
              </p:cNvCxnSpPr>
              <p:nvPr/>
            </p:nvCxnSpPr>
            <p:spPr>
              <a:xfrm flipH="1" rot="10800000">
                <a:off x="3567000" y="2795848"/>
                <a:ext cx="44700" cy="463800"/>
              </a:xfrm>
              <a:prstGeom prst="straightConnector1">
                <a:avLst/>
              </a:prstGeom>
              <a:noFill/>
              <a:ln cap="flat" cmpd="sng" w="9525">
                <a:solidFill>
                  <a:schemeClr val="dk2"/>
                </a:solidFill>
                <a:prstDash val="solid"/>
                <a:round/>
                <a:headEnd len="med" w="med" type="none"/>
                <a:tailEnd len="med" w="med" type="triangle"/>
              </a:ln>
            </p:spPr>
          </p:cxnSp>
        </p:grpSp>
      </p:grpSp>
      <p:sp>
        <p:nvSpPr>
          <p:cNvPr id="118" name="Google Shape;118;p17"/>
          <p:cNvSpPr txBox="1"/>
          <p:nvPr/>
        </p:nvSpPr>
        <p:spPr>
          <a:xfrm>
            <a:off x="5103075" y="1150675"/>
            <a:ext cx="3767400" cy="385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Object level: 11 design patterns in 14 places</a:t>
            </a:r>
            <a:endParaRPr>
              <a:latin typeface="Old Standard TT"/>
              <a:ea typeface="Old Standard TT"/>
              <a:cs typeface="Old Standard TT"/>
              <a:sym typeface="Old Standard TT"/>
            </a:endParaRPr>
          </a:p>
        </p:txBody>
      </p:sp>
      <p:pic>
        <p:nvPicPr>
          <p:cNvPr id="119" name="Google Shape;119;p17"/>
          <p:cNvPicPr preferRelativeResize="0"/>
          <p:nvPr/>
        </p:nvPicPr>
        <p:blipFill>
          <a:blip r:embed="rId3">
            <a:alphaModFix/>
          </a:blip>
          <a:stretch>
            <a:fillRect/>
          </a:stretch>
        </p:blipFill>
        <p:spPr>
          <a:xfrm>
            <a:off x="4985775" y="1793075"/>
            <a:ext cx="4032376" cy="18161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Video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title="Book Reader">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Patterns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Patterns: What We Changed</a:t>
            </a:r>
            <a:endParaRPr/>
          </a:p>
        </p:txBody>
      </p:sp>
      <p:sp>
        <p:nvSpPr>
          <p:cNvPr id="140" name="Google Shape;140;p21"/>
          <p:cNvSpPr txBox="1"/>
          <p:nvPr>
            <p:ph idx="1" type="body"/>
          </p:nvPr>
        </p:nvSpPr>
        <p:spPr>
          <a:xfrm>
            <a:off x="1597950" y="1100725"/>
            <a:ext cx="6097200" cy="3724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oppins"/>
                <a:ea typeface="Poppins"/>
                <a:cs typeface="Poppins"/>
                <a:sym typeface="Poppins"/>
              </a:rPr>
              <a:t>Presentation 1:</a:t>
            </a:r>
            <a:endParaRPr sz="1400">
              <a:latin typeface="Poppins"/>
              <a:ea typeface="Poppins"/>
              <a:cs typeface="Poppins"/>
              <a:sym typeface="Poppins"/>
            </a:endParaRPr>
          </a:p>
          <a:p>
            <a:pPr indent="-317500" lvl="0" marL="457200" rtl="0" algn="l">
              <a:spcBef>
                <a:spcPts val="1600"/>
              </a:spcBef>
              <a:spcAft>
                <a:spcPts val="0"/>
              </a:spcAft>
              <a:buClr>
                <a:srgbClr val="B7B7B7"/>
              </a:buClr>
              <a:buSzPts val="1400"/>
              <a:buFont typeface="Poppins"/>
              <a:buChar char="●"/>
            </a:pPr>
            <a:r>
              <a:rPr lang="en" sz="1400">
                <a:solidFill>
                  <a:srgbClr val="B7B7B7"/>
                </a:solidFill>
                <a:latin typeface="Poppins"/>
                <a:ea typeface="Poppins"/>
                <a:cs typeface="Poppins"/>
                <a:sym typeface="Poppins"/>
              </a:rPr>
              <a:t>Singleton: Used to Implement our Controllers</a:t>
            </a:r>
            <a:endParaRPr sz="1400">
              <a:solidFill>
                <a:srgbClr val="B7B7B7"/>
              </a:solidFill>
              <a:latin typeface="Poppins"/>
              <a:ea typeface="Poppins"/>
              <a:cs typeface="Poppins"/>
              <a:sym typeface="Poppins"/>
            </a:endParaRPr>
          </a:p>
          <a:p>
            <a:pPr indent="-317500" lvl="0" marL="457200" rtl="0" algn="l">
              <a:spcBef>
                <a:spcPts val="0"/>
              </a:spcBef>
              <a:spcAft>
                <a:spcPts val="0"/>
              </a:spcAft>
              <a:buClr>
                <a:srgbClr val="B7B7B7"/>
              </a:buClr>
              <a:buSzPts val="1400"/>
              <a:buFont typeface="Poppins"/>
              <a:buChar char="●"/>
            </a:pPr>
            <a:r>
              <a:rPr lang="en" sz="1400">
                <a:solidFill>
                  <a:srgbClr val="B7B7B7"/>
                </a:solidFill>
                <a:latin typeface="Poppins"/>
                <a:ea typeface="Poppins"/>
                <a:cs typeface="Poppins"/>
                <a:sym typeface="Poppins"/>
              </a:rPr>
              <a:t>Singleton: Used for our Google Books API </a:t>
            </a:r>
            <a:endParaRPr sz="1400">
              <a:solidFill>
                <a:srgbClr val="B7B7B7"/>
              </a:solidFill>
              <a:latin typeface="Poppins"/>
              <a:ea typeface="Poppins"/>
              <a:cs typeface="Poppins"/>
              <a:sym typeface="Poppins"/>
            </a:endParaRPr>
          </a:p>
          <a:p>
            <a:pPr indent="0" lvl="0" marL="457200" rtl="0" algn="l">
              <a:spcBef>
                <a:spcPts val="1600"/>
              </a:spcBef>
              <a:spcAft>
                <a:spcPts val="0"/>
              </a:spcAft>
              <a:buNone/>
            </a:pPr>
            <a:r>
              <a:t/>
            </a:r>
            <a:endParaRPr sz="1400">
              <a:solidFill>
                <a:srgbClr val="B7B7B7"/>
              </a:solidFill>
              <a:latin typeface="Poppins"/>
              <a:ea typeface="Poppins"/>
              <a:cs typeface="Poppins"/>
              <a:sym typeface="Poppins"/>
            </a:endParaRPr>
          </a:p>
          <a:p>
            <a:pPr indent="-317500" lvl="0" marL="457200" rtl="0" algn="l">
              <a:spcBef>
                <a:spcPts val="1600"/>
              </a:spcBef>
              <a:spcAft>
                <a:spcPts val="0"/>
              </a:spcAft>
              <a:buSzPts val="1400"/>
              <a:buFont typeface="Poppins"/>
              <a:buChar char="●"/>
            </a:pPr>
            <a:r>
              <a:rPr lang="en" sz="1400">
                <a:latin typeface="Poppins"/>
                <a:ea typeface="Poppins"/>
                <a:cs typeface="Poppins"/>
                <a:sym typeface="Poppins"/>
              </a:rPr>
              <a:t>Factory Method: Used to build post for our public/private wall  </a:t>
            </a:r>
            <a:endParaRPr sz="1400">
              <a:latin typeface="Poppins"/>
              <a:ea typeface="Poppins"/>
              <a:cs typeface="Poppins"/>
              <a:sym typeface="Poppins"/>
            </a:endParaRPr>
          </a:p>
          <a:p>
            <a:pPr indent="0" lvl="0" marL="457200" rtl="0" algn="l">
              <a:spcBef>
                <a:spcPts val="1600"/>
              </a:spcBef>
              <a:spcAft>
                <a:spcPts val="0"/>
              </a:spcAft>
              <a:buNone/>
            </a:pPr>
            <a:r>
              <a:t/>
            </a:r>
            <a:endParaRPr sz="1400">
              <a:latin typeface="Poppins"/>
              <a:ea typeface="Poppins"/>
              <a:cs typeface="Poppins"/>
              <a:sym typeface="Poppins"/>
            </a:endParaRPr>
          </a:p>
          <a:p>
            <a:pPr indent="-317500" lvl="0" marL="457200" rtl="0" algn="l">
              <a:spcBef>
                <a:spcPts val="1600"/>
              </a:spcBef>
              <a:spcAft>
                <a:spcPts val="0"/>
              </a:spcAft>
              <a:buSzPts val="1400"/>
              <a:buFont typeface="Poppins"/>
              <a:buChar char="●"/>
            </a:pPr>
            <a:r>
              <a:rPr lang="en" sz="1400">
                <a:latin typeface="Poppins"/>
                <a:ea typeface="Poppins"/>
                <a:cs typeface="Poppins"/>
                <a:sym typeface="Poppins"/>
              </a:rPr>
              <a:t>Builder: Creating new books in our database if they don’t exist, and make it easier to add user ratings/reviews </a:t>
            </a:r>
            <a:endParaRPr sz="1400">
              <a:latin typeface="Poppins"/>
              <a:ea typeface="Poppins"/>
              <a:cs typeface="Poppins"/>
              <a:sym typeface="Poppins"/>
            </a:endParaRPr>
          </a:p>
        </p:txBody>
      </p:sp>
      <p:sp>
        <p:nvSpPr>
          <p:cNvPr id="141" name="Google Shape;141;p21"/>
          <p:cNvSpPr txBox="1"/>
          <p:nvPr/>
        </p:nvSpPr>
        <p:spPr>
          <a:xfrm rot="-1036977">
            <a:off x="1483347" y="2454702"/>
            <a:ext cx="1009793" cy="38380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highlight>
                  <a:schemeClr val="lt2"/>
                </a:highlight>
                <a:latin typeface="Poppins"/>
                <a:ea typeface="Poppins"/>
                <a:cs typeface="Poppins"/>
                <a:sym typeface="Poppins"/>
              </a:rPr>
              <a:t>Updated</a:t>
            </a:r>
            <a:endParaRPr>
              <a:solidFill>
                <a:schemeClr val="lt1"/>
              </a:solidFill>
              <a:highlight>
                <a:schemeClr val="lt2"/>
              </a:highlight>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42" name="Google Shape;142;p21"/>
          <p:cNvSpPr txBox="1"/>
          <p:nvPr/>
        </p:nvSpPr>
        <p:spPr>
          <a:xfrm rot="-1036977">
            <a:off x="1483347" y="3350929"/>
            <a:ext cx="1009793" cy="38380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highlight>
                  <a:schemeClr val="lt2"/>
                </a:highlight>
                <a:latin typeface="Poppins"/>
                <a:ea typeface="Poppins"/>
                <a:cs typeface="Poppins"/>
                <a:sym typeface="Poppins"/>
              </a:rPr>
              <a:t>Updated</a:t>
            </a:r>
            <a:endParaRPr>
              <a:solidFill>
                <a:schemeClr val="lt1"/>
              </a:solidFill>
              <a:highlight>
                <a:schemeClr val="lt2"/>
              </a:highlight>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