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Montserrat"/>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Montserrat-bold.fntdata"/><Relationship Id="rId41" Type="http://schemas.openxmlformats.org/officeDocument/2006/relationships/font" Target="fonts/Montserrat-regular.fntdata"/><Relationship Id="rId22" Type="http://schemas.openxmlformats.org/officeDocument/2006/relationships/slide" Target="slides/slide17.xml"/><Relationship Id="rId44" Type="http://schemas.openxmlformats.org/officeDocument/2006/relationships/font" Target="fonts/Montserrat-boldItalic.fntdata"/><Relationship Id="rId21" Type="http://schemas.openxmlformats.org/officeDocument/2006/relationships/slide" Target="slides/slide16.xml"/><Relationship Id="rId43" Type="http://schemas.openxmlformats.org/officeDocument/2006/relationships/font" Target="fonts/Montserrat-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5f5e6290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5f5e6290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5f5e6298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5f5e6298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5f5e6298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5f5e6298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5f5e6298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5f5e6298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5f5e6298c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5f5e6298c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5f5e6298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5f5e6298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5f5e6298c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15f5e6298c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5f5e6298c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5f5e6298c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15f644fd52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15f644fd52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5f644fd52_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15f644fd52_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15f5e6290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15f5e6290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15f5e6298c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15f5e6298c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15f644fd52_4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15f644fd52_4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15f644fd52_4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15f644fd52_4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5f644fd52_4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15f644fd52_4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15f644fd52_4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15f644fd52_4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15f644fd52_4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15f644fd52_4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15f644fd52_4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15f644fd52_4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15f644fd52_4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15f644fd52_4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15f644fd52_4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15f644fd52_4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15f644fd52_4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15f644fd52_4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5f5e6290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5f5e6290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15f644fd52_4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15f644fd52_4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15f5e6298c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15f5e6298c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15f5e6298c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15f5e6298c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15f644fd52_4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15f644fd52_4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15f5e6298c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15f5e6298c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15f644fd52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15f644fd52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5f5e6290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5f5e6290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5f5e6290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5f5e6290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5f5e6290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5f5e6290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5f5e6290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5f5e6290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5f5e6298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5f5e6298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5f5e6290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5f5e6290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7.png"/><Relationship Id="rId5" Type="http://schemas.openxmlformats.org/officeDocument/2006/relationships/image" Target="../media/image4.png"/><Relationship Id="rId6"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16.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22.png"/><Relationship Id="rId8"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9.png"/><Relationship Id="rId4" Type="http://schemas.openxmlformats.org/officeDocument/2006/relationships/image" Target="../media/image27.png"/><Relationship Id="rId5" Type="http://schemas.openxmlformats.org/officeDocument/2006/relationships/image" Target="../media/image24.png"/><Relationship Id="rId6" Type="http://schemas.openxmlformats.org/officeDocument/2006/relationships/image" Target="../media/image49.png"/><Relationship Id="rId7" Type="http://schemas.openxmlformats.org/officeDocument/2006/relationships/image" Target="../media/image52.png"/><Relationship Id="rId8"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35.png"/><Relationship Id="rId4" Type="http://schemas.openxmlformats.org/officeDocument/2006/relationships/image" Target="../media/image30.png"/><Relationship Id="rId5"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35.png"/><Relationship Id="rId4" Type="http://schemas.openxmlformats.org/officeDocument/2006/relationships/image" Target="../media/image30.png"/><Relationship Id="rId5"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26.png"/><Relationship Id="rId10" Type="http://schemas.openxmlformats.org/officeDocument/2006/relationships/image" Target="../media/image53.png"/><Relationship Id="rId9" Type="http://schemas.openxmlformats.org/officeDocument/2006/relationships/image" Target="../media/image39.png"/><Relationship Id="rId5" Type="http://schemas.openxmlformats.org/officeDocument/2006/relationships/image" Target="../media/image28.png"/><Relationship Id="rId6" Type="http://schemas.openxmlformats.org/officeDocument/2006/relationships/image" Target="../media/image36.png"/><Relationship Id="rId7" Type="http://schemas.openxmlformats.org/officeDocument/2006/relationships/image" Target="../media/image33.png"/><Relationship Id="rId8" Type="http://schemas.openxmlformats.org/officeDocument/2006/relationships/image" Target="../media/image37.png"/></Relationships>
</file>

<file path=ppt/slides/_rels/slide22.xml.rels><?xml version="1.0" encoding="UTF-8" standalone="yes"?><Relationships xmlns="http://schemas.openxmlformats.org/package/2006/relationships"><Relationship Id="rId11" Type="http://schemas.openxmlformats.org/officeDocument/2006/relationships/image" Target="../media/image44.png"/><Relationship Id="rId10" Type="http://schemas.openxmlformats.org/officeDocument/2006/relationships/image" Target="../media/image38.png"/><Relationship Id="rId13" Type="http://schemas.openxmlformats.org/officeDocument/2006/relationships/image" Target="../media/image47.png"/><Relationship Id="rId12" Type="http://schemas.openxmlformats.org/officeDocument/2006/relationships/image" Target="../media/image50.png"/><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45.png"/><Relationship Id="rId4" Type="http://schemas.openxmlformats.org/officeDocument/2006/relationships/image" Target="../media/image43.png"/><Relationship Id="rId9" Type="http://schemas.openxmlformats.org/officeDocument/2006/relationships/image" Target="../media/image48.png"/><Relationship Id="rId15" Type="http://schemas.openxmlformats.org/officeDocument/2006/relationships/image" Target="../media/image56.png"/><Relationship Id="rId14" Type="http://schemas.openxmlformats.org/officeDocument/2006/relationships/image" Target="../media/image51.png"/><Relationship Id="rId17" Type="http://schemas.openxmlformats.org/officeDocument/2006/relationships/image" Target="../media/image54.png"/><Relationship Id="rId16" Type="http://schemas.openxmlformats.org/officeDocument/2006/relationships/image" Target="../media/image55.png"/><Relationship Id="rId5" Type="http://schemas.openxmlformats.org/officeDocument/2006/relationships/image" Target="../media/image41.png"/><Relationship Id="rId6" Type="http://schemas.openxmlformats.org/officeDocument/2006/relationships/image" Target="../media/image42.png"/><Relationship Id="rId7" Type="http://schemas.openxmlformats.org/officeDocument/2006/relationships/image" Target="../media/image40.png"/><Relationship Id="rId8" Type="http://schemas.openxmlformats.org/officeDocument/2006/relationships/image" Target="../media/image46.png"/></Relationships>
</file>

<file path=ppt/slides/_rels/slide23.xml.rels><?xml version="1.0" encoding="UTF-8" standalone="yes"?><Relationships xmlns="http://schemas.openxmlformats.org/package/2006/relationships"><Relationship Id="rId20" Type="http://schemas.openxmlformats.org/officeDocument/2006/relationships/image" Target="../media/image73.png"/><Relationship Id="rId22" Type="http://schemas.openxmlformats.org/officeDocument/2006/relationships/image" Target="../media/image72.png"/><Relationship Id="rId21" Type="http://schemas.openxmlformats.org/officeDocument/2006/relationships/image" Target="../media/image75.png"/><Relationship Id="rId24" Type="http://schemas.openxmlformats.org/officeDocument/2006/relationships/image" Target="../media/image79.png"/><Relationship Id="rId23" Type="http://schemas.openxmlformats.org/officeDocument/2006/relationships/image" Target="../media/image77.png"/><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58.png"/><Relationship Id="rId4" Type="http://schemas.openxmlformats.org/officeDocument/2006/relationships/image" Target="../media/image59.png"/><Relationship Id="rId9" Type="http://schemas.openxmlformats.org/officeDocument/2006/relationships/image" Target="../media/image60.png"/><Relationship Id="rId26" Type="http://schemas.openxmlformats.org/officeDocument/2006/relationships/image" Target="../media/image80.png"/><Relationship Id="rId25" Type="http://schemas.openxmlformats.org/officeDocument/2006/relationships/image" Target="../media/image78.png"/><Relationship Id="rId5" Type="http://schemas.openxmlformats.org/officeDocument/2006/relationships/image" Target="../media/image57.png"/><Relationship Id="rId6" Type="http://schemas.openxmlformats.org/officeDocument/2006/relationships/image" Target="../media/image63.png"/><Relationship Id="rId7" Type="http://schemas.openxmlformats.org/officeDocument/2006/relationships/image" Target="../media/image69.png"/><Relationship Id="rId8" Type="http://schemas.openxmlformats.org/officeDocument/2006/relationships/image" Target="../media/image65.png"/><Relationship Id="rId11" Type="http://schemas.openxmlformats.org/officeDocument/2006/relationships/image" Target="../media/image64.png"/><Relationship Id="rId10" Type="http://schemas.openxmlformats.org/officeDocument/2006/relationships/image" Target="../media/image76.png"/><Relationship Id="rId13" Type="http://schemas.openxmlformats.org/officeDocument/2006/relationships/image" Target="../media/image70.png"/><Relationship Id="rId12" Type="http://schemas.openxmlformats.org/officeDocument/2006/relationships/image" Target="../media/image71.png"/><Relationship Id="rId15" Type="http://schemas.openxmlformats.org/officeDocument/2006/relationships/image" Target="../media/image74.png"/><Relationship Id="rId14" Type="http://schemas.openxmlformats.org/officeDocument/2006/relationships/image" Target="../media/image61.png"/><Relationship Id="rId17" Type="http://schemas.openxmlformats.org/officeDocument/2006/relationships/image" Target="../media/image67.png"/><Relationship Id="rId16" Type="http://schemas.openxmlformats.org/officeDocument/2006/relationships/image" Target="../media/image66.png"/><Relationship Id="rId19" Type="http://schemas.openxmlformats.org/officeDocument/2006/relationships/image" Target="../media/image62.png"/><Relationship Id="rId18" Type="http://schemas.openxmlformats.org/officeDocument/2006/relationships/image" Target="../media/image68.png"/></Relationships>
</file>

<file path=ppt/slides/_rels/slide24.xml.rels><?xml version="1.0" encoding="UTF-8" standalone="yes"?><Relationships xmlns="http://schemas.openxmlformats.org/package/2006/relationships"><Relationship Id="rId20" Type="http://schemas.openxmlformats.org/officeDocument/2006/relationships/image" Target="../media/image73.png"/><Relationship Id="rId22" Type="http://schemas.openxmlformats.org/officeDocument/2006/relationships/image" Target="../media/image72.png"/><Relationship Id="rId21" Type="http://schemas.openxmlformats.org/officeDocument/2006/relationships/image" Target="../media/image75.png"/><Relationship Id="rId24" Type="http://schemas.openxmlformats.org/officeDocument/2006/relationships/image" Target="../media/image79.png"/><Relationship Id="rId23" Type="http://schemas.openxmlformats.org/officeDocument/2006/relationships/image" Target="../media/image77.png"/><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58.png"/><Relationship Id="rId4" Type="http://schemas.openxmlformats.org/officeDocument/2006/relationships/image" Target="../media/image59.png"/><Relationship Id="rId9" Type="http://schemas.openxmlformats.org/officeDocument/2006/relationships/image" Target="../media/image60.png"/><Relationship Id="rId26" Type="http://schemas.openxmlformats.org/officeDocument/2006/relationships/image" Target="../media/image80.png"/><Relationship Id="rId25" Type="http://schemas.openxmlformats.org/officeDocument/2006/relationships/image" Target="../media/image78.png"/><Relationship Id="rId5" Type="http://schemas.openxmlformats.org/officeDocument/2006/relationships/image" Target="../media/image57.png"/><Relationship Id="rId6" Type="http://schemas.openxmlformats.org/officeDocument/2006/relationships/image" Target="../media/image63.png"/><Relationship Id="rId7" Type="http://schemas.openxmlformats.org/officeDocument/2006/relationships/image" Target="../media/image69.png"/><Relationship Id="rId8" Type="http://schemas.openxmlformats.org/officeDocument/2006/relationships/image" Target="../media/image65.png"/><Relationship Id="rId11" Type="http://schemas.openxmlformats.org/officeDocument/2006/relationships/image" Target="../media/image64.png"/><Relationship Id="rId10" Type="http://schemas.openxmlformats.org/officeDocument/2006/relationships/image" Target="../media/image76.png"/><Relationship Id="rId13" Type="http://schemas.openxmlformats.org/officeDocument/2006/relationships/image" Target="../media/image70.png"/><Relationship Id="rId12" Type="http://schemas.openxmlformats.org/officeDocument/2006/relationships/image" Target="../media/image71.png"/><Relationship Id="rId15" Type="http://schemas.openxmlformats.org/officeDocument/2006/relationships/image" Target="../media/image74.png"/><Relationship Id="rId14" Type="http://schemas.openxmlformats.org/officeDocument/2006/relationships/image" Target="../media/image61.png"/><Relationship Id="rId17" Type="http://schemas.openxmlformats.org/officeDocument/2006/relationships/image" Target="../media/image67.png"/><Relationship Id="rId16" Type="http://schemas.openxmlformats.org/officeDocument/2006/relationships/image" Target="../media/image66.png"/><Relationship Id="rId19" Type="http://schemas.openxmlformats.org/officeDocument/2006/relationships/image" Target="../media/image62.png"/><Relationship Id="rId18" Type="http://schemas.openxmlformats.org/officeDocument/2006/relationships/image" Target="../media/image68.png"/></Relationships>
</file>

<file path=ppt/slides/_rels/slide25.xml.rels><?xml version="1.0" encoding="UTF-8" standalone="yes"?><Relationships xmlns="http://schemas.openxmlformats.org/package/2006/relationships"><Relationship Id="rId20" Type="http://schemas.openxmlformats.org/officeDocument/2006/relationships/image" Target="../media/image73.png"/><Relationship Id="rId22" Type="http://schemas.openxmlformats.org/officeDocument/2006/relationships/image" Target="../media/image72.png"/><Relationship Id="rId21" Type="http://schemas.openxmlformats.org/officeDocument/2006/relationships/image" Target="../media/image75.png"/><Relationship Id="rId24" Type="http://schemas.openxmlformats.org/officeDocument/2006/relationships/image" Target="../media/image79.png"/><Relationship Id="rId23" Type="http://schemas.openxmlformats.org/officeDocument/2006/relationships/image" Target="../media/image77.png"/><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58.png"/><Relationship Id="rId4" Type="http://schemas.openxmlformats.org/officeDocument/2006/relationships/image" Target="../media/image59.png"/><Relationship Id="rId9" Type="http://schemas.openxmlformats.org/officeDocument/2006/relationships/image" Target="../media/image60.png"/><Relationship Id="rId26" Type="http://schemas.openxmlformats.org/officeDocument/2006/relationships/image" Target="../media/image80.png"/><Relationship Id="rId25" Type="http://schemas.openxmlformats.org/officeDocument/2006/relationships/image" Target="../media/image78.png"/><Relationship Id="rId5" Type="http://schemas.openxmlformats.org/officeDocument/2006/relationships/image" Target="../media/image57.png"/><Relationship Id="rId6" Type="http://schemas.openxmlformats.org/officeDocument/2006/relationships/image" Target="../media/image63.png"/><Relationship Id="rId7" Type="http://schemas.openxmlformats.org/officeDocument/2006/relationships/image" Target="../media/image69.png"/><Relationship Id="rId8" Type="http://schemas.openxmlformats.org/officeDocument/2006/relationships/image" Target="../media/image65.png"/><Relationship Id="rId11" Type="http://schemas.openxmlformats.org/officeDocument/2006/relationships/image" Target="../media/image64.png"/><Relationship Id="rId10" Type="http://schemas.openxmlformats.org/officeDocument/2006/relationships/image" Target="../media/image76.png"/><Relationship Id="rId13" Type="http://schemas.openxmlformats.org/officeDocument/2006/relationships/image" Target="../media/image70.png"/><Relationship Id="rId12" Type="http://schemas.openxmlformats.org/officeDocument/2006/relationships/image" Target="../media/image71.png"/><Relationship Id="rId15" Type="http://schemas.openxmlformats.org/officeDocument/2006/relationships/image" Target="../media/image74.png"/><Relationship Id="rId14" Type="http://schemas.openxmlformats.org/officeDocument/2006/relationships/image" Target="../media/image61.png"/><Relationship Id="rId17" Type="http://schemas.openxmlformats.org/officeDocument/2006/relationships/image" Target="../media/image67.png"/><Relationship Id="rId16" Type="http://schemas.openxmlformats.org/officeDocument/2006/relationships/image" Target="../media/image66.png"/><Relationship Id="rId19" Type="http://schemas.openxmlformats.org/officeDocument/2006/relationships/image" Target="../media/image62.png"/><Relationship Id="rId18" Type="http://schemas.openxmlformats.org/officeDocument/2006/relationships/image" Target="../media/image68.png"/></Relationships>
</file>

<file path=ppt/slides/_rels/slide26.xml.rels><?xml version="1.0" encoding="UTF-8" standalone="yes"?><Relationships xmlns="http://schemas.openxmlformats.org/package/2006/relationships"><Relationship Id="rId20" Type="http://schemas.openxmlformats.org/officeDocument/2006/relationships/image" Target="../media/image73.png"/><Relationship Id="rId22" Type="http://schemas.openxmlformats.org/officeDocument/2006/relationships/image" Target="../media/image72.png"/><Relationship Id="rId21" Type="http://schemas.openxmlformats.org/officeDocument/2006/relationships/image" Target="../media/image75.png"/><Relationship Id="rId24" Type="http://schemas.openxmlformats.org/officeDocument/2006/relationships/image" Target="../media/image79.png"/><Relationship Id="rId23" Type="http://schemas.openxmlformats.org/officeDocument/2006/relationships/image" Target="../media/image77.png"/><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58.png"/><Relationship Id="rId4" Type="http://schemas.openxmlformats.org/officeDocument/2006/relationships/image" Target="../media/image59.png"/><Relationship Id="rId9" Type="http://schemas.openxmlformats.org/officeDocument/2006/relationships/image" Target="../media/image60.png"/><Relationship Id="rId26" Type="http://schemas.openxmlformats.org/officeDocument/2006/relationships/image" Target="../media/image80.png"/><Relationship Id="rId25" Type="http://schemas.openxmlformats.org/officeDocument/2006/relationships/image" Target="../media/image78.png"/><Relationship Id="rId5" Type="http://schemas.openxmlformats.org/officeDocument/2006/relationships/image" Target="../media/image57.png"/><Relationship Id="rId6" Type="http://schemas.openxmlformats.org/officeDocument/2006/relationships/image" Target="../media/image63.png"/><Relationship Id="rId7" Type="http://schemas.openxmlformats.org/officeDocument/2006/relationships/image" Target="../media/image69.png"/><Relationship Id="rId8" Type="http://schemas.openxmlformats.org/officeDocument/2006/relationships/image" Target="../media/image65.png"/><Relationship Id="rId11" Type="http://schemas.openxmlformats.org/officeDocument/2006/relationships/image" Target="../media/image64.png"/><Relationship Id="rId10" Type="http://schemas.openxmlformats.org/officeDocument/2006/relationships/image" Target="../media/image76.png"/><Relationship Id="rId13" Type="http://schemas.openxmlformats.org/officeDocument/2006/relationships/image" Target="../media/image70.png"/><Relationship Id="rId12" Type="http://schemas.openxmlformats.org/officeDocument/2006/relationships/image" Target="../media/image71.png"/><Relationship Id="rId15" Type="http://schemas.openxmlformats.org/officeDocument/2006/relationships/image" Target="../media/image74.png"/><Relationship Id="rId14" Type="http://schemas.openxmlformats.org/officeDocument/2006/relationships/image" Target="../media/image61.png"/><Relationship Id="rId17" Type="http://schemas.openxmlformats.org/officeDocument/2006/relationships/image" Target="../media/image67.png"/><Relationship Id="rId16" Type="http://schemas.openxmlformats.org/officeDocument/2006/relationships/image" Target="../media/image66.png"/><Relationship Id="rId19" Type="http://schemas.openxmlformats.org/officeDocument/2006/relationships/image" Target="../media/image62.png"/><Relationship Id="rId18" Type="http://schemas.openxmlformats.org/officeDocument/2006/relationships/image" Target="../media/image68.png"/></Relationships>
</file>

<file path=ppt/slides/_rels/slide27.xml.rels><?xml version="1.0" encoding="UTF-8" standalone="yes"?><Relationships xmlns="http://schemas.openxmlformats.org/package/2006/relationships"><Relationship Id="rId20" Type="http://schemas.openxmlformats.org/officeDocument/2006/relationships/image" Target="../media/image73.png"/><Relationship Id="rId22" Type="http://schemas.openxmlformats.org/officeDocument/2006/relationships/image" Target="../media/image72.png"/><Relationship Id="rId21" Type="http://schemas.openxmlformats.org/officeDocument/2006/relationships/image" Target="../media/image75.png"/><Relationship Id="rId24" Type="http://schemas.openxmlformats.org/officeDocument/2006/relationships/image" Target="../media/image79.png"/><Relationship Id="rId23" Type="http://schemas.openxmlformats.org/officeDocument/2006/relationships/image" Target="../media/image77.png"/><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58.png"/><Relationship Id="rId4" Type="http://schemas.openxmlformats.org/officeDocument/2006/relationships/image" Target="../media/image59.png"/><Relationship Id="rId9" Type="http://schemas.openxmlformats.org/officeDocument/2006/relationships/image" Target="../media/image60.png"/><Relationship Id="rId26" Type="http://schemas.openxmlformats.org/officeDocument/2006/relationships/image" Target="../media/image80.png"/><Relationship Id="rId25" Type="http://schemas.openxmlformats.org/officeDocument/2006/relationships/image" Target="../media/image78.png"/><Relationship Id="rId5" Type="http://schemas.openxmlformats.org/officeDocument/2006/relationships/image" Target="../media/image57.png"/><Relationship Id="rId6" Type="http://schemas.openxmlformats.org/officeDocument/2006/relationships/image" Target="../media/image63.png"/><Relationship Id="rId7" Type="http://schemas.openxmlformats.org/officeDocument/2006/relationships/image" Target="../media/image69.png"/><Relationship Id="rId8" Type="http://schemas.openxmlformats.org/officeDocument/2006/relationships/image" Target="../media/image65.png"/><Relationship Id="rId11" Type="http://schemas.openxmlformats.org/officeDocument/2006/relationships/image" Target="../media/image64.png"/><Relationship Id="rId10" Type="http://schemas.openxmlformats.org/officeDocument/2006/relationships/image" Target="../media/image76.png"/><Relationship Id="rId13" Type="http://schemas.openxmlformats.org/officeDocument/2006/relationships/image" Target="../media/image70.png"/><Relationship Id="rId12" Type="http://schemas.openxmlformats.org/officeDocument/2006/relationships/image" Target="../media/image71.png"/><Relationship Id="rId15" Type="http://schemas.openxmlformats.org/officeDocument/2006/relationships/image" Target="../media/image74.png"/><Relationship Id="rId14" Type="http://schemas.openxmlformats.org/officeDocument/2006/relationships/image" Target="../media/image61.png"/><Relationship Id="rId17" Type="http://schemas.openxmlformats.org/officeDocument/2006/relationships/image" Target="../media/image67.png"/><Relationship Id="rId16" Type="http://schemas.openxmlformats.org/officeDocument/2006/relationships/image" Target="../media/image66.png"/><Relationship Id="rId19" Type="http://schemas.openxmlformats.org/officeDocument/2006/relationships/image" Target="../media/image62.png"/><Relationship Id="rId18" Type="http://schemas.openxmlformats.org/officeDocument/2006/relationships/image" Target="../media/image6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8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87.png"/><Relationship Id="rId4" Type="http://schemas.openxmlformats.org/officeDocument/2006/relationships/image" Target="../media/image8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81.png"/><Relationship Id="rId4" Type="http://schemas.openxmlformats.org/officeDocument/2006/relationships/image" Target="../media/image83.png"/><Relationship Id="rId5" Type="http://schemas.openxmlformats.org/officeDocument/2006/relationships/image" Target="../media/image8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84.png"/><Relationship Id="rId4" Type="http://schemas.openxmlformats.org/officeDocument/2006/relationships/image" Target="../media/image8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2101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nvSpPr>
        <p:spPr>
          <a:xfrm>
            <a:off x="312900" y="3463600"/>
            <a:ext cx="8518200" cy="780300"/>
          </a:xfrm>
          <a:prstGeom prst="rect">
            <a:avLst/>
          </a:prstGeom>
          <a:noFill/>
          <a:ln>
            <a:noFill/>
          </a:ln>
        </p:spPr>
        <p:txBody>
          <a:bodyPr anchorCtr="0" anchor="t" bIns="91425" lIns="91425" spcFirstLastPara="1" rIns="91425" wrap="square" tIns="91425">
            <a:spAutoFit/>
          </a:bodyPr>
          <a:lstStyle/>
          <a:p>
            <a:pPr indent="0" lvl="0" marL="0" marR="190500" rtl="0" algn="ctr">
              <a:lnSpc>
                <a:spcPct val="115000"/>
              </a:lnSpc>
              <a:spcBef>
                <a:spcPts val="0"/>
              </a:spcBef>
              <a:spcAft>
                <a:spcPts val="600"/>
              </a:spcAft>
              <a:buNone/>
            </a:pPr>
            <a:r>
              <a:rPr lang="en" sz="1800">
                <a:solidFill>
                  <a:schemeClr val="dk1"/>
                </a:solidFill>
                <a:latin typeface="Montserrat"/>
                <a:ea typeface="Montserrat"/>
                <a:cs typeface="Montserrat"/>
                <a:sym typeface="Montserrat"/>
              </a:rPr>
              <a:t>We also noticed there are many columns names which are abbreviations - so we renamed them for clarity. </a:t>
            </a:r>
            <a:endParaRPr sz="1800">
              <a:solidFill>
                <a:schemeClr val="dk1"/>
              </a:solidFill>
              <a:latin typeface="Montserrat"/>
              <a:ea typeface="Montserrat"/>
              <a:cs typeface="Montserrat"/>
              <a:sym typeface="Montserrat"/>
            </a:endParaRPr>
          </a:p>
        </p:txBody>
      </p:sp>
      <p:pic>
        <p:nvPicPr>
          <p:cNvPr id="115" name="Google Shape;115;p22"/>
          <p:cNvPicPr preferRelativeResize="0"/>
          <p:nvPr/>
        </p:nvPicPr>
        <p:blipFill rotWithShape="1">
          <a:blip r:embed="rId3">
            <a:alphaModFix/>
          </a:blip>
          <a:srcRect b="75171" l="0" r="0" t="0"/>
          <a:stretch/>
        </p:blipFill>
        <p:spPr>
          <a:xfrm>
            <a:off x="355925" y="1160075"/>
            <a:ext cx="8518200" cy="616600"/>
          </a:xfrm>
          <a:prstGeom prst="rect">
            <a:avLst/>
          </a:prstGeom>
          <a:noFill/>
          <a:ln>
            <a:noFill/>
          </a:ln>
        </p:spPr>
      </p:pic>
      <p:pic>
        <p:nvPicPr>
          <p:cNvPr id="116" name="Google Shape;116;p22"/>
          <p:cNvPicPr preferRelativeResize="0"/>
          <p:nvPr/>
        </p:nvPicPr>
        <p:blipFill>
          <a:blip r:embed="rId4">
            <a:alphaModFix/>
          </a:blip>
          <a:stretch>
            <a:fillRect/>
          </a:stretch>
        </p:blipFill>
        <p:spPr>
          <a:xfrm>
            <a:off x="228600" y="2413850"/>
            <a:ext cx="8839199" cy="518779"/>
          </a:xfrm>
          <a:prstGeom prst="rect">
            <a:avLst/>
          </a:prstGeom>
          <a:noFill/>
          <a:ln>
            <a:noFill/>
          </a:ln>
        </p:spPr>
      </p:pic>
      <p:cxnSp>
        <p:nvCxnSpPr>
          <p:cNvPr id="117" name="Google Shape;117;p22"/>
          <p:cNvCxnSpPr>
            <a:stCxn id="115" idx="2"/>
            <a:endCxn id="116" idx="0"/>
          </p:cNvCxnSpPr>
          <p:nvPr/>
        </p:nvCxnSpPr>
        <p:spPr>
          <a:xfrm>
            <a:off x="4615025" y="1776675"/>
            <a:ext cx="33300" cy="637200"/>
          </a:xfrm>
          <a:prstGeom prst="straightConnector1">
            <a:avLst/>
          </a:prstGeom>
          <a:noFill/>
          <a:ln cap="flat" cmpd="sng" w="38100">
            <a:solidFill>
              <a:schemeClr val="dk1"/>
            </a:solidFill>
            <a:prstDash val="solid"/>
            <a:round/>
            <a:headEnd len="med" w="med" type="none"/>
            <a:tailEnd len="med" w="med" type="stealth"/>
          </a:ln>
        </p:spPr>
      </p:cxnSp>
      <p:sp>
        <p:nvSpPr>
          <p:cNvPr id="118" name="Google Shape;118;p22"/>
          <p:cNvSpPr txBox="1"/>
          <p:nvPr/>
        </p:nvSpPr>
        <p:spPr>
          <a:xfrm>
            <a:off x="360450" y="306850"/>
            <a:ext cx="7577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Montserrat"/>
                <a:ea typeface="Montserrat"/>
                <a:cs typeface="Montserrat"/>
                <a:sym typeface="Montserrat"/>
              </a:rPr>
              <a:t>Explore &amp; Rename - 2</a:t>
            </a:r>
            <a:endParaRPr sz="2400">
              <a:solidFill>
                <a:schemeClr val="dk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nvSpPr>
        <p:spPr>
          <a:xfrm>
            <a:off x="744450" y="1093100"/>
            <a:ext cx="8292000" cy="1494600"/>
          </a:xfrm>
          <a:prstGeom prst="rect">
            <a:avLst/>
          </a:prstGeom>
          <a:noFill/>
          <a:ln>
            <a:noFill/>
          </a:ln>
        </p:spPr>
        <p:txBody>
          <a:bodyPr anchorCtr="0" anchor="t" bIns="91425" lIns="91425" spcFirstLastPara="1" rIns="91425" wrap="square" tIns="91425">
            <a:spAutoFit/>
          </a:bodyPr>
          <a:lstStyle/>
          <a:p>
            <a:pPr indent="0" lvl="0" marL="0" marR="190500" rtl="0" algn="l">
              <a:lnSpc>
                <a:spcPct val="115000"/>
              </a:lnSpc>
              <a:spcBef>
                <a:spcPts val="0"/>
              </a:spcBef>
              <a:spcAft>
                <a:spcPts val="0"/>
              </a:spcAft>
              <a:buNone/>
            </a:pPr>
            <a:r>
              <a:rPr lang="en" sz="1800">
                <a:solidFill>
                  <a:schemeClr val="dk1"/>
                </a:solidFill>
                <a:latin typeface="Montserrat"/>
                <a:ea typeface="Montserrat"/>
                <a:cs typeface="Montserrat"/>
                <a:sym typeface="Montserrat"/>
              </a:rPr>
              <a:t>We also changed the column name capitalization to lowercase, added underscores, etc., but that’s boring stuff - so next up is standardizing data in columns:</a:t>
            </a:r>
            <a:endParaRPr sz="1800">
              <a:solidFill>
                <a:schemeClr val="dk1"/>
              </a:solidFill>
              <a:latin typeface="Montserrat"/>
              <a:ea typeface="Montserrat"/>
              <a:cs typeface="Montserrat"/>
              <a:sym typeface="Montserrat"/>
            </a:endParaRPr>
          </a:p>
          <a:p>
            <a:pPr indent="0" lvl="0" marL="0" marR="190500" rtl="0" algn="l">
              <a:lnSpc>
                <a:spcPct val="115000"/>
              </a:lnSpc>
              <a:spcBef>
                <a:spcPts val="600"/>
              </a:spcBef>
              <a:spcAft>
                <a:spcPts val="600"/>
              </a:spcAft>
              <a:buNone/>
            </a:pPr>
            <a:r>
              <a:t/>
            </a:r>
            <a:endParaRPr sz="1800">
              <a:solidFill>
                <a:schemeClr val="dk1"/>
              </a:solidFill>
              <a:latin typeface="Montserrat"/>
              <a:ea typeface="Montserrat"/>
              <a:cs typeface="Montserrat"/>
              <a:sym typeface="Montserrat"/>
            </a:endParaRPr>
          </a:p>
        </p:txBody>
      </p:sp>
      <p:pic>
        <p:nvPicPr>
          <p:cNvPr id="124" name="Google Shape;124;p23"/>
          <p:cNvPicPr preferRelativeResize="0"/>
          <p:nvPr/>
        </p:nvPicPr>
        <p:blipFill rotWithShape="1">
          <a:blip r:embed="rId3">
            <a:alphaModFix/>
          </a:blip>
          <a:srcRect b="50896" l="0" r="0" t="0"/>
          <a:stretch/>
        </p:blipFill>
        <p:spPr>
          <a:xfrm>
            <a:off x="1170850" y="2370999"/>
            <a:ext cx="2200275" cy="2231100"/>
          </a:xfrm>
          <a:prstGeom prst="rect">
            <a:avLst/>
          </a:prstGeom>
          <a:noFill/>
          <a:ln>
            <a:noFill/>
          </a:ln>
        </p:spPr>
      </p:pic>
      <p:cxnSp>
        <p:nvCxnSpPr>
          <p:cNvPr id="125" name="Google Shape;125;p23"/>
          <p:cNvCxnSpPr>
            <a:stCxn id="124" idx="3"/>
            <a:endCxn id="126" idx="1"/>
          </p:cNvCxnSpPr>
          <p:nvPr/>
        </p:nvCxnSpPr>
        <p:spPr>
          <a:xfrm>
            <a:off x="3371125" y="3486549"/>
            <a:ext cx="1527300" cy="0"/>
          </a:xfrm>
          <a:prstGeom prst="straightConnector1">
            <a:avLst/>
          </a:prstGeom>
          <a:noFill/>
          <a:ln cap="flat" cmpd="sng" w="38100">
            <a:solidFill>
              <a:schemeClr val="dk1"/>
            </a:solidFill>
            <a:prstDash val="solid"/>
            <a:round/>
            <a:headEnd len="med" w="med" type="none"/>
            <a:tailEnd len="med" w="med" type="stealth"/>
          </a:ln>
        </p:spPr>
      </p:cxnSp>
      <p:pic>
        <p:nvPicPr>
          <p:cNvPr id="126" name="Google Shape;126;p23"/>
          <p:cNvPicPr preferRelativeResize="0"/>
          <p:nvPr/>
        </p:nvPicPr>
        <p:blipFill>
          <a:blip r:embed="rId4">
            <a:alphaModFix/>
          </a:blip>
          <a:stretch>
            <a:fillRect/>
          </a:stretch>
        </p:blipFill>
        <p:spPr>
          <a:xfrm>
            <a:off x="4898375" y="2361050"/>
            <a:ext cx="3484644" cy="2251000"/>
          </a:xfrm>
          <a:prstGeom prst="rect">
            <a:avLst/>
          </a:prstGeom>
          <a:noFill/>
          <a:ln>
            <a:noFill/>
          </a:ln>
        </p:spPr>
      </p:pic>
      <p:sp>
        <p:nvSpPr>
          <p:cNvPr id="127" name="Google Shape;127;p23"/>
          <p:cNvSpPr txBox="1"/>
          <p:nvPr/>
        </p:nvSpPr>
        <p:spPr>
          <a:xfrm>
            <a:off x="360450" y="383050"/>
            <a:ext cx="7577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Montserrat"/>
                <a:ea typeface="Montserrat"/>
                <a:cs typeface="Montserrat"/>
                <a:sym typeface="Montserrat"/>
              </a:rPr>
              <a:t>Explore &amp; Rename</a:t>
            </a:r>
            <a:r>
              <a:rPr lang="en" sz="2400">
                <a:solidFill>
                  <a:schemeClr val="dk1"/>
                </a:solidFill>
                <a:latin typeface="Montserrat"/>
                <a:ea typeface="Montserrat"/>
                <a:cs typeface="Montserrat"/>
                <a:sym typeface="Montserrat"/>
              </a:rPr>
              <a:t> - 3</a:t>
            </a:r>
            <a:endParaRPr sz="2400">
              <a:solidFill>
                <a:schemeClr val="dk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nvSpPr>
        <p:spPr>
          <a:xfrm>
            <a:off x="360450" y="383050"/>
            <a:ext cx="7577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Montserrat"/>
                <a:ea typeface="Montserrat"/>
                <a:cs typeface="Montserrat"/>
                <a:sym typeface="Montserrat"/>
              </a:rPr>
              <a:t>Explore &amp; Rename - 4</a:t>
            </a:r>
            <a:endParaRPr sz="2400">
              <a:solidFill>
                <a:schemeClr val="dk1"/>
              </a:solidFill>
              <a:latin typeface="Montserrat"/>
              <a:ea typeface="Montserrat"/>
              <a:cs typeface="Montserrat"/>
              <a:sym typeface="Montserrat"/>
            </a:endParaRPr>
          </a:p>
        </p:txBody>
      </p:sp>
      <p:pic>
        <p:nvPicPr>
          <p:cNvPr id="133" name="Google Shape;133;p24"/>
          <p:cNvPicPr preferRelativeResize="0"/>
          <p:nvPr/>
        </p:nvPicPr>
        <p:blipFill>
          <a:blip r:embed="rId3">
            <a:alphaModFix/>
          </a:blip>
          <a:stretch>
            <a:fillRect/>
          </a:stretch>
        </p:blipFill>
        <p:spPr>
          <a:xfrm>
            <a:off x="360450" y="1214883"/>
            <a:ext cx="2114550" cy="3105150"/>
          </a:xfrm>
          <a:prstGeom prst="rect">
            <a:avLst/>
          </a:prstGeom>
          <a:noFill/>
          <a:ln>
            <a:noFill/>
          </a:ln>
        </p:spPr>
      </p:pic>
      <p:pic>
        <p:nvPicPr>
          <p:cNvPr id="134" name="Google Shape;134;p24"/>
          <p:cNvPicPr preferRelativeResize="0"/>
          <p:nvPr/>
        </p:nvPicPr>
        <p:blipFill>
          <a:blip r:embed="rId4">
            <a:alphaModFix/>
          </a:blip>
          <a:stretch>
            <a:fillRect/>
          </a:stretch>
        </p:blipFill>
        <p:spPr>
          <a:xfrm>
            <a:off x="2627400" y="1187808"/>
            <a:ext cx="895350" cy="3057525"/>
          </a:xfrm>
          <a:prstGeom prst="rect">
            <a:avLst/>
          </a:prstGeom>
          <a:noFill/>
          <a:ln>
            <a:noFill/>
          </a:ln>
        </p:spPr>
      </p:pic>
      <p:cxnSp>
        <p:nvCxnSpPr>
          <p:cNvPr id="135" name="Google Shape;135;p24"/>
          <p:cNvCxnSpPr>
            <a:stCxn id="134" idx="3"/>
            <a:endCxn id="136" idx="1"/>
          </p:cNvCxnSpPr>
          <p:nvPr/>
        </p:nvCxnSpPr>
        <p:spPr>
          <a:xfrm>
            <a:off x="3522750" y="2716570"/>
            <a:ext cx="709500" cy="28800"/>
          </a:xfrm>
          <a:prstGeom prst="straightConnector1">
            <a:avLst/>
          </a:prstGeom>
          <a:noFill/>
          <a:ln cap="flat" cmpd="sng" w="38100">
            <a:solidFill>
              <a:schemeClr val="dk1"/>
            </a:solidFill>
            <a:prstDash val="solid"/>
            <a:round/>
            <a:headEnd len="med" w="med" type="none"/>
            <a:tailEnd len="med" w="med" type="stealth"/>
          </a:ln>
        </p:spPr>
      </p:cxnSp>
      <p:pic>
        <p:nvPicPr>
          <p:cNvPr id="137" name="Google Shape;137;p24"/>
          <p:cNvPicPr preferRelativeResize="0"/>
          <p:nvPr/>
        </p:nvPicPr>
        <p:blipFill>
          <a:blip r:embed="rId5">
            <a:alphaModFix/>
          </a:blip>
          <a:stretch>
            <a:fillRect/>
          </a:stretch>
        </p:blipFill>
        <p:spPr>
          <a:xfrm>
            <a:off x="6954050" y="1443038"/>
            <a:ext cx="2009775" cy="2409825"/>
          </a:xfrm>
          <a:prstGeom prst="rect">
            <a:avLst/>
          </a:prstGeom>
          <a:noFill/>
          <a:ln>
            <a:noFill/>
          </a:ln>
        </p:spPr>
      </p:pic>
      <p:pic>
        <p:nvPicPr>
          <p:cNvPr id="136" name="Google Shape;136;p24"/>
          <p:cNvPicPr preferRelativeResize="0"/>
          <p:nvPr/>
        </p:nvPicPr>
        <p:blipFill>
          <a:blip r:embed="rId6">
            <a:alphaModFix/>
          </a:blip>
          <a:stretch>
            <a:fillRect/>
          </a:stretch>
        </p:blipFill>
        <p:spPr>
          <a:xfrm>
            <a:off x="4232100" y="1701200"/>
            <a:ext cx="2616877" cy="208838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nvSpPr>
        <p:spPr>
          <a:xfrm>
            <a:off x="589050" y="383050"/>
            <a:ext cx="7577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Montserrat"/>
                <a:ea typeface="Montserrat"/>
                <a:cs typeface="Montserrat"/>
                <a:sym typeface="Montserrat"/>
              </a:rPr>
              <a:t>Explore &amp; Rename - 5</a:t>
            </a:r>
            <a:endParaRPr sz="2400">
              <a:solidFill>
                <a:schemeClr val="dk1"/>
              </a:solidFill>
              <a:latin typeface="Montserrat"/>
              <a:ea typeface="Montserrat"/>
              <a:cs typeface="Montserrat"/>
              <a:sym typeface="Montserrat"/>
            </a:endParaRPr>
          </a:p>
        </p:txBody>
      </p:sp>
      <p:pic>
        <p:nvPicPr>
          <p:cNvPr id="143" name="Google Shape;143;p25"/>
          <p:cNvPicPr preferRelativeResize="0"/>
          <p:nvPr/>
        </p:nvPicPr>
        <p:blipFill>
          <a:blip r:embed="rId3">
            <a:alphaModFix/>
          </a:blip>
          <a:stretch>
            <a:fillRect/>
          </a:stretch>
        </p:blipFill>
        <p:spPr>
          <a:xfrm>
            <a:off x="1865400" y="1165750"/>
            <a:ext cx="742950" cy="3086100"/>
          </a:xfrm>
          <a:prstGeom prst="rect">
            <a:avLst/>
          </a:prstGeom>
          <a:noFill/>
          <a:ln>
            <a:noFill/>
          </a:ln>
        </p:spPr>
      </p:pic>
      <p:pic>
        <p:nvPicPr>
          <p:cNvPr id="144" name="Google Shape;144;p25"/>
          <p:cNvPicPr preferRelativeResize="0"/>
          <p:nvPr/>
        </p:nvPicPr>
        <p:blipFill>
          <a:blip r:embed="rId4">
            <a:alphaModFix/>
          </a:blip>
          <a:stretch>
            <a:fillRect/>
          </a:stretch>
        </p:blipFill>
        <p:spPr>
          <a:xfrm>
            <a:off x="2732175" y="1095375"/>
            <a:ext cx="923925" cy="3105150"/>
          </a:xfrm>
          <a:prstGeom prst="rect">
            <a:avLst/>
          </a:prstGeom>
          <a:noFill/>
          <a:ln>
            <a:noFill/>
          </a:ln>
        </p:spPr>
      </p:pic>
      <p:cxnSp>
        <p:nvCxnSpPr>
          <p:cNvPr id="145" name="Google Shape;145;p25"/>
          <p:cNvCxnSpPr>
            <a:stCxn id="144" idx="3"/>
            <a:endCxn id="146" idx="1"/>
          </p:cNvCxnSpPr>
          <p:nvPr/>
        </p:nvCxnSpPr>
        <p:spPr>
          <a:xfrm flipH="1" rot="10800000">
            <a:off x="3656100" y="2645850"/>
            <a:ext cx="1250100" cy="2100"/>
          </a:xfrm>
          <a:prstGeom prst="straightConnector1">
            <a:avLst/>
          </a:prstGeom>
          <a:noFill/>
          <a:ln cap="flat" cmpd="sng" w="38100">
            <a:solidFill>
              <a:schemeClr val="dk1"/>
            </a:solidFill>
            <a:prstDash val="solid"/>
            <a:round/>
            <a:headEnd len="med" w="med" type="none"/>
            <a:tailEnd len="med" w="med" type="stealth"/>
          </a:ln>
        </p:spPr>
      </p:cxnSp>
      <p:pic>
        <p:nvPicPr>
          <p:cNvPr id="147" name="Google Shape;147;p25"/>
          <p:cNvPicPr preferRelativeResize="0"/>
          <p:nvPr/>
        </p:nvPicPr>
        <p:blipFill>
          <a:blip r:embed="rId5">
            <a:alphaModFix/>
          </a:blip>
          <a:stretch>
            <a:fillRect/>
          </a:stretch>
        </p:blipFill>
        <p:spPr>
          <a:xfrm>
            <a:off x="350925" y="1123950"/>
            <a:ext cx="1362075" cy="3048000"/>
          </a:xfrm>
          <a:prstGeom prst="rect">
            <a:avLst/>
          </a:prstGeom>
          <a:noFill/>
          <a:ln>
            <a:noFill/>
          </a:ln>
        </p:spPr>
      </p:pic>
      <p:pic>
        <p:nvPicPr>
          <p:cNvPr id="148" name="Google Shape;148;p25"/>
          <p:cNvPicPr preferRelativeResize="0"/>
          <p:nvPr/>
        </p:nvPicPr>
        <p:blipFill>
          <a:blip r:embed="rId6">
            <a:alphaModFix/>
          </a:blip>
          <a:stretch>
            <a:fillRect/>
          </a:stretch>
        </p:blipFill>
        <p:spPr>
          <a:xfrm>
            <a:off x="7642125" y="1369532"/>
            <a:ext cx="1282575" cy="2585850"/>
          </a:xfrm>
          <a:prstGeom prst="rect">
            <a:avLst/>
          </a:prstGeom>
          <a:noFill/>
          <a:ln>
            <a:noFill/>
          </a:ln>
        </p:spPr>
      </p:pic>
      <p:pic>
        <p:nvPicPr>
          <p:cNvPr id="149" name="Google Shape;149;p25"/>
          <p:cNvPicPr preferRelativeResize="0"/>
          <p:nvPr/>
        </p:nvPicPr>
        <p:blipFill>
          <a:blip r:embed="rId7">
            <a:alphaModFix/>
          </a:blip>
          <a:stretch>
            <a:fillRect/>
          </a:stretch>
        </p:blipFill>
        <p:spPr>
          <a:xfrm>
            <a:off x="6614425" y="1328925"/>
            <a:ext cx="838200" cy="2790452"/>
          </a:xfrm>
          <a:prstGeom prst="rect">
            <a:avLst/>
          </a:prstGeom>
          <a:noFill/>
          <a:ln>
            <a:noFill/>
          </a:ln>
        </p:spPr>
      </p:pic>
      <p:pic>
        <p:nvPicPr>
          <p:cNvPr id="146" name="Google Shape;146;p25"/>
          <p:cNvPicPr preferRelativeResize="0"/>
          <p:nvPr/>
        </p:nvPicPr>
        <p:blipFill>
          <a:blip r:embed="rId8">
            <a:alphaModFix/>
          </a:blip>
          <a:stretch>
            <a:fillRect/>
          </a:stretch>
        </p:blipFill>
        <p:spPr>
          <a:xfrm>
            <a:off x="4906126" y="1352950"/>
            <a:ext cx="1467367" cy="2585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nvSpPr>
        <p:spPr>
          <a:xfrm>
            <a:off x="589050" y="383050"/>
            <a:ext cx="7577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Montserrat"/>
                <a:ea typeface="Montserrat"/>
                <a:cs typeface="Montserrat"/>
                <a:sym typeface="Montserrat"/>
              </a:rPr>
              <a:t>Explore &amp; Rename - 6</a:t>
            </a:r>
            <a:endParaRPr sz="2400">
              <a:solidFill>
                <a:schemeClr val="dk1"/>
              </a:solidFill>
              <a:latin typeface="Montserrat"/>
              <a:ea typeface="Montserrat"/>
              <a:cs typeface="Montserrat"/>
              <a:sym typeface="Montserrat"/>
            </a:endParaRPr>
          </a:p>
        </p:txBody>
      </p:sp>
      <p:cxnSp>
        <p:nvCxnSpPr>
          <p:cNvPr id="155" name="Google Shape;155;p26"/>
          <p:cNvCxnSpPr>
            <a:stCxn id="156" idx="3"/>
            <a:endCxn id="157" idx="1"/>
          </p:cNvCxnSpPr>
          <p:nvPr/>
        </p:nvCxnSpPr>
        <p:spPr>
          <a:xfrm>
            <a:off x="3367325" y="2773975"/>
            <a:ext cx="1830300" cy="0"/>
          </a:xfrm>
          <a:prstGeom prst="straightConnector1">
            <a:avLst/>
          </a:prstGeom>
          <a:noFill/>
          <a:ln cap="flat" cmpd="sng" w="38100">
            <a:solidFill>
              <a:schemeClr val="dk1"/>
            </a:solidFill>
            <a:prstDash val="solid"/>
            <a:round/>
            <a:headEnd len="med" w="med" type="none"/>
            <a:tailEnd len="med" w="med" type="stealth"/>
          </a:ln>
        </p:spPr>
      </p:cxnSp>
      <p:pic>
        <p:nvPicPr>
          <p:cNvPr id="156" name="Google Shape;156;p26"/>
          <p:cNvPicPr preferRelativeResize="0"/>
          <p:nvPr/>
        </p:nvPicPr>
        <p:blipFill>
          <a:blip r:embed="rId3">
            <a:alphaModFix/>
          </a:blip>
          <a:stretch>
            <a:fillRect/>
          </a:stretch>
        </p:blipFill>
        <p:spPr>
          <a:xfrm>
            <a:off x="2529125" y="1192825"/>
            <a:ext cx="838200" cy="3162300"/>
          </a:xfrm>
          <a:prstGeom prst="rect">
            <a:avLst/>
          </a:prstGeom>
          <a:noFill/>
          <a:ln>
            <a:noFill/>
          </a:ln>
        </p:spPr>
      </p:pic>
      <p:pic>
        <p:nvPicPr>
          <p:cNvPr id="157" name="Google Shape;157;p26"/>
          <p:cNvPicPr preferRelativeResize="0"/>
          <p:nvPr/>
        </p:nvPicPr>
        <p:blipFill>
          <a:blip r:embed="rId4">
            <a:alphaModFix/>
          </a:blip>
          <a:stretch>
            <a:fillRect/>
          </a:stretch>
        </p:blipFill>
        <p:spPr>
          <a:xfrm>
            <a:off x="5197475" y="1490163"/>
            <a:ext cx="838200" cy="256763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nvSpPr>
        <p:spPr>
          <a:xfrm>
            <a:off x="589050" y="383050"/>
            <a:ext cx="7577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Montserrat"/>
                <a:ea typeface="Montserrat"/>
                <a:cs typeface="Montserrat"/>
                <a:sym typeface="Montserrat"/>
              </a:rPr>
              <a:t>Explore &amp; Replace </a:t>
            </a:r>
            <a:endParaRPr sz="2400">
              <a:solidFill>
                <a:schemeClr val="dk1"/>
              </a:solidFill>
              <a:latin typeface="Montserrat"/>
              <a:ea typeface="Montserrat"/>
              <a:cs typeface="Montserrat"/>
              <a:sym typeface="Montserrat"/>
            </a:endParaRPr>
          </a:p>
        </p:txBody>
      </p:sp>
      <p:sp>
        <p:nvSpPr>
          <p:cNvPr id="163" name="Google Shape;163;p27"/>
          <p:cNvSpPr txBox="1"/>
          <p:nvPr/>
        </p:nvSpPr>
        <p:spPr>
          <a:xfrm>
            <a:off x="668250" y="1093100"/>
            <a:ext cx="8292000" cy="1176000"/>
          </a:xfrm>
          <a:prstGeom prst="rect">
            <a:avLst/>
          </a:prstGeom>
          <a:noFill/>
          <a:ln>
            <a:noFill/>
          </a:ln>
        </p:spPr>
        <p:txBody>
          <a:bodyPr anchorCtr="0" anchor="t" bIns="91425" lIns="91425" spcFirstLastPara="1" rIns="91425" wrap="square" tIns="91425">
            <a:spAutoFit/>
          </a:bodyPr>
          <a:lstStyle/>
          <a:p>
            <a:pPr indent="0" lvl="0" marL="0" marR="190500" rtl="0" algn="l">
              <a:lnSpc>
                <a:spcPct val="115000"/>
              </a:lnSpc>
              <a:spcBef>
                <a:spcPts val="0"/>
              </a:spcBef>
              <a:spcAft>
                <a:spcPts val="0"/>
              </a:spcAft>
              <a:buNone/>
            </a:pPr>
            <a:r>
              <a:rPr lang="en" sz="1800">
                <a:solidFill>
                  <a:schemeClr val="dk1"/>
                </a:solidFill>
                <a:latin typeface="Montserrat"/>
                <a:ea typeface="Montserrat"/>
                <a:cs typeface="Montserrat"/>
                <a:sym typeface="Montserrat"/>
              </a:rPr>
              <a:t>We checked if there were any columns with more than 75% null values and thus dropped the Loan End column.</a:t>
            </a:r>
            <a:endParaRPr sz="1800">
              <a:solidFill>
                <a:schemeClr val="dk1"/>
              </a:solidFill>
              <a:latin typeface="Montserrat"/>
              <a:ea typeface="Montserrat"/>
              <a:cs typeface="Montserrat"/>
              <a:sym typeface="Montserrat"/>
            </a:endParaRPr>
          </a:p>
          <a:p>
            <a:pPr indent="0" lvl="0" marL="0" marR="190500" rtl="0" algn="l">
              <a:lnSpc>
                <a:spcPct val="115000"/>
              </a:lnSpc>
              <a:spcBef>
                <a:spcPts val="600"/>
              </a:spcBef>
              <a:spcAft>
                <a:spcPts val="600"/>
              </a:spcAft>
              <a:buNone/>
            </a:pPr>
            <a:r>
              <a:t/>
            </a:r>
            <a:endParaRPr sz="1800">
              <a:solidFill>
                <a:schemeClr val="dk1"/>
              </a:solidFill>
              <a:latin typeface="Montserrat"/>
              <a:ea typeface="Montserrat"/>
              <a:cs typeface="Montserrat"/>
              <a:sym typeface="Montserrat"/>
            </a:endParaRPr>
          </a:p>
        </p:txBody>
      </p:sp>
      <p:sp>
        <p:nvSpPr>
          <p:cNvPr id="164" name="Google Shape;164;p27"/>
          <p:cNvSpPr txBox="1"/>
          <p:nvPr/>
        </p:nvSpPr>
        <p:spPr>
          <a:xfrm>
            <a:off x="589050" y="3297800"/>
            <a:ext cx="8292000" cy="1494600"/>
          </a:xfrm>
          <a:prstGeom prst="rect">
            <a:avLst/>
          </a:prstGeom>
          <a:noFill/>
          <a:ln>
            <a:noFill/>
          </a:ln>
        </p:spPr>
        <p:txBody>
          <a:bodyPr anchorCtr="0" anchor="t" bIns="91425" lIns="91425" spcFirstLastPara="1" rIns="91425" wrap="square" tIns="91425">
            <a:spAutoFit/>
          </a:bodyPr>
          <a:lstStyle/>
          <a:p>
            <a:pPr indent="0" lvl="0" marL="0" marR="190500" rtl="0" algn="l">
              <a:lnSpc>
                <a:spcPct val="115000"/>
              </a:lnSpc>
              <a:spcBef>
                <a:spcPts val="0"/>
              </a:spcBef>
              <a:spcAft>
                <a:spcPts val="0"/>
              </a:spcAft>
              <a:buNone/>
            </a:pPr>
            <a:r>
              <a:rPr lang="en" sz="1800">
                <a:solidFill>
                  <a:schemeClr val="dk1"/>
                </a:solidFill>
                <a:latin typeface="Montserrat"/>
                <a:ea typeface="Montserrat"/>
                <a:cs typeface="Montserrat"/>
                <a:sym typeface="Montserrat"/>
              </a:rPr>
              <a:t>We did the same for the rows and noticed there weren’t too many null values in any of the columns, so we decided to drop those instead of filling in with the mode / median for simplicity.</a:t>
            </a:r>
            <a:endParaRPr sz="1800">
              <a:solidFill>
                <a:schemeClr val="dk1"/>
              </a:solidFill>
              <a:latin typeface="Montserrat"/>
              <a:ea typeface="Montserrat"/>
              <a:cs typeface="Montserrat"/>
              <a:sym typeface="Montserrat"/>
            </a:endParaRPr>
          </a:p>
          <a:p>
            <a:pPr indent="0" lvl="0" marL="0" marR="190500" rtl="0" algn="l">
              <a:lnSpc>
                <a:spcPct val="115000"/>
              </a:lnSpc>
              <a:spcBef>
                <a:spcPts val="600"/>
              </a:spcBef>
              <a:spcAft>
                <a:spcPts val="600"/>
              </a:spcAft>
              <a:buNone/>
            </a:pPr>
            <a:r>
              <a:t/>
            </a:r>
            <a:endParaRPr sz="1800">
              <a:solidFill>
                <a:schemeClr val="dk1"/>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nvSpPr>
        <p:spPr>
          <a:xfrm>
            <a:off x="589050" y="383050"/>
            <a:ext cx="7577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Montserrat"/>
                <a:ea typeface="Montserrat"/>
                <a:cs typeface="Montserrat"/>
                <a:sym typeface="Montserrat"/>
              </a:rPr>
              <a:t>After getting our data squeaky clean…</a:t>
            </a:r>
            <a:endParaRPr sz="2400">
              <a:solidFill>
                <a:schemeClr val="dk1"/>
              </a:solidFill>
              <a:latin typeface="Montserrat"/>
              <a:ea typeface="Montserrat"/>
              <a:cs typeface="Montserrat"/>
              <a:sym typeface="Montserrat"/>
            </a:endParaRPr>
          </a:p>
        </p:txBody>
      </p:sp>
      <p:sp>
        <p:nvSpPr>
          <p:cNvPr id="170" name="Google Shape;170;p28"/>
          <p:cNvSpPr txBox="1"/>
          <p:nvPr/>
        </p:nvSpPr>
        <p:spPr>
          <a:xfrm>
            <a:off x="1231725" y="4078375"/>
            <a:ext cx="7795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Montserrat"/>
                <a:ea typeface="Montserrat"/>
                <a:cs typeface="Montserrat"/>
                <a:sym typeface="Montserrat"/>
              </a:rPr>
              <a:t>… we were ready for some pretty graphs (finally)</a:t>
            </a:r>
            <a:endParaRPr sz="2400">
              <a:solidFill>
                <a:schemeClr val="dk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nvSpPr>
        <p:spPr>
          <a:xfrm>
            <a:off x="589050" y="230650"/>
            <a:ext cx="7577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Montserrat"/>
                <a:ea typeface="Montserrat"/>
                <a:cs typeface="Montserrat"/>
                <a:sym typeface="Montserrat"/>
              </a:rPr>
              <a:t>Explore &amp; visualize - categorical data</a:t>
            </a:r>
            <a:endParaRPr sz="2400">
              <a:solidFill>
                <a:schemeClr val="dk1"/>
              </a:solidFill>
              <a:latin typeface="Montserrat"/>
              <a:ea typeface="Montserrat"/>
              <a:cs typeface="Montserrat"/>
              <a:sym typeface="Montserrat"/>
            </a:endParaRPr>
          </a:p>
        </p:txBody>
      </p:sp>
      <p:pic>
        <p:nvPicPr>
          <p:cNvPr id="176" name="Google Shape;176;p29"/>
          <p:cNvPicPr preferRelativeResize="0"/>
          <p:nvPr/>
        </p:nvPicPr>
        <p:blipFill>
          <a:blip r:embed="rId3">
            <a:alphaModFix/>
          </a:blip>
          <a:stretch>
            <a:fillRect/>
          </a:stretch>
        </p:blipFill>
        <p:spPr>
          <a:xfrm>
            <a:off x="665250" y="932775"/>
            <a:ext cx="2664133" cy="1917366"/>
          </a:xfrm>
          <a:prstGeom prst="rect">
            <a:avLst/>
          </a:prstGeom>
          <a:noFill/>
          <a:ln>
            <a:noFill/>
          </a:ln>
        </p:spPr>
      </p:pic>
      <p:pic>
        <p:nvPicPr>
          <p:cNvPr id="177" name="Google Shape;177;p29"/>
          <p:cNvPicPr preferRelativeResize="0"/>
          <p:nvPr/>
        </p:nvPicPr>
        <p:blipFill>
          <a:blip r:embed="rId4">
            <a:alphaModFix/>
          </a:blip>
          <a:stretch>
            <a:fillRect/>
          </a:stretch>
        </p:blipFill>
        <p:spPr>
          <a:xfrm>
            <a:off x="3329383" y="932775"/>
            <a:ext cx="2664133" cy="1917349"/>
          </a:xfrm>
          <a:prstGeom prst="rect">
            <a:avLst/>
          </a:prstGeom>
          <a:noFill/>
          <a:ln>
            <a:noFill/>
          </a:ln>
        </p:spPr>
      </p:pic>
      <p:pic>
        <p:nvPicPr>
          <p:cNvPr id="178" name="Google Shape;178;p29"/>
          <p:cNvPicPr preferRelativeResize="0"/>
          <p:nvPr/>
        </p:nvPicPr>
        <p:blipFill>
          <a:blip r:embed="rId5">
            <a:alphaModFix/>
          </a:blip>
          <a:stretch>
            <a:fillRect/>
          </a:stretch>
        </p:blipFill>
        <p:spPr>
          <a:xfrm>
            <a:off x="5939799" y="938607"/>
            <a:ext cx="2664133" cy="1917359"/>
          </a:xfrm>
          <a:prstGeom prst="rect">
            <a:avLst/>
          </a:prstGeom>
          <a:noFill/>
          <a:ln>
            <a:noFill/>
          </a:ln>
        </p:spPr>
      </p:pic>
      <p:pic>
        <p:nvPicPr>
          <p:cNvPr id="179" name="Google Shape;179;p29"/>
          <p:cNvPicPr preferRelativeResize="0"/>
          <p:nvPr/>
        </p:nvPicPr>
        <p:blipFill>
          <a:blip r:embed="rId6">
            <a:alphaModFix/>
          </a:blip>
          <a:stretch>
            <a:fillRect/>
          </a:stretch>
        </p:blipFill>
        <p:spPr>
          <a:xfrm>
            <a:off x="665250" y="2836686"/>
            <a:ext cx="2664133" cy="1917359"/>
          </a:xfrm>
          <a:prstGeom prst="rect">
            <a:avLst/>
          </a:prstGeom>
          <a:noFill/>
          <a:ln>
            <a:noFill/>
          </a:ln>
        </p:spPr>
      </p:pic>
      <p:pic>
        <p:nvPicPr>
          <p:cNvPr id="180" name="Google Shape;180;p29"/>
          <p:cNvPicPr preferRelativeResize="0"/>
          <p:nvPr/>
        </p:nvPicPr>
        <p:blipFill>
          <a:blip r:embed="rId7">
            <a:alphaModFix/>
          </a:blip>
          <a:stretch>
            <a:fillRect/>
          </a:stretch>
        </p:blipFill>
        <p:spPr>
          <a:xfrm>
            <a:off x="3329375" y="2765082"/>
            <a:ext cx="2664150" cy="1998113"/>
          </a:xfrm>
          <a:prstGeom prst="rect">
            <a:avLst/>
          </a:prstGeom>
          <a:noFill/>
          <a:ln>
            <a:noFill/>
          </a:ln>
          <a:effectLst>
            <a:outerShdw rotWithShape="0" algn="bl" dir="5400000" dist="19050">
              <a:schemeClr val="accent1">
                <a:alpha val="50000"/>
              </a:schemeClr>
            </a:outerShdw>
          </a:effectLst>
        </p:spPr>
      </p:pic>
      <p:pic>
        <p:nvPicPr>
          <p:cNvPr id="181" name="Google Shape;181;p29"/>
          <p:cNvPicPr preferRelativeResize="0"/>
          <p:nvPr/>
        </p:nvPicPr>
        <p:blipFill>
          <a:blip r:embed="rId8">
            <a:alphaModFix/>
          </a:blip>
          <a:stretch>
            <a:fillRect/>
          </a:stretch>
        </p:blipFill>
        <p:spPr>
          <a:xfrm>
            <a:off x="5976926" y="2857425"/>
            <a:ext cx="2664150" cy="1917349"/>
          </a:xfrm>
          <a:prstGeom prst="rect">
            <a:avLst/>
          </a:prstGeom>
          <a:noFill/>
          <a:ln>
            <a:noFill/>
          </a:ln>
        </p:spPr>
      </p:pic>
      <p:sp>
        <p:nvSpPr>
          <p:cNvPr id="182" name="Google Shape;182;p29"/>
          <p:cNvSpPr/>
          <p:nvPr/>
        </p:nvSpPr>
        <p:spPr>
          <a:xfrm>
            <a:off x="3317075" y="2726200"/>
            <a:ext cx="2664300" cy="2048700"/>
          </a:xfrm>
          <a:prstGeom prst="rect">
            <a:avLst/>
          </a:prstGeom>
          <a:noFill/>
          <a:ln cap="flat" cmpd="sng" w="28575">
            <a:solidFill>
              <a:srgbClr val="FF0000"/>
            </a:solidFill>
            <a:prstDash val="solid"/>
            <a:round/>
            <a:headEnd len="sm" w="sm" type="none"/>
            <a:tailEnd len="sm" w="sm" type="none"/>
          </a:ln>
          <a:effectLst>
            <a:outerShdw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9"/>
          <p:cNvSpPr/>
          <p:nvPr/>
        </p:nvSpPr>
        <p:spPr>
          <a:xfrm>
            <a:off x="650075" y="2726200"/>
            <a:ext cx="2664300" cy="2048700"/>
          </a:xfrm>
          <a:prstGeom prst="rect">
            <a:avLst/>
          </a:prstGeom>
          <a:noFill/>
          <a:ln cap="flat" cmpd="sng" w="28575">
            <a:solidFill>
              <a:srgbClr val="FF0000"/>
            </a:solidFill>
            <a:prstDash val="solid"/>
            <a:round/>
            <a:headEnd len="sm" w="sm" type="none"/>
            <a:tailEnd len="sm" w="sm" type="none"/>
          </a:ln>
          <a:effectLst>
            <a:outerShdw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nvSpPr>
        <p:spPr>
          <a:xfrm>
            <a:off x="360450" y="383050"/>
            <a:ext cx="7577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Montserrat"/>
                <a:ea typeface="Montserrat"/>
                <a:cs typeface="Montserrat"/>
                <a:sym typeface="Montserrat"/>
              </a:rPr>
              <a:t>Explore &amp; visualize - categorical data</a:t>
            </a:r>
            <a:endParaRPr sz="2400">
              <a:solidFill>
                <a:schemeClr val="dk1"/>
              </a:solidFill>
              <a:latin typeface="Montserrat"/>
              <a:ea typeface="Montserrat"/>
              <a:cs typeface="Montserrat"/>
              <a:sym typeface="Montserrat"/>
            </a:endParaRPr>
          </a:p>
        </p:txBody>
      </p:sp>
      <p:pic>
        <p:nvPicPr>
          <p:cNvPr id="189" name="Google Shape;189;p30"/>
          <p:cNvPicPr preferRelativeResize="0"/>
          <p:nvPr/>
        </p:nvPicPr>
        <p:blipFill>
          <a:blip r:embed="rId3">
            <a:alphaModFix/>
          </a:blip>
          <a:stretch>
            <a:fillRect/>
          </a:stretch>
        </p:blipFill>
        <p:spPr>
          <a:xfrm>
            <a:off x="381000" y="1060325"/>
            <a:ext cx="2835000" cy="2126250"/>
          </a:xfrm>
          <a:prstGeom prst="rect">
            <a:avLst/>
          </a:prstGeom>
          <a:noFill/>
          <a:ln>
            <a:noFill/>
          </a:ln>
        </p:spPr>
      </p:pic>
      <p:pic>
        <p:nvPicPr>
          <p:cNvPr id="190" name="Google Shape;190;p30"/>
          <p:cNvPicPr preferRelativeResize="0"/>
          <p:nvPr/>
        </p:nvPicPr>
        <p:blipFill>
          <a:blip r:embed="rId4">
            <a:alphaModFix/>
          </a:blip>
          <a:stretch>
            <a:fillRect/>
          </a:stretch>
        </p:blipFill>
        <p:spPr>
          <a:xfrm>
            <a:off x="3216000" y="1822318"/>
            <a:ext cx="2835000" cy="2126255"/>
          </a:xfrm>
          <a:prstGeom prst="rect">
            <a:avLst/>
          </a:prstGeom>
          <a:noFill/>
          <a:ln>
            <a:noFill/>
          </a:ln>
        </p:spPr>
      </p:pic>
      <p:pic>
        <p:nvPicPr>
          <p:cNvPr id="191" name="Google Shape;191;p30"/>
          <p:cNvPicPr preferRelativeResize="0"/>
          <p:nvPr/>
        </p:nvPicPr>
        <p:blipFill>
          <a:blip r:embed="rId5">
            <a:alphaModFix/>
          </a:blip>
          <a:stretch>
            <a:fillRect/>
          </a:stretch>
        </p:blipFill>
        <p:spPr>
          <a:xfrm>
            <a:off x="6002850" y="2660520"/>
            <a:ext cx="2835000" cy="212625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nvSpPr>
        <p:spPr>
          <a:xfrm>
            <a:off x="360450" y="383050"/>
            <a:ext cx="7577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Montserrat"/>
                <a:ea typeface="Montserrat"/>
                <a:cs typeface="Montserrat"/>
                <a:sym typeface="Montserrat"/>
              </a:rPr>
              <a:t>Explore &amp; visualize - categorical data</a:t>
            </a:r>
            <a:endParaRPr sz="2400">
              <a:solidFill>
                <a:schemeClr val="dk1"/>
              </a:solidFill>
              <a:latin typeface="Montserrat"/>
              <a:ea typeface="Montserrat"/>
              <a:cs typeface="Montserrat"/>
              <a:sym typeface="Montserrat"/>
            </a:endParaRPr>
          </a:p>
        </p:txBody>
      </p:sp>
      <p:pic>
        <p:nvPicPr>
          <p:cNvPr id="197" name="Google Shape;197;p31"/>
          <p:cNvPicPr preferRelativeResize="0"/>
          <p:nvPr/>
        </p:nvPicPr>
        <p:blipFill>
          <a:blip r:embed="rId3">
            <a:alphaModFix/>
          </a:blip>
          <a:stretch>
            <a:fillRect/>
          </a:stretch>
        </p:blipFill>
        <p:spPr>
          <a:xfrm>
            <a:off x="381000" y="1060325"/>
            <a:ext cx="2835000" cy="2126250"/>
          </a:xfrm>
          <a:prstGeom prst="rect">
            <a:avLst/>
          </a:prstGeom>
          <a:noFill/>
          <a:ln>
            <a:noFill/>
          </a:ln>
        </p:spPr>
      </p:pic>
      <p:pic>
        <p:nvPicPr>
          <p:cNvPr id="198" name="Google Shape;198;p31"/>
          <p:cNvPicPr preferRelativeResize="0"/>
          <p:nvPr/>
        </p:nvPicPr>
        <p:blipFill>
          <a:blip r:embed="rId4">
            <a:alphaModFix/>
          </a:blip>
          <a:stretch>
            <a:fillRect/>
          </a:stretch>
        </p:blipFill>
        <p:spPr>
          <a:xfrm>
            <a:off x="3216000" y="1822318"/>
            <a:ext cx="2835000" cy="2126255"/>
          </a:xfrm>
          <a:prstGeom prst="rect">
            <a:avLst/>
          </a:prstGeom>
          <a:noFill/>
          <a:ln>
            <a:noFill/>
          </a:ln>
        </p:spPr>
      </p:pic>
      <p:pic>
        <p:nvPicPr>
          <p:cNvPr id="199" name="Google Shape;199;p31"/>
          <p:cNvPicPr preferRelativeResize="0"/>
          <p:nvPr/>
        </p:nvPicPr>
        <p:blipFill>
          <a:blip r:embed="rId5">
            <a:alphaModFix/>
          </a:blip>
          <a:stretch>
            <a:fillRect/>
          </a:stretch>
        </p:blipFill>
        <p:spPr>
          <a:xfrm>
            <a:off x="6002850" y="2660520"/>
            <a:ext cx="2835000" cy="212625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66675"/>
            <a:ext cx="9144000" cy="5210174"/>
          </a:xfrm>
          <a:prstGeom prst="rect">
            <a:avLst/>
          </a:prstGeom>
          <a:noFill/>
          <a:ln>
            <a:noFill/>
          </a:ln>
        </p:spPr>
      </p:pic>
      <p:cxnSp>
        <p:nvCxnSpPr>
          <p:cNvPr id="60" name="Google Shape;60;p14"/>
          <p:cNvCxnSpPr/>
          <p:nvPr/>
        </p:nvCxnSpPr>
        <p:spPr>
          <a:xfrm>
            <a:off x="5046150" y="3888225"/>
            <a:ext cx="778800" cy="48600"/>
          </a:xfrm>
          <a:prstGeom prst="straightConnector1">
            <a:avLst/>
          </a:prstGeom>
          <a:noFill/>
          <a:ln cap="flat" cmpd="sng" w="76200">
            <a:solidFill>
              <a:srgbClr val="FF0000"/>
            </a:solidFill>
            <a:prstDash val="solid"/>
            <a:round/>
            <a:headEnd len="med" w="med" type="none"/>
            <a:tailEnd len="med" w="med" type="none"/>
          </a:ln>
        </p:spPr>
      </p:cxnSp>
      <p:sp>
        <p:nvSpPr>
          <p:cNvPr id="61" name="Google Shape;61;p14"/>
          <p:cNvSpPr txBox="1"/>
          <p:nvPr/>
        </p:nvSpPr>
        <p:spPr>
          <a:xfrm>
            <a:off x="4815375" y="4001800"/>
            <a:ext cx="2904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PLAYER</a:t>
            </a:r>
            <a:endParaRPr sz="24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nvSpPr>
        <p:spPr>
          <a:xfrm>
            <a:off x="360450" y="230650"/>
            <a:ext cx="7577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Montserrat"/>
                <a:ea typeface="Montserrat"/>
                <a:cs typeface="Montserrat"/>
                <a:sym typeface="Montserrat"/>
              </a:rPr>
              <a:t>Explore &amp; visualize - categorical data</a:t>
            </a:r>
            <a:endParaRPr sz="2400">
              <a:solidFill>
                <a:schemeClr val="dk1"/>
              </a:solidFill>
              <a:latin typeface="Montserrat"/>
              <a:ea typeface="Montserrat"/>
              <a:cs typeface="Montserrat"/>
              <a:sym typeface="Montserrat"/>
            </a:endParaRPr>
          </a:p>
        </p:txBody>
      </p:sp>
      <p:pic>
        <p:nvPicPr>
          <p:cNvPr id="205" name="Google Shape;205;p32"/>
          <p:cNvPicPr preferRelativeResize="0"/>
          <p:nvPr/>
        </p:nvPicPr>
        <p:blipFill>
          <a:blip r:embed="rId3">
            <a:alphaModFix/>
          </a:blip>
          <a:stretch>
            <a:fillRect/>
          </a:stretch>
        </p:blipFill>
        <p:spPr>
          <a:xfrm>
            <a:off x="228600" y="1013350"/>
            <a:ext cx="8764913" cy="3901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nvSpPr>
        <p:spPr>
          <a:xfrm>
            <a:off x="360450" y="230650"/>
            <a:ext cx="7577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Montserrat"/>
                <a:ea typeface="Montserrat"/>
                <a:cs typeface="Montserrat"/>
                <a:sym typeface="Montserrat"/>
              </a:rPr>
              <a:t>Explore &amp; visualize - numerical data</a:t>
            </a:r>
            <a:endParaRPr sz="2400">
              <a:solidFill>
                <a:schemeClr val="dk1"/>
              </a:solidFill>
              <a:latin typeface="Montserrat"/>
              <a:ea typeface="Montserrat"/>
              <a:cs typeface="Montserrat"/>
              <a:sym typeface="Montserrat"/>
            </a:endParaRPr>
          </a:p>
        </p:txBody>
      </p:sp>
      <p:pic>
        <p:nvPicPr>
          <p:cNvPr id="211" name="Google Shape;211;p33"/>
          <p:cNvPicPr preferRelativeResize="0"/>
          <p:nvPr/>
        </p:nvPicPr>
        <p:blipFill>
          <a:blip r:embed="rId3">
            <a:alphaModFix/>
          </a:blip>
          <a:stretch>
            <a:fillRect/>
          </a:stretch>
        </p:blipFill>
        <p:spPr>
          <a:xfrm>
            <a:off x="457200" y="757891"/>
            <a:ext cx="2209800" cy="2003900"/>
          </a:xfrm>
          <a:prstGeom prst="rect">
            <a:avLst/>
          </a:prstGeom>
          <a:noFill/>
          <a:ln>
            <a:noFill/>
          </a:ln>
        </p:spPr>
      </p:pic>
      <p:pic>
        <p:nvPicPr>
          <p:cNvPr id="212" name="Google Shape;212;p33"/>
          <p:cNvPicPr preferRelativeResize="0"/>
          <p:nvPr/>
        </p:nvPicPr>
        <p:blipFill>
          <a:blip r:embed="rId4">
            <a:alphaModFix/>
          </a:blip>
          <a:stretch>
            <a:fillRect/>
          </a:stretch>
        </p:blipFill>
        <p:spPr>
          <a:xfrm>
            <a:off x="2667000" y="757891"/>
            <a:ext cx="2209800" cy="2003900"/>
          </a:xfrm>
          <a:prstGeom prst="rect">
            <a:avLst/>
          </a:prstGeom>
          <a:noFill/>
          <a:ln>
            <a:noFill/>
          </a:ln>
        </p:spPr>
      </p:pic>
      <p:pic>
        <p:nvPicPr>
          <p:cNvPr id="213" name="Google Shape;213;p33"/>
          <p:cNvPicPr preferRelativeResize="0"/>
          <p:nvPr/>
        </p:nvPicPr>
        <p:blipFill>
          <a:blip r:embed="rId5">
            <a:alphaModFix/>
          </a:blip>
          <a:stretch>
            <a:fillRect/>
          </a:stretch>
        </p:blipFill>
        <p:spPr>
          <a:xfrm>
            <a:off x="4876800" y="757891"/>
            <a:ext cx="2003900" cy="2003900"/>
          </a:xfrm>
          <a:prstGeom prst="rect">
            <a:avLst/>
          </a:prstGeom>
          <a:noFill/>
          <a:ln>
            <a:noFill/>
          </a:ln>
        </p:spPr>
      </p:pic>
      <p:pic>
        <p:nvPicPr>
          <p:cNvPr id="214" name="Google Shape;214;p33"/>
          <p:cNvPicPr preferRelativeResize="0"/>
          <p:nvPr/>
        </p:nvPicPr>
        <p:blipFill>
          <a:blip r:embed="rId6">
            <a:alphaModFix/>
          </a:blip>
          <a:stretch>
            <a:fillRect/>
          </a:stretch>
        </p:blipFill>
        <p:spPr>
          <a:xfrm>
            <a:off x="381000" y="2761791"/>
            <a:ext cx="2209800" cy="2166288"/>
          </a:xfrm>
          <a:prstGeom prst="rect">
            <a:avLst/>
          </a:prstGeom>
          <a:noFill/>
          <a:ln>
            <a:noFill/>
          </a:ln>
        </p:spPr>
      </p:pic>
      <p:pic>
        <p:nvPicPr>
          <p:cNvPr id="215" name="Google Shape;215;p33"/>
          <p:cNvPicPr preferRelativeResize="0"/>
          <p:nvPr/>
        </p:nvPicPr>
        <p:blipFill>
          <a:blip r:embed="rId7">
            <a:alphaModFix/>
          </a:blip>
          <a:stretch>
            <a:fillRect/>
          </a:stretch>
        </p:blipFill>
        <p:spPr>
          <a:xfrm>
            <a:off x="2584951" y="2761791"/>
            <a:ext cx="2209800" cy="2166288"/>
          </a:xfrm>
          <a:prstGeom prst="rect">
            <a:avLst/>
          </a:prstGeom>
          <a:noFill/>
          <a:ln>
            <a:noFill/>
          </a:ln>
        </p:spPr>
      </p:pic>
      <p:pic>
        <p:nvPicPr>
          <p:cNvPr id="216" name="Google Shape;216;p33"/>
          <p:cNvPicPr preferRelativeResize="0"/>
          <p:nvPr/>
        </p:nvPicPr>
        <p:blipFill rotWithShape="1">
          <a:blip r:embed="rId8">
            <a:alphaModFix/>
          </a:blip>
          <a:srcRect b="0" l="0" r="6777" t="0"/>
          <a:stretch/>
        </p:blipFill>
        <p:spPr>
          <a:xfrm>
            <a:off x="4790950" y="2752766"/>
            <a:ext cx="2019400" cy="2166300"/>
          </a:xfrm>
          <a:prstGeom prst="rect">
            <a:avLst/>
          </a:prstGeom>
          <a:noFill/>
          <a:ln>
            <a:noFill/>
          </a:ln>
        </p:spPr>
      </p:pic>
      <p:pic>
        <p:nvPicPr>
          <p:cNvPr id="217" name="Google Shape;217;p33"/>
          <p:cNvPicPr preferRelativeResize="0"/>
          <p:nvPr/>
        </p:nvPicPr>
        <p:blipFill>
          <a:blip r:embed="rId9">
            <a:alphaModFix/>
          </a:blip>
          <a:stretch>
            <a:fillRect/>
          </a:stretch>
        </p:blipFill>
        <p:spPr>
          <a:xfrm>
            <a:off x="6867275" y="752391"/>
            <a:ext cx="2019400" cy="2019400"/>
          </a:xfrm>
          <a:prstGeom prst="rect">
            <a:avLst/>
          </a:prstGeom>
          <a:noFill/>
          <a:ln>
            <a:noFill/>
          </a:ln>
        </p:spPr>
      </p:pic>
      <p:pic>
        <p:nvPicPr>
          <p:cNvPr id="218" name="Google Shape;218;p33"/>
          <p:cNvPicPr preferRelativeResize="0"/>
          <p:nvPr/>
        </p:nvPicPr>
        <p:blipFill>
          <a:blip r:embed="rId10">
            <a:alphaModFix/>
          </a:blip>
          <a:stretch>
            <a:fillRect/>
          </a:stretch>
        </p:blipFill>
        <p:spPr>
          <a:xfrm>
            <a:off x="6804500" y="2709266"/>
            <a:ext cx="2209800" cy="2209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34"/>
          <p:cNvPicPr preferRelativeResize="0"/>
          <p:nvPr/>
        </p:nvPicPr>
        <p:blipFill>
          <a:blip r:embed="rId3">
            <a:alphaModFix/>
          </a:blip>
          <a:stretch>
            <a:fillRect/>
          </a:stretch>
        </p:blipFill>
        <p:spPr>
          <a:xfrm>
            <a:off x="798975" y="327550"/>
            <a:ext cx="1489650" cy="1489650"/>
          </a:xfrm>
          <a:prstGeom prst="rect">
            <a:avLst/>
          </a:prstGeom>
          <a:noFill/>
          <a:ln>
            <a:noFill/>
          </a:ln>
        </p:spPr>
      </p:pic>
      <p:pic>
        <p:nvPicPr>
          <p:cNvPr id="224" name="Google Shape;224;p34"/>
          <p:cNvPicPr preferRelativeResize="0"/>
          <p:nvPr/>
        </p:nvPicPr>
        <p:blipFill>
          <a:blip r:embed="rId4">
            <a:alphaModFix/>
          </a:blip>
          <a:stretch>
            <a:fillRect/>
          </a:stretch>
        </p:blipFill>
        <p:spPr>
          <a:xfrm>
            <a:off x="2288628" y="327550"/>
            <a:ext cx="1489650" cy="1489650"/>
          </a:xfrm>
          <a:prstGeom prst="rect">
            <a:avLst/>
          </a:prstGeom>
          <a:noFill/>
          <a:ln>
            <a:noFill/>
          </a:ln>
        </p:spPr>
      </p:pic>
      <p:pic>
        <p:nvPicPr>
          <p:cNvPr id="225" name="Google Shape;225;p34"/>
          <p:cNvPicPr preferRelativeResize="0"/>
          <p:nvPr/>
        </p:nvPicPr>
        <p:blipFill>
          <a:blip r:embed="rId5">
            <a:alphaModFix/>
          </a:blip>
          <a:stretch>
            <a:fillRect/>
          </a:stretch>
        </p:blipFill>
        <p:spPr>
          <a:xfrm>
            <a:off x="3774088" y="327550"/>
            <a:ext cx="1489650" cy="1489650"/>
          </a:xfrm>
          <a:prstGeom prst="rect">
            <a:avLst/>
          </a:prstGeom>
          <a:noFill/>
          <a:ln>
            <a:noFill/>
          </a:ln>
        </p:spPr>
      </p:pic>
      <p:pic>
        <p:nvPicPr>
          <p:cNvPr id="226" name="Google Shape;226;p34"/>
          <p:cNvPicPr preferRelativeResize="0"/>
          <p:nvPr/>
        </p:nvPicPr>
        <p:blipFill>
          <a:blip r:embed="rId6">
            <a:alphaModFix/>
          </a:blip>
          <a:stretch>
            <a:fillRect/>
          </a:stretch>
        </p:blipFill>
        <p:spPr>
          <a:xfrm>
            <a:off x="5263750" y="327550"/>
            <a:ext cx="1489650" cy="1489650"/>
          </a:xfrm>
          <a:prstGeom prst="rect">
            <a:avLst/>
          </a:prstGeom>
          <a:noFill/>
          <a:ln>
            <a:noFill/>
          </a:ln>
        </p:spPr>
      </p:pic>
      <p:pic>
        <p:nvPicPr>
          <p:cNvPr id="227" name="Google Shape;227;p34"/>
          <p:cNvPicPr preferRelativeResize="0"/>
          <p:nvPr/>
        </p:nvPicPr>
        <p:blipFill>
          <a:blip r:embed="rId7">
            <a:alphaModFix/>
          </a:blip>
          <a:stretch>
            <a:fillRect/>
          </a:stretch>
        </p:blipFill>
        <p:spPr>
          <a:xfrm>
            <a:off x="798975" y="1817200"/>
            <a:ext cx="1489650" cy="1489650"/>
          </a:xfrm>
          <a:prstGeom prst="rect">
            <a:avLst/>
          </a:prstGeom>
          <a:noFill/>
          <a:ln>
            <a:noFill/>
          </a:ln>
        </p:spPr>
      </p:pic>
      <p:pic>
        <p:nvPicPr>
          <p:cNvPr id="228" name="Google Shape;228;p34"/>
          <p:cNvPicPr preferRelativeResize="0"/>
          <p:nvPr/>
        </p:nvPicPr>
        <p:blipFill>
          <a:blip r:embed="rId8">
            <a:alphaModFix/>
          </a:blip>
          <a:stretch>
            <a:fillRect/>
          </a:stretch>
        </p:blipFill>
        <p:spPr>
          <a:xfrm>
            <a:off x="5263753" y="1833825"/>
            <a:ext cx="1489650" cy="1489650"/>
          </a:xfrm>
          <a:prstGeom prst="rect">
            <a:avLst/>
          </a:prstGeom>
          <a:noFill/>
          <a:ln>
            <a:noFill/>
          </a:ln>
        </p:spPr>
      </p:pic>
      <p:pic>
        <p:nvPicPr>
          <p:cNvPr id="229" name="Google Shape;229;p34"/>
          <p:cNvPicPr preferRelativeResize="0"/>
          <p:nvPr/>
        </p:nvPicPr>
        <p:blipFill>
          <a:blip r:embed="rId9">
            <a:alphaModFix/>
          </a:blip>
          <a:stretch>
            <a:fillRect/>
          </a:stretch>
        </p:blipFill>
        <p:spPr>
          <a:xfrm>
            <a:off x="2288625" y="3306850"/>
            <a:ext cx="1489650" cy="1489650"/>
          </a:xfrm>
          <a:prstGeom prst="rect">
            <a:avLst/>
          </a:prstGeom>
          <a:noFill/>
          <a:ln>
            <a:noFill/>
          </a:ln>
        </p:spPr>
      </p:pic>
      <p:pic>
        <p:nvPicPr>
          <p:cNvPr id="230" name="Google Shape;230;p34"/>
          <p:cNvPicPr preferRelativeResize="0"/>
          <p:nvPr/>
        </p:nvPicPr>
        <p:blipFill>
          <a:blip r:embed="rId10">
            <a:alphaModFix/>
          </a:blip>
          <a:stretch>
            <a:fillRect/>
          </a:stretch>
        </p:blipFill>
        <p:spPr>
          <a:xfrm>
            <a:off x="6749224" y="1817200"/>
            <a:ext cx="1489650" cy="1489650"/>
          </a:xfrm>
          <a:prstGeom prst="rect">
            <a:avLst/>
          </a:prstGeom>
          <a:noFill/>
          <a:ln>
            <a:noFill/>
          </a:ln>
        </p:spPr>
      </p:pic>
      <p:pic>
        <p:nvPicPr>
          <p:cNvPr id="231" name="Google Shape;231;p34"/>
          <p:cNvPicPr preferRelativeResize="0"/>
          <p:nvPr/>
        </p:nvPicPr>
        <p:blipFill>
          <a:blip r:embed="rId11">
            <a:alphaModFix/>
          </a:blip>
          <a:stretch>
            <a:fillRect/>
          </a:stretch>
        </p:blipFill>
        <p:spPr>
          <a:xfrm>
            <a:off x="2288625" y="1817200"/>
            <a:ext cx="1489650" cy="1489650"/>
          </a:xfrm>
          <a:prstGeom prst="rect">
            <a:avLst/>
          </a:prstGeom>
          <a:noFill/>
          <a:ln>
            <a:noFill/>
          </a:ln>
        </p:spPr>
      </p:pic>
      <p:pic>
        <p:nvPicPr>
          <p:cNvPr id="232" name="Google Shape;232;p34"/>
          <p:cNvPicPr preferRelativeResize="0"/>
          <p:nvPr/>
        </p:nvPicPr>
        <p:blipFill>
          <a:blip r:embed="rId12">
            <a:alphaModFix/>
          </a:blip>
          <a:stretch>
            <a:fillRect/>
          </a:stretch>
        </p:blipFill>
        <p:spPr>
          <a:xfrm>
            <a:off x="3774100" y="1833822"/>
            <a:ext cx="1489650" cy="1489650"/>
          </a:xfrm>
          <a:prstGeom prst="rect">
            <a:avLst/>
          </a:prstGeom>
          <a:noFill/>
          <a:ln>
            <a:noFill/>
          </a:ln>
        </p:spPr>
      </p:pic>
      <p:pic>
        <p:nvPicPr>
          <p:cNvPr id="233" name="Google Shape;233;p34"/>
          <p:cNvPicPr preferRelativeResize="0"/>
          <p:nvPr/>
        </p:nvPicPr>
        <p:blipFill>
          <a:blip r:embed="rId13">
            <a:alphaModFix/>
          </a:blip>
          <a:stretch>
            <a:fillRect/>
          </a:stretch>
        </p:blipFill>
        <p:spPr>
          <a:xfrm>
            <a:off x="6739676" y="327548"/>
            <a:ext cx="1489650" cy="1489650"/>
          </a:xfrm>
          <a:prstGeom prst="rect">
            <a:avLst/>
          </a:prstGeom>
          <a:noFill/>
          <a:ln>
            <a:noFill/>
          </a:ln>
        </p:spPr>
      </p:pic>
      <p:pic>
        <p:nvPicPr>
          <p:cNvPr id="234" name="Google Shape;234;p34"/>
          <p:cNvPicPr preferRelativeResize="0"/>
          <p:nvPr/>
        </p:nvPicPr>
        <p:blipFill>
          <a:blip r:embed="rId14">
            <a:alphaModFix/>
          </a:blip>
          <a:stretch>
            <a:fillRect/>
          </a:stretch>
        </p:blipFill>
        <p:spPr>
          <a:xfrm>
            <a:off x="798971" y="3306850"/>
            <a:ext cx="1489650" cy="1489650"/>
          </a:xfrm>
          <a:prstGeom prst="rect">
            <a:avLst/>
          </a:prstGeom>
          <a:noFill/>
          <a:ln>
            <a:noFill/>
          </a:ln>
        </p:spPr>
      </p:pic>
      <p:pic>
        <p:nvPicPr>
          <p:cNvPr id="235" name="Google Shape;235;p34"/>
          <p:cNvPicPr preferRelativeResize="0"/>
          <p:nvPr/>
        </p:nvPicPr>
        <p:blipFill>
          <a:blip r:embed="rId15">
            <a:alphaModFix/>
          </a:blip>
          <a:stretch>
            <a:fillRect/>
          </a:stretch>
        </p:blipFill>
        <p:spPr>
          <a:xfrm>
            <a:off x="5263750" y="3313241"/>
            <a:ext cx="1489650" cy="1489650"/>
          </a:xfrm>
          <a:prstGeom prst="rect">
            <a:avLst/>
          </a:prstGeom>
          <a:noFill/>
          <a:ln>
            <a:noFill/>
          </a:ln>
        </p:spPr>
      </p:pic>
      <p:pic>
        <p:nvPicPr>
          <p:cNvPr id="236" name="Google Shape;236;p34"/>
          <p:cNvPicPr preferRelativeResize="0"/>
          <p:nvPr/>
        </p:nvPicPr>
        <p:blipFill>
          <a:blip r:embed="rId16">
            <a:alphaModFix/>
          </a:blip>
          <a:stretch>
            <a:fillRect/>
          </a:stretch>
        </p:blipFill>
        <p:spPr>
          <a:xfrm>
            <a:off x="3774100" y="3313241"/>
            <a:ext cx="1489650" cy="1489066"/>
          </a:xfrm>
          <a:prstGeom prst="rect">
            <a:avLst/>
          </a:prstGeom>
          <a:noFill/>
          <a:ln>
            <a:noFill/>
          </a:ln>
        </p:spPr>
      </p:pic>
      <p:pic>
        <p:nvPicPr>
          <p:cNvPr id="237" name="Google Shape;237;p34"/>
          <p:cNvPicPr preferRelativeResize="0"/>
          <p:nvPr/>
        </p:nvPicPr>
        <p:blipFill>
          <a:blip r:embed="rId17">
            <a:alphaModFix/>
          </a:blip>
          <a:stretch>
            <a:fillRect/>
          </a:stretch>
        </p:blipFill>
        <p:spPr>
          <a:xfrm>
            <a:off x="6749226" y="3313241"/>
            <a:ext cx="1489650" cy="148906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5"/>
          <p:cNvPicPr preferRelativeResize="0"/>
          <p:nvPr/>
        </p:nvPicPr>
        <p:blipFill>
          <a:blip r:embed="rId3">
            <a:alphaModFix/>
          </a:blip>
          <a:stretch>
            <a:fillRect/>
          </a:stretch>
        </p:blipFill>
        <p:spPr>
          <a:xfrm>
            <a:off x="609753" y="243875"/>
            <a:ext cx="1156748" cy="1154221"/>
          </a:xfrm>
          <a:prstGeom prst="rect">
            <a:avLst/>
          </a:prstGeom>
          <a:noFill/>
          <a:ln>
            <a:noFill/>
          </a:ln>
        </p:spPr>
      </p:pic>
      <p:pic>
        <p:nvPicPr>
          <p:cNvPr id="243" name="Google Shape;243;p35"/>
          <p:cNvPicPr preferRelativeResize="0"/>
          <p:nvPr/>
        </p:nvPicPr>
        <p:blipFill>
          <a:blip r:embed="rId4">
            <a:alphaModFix/>
          </a:blip>
          <a:stretch>
            <a:fillRect/>
          </a:stretch>
        </p:blipFill>
        <p:spPr>
          <a:xfrm>
            <a:off x="1766502" y="243893"/>
            <a:ext cx="1156747" cy="1154192"/>
          </a:xfrm>
          <a:prstGeom prst="rect">
            <a:avLst/>
          </a:prstGeom>
          <a:noFill/>
          <a:ln>
            <a:noFill/>
          </a:ln>
        </p:spPr>
      </p:pic>
      <p:pic>
        <p:nvPicPr>
          <p:cNvPr id="244" name="Google Shape;244;p35"/>
          <p:cNvPicPr preferRelativeResize="0"/>
          <p:nvPr/>
        </p:nvPicPr>
        <p:blipFill>
          <a:blip r:embed="rId5">
            <a:alphaModFix/>
          </a:blip>
          <a:stretch>
            <a:fillRect/>
          </a:stretch>
        </p:blipFill>
        <p:spPr>
          <a:xfrm>
            <a:off x="609755" y="1382483"/>
            <a:ext cx="1156748" cy="1164221"/>
          </a:xfrm>
          <a:prstGeom prst="rect">
            <a:avLst/>
          </a:prstGeom>
          <a:noFill/>
          <a:ln>
            <a:noFill/>
          </a:ln>
        </p:spPr>
      </p:pic>
      <p:pic>
        <p:nvPicPr>
          <p:cNvPr id="245" name="Google Shape;245;p35"/>
          <p:cNvPicPr preferRelativeResize="0"/>
          <p:nvPr/>
        </p:nvPicPr>
        <p:blipFill>
          <a:blip r:embed="rId6">
            <a:alphaModFix/>
          </a:blip>
          <a:stretch>
            <a:fillRect/>
          </a:stretch>
        </p:blipFill>
        <p:spPr>
          <a:xfrm>
            <a:off x="2923257" y="2544607"/>
            <a:ext cx="1156750" cy="1166317"/>
          </a:xfrm>
          <a:prstGeom prst="rect">
            <a:avLst/>
          </a:prstGeom>
          <a:noFill/>
          <a:ln>
            <a:noFill/>
          </a:ln>
        </p:spPr>
      </p:pic>
      <p:pic>
        <p:nvPicPr>
          <p:cNvPr id="246" name="Google Shape;246;p35"/>
          <p:cNvPicPr preferRelativeResize="0"/>
          <p:nvPr/>
        </p:nvPicPr>
        <p:blipFill>
          <a:blip r:embed="rId7">
            <a:alphaModFix/>
          </a:blip>
          <a:stretch>
            <a:fillRect/>
          </a:stretch>
        </p:blipFill>
        <p:spPr>
          <a:xfrm>
            <a:off x="2923250" y="1387850"/>
            <a:ext cx="1156750" cy="1156750"/>
          </a:xfrm>
          <a:prstGeom prst="rect">
            <a:avLst/>
          </a:prstGeom>
          <a:noFill/>
          <a:ln>
            <a:noFill/>
          </a:ln>
        </p:spPr>
      </p:pic>
      <p:pic>
        <p:nvPicPr>
          <p:cNvPr id="247" name="Google Shape;247;p35"/>
          <p:cNvPicPr preferRelativeResize="0"/>
          <p:nvPr/>
        </p:nvPicPr>
        <p:blipFill>
          <a:blip r:embed="rId8">
            <a:alphaModFix/>
          </a:blip>
          <a:stretch>
            <a:fillRect/>
          </a:stretch>
        </p:blipFill>
        <p:spPr>
          <a:xfrm>
            <a:off x="2923249" y="241348"/>
            <a:ext cx="1156750" cy="1156750"/>
          </a:xfrm>
          <a:prstGeom prst="rect">
            <a:avLst/>
          </a:prstGeom>
          <a:noFill/>
          <a:ln>
            <a:noFill/>
          </a:ln>
        </p:spPr>
      </p:pic>
      <p:pic>
        <p:nvPicPr>
          <p:cNvPr id="248" name="Google Shape;248;p35"/>
          <p:cNvPicPr preferRelativeResize="0"/>
          <p:nvPr/>
        </p:nvPicPr>
        <p:blipFill>
          <a:blip r:embed="rId9">
            <a:alphaModFix/>
          </a:blip>
          <a:stretch>
            <a:fillRect/>
          </a:stretch>
        </p:blipFill>
        <p:spPr>
          <a:xfrm>
            <a:off x="2923250" y="3710925"/>
            <a:ext cx="1156750" cy="1166325"/>
          </a:xfrm>
          <a:prstGeom prst="rect">
            <a:avLst/>
          </a:prstGeom>
          <a:noFill/>
          <a:ln>
            <a:noFill/>
          </a:ln>
        </p:spPr>
      </p:pic>
      <p:pic>
        <p:nvPicPr>
          <p:cNvPr id="249" name="Google Shape;249;p35"/>
          <p:cNvPicPr preferRelativeResize="0"/>
          <p:nvPr/>
        </p:nvPicPr>
        <p:blipFill>
          <a:blip r:embed="rId10">
            <a:alphaModFix/>
          </a:blip>
          <a:stretch>
            <a:fillRect/>
          </a:stretch>
        </p:blipFill>
        <p:spPr>
          <a:xfrm>
            <a:off x="1766494" y="3710918"/>
            <a:ext cx="1156750" cy="1166317"/>
          </a:xfrm>
          <a:prstGeom prst="rect">
            <a:avLst/>
          </a:prstGeom>
          <a:noFill/>
          <a:ln>
            <a:noFill/>
          </a:ln>
        </p:spPr>
      </p:pic>
      <p:pic>
        <p:nvPicPr>
          <p:cNvPr id="250" name="Google Shape;250;p35"/>
          <p:cNvPicPr preferRelativeResize="0"/>
          <p:nvPr/>
        </p:nvPicPr>
        <p:blipFill>
          <a:blip r:embed="rId11">
            <a:alphaModFix/>
          </a:blip>
          <a:stretch>
            <a:fillRect/>
          </a:stretch>
        </p:blipFill>
        <p:spPr>
          <a:xfrm>
            <a:off x="609750" y="3710925"/>
            <a:ext cx="1156750" cy="1166319"/>
          </a:xfrm>
          <a:prstGeom prst="rect">
            <a:avLst/>
          </a:prstGeom>
          <a:noFill/>
          <a:ln>
            <a:noFill/>
          </a:ln>
        </p:spPr>
      </p:pic>
      <p:pic>
        <p:nvPicPr>
          <p:cNvPr id="251" name="Google Shape;251;p35"/>
          <p:cNvPicPr preferRelativeResize="0"/>
          <p:nvPr/>
        </p:nvPicPr>
        <p:blipFill>
          <a:blip r:embed="rId12">
            <a:alphaModFix/>
          </a:blip>
          <a:stretch>
            <a:fillRect/>
          </a:stretch>
        </p:blipFill>
        <p:spPr>
          <a:xfrm>
            <a:off x="1766497" y="2546706"/>
            <a:ext cx="1156747" cy="1164218"/>
          </a:xfrm>
          <a:prstGeom prst="rect">
            <a:avLst/>
          </a:prstGeom>
          <a:noFill/>
          <a:ln>
            <a:noFill/>
          </a:ln>
        </p:spPr>
      </p:pic>
      <p:pic>
        <p:nvPicPr>
          <p:cNvPr id="252" name="Google Shape;252;p35"/>
          <p:cNvPicPr preferRelativeResize="0"/>
          <p:nvPr/>
        </p:nvPicPr>
        <p:blipFill>
          <a:blip r:embed="rId13">
            <a:alphaModFix/>
          </a:blip>
          <a:stretch>
            <a:fillRect/>
          </a:stretch>
        </p:blipFill>
        <p:spPr>
          <a:xfrm>
            <a:off x="609750" y="2546706"/>
            <a:ext cx="1156747" cy="1164218"/>
          </a:xfrm>
          <a:prstGeom prst="rect">
            <a:avLst/>
          </a:prstGeom>
          <a:noFill/>
          <a:ln>
            <a:noFill/>
          </a:ln>
        </p:spPr>
      </p:pic>
      <p:pic>
        <p:nvPicPr>
          <p:cNvPr id="253" name="Google Shape;253;p35"/>
          <p:cNvPicPr preferRelativeResize="0"/>
          <p:nvPr/>
        </p:nvPicPr>
        <p:blipFill>
          <a:blip r:embed="rId14">
            <a:alphaModFix/>
          </a:blip>
          <a:stretch>
            <a:fillRect/>
          </a:stretch>
        </p:blipFill>
        <p:spPr>
          <a:xfrm>
            <a:off x="1766497" y="1398066"/>
            <a:ext cx="1156747" cy="1164218"/>
          </a:xfrm>
          <a:prstGeom prst="rect">
            <a:avLst/>
          </a:prstGeom>
          <a:noFill/>
          <a:ln>
            <a:noFill/>
          </a:ln>
        </p:spPr>
      </p:pic>
      <p:pic>
        <p:nvPicPr>
          <p:cNvPr id="254" name="Google Shape;254;p35"/>
          <p:cNvPicPr preferRelativeResize="0"/>
          <p:nvPr/>
        </p:nvPicPr>
        <p:blipFill>
          <a:blip r:embed="rId15">
            <a:alphaModFix/>
          </a:blip>
          <a:stretch>
            <a:fillRect/>
          </a:stretch>
        </p:blipFill>
        <p:spPr>
          <a:xfrm>
            <a:off x="6902300" y="1313750"/>
            <a:ext cx="1493550" cy="1166325"/>
          </a:xfrm>
          <a:prstGeom prst="rect">
            <a:avLst/>
          </a:prstGeom>
          <a:noFill/>
          <a:ln>
            <a:noFill/>
          </a:ln>
        </p:spPr>
      </p:pic>
      <p:pic>
        <p:nvPicPr>
          <p:cNvPr id="255" name="Google Shape;255;p35"/>
          <p:cNvPicPr preferRelativeResize="0"/>
          <p:nvPr/>
        </p:nvPicPr>
        <p:blipFill>
          <a:blip r:embed="rId16">
            <a:alphaModFix/>
          </a:blip>
          <a:stretch>
            <a:fillRect/>
          </a:stretch>
        </p:blipFill>
        <p:spPr>
          <a:xfrm>
            <a:off x="6893850" y="2393525"/>
            <a:ext cx="1493550" cy="1241850"/>
          </a:xfrm>
          <a:prstGeom prst="rect">
            <a:avLst/>
          </a:prstGeom>
          <a:noFill/>
          <a:ln>
            <a:noFill/>
          </a:ln>
        </p:spPr>
      </p:pic>
      <p:pic>
        <p:nvPicPr>
          <p:cNvPr id="256" name="Google Shape;256;p35"/>
          <p:cNvPicPr preferRelativeResize="0"/>
          <p:nvPr/>
        </p:nvPicPr>
        <p:blipFill>
          <a:blip r:embed="rId17">
            <a:alphaModFix/>
          </a:blip>
          <a:stretch>
            <a:fillRect/>
          </a:stretch>
        </p:blipFill>
        <p:spPr>
          <a:xfrm>
            <a:off x="6893850" y="227900"/>
            <a:ext cx="1493550" cy="1166325"/>
          </a:xfrm>
          <a:prstGeom prst="rect">
            <a:avLst/>
          </a:prstGeom>
          <a:noFill/>
          <a:ln>
            <a:noFill/>
          </a:ln>
        </p:spPr>
      </p:pic>
      <p:pic>
        <p:nvPicPr>
          <p:cNvPr id="257" name="Google Shape;257;p35"/>
          <p:cNvPicPr preferRelativeResize="0"/>
          <p:nvPr/>
        </p:nvPicPr>
        <p:blipFill>
          <a:blip r:embed="rId18">
            <a:alphaModFix/>
          </a:blip>
          <a:stretch>
            <a:fillRect/>
          </a:stretch>
        </p:blipFill>
        <p:spPr>
          <a:xfrm>
            <a:off x="6893850" y="3635385"/>
            <a:ext cx="1493550" cy="1241841"/>
          </a:xfrm>
          <a:prstGeom prst="rect">
            <a:avLst/>
          </a:prstGeom>
          <a:noFill/>
          <a:ln>
            <a:noFill/>
          </a:ln>
        </p:spPr>
      </p:pic>
      <p:pic>
        <p:nvPicPr>
          <p:cNvPr id="258" name="Google Shape;258;p35"/>
          <p:cNvPicPr preferRelativeResize="0"/>
          <p:nvPr/>
        </p:nvPicPr>
        <p:blipFill>
          <a:blip r:embed="rId19">
            <a:alphaModFix/>
          </a:blip>
          <a:stretch>
            <a:fillRect/>
          </a:stretch>
        </p:blipFill>
        <p:spPr>
          <a:xfrm>
            <a:off x="5491155" y="227900"/>
            <a:ext cx="1402700" cy="1166329"/>
          </a:xfrm>
          <a:prstGeom prst="rect">
            <a:avLst/>
          </a:prstGeom>
          <a:noFill/>
          <a:ln>
            <a:noFill/>
          </a:ln>
        </p:spPr>
      </p:pic>
      <p:pic>
        <p:nvPicPr>
          <p:cNvPr id="259" name="Google Shape;259;p35"/>
          <p:cNvPicPr preferRelativeResize="0"/>
          <p:nvPr/>
        </p:nvPicPr>
        <p:blipFill>
          <a:blip r:embed="rId20">
            <a:alphaModFix/>
          </a:blip>
          <a:stretch>
            <a:fillRect/>
          </a:stretch>
        </p:blipFill>
        <p:spPr>
          <a:xfrm>
            <a:off x="5491127" y="1369079"/>
            <a:ext cx="1402725" cy="1166338"/>
          </a:xfrm>
          <a:prstGeom prst="rect">
            <a:avLst/>
          </a:prstGeom>
          <a:noFill/>
          <a:ln>
            <a:noFill/>
          </a:ln>
        </p:spPr>
      </p:pic>
      <p:pic>
        <p:nvPicPr>
          <p:cNvPr id="260" name="Google Shape;260;p35"/>
          <p:cNvPicPr preferRelativeResize="0"/>
          <p:nvPr/>
        </p:nvPicPr>
        <p:blipFill>
          <a:blip r:embed="rId21">
            <a:alphaModFix/>
          </a:blip>
          <a:stretch>
            <a:fillRect/>
          </a:stretch>
        </p:blipFill>
        <p:spPr>
          <a:xfrm>
            <a:off x="5507750" y="2480075"/>
            <a:ext cx="1402725" cy="1235150"/>
          </a:xfrm>
          <a:prstGeom prst="rect">
            <a:avLst/>
          </a:prstGeom>
          <a:noFill/>
          <a:ln>
            <a:noFill/>
          </a:ln>
        </p:spPr>
      </p:pic>
      <p:pic>
        <p:nvPicPr>
          <p:cNvPr id="261" name="Google Shape;261;p35"/>
          <p:cNvPicPr preferRelativeResize="0"/>
          <p:nvPr/>
        </p:nvPicPr>
        <p:blipFill>
          <a:blip r:embed="rId22">
            <a:alphaModFix/>
          </a:blip>
          <a:stretch>
            <a:fillRect/>
          </a:stretch>
        </p:blipFill>
        <p:spPr>
          <a:xfrm>
            <a:off x="4084200" y="3715221"/>
            <a:ext cx="1402727" cy="1166325"/>
          </a:xfrm>
          <a:prstGeom prst="rect">
            <a:avLst/>
          </a:prstGeom>
          <a:noFill/>
          <a:ln>
            <a:noFill/>
          </a:ln>
        </p:spPr>
      </p:pic>
      <p:pic>
        <p:nvPicPr>
          <p:cNvPr id="262" name="Google Shape;262;p35"/>
          <p:cNvPicPr preferRelativeResize="0"/>
          <p:nvPr/>
        </p:nvPicPr>
        <p:blipFill>
          <a:blip r:embed="rId23">
            <a:alphaModFix/>
          </a:blip>
          <a:stretch>
            <a:fillRect/>
          </a:stretch>
        </p:blipFill>
        <p:spPr>
          <a:xfrm>
            <a:off x="4080000" y="2538225"/>
            <a:ext cx="1493550" cy="1166325"/>
          </a:xfrm>
          <a:prstGeom prst="rect">
            <a:avLst/>
          </a:prstGeom>
          <a:noFill/>
          <a:ln>
            <a:noFill/>
          </a:ln>
        </p:spPr>
      </p:pic>
      <p:pic>
        <p:nvPicPr>
          <p:cNvPr id="263" name="Google Shape;263;p35"/>
          <p:cNvPicPr preferRelativeResize="0"/>
          <p:nvPr/>
        </p:nvPicPr>
        <p:blipFill>
          <a:blip r:embed="rId24">
            <a:alphaModFix/>
          </a:blip>
          <a:stretch>
            <a:fillRect/>
          </a:stretch>
        </p:blipFill>
        <p:spPr>
          <a:xfrm>
            <a:off x="5491123" y="3710887"/>
            <a:ext cx="1402725" cy="1166338"/>
          </a:xfrm>
          <a:prstGeom prst="rect">
            <a:avLst/>
          </a:prstGeom>
          <a:noFill/>
          <a:ln>
            <a:noFill/>
          </a:ln>
        </p:spPr>
      </p:pic>
      <p:pic>
        <p:nvPicPr>
          <p:cNvPr id="264" name="Google Shape;264;p35"/>
          <p:cNvPicPr preferRelativeResize="0"/>
          <p:nvPr/>
        </p:nvPicPr>
        <p:blipFill>
          <a:blip r:embed="rId25">
            <a:alphaModFix/>
          </a:blip>
          <a:stretch>
            <a:fillRect/>
          </a:stretch>
        </p:blipFill>
        <p:spPr>
          <a:xfrm>
            <a:off x="4077375" y="1370500"/>
            <a:ext cx="1493550" cy="1166350"/>
          </a:xfrm>
          <a:prstGeom prst="rect">
            <a:avLst/>
          </a:prstGeom>
          <a:noFill/>
          <a:ln>
            <a:noFill/>
          </a:ln>
        </p:spPr>
      </p:pic>
      <p:pic>
        <p:nvPicPr>
          <p:cNvPr id="265" name="Google Shape;265;p35"/>
          <p:cNvPicPr preferRelativeResize="0"/>
          <p:nvPr/>
        </p:nvPicPr>
        <p:blipFill>
          <a:blip r:embed="rId26">
            <a:alphaModFix/>
          </a:blip>
          <a:stretch>
            <a:fillRect/>
          </a:stretch>
        </p:blipFill>
        <p:spPr>
          <a:xfrm>
            <a:off x="4080000" y="241350"/>
            <a:ext cx="1402700" cy="116630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6"/>
          <p:cNvSpPr txBox="1"/>
          <p:nvPr/>
        </p:nvSpPr>
        <p:spPr>
          <a:xfrm>
            <a:off x="741450" y="383050"/>
            <a:ext cx="7577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1"/>
                </a:solidFill>
                <a:latin typeface="Montserrat"/>
                <a:ea typeface="Montserrat"/>
                <a:cs typeface="Montserrat"/>
                <a:sym typeface="Montserrat"/>
              </a:rPr>
              <a:t>Can anyone notice any patterns here?</a:t>
            </a:r>
            <a:endParaRPr sz="2400">
              <a:solidFill>
                <a:schemeClr val="dk1"/>
              </a:solidFill>
              <a:latin typeface="Montserrat"/>
              <a:ea typeface="Montserrat"/>
              <a:cs typeface="Montserrat"/>
              <a:sym typeface="Montserrat"/>
            </a:endParaRPr>
          </a:p>
        </p:txBody>
      </p:sp>
      <p:pic>
        <p:nvPicPr>
          <p:cNvPr id="271" name="Google Shape;271;p36"/>
          <p:cNvPicPr preferRelativeResize="0"/>
          <p:nvPr/>
        </p:nvPicPr>
        <p:blipFill>
          <a:blip r:embed="rId3">
            <a:alphaModFix/>
          </a:blip>
          <a:stretch>
            <a:fillRect/>
          </a:stretch>
        </p:blipFill>
        <p:spPr>
          <a:xfrm>
            <a:off x="1038153" y="1475557"/>
            <a:ext cx="1047820" cy="847682"/>
          </a:xfrm>
          <a:prstGeom prst="rect">
            <a:avLst/>
          </a:prstGeom>
          <a:noFill/>
          <a:ln>
            <a:noFill/>
          </a:ln>
        </p:spPr>
      </p:pic>
      <p:pic>
        <p:nvPicPr>
          <p:cNvPr id="272" name="Google Shape;272;p36"/>
          <p:cNvPicPr preferRelativeResize="0"/>
          <p:nvPr/>
        </p:nvPicPr>
        <p:blipFill>
          <a:blip r:embed="rId4">
            <a:alphaModFix/>
          </a:blip>
          <a:stretch>
            <a:fillRect/>
          </a:stretch>
        </p:blipFill>
        <p:spPr>
          <a:xfrm>
            <a:off x="2085974" y="1475570"/>
            <a:ext cx="1047820" cy="847660"/>
          </a:xfrm>
          <a:prstGeom prst="rect">
            <a:avLst/>
          </a:prstGeom>
          <a:noFill/>
          <a:ln>
            <a:noFill/>
          </a:ln>
        </p:spPr>
      </p:pic>
      <p:pic>
        <p:nvPicPr>
          <p:cNvPr id="273" name="Google Shape;273;p36"/>
          <p:cNvPicPr preferRelativeResize="0"/>
          <p:nvPr/>
        </p:nvPicPr>
        <p:blipFill>
          <a:blip r:embed="rId5">
            <a:alphaModFix/>
          </a:blip>
          <a:stretch>
            <a:fillRect/>
          </a:stretch>
        </p:blipFill>
        <p:spPr>
          <a:xfrm>
            <a:off x="1038155" y="2311772"/>
            <a:ext cx="1047820" cy="855025"/>
          </a:xfrm>
          <a:prstGeom prst="rect">
            <a:avLst/>
          </a:prstGeom>
          <a:noFill/>
          <a:ln>
            <a:noFill/>
          </a:ln>
        </p:spPr>
      </p:pic>
      <p:pic>
        <p:nvPicPr>
          <p:cNvPr id="274" name="Google Shape;274;p36"/>
          <p:cNvPicPr preferRelativeResize="0"/>
          <p:nvPr/>
        </p:nvPicPr>
        <p:blipFill>
          <a:blip r:embed="rId6">
            <a:alphaModFix/>
          </a:blip>
          <a:stretch>
            <a:fillRect/>
          </a:stretch>
        </p:blipFill>
        <p:spPr>
          <a:xfrm>
            <a:off x="3133799" y="3165258"/>
            <a:ext cx="1047821" cy="856565"/>
          </a:xfrm>
          <a:prstGeom prst="rect">
            <a:avLst/>
          </a:prstGeom>
          <a:noFill/>
          <a:ln>
            <a:noFill/>
          </a:ln>
        </p:spPr>
      </p:pic>
      <p:pic>
        <p:nvPicPr>
          <p:cNvPr id="275" name="Google Shape;275;p36"/>
          <p:cNvPicPr preferRelativeResize="0"/>
          <p:nvPr/>
        </p:nvPicPr>
        <p:blipFill>
          <a:blip r:embed="rId7">
            <a:alphaModFix/>
          </a:blip>
          <a:stretch>
            <a:fillRect/>
          </a:stretch>
        </p:blipFill>
        <p:spPr>
          <a:xfrm>
            <a:off x="3133793" y="2315714"/>
            <a:ext cx="1047821" cy="849539"/>
          </a:xfrm>
          <a:prstGeom prst="rect">
            <a:avLst/>
          </a:prstGeom>
          <a:noFill/>
          <a:ln>
            <a:noFill/>
          </a:ln>
        </p:spPr>
      </p:pic>
      <p:pic>
        <p:nvPicPr>
          <p:cNvPr id="276" name="Google Shape;276;p36"/>
          <p:cNvPicPr preferRelativeResize="0"/>
          <p:nvPr/>
        </p:nvPicPr>
        <p:blipFill>
          <a:blip r:embed="rId8">
            <a:alphaModFix/>
          </a:blip>
          <a:stretch>
            <a:fillRect/>
          </a:stretch>
        </p:blipFill>
        <p:spPr>
          <a:xfrm>
            <a:off x="3133792" y="1473701"/>
            <a:ext cx="1047821" cy="849539"/>
          </a:xfrm>
          <a:prstGeom prst="rect">
            <a:avLst/>
          </a:prstGeom>
          <a:noFill/>
          <a:ln>
            <a:noFill/>
          </a:ln>
        </p:spPr>
      </p:pic>
      <p:pic>
        <p:nvPicPr>
          <p:cNvPr id="277" name="Google Shape;277;p36"/>
          <p:cNvPicPr preferRelativeResize="0"/>
          <p:nvPr/>
        </p:nvPicPr>
        <p:blipFill>
          <a:blip r:embed="rId9">
            <a:alphaModFix/>
          </a:blip>
          <a:stretch>
            <a:fillRect/>
          </a:stretch>
        </p:blipFill>
        <p:spPr>
          <a:xfrm>
            <a:off x="3133793" y="4021824"/>
            <a:ext cx="1047821" cy="856571"/>
          </a:xfrm>
          <a:prstGeom prst="rect">
            <a:avLst/>
          </a:prstGeom>
          <a:noFill/>
          <a:ln>
            <a:noFill/>
          </a:ln>
        </p:spPr>
      </p:pic>
      <p:pic>
        <p:nvPicPr>
          <p:cNvPr id="278" name="Google Shape;278;p36"/>
          <p:cNvPicPr preferRelativeResize="0"/>
          <p:nvPr/>
        </p:nvPicPr>
        <p:blipFill>
          <a:blip r:embed="rId10">
            <a:alphaModFix/>
          </a:blip>
          <a:stretch>
            <a:fillRect/>
          </a:stretch>
        </p:blipFill>
        <p:spPr>
          <a:xfrm>
            <a:off x="2085966" y="4021819"/>
            <a:ext cx="1047821" cy="856565"/>
          </a:xfrm>
          <a:prstGeom prst="rect">
            <a:avLst/>
          </a:prstGeom>
          <a:noFill/>
          <a:ln>
            <a:noFill/>
          </a:ln>
        </p:spPr>
      </p:pic>
      <p:pic>
        <p:nvPicPr>
          <p:cNvPr id="279" name="Google Shape;279;p36"/>
          <p:cNvPicPr preferRelativeResize="0"/>
          <p:nvPr/>
        </p:nvPicPr>
        <p:blipFill>
          <a:blip r:embed="rId11">
            <a:alphaModFix/>
          </a:blip>
          <a:stretch>
            <a:fillRect/>
          </a:stretch>
        </p:blipFill>
        <p:spPr>
          <a:xfrm>
            <a:off x="1038150" y="4021823"/>
            <a:ext cx="1047821" cy="856566"/>
          </a:xfrm>
          <a:prstGeom prst="rect">
            <a:avLst/>
          </a:prstGeom>
          <a:noFill/>
          <a:ln>
            <a:noFill/>
          </a:ln>
        </p:spPr>
      </p:pic>
      <p:pic>
        <p:nvPicPr>
          <p:cNvPr id="280" name="Google Shape;280;p36"/>
          <p:cNvPicPr preferRelativeResize="0"/>
          <p:nvPr/>
        </p:nvPicPr>
        <p:blipFill>
          <a:blip r:embed="rId12">
            <a:alphaModFix/>
          </a:blip>
          <a:stretch>
            <a:fillRect/>
          </a:stretch>
        </p:blipFill>
        <p:spPr>
          <a:xfrm>
            <a:off x="2085969" y="3166800"/>
            <a:ext cx="1047820" cy="855024"/>
          </a:xfrm>
          <a:prstGeom prst="rect">
            <a:avLst/>
          </a:prstGeom>
          <a:noFill/>
          <a:ln>
            <a:noFill/>
          </a:ln>
        </p:spPr>
      </p:pic>
      <p:pic>
        <p:nvPicPr>
          <p:cNvPr id="281" name="Google Shape;281;p36"/>
          <p:cNvPicPr preferRelativeResize="0"/>
          <p:nvPr/>
        </p:nvPicPr>
        <p:blipFill>
          <a:blip r:embed="rId13">
            <a:alphaModFix/>
          </a:blip>
          <a:stretch>
            <a:fillRect/>
          </a:stretch>
        </p:blipFill>
        <p:spPr>
          <a:xfrm>
            <a:off x="1038150" y="3166800"/>
            <a:ext cx="1047820" cy="855024"/>
          </a:xfrm>
          <a:prstGeom prst="rect">
            <a:avLst/>
          </a:prstGeom>
          <a:noFill/>
          <a:ln>
            <a:noFill/>
          </a:ln>
        </p:spPr>
      </p:pic>
      <p:pic>
        <p:nvPicPr>
          <p:cNvPr id="282" name="Google Shape;282;p36"/>
          <p:cNvPicPr preferRelativeResize="0"/>
          <p:nvPr/>
        </p:nvPicPr>
        <p:blipFill>
          <a:blip r:embed="rId14">
            <a:alphaModFix/>
          </a:blip>
          <a:stretch>
            <a:fillRect/>
          </a:stretch>
        </p:blipFill>
        <p:spPr>
          <a:xfrm>
            <a:off x="2085969" y="2323217"/>
            <a:ext cx="1047820" cy="855024"/>
          </a:xfrm>
          <a:prstGeom prst="rect">
            <a:avLst/>
          </a:prstGeom>
          <a:noFill/>
          <a:ln>
            <a:noFill/>
          </a:ln>
        </p:spPr>
      </p:pic>
      <p:pic>
        <p:nvPicPr>
          <p:cNvPr id="283" name="Google Shape;283;p36"/>
          <p:cNvPicPr preferRelativeResize="0"/>
          <p:nvPr/>
        </p:nvPicPr>
        <p:blipFill>
          <a:blip r:embed="rId15">
            <a:alphaModFix/>
          </a:blip>
          <a:stretch>
            <a:fillRect/>
          </a:stretch>
        </p:blipFill>
        <p:spPr>
          <a:xfrm>
            <a:off x="6738145" y="2261294"/>
            <a:ext cx="1352905" cy="856571"/>
          </a:xfrm>
          <a:prstGeom prst="rect">
            <a:avLst/>
          </a:prstGeom>
          <a:noFill/>
          <a:ln>
            <a:noFill/>
          </a:ln>
        </p:spPr>
      </p:pic>
      <p:pic>
        <p:nvPicPr>
          <p:cNvPr id="284" name="Google Shape;284;p36"/>
          <p:cNvPicPr preferRelativeResize="0"/>
          <p:nvPr/>
        </p:nvPicPr>
        <p:blipFill>
          <a:blip r:embed="rId16">
            <a:alphaModFix/>
          </a:blip>
          <a:stretch>
            <a:fillRect/>
          </a:stretch>
        </p:blipFill>
        <p:spPr>
          <a:xfrm>
            <a:off x="6730491" y="3054301"/>
            <a:ext cx="1352905" cy="912037"/>
          </a:xfrm>
          <a:prstGeom prst="rect">
            <a:avLst/>
          </a:prstGeom>
          <a:noFill/>
          <a:ln>
            <a:noFill/>
          </a:ln>
        </p:spPr>
      </p:pic>
      <p:pic>
        <p:nvPicPr>
          <p:cNvPr id="285" name="Google Shape;285;p36"/>
          <p:cNvPicPr preferRelativeResize="0"/>
          <p:nvPr/>
        </p:nvPicPr>
        <p:blipFill>
          <a:blip r:embed="rId17">
            <a:alphaModFix/>
          </a:blip>
          <a:stretch>
            <a:fillRect/>
          </a:stretch>
        </p:blipFill>
        <p:spPr>
          <a:xfrm>
            <a:off x="6730491" y="1463825"/>
            <a:ext cx="1352905" cy="856571"/>
          </a:xfrm>
          <a:prstGeom prst="rect">
            <a:avLst/>
          </a:prstGeom>
          <a:noFill/>
          <a:ln>
            <a:noFill/>
          </a:ln>
        </p:spPr>
      </p:pic>
      <p:pic>
        <p:nvPicPr>
          <p:cNvPr id="286" name="Google Shape;286;p36"/>
          <p:cNvPicPr preferRelativeResize="0"/>
          <p:nvPr/>
        </p:nvPicPr>
        <p:blipFill>
          <a:blip r:embed="rId18">
            <a:alphaModFix/>
          </a:blip>
          <a:stretch>
            <a:fillRect/>
          </a:stretch>
        </p:blipFill>
        <p:spPr>
          <a:xfrm>
            <a:off x="6730491" y="3966346"/>
            <a:ext cx="1352905" cy="912031"/>
          </a:xfrm>
          <a:prstGeom prst="rect">
            <a:avLst/>
          </a:prstGeom>
          <a:noFill/>
          <a:ln>
            <a:noFill/>
          </a:ln>
        </p:spPr>
      </p:pic>
      <p:pic>
        <p:nvPicPr>
          <p:cNvPr id="287" name="Google Shape;287;p36"/>
          <p:cNvPicPr preferRelativeResize="0"/>
          <p:nvPr/>
        </p:nvPicPr>
        <p:blipFill>
          <a:blip r:embed="rId19">
            <a:alphaModFix/>
          </a:blip>
          <a:stretch>
            <a:fillRect/>
          </a:stretch>
        </p:blipFill>
        <p:spPr>
          <a:xfrm>
            <a:off x="5459884" y="1463825"/>
            <a:ext cx="1270612" cy="856573"/>
          </a:xfrm>
          <a:prstGeom prst="rect">
            <a:avLst/>
          </a:prstGeom>
          <a:noFill/>
          <a:ln>
            <a:noFill/>
          </a:ln>
        </p:spPr>
      </p:pic>
      <p:pic>
        <p:nvPicPr>
          <p:cNvPr id="288" name="Google Shape;288;p36"/>
          <p:cNvPicPr preferRelativeResize="0"/>
          <p:nvPr/>
        </p:nvPicPr>
        <p:blipFill>
          <a:blip r:embed="rId20">
            <a:alphaModFix/>
          </a:blip>
          <a:stretch>
            <a:fillRect/>
          </a:stretch>
        </p:blipFill>
        <p:spPr>
          <a:xfrm>
            <a:off x="5459859" y="2301928"/>
            <a:ext cx="1270634" cy="856580"/>
          </a:xfrm>
          <a:prstGeom prst="rect">
            <a:avLst/>
          </a:prstGeom>
          <a:noFill/>
          <a:ln>
            <a:noFill/>
          </a:ln>
        </p:spPr>
      </p:pic>
      <p:pic>
        <p:nvPicPr>
          <p:cNvPr id="289" name="Google Shape;289;p36"/>
          <p:cNvPicPr preferRelativeResize="0"/>
          <p:nvPr/>
        </p:nvPicPr>
        <p:blipFill>
          <a:blip r:embed="rId21">
            <a:alphaModFix/>
          </a:blip>
          <a:stretch>
            <a:fillRect/>
          </a:stretch>
        </p:blipFill>
        <p:spPr>
          <a:xfrm>
            <a:off x="5474917" y="3117864"/>
            <a:ext cx="1270634" cy="907117"/>
          </a:xfrm>
          <a:prstGeom prst="rect">
            <a:avLst/>
          </a:prstGeom>
          <a:noFill/>
          <a:ln>
            <a:noFill/>
          </a:ln>
        </p:spPr>
      </p:pic>
      <p:pic>
        <p:nvPicPr>
          <p:cNvPr id="290" name="Google Shape;290;p36"/>
          <p:cNvPicPr preferRelativeResize="0"/>
          <p:nvPr/>
        </p:nvPicPr>
        <p:blipFill>
          <a:blip r:embed="rId22">
            <a:alphaModFix/>
          </a:blip>
          <a:stretch>
            <a:fillRect/>
          </a:stretch>
        </p:blipFill>
        <p:spPr>
          <a:xfrm>
            <a:off x="4185419" y="4024979"/>
            <a:ext cx="1270635" cy="856571"/>
          </a:xfrm>
          <a:prstGeom prst="rect">
            <a:avLst/>
          </a:prstGeom>
          <a:noFill/>
          <a:ln>
            <a:noFill/>
          </a:ln>
        </p:spPr>
      </p:pic>
      <p:pic>
        <p:nvPicPr>
          <p:cNvPr id="291" name="Google Shape;291;p36"/>
          <p:cNvPicPr preferRelativeResize="0"/>
          <p:nvPr/>
        </p:nvPicPr>
        <p:blipFill>
          <a:blip r:embed="rId23">
            <a:alphaModFix/>
          </a:blip>
          <a:stretch>
            <a:fillRect/>
          </a:stretch>
        </p:blipFill>
        <p:spPr>
          <a:xfrm>
            <a:off x="4181615" y="3160571"/>
            <a:ext cx="1352905" cy="856571"/>
          </a:xfrm>
          <a:prstGeom prst="rect">
            <a:avLst/>
          </a:prstGeom>
          <a:noFill/>
          <a:ln>
            <a:noFill/>
          </a:ln>
        </p:spPr>
      </p:pic>
      <p:pic>
        <p:nvPicPr>
          <p:cNvPr id="292" name="Google Shape;292;p36"/>
          <p:cNvPicPr preferRelativeResize="0"/>
          <p:nvPr/>
        </p:nvPicPr>
        <p:blipFill>
          <a:blip r:embed="rId24">
            <a:alphaModFix/>
          </a:blip>
          <a:stretch>
            <a:fillRect/>
          </a:stretch>
        </p:blipFill>
        <p:spPr>
          <a:xfrm>
            <a:off x="5459856" y="4021796"/>
            <a:ext cx="1270633" cy="856580"/>
          </a:xfrm>
          <a:prstGeom prst="rect">
            <a:avLst/>
          </a:prstGeom>
          <a:noFill/>
          <a:ln>
            <a:noFill/>
          </a:ln>
        </p:spPr>
      </p:pic>
      <p:pic>
        <p:nvPicPr>
          <p:cNvPr id="293" name="Google Shape;293;p36"/>
          <p:cNvPicPr preferRelativeResize="0"/>
          <p:nvPr/>
        </p:nvPicPr>
        <p:blipFill>
          <a:blip r:embed="rId25">
            <a:alphaModFix/>
          </a:blip>
          <a:stretch>
            <a:fillRect/>
          </a:stretch>
        </p:blipFill>
        <p:spPr>
          <a:xfrm>
            <a:off x="4179237" y="2302972"/>
            <a:ext cx="1352905" cy="856589"/>
          </a:xfrm>
          <a:prstGeom prst="rect">
            <a:avLst/>
          </a:prstGeom>
          <a:noFill/>
          <a:ln>
            <a:noFill/>
          </a:ln>
        </p:spPr>
      </p:pic>
      <p:pic>
        <p:nvPicPr>
          <p:cNvPr id="294" name="Google Shape;294;p36"/>
          <p:cNvPicPr preferRelativeResize="0"/>
          <p:nvPr/>
        </p:nvPicPr>
        <p:blipFill>
          <a:blip r:embed="rId26">
            <a:alphaModFix/>
          </a:blip>
          <a:stretch>
            <a:fillRect/>
          </a:stretch>
        </p:blipFill>
        <p:spPr>
          <a:xfrm>
            <a:off x="4181614" y="1473703"/>
            <a:ext cx="1270612" cy="85655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7"/>
          <p:cNvSpPr txBox="1"/>
          <p:nvPr/>
        </p:nvSpPr>
        <p:spPr>
          <a:xfrm>
            <a:off x="589050" y="383050"/>
            <a:ext cx="7577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1"/>
                </a:solidFill>
                <a:latin typeface="Montserrat"/>
                <a:ea typeface="Montserrat"/>
                <a:cs typeface="Montserrat"/>
                <a:sym typeface="Montserrat"/>
              </a:rPr>
              <a:t>Can anyone notice any patterns here?</a:t>
            </a:r>
            <a:endParaRPr sz="2400">
              <a:solidFill>
                <a:schemeClr val="dk1"/>
              </a:solidFill>
              <a:latin typeface="Montserrat"/>
              <a:ea typeface="Montserrat"/>
              <a:cs typeface="Montserrat"/>
              <a:sym typeface="Montserrat"/>
            </a:endParaRPr>
          </a:p>
        </p:txBody>
      </p:sp>
      <p:sp>
        <p:nvSpPr>
          <p:cNvPr id="300" name="Google Shape;300;p37"/>
          <p:cNvSpPr txBox="1"/>
          <p:nvPr/>
        </p:nvSpPr>
        <p:spPr>
          <a:xfrm>
            <a:off x="1873275" y="879900"/>
            <a:ext cx="757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Montserrat"/>
                <a:ea typeface="Montserrat"/>
                <a:cs typeface="Montserrat"/>
                <a:sym typeface="Montserrat"/>
              </a:rPr>
              <a:t>(except for the </a:t>
            </a:r>
            <a:r>
              <a:rPr lang="en" sz="1800">
                <a:solidFill>
                  <a:schemeClr val="dk1"/>
                </a:solidFill>
                <a:latin typeface="Montserrat"/>
                <a:ea typeface="Montserrat"/>
                <a:cs typeface="Montserrat"/>
                <a:sym typeface="Montserrat"/>
              </a:rPr>
              <a:t>increasingly small graphs…)</a:t>
            </a:r>
            <a:endParaRPr sz="1800">
              <a:solidFill>
                <a:schemeClr val="dk1"/>
              </a:solidFill>
              <a:latin typeface="Montserrat"/>
              <a:ea typeface="Montserrat"/>
              <a:cs typeface="Montserrat"/>
              <a:sym typeface="Montserrat"/>
            </a:endParaRPr>
          </a:p>
        </p:txBody>
      </p:sp>
      <p:pic>
        <p:nvPicPr>
          <p:cNvPr id="301" name="Google Shape;301;p37"/>
          <p:cNvPicPr preferRelativeResize="0"/>
          <p:nvPr/>
        </p:nvPicPr>
        <p:blipFill>
          <a:blip r:embed="rId3">
            <a:alphaModFix/>
          </a:blip>
          <a:stretch>
            <a:fillRect/>
          </a:stretch>
        </p:blipFill>
        <p:spPr>
          <a:xfrm>
            <a:off x="1038153" y="1475557"/>
            <a:ext cx="1047820" cy="847682"/>
          </a:xfrm>
          <a:prstGeom prst="rect">
            <a:avLst/>
          </a:prstGeom>
          <a:noFill/>
          <a:ln>
            <a:noFill/>
          </a:ln>
        </p:spPr>
      </p:pic>
      <p:pic>
        <p:nvPicPr>
          <p:cNvPr id="302" name="Google Shape;302;p37"/>
          <p:cNvPicPr preferRelativeResize="0"/>
          <p:nvPr/>
        </p:nvPicPr>
        <p:blipFill>
          <a:blip r:embed="rId4">
            <a:alphaModFix/>
          </a:blip>
          <a:stretch>
            <a:fillRect/>
          </a:stretch>
        </p:blipFill>
        <p:spPr>
          <a:xfrm>
            <a:off x="2085974" y="1475570"/>
            <a:ext cx="1047820" cy="847660"/>
          </a:xfrm>
          <a:prstGeom prst="rect">
            <a:avLst/>
          </a:prstGeom>
          <a:noFill/>
          <a:ln>
            <a:noFill/>
          </a:ln>
        </p:spPr>
      </p:pic>
      <p:pic>
        <p:nvPicPr>
          <p:cNvPr id="303" name="Google Shape;303;p37"/>
          <p:cNvPicPr preferRelativeResize="0"/>
          <p:nvPr/>
        </p:nvPicPr>
        <p:blipFill>
          <a:blip r:embed="rId5">
            <a:alphaModFix/>
          </a:blip>
          <a:stretch>
            <a:fillRect/>
          </a:stretch>
        </p:blipFill>
        <p:spPr>
          <a:xfrm>
            <a:off x="1038155" y="2311772"/>
            <a:ext cx="1047820" cy="855025"/>
          </a:xfrm>
          <a:prstGeom prst="rect">
            <a:avLst/>
          </a:prstGeom>
          <a:noFill/>
          <a:ln>
            <a:noFill/>
          </a:ln>
        </p:spPr>
      </p:pic>
      <p:pic>
        <p:nvPicPr>
          <p:cNvPr id="304" name="Google Shape;304;p37"/>
          <p:cNvPicPr preferRelativeResize="0"/>
          <p:nvPr/>
        </p:nvPicPr>
        <p:blipFill>
          <a:blip r:embed="rId6">
            <a:alphaModFix/>
          </a:blip>
          <a:stretch>
            <a:fillRect/>
          </a:stretch>
        </p:blipFill>
        <p:spPr>
          <a:xfrm>
            <a:off x="3133799" y="3165258"/>
            <a:ext cx="1047821" cy="856565"/>
          </a:xfrm>
          <a:prstGeom prst="rect">
            <a:avLst/>
          </a:prstGeom>
          <a:noFill/>
          <a:ln>
            <a:noFill/>
          </a:ln>
        </p:spPr>
      </p:pic>
      <p:pic>
        <p:nvPicPr>
          <p:cNvPr id="305" name="Google Shape;305;p37"/>
          <p:cNvPicPr preferRelativeResize="0"/>
          <p:nvPr/>
        </p:nvPicPr>
        <p:blipFill>
          <a:blip r:embed="rId7">
            <a:alphaModFix/>
          </a:blip>
          <a:stretch>
            <a:fillRect/>
          </a:stretch>
        </p:blipFill>
        <p:spPr>
          <a:xfrm>
            <a:off x="3133793" y="2315714"/>
            <a:ext cx="1047821" cy="849539"/>
          </a:xfrm>
          <a:prstGeom prst="rect">
            <a:avLst/>
          </a:prstGeom>
          <a:noFill/>
          <a:ln>
            <a:noFill/>
          </a:ln>
        </p:spPr>
      </p:pic>
      <p:pic>
        <p:nvPicPr>
          <p:cNvPr id="306" name="Google Shape;306;p37"/>
          <p:cNvPicPr preferRelativeResize="0"/>
          <p:nvPr/>
        </p:nvPicPr>
        <p:blipFill>
          <a:blip r:embed="rId8">
            <a:alphaModFix/>
          </a:blip>
          <a:stretch>
            <a:fillRect/>
          </a:stretch>
        </p:blipFill>
        <p:spPr>
          <a:xfrm>
            <a:off x="3133792" y="1473701"/>
            <a:ext cx="1047821" cy="849539"/>
          </a:xfrm>
          <a:prstGeom prst="rect">
            <a:avLst/>
          </a:prstGeom>
          <a:noFill/>
          <a:ln>
            <a:noFill/>
          </a:ln>
        </p:spPr>
      </p:pic>
      <p:pic>
        <p:nvPicPr>
          <p:cNvPr id="307" name="Google Shape;307;p37"/>
          <p:cNvPicPr preferRelativeResize="0"/>
          <p:nvPr/>
        </p:nvPicPr>
        <p:blipFill>
          <a:blip r:embed="rId9">
            <a:alphaModFix/>
          </a:blip>
          <a:stretch>
            <a:fillRect/>
          </a:stretch>
        </p:blipFill>
        <p:spPr>
          <a:xfrm>
            <a:off x="3133793" y="4021824"/>
            <a:ext cx="1047821" cy="856571"/>
          </a:xfrm>
          <a:prstGeom prst="rect">
            <a:avLst/>
          </a:prstGeom>
          <a:noFill/>
          <a:ln>
            <a:noFill/>
          </a:ln>
        </p:spPr>
      </p:pic>
      <p:pic>
        <p:nvPicPr>
          <p:cNvPr id="308" name="Google Shape;308;p37"/>
          <p:cNvPicPr preferRelativeResize="0"/>
          <p:nvPr/>
        </p:nvPicPr>
        <p:blipFill>
          <a:blip r:embed="rId10">
            <a:alphaModFix/>
          </a:blip>
          <a:stretch>
            <a:fillRect/>
          </a:stretch>
        </p:blipFill>
        <p:spPr>
          <a:xfrm>
            <a:off x="2085966" y="4021819"/>
            <a:ext cx="1047821" cy="856565"/>
          </a:xfrm>
          <a:prstGeom prst="rect">
            <a:avLst/>
          </a:prstGeom>
          <a:noFill/>
          <a:ln>
            <a:noFill/>
          </a:ln>
        </p:spPr>
      </p:pic>
      <p:pic>
        <p:nvPicPr>
          <p:cNvPr id="309" name="Google Shape;309;p37"/>
          <p:cNvPicPr preferRelativeResize="0"/>
          <p:nvPr/>
        </p:nvPicPr>
        <p:blipFill>
          <a:blip r:embed="rId11">
            <a:alphaModFix/>
          </a:blip>
          <a:stretch>
            <a:fillRect/>
          </a:stretch>
        </p:blipFill>
        <p:spPr>
          <a:xfrm>
            <a:off x="1038150" y="4021823"/>
            <a:ext cx="1047821" cy="856566"/>
          </a:xfrm>
          <a:prstGeom prst="rect">
            <a:avLst/>
          </a:prstGeom>
          <a:noFill/>
          <a:ln>
            <a:noFill/>
          </a:ln>
        </p:spPr>
      </p:pic>
      <p:pic>
        <p:nvPicPr>
          <p:cNvPr id="310" name="Google Shape;310;p37"/>
          <p:cNvPicPr preferRelativeResize="0"/>
          <p:nvPr/>
        </p:nvPicPr>
        <p:blipFill>
          <a:blip r:embed="rId12">
            <a:alphaModFix/>
          </a:blip>
          <a:stretch>
            <a:fillRect/>
          </a:stretch>
        </p:blipFill>
        <p:spPr>
          <a:xfrm>
            <a:off x="2085969" y="3166800"/>
            <a:ext cx="1047820" cy="855024"/>
          </a:xfrm>
          <a:prstGeom prst="rect">
            <a:avLst/>
          </a:prstGeom>
          <a:noFill/>
          <a:ln>
            <a:noFill/>
          </a:ln>
        </p:spPr>
      </p:pic>
      <p:pic>
        <p:nvPicPr>
          <p:cNvPr id="311" name="Google Shape;311;p37"/>
          <p:cNvPicPr preferRelativeResize="0"/>
          <p:nvPr/>
        </p:nvPicPr>
        <p:blipFill>
          <a:blip r:embed="rId13">
            <a:alphaModFix/>
          </a:blip>
          <a:stretch>
            <a:fillRect/>
          </a:stretch>
        </p:blipFill>
        <p:spPr>
          <a:xfrm>
            <a:off x="1038150" y="3166800"/>
            <a:ext cx="1047820" cy="855024"/>
          </a:xfrm>
          <a:prstGeom prst="rect">
            <a:avLst/>
          </a:prstGeom>
          <a:noFill/>
          <a:ln>
            <a:noFill/>
          </a:ln>
        </p:spPr>
      </p:pic>
      <p:pic>
        <p:nvPicPr>
          <p:cNvPr id="312" name="Google Shape;312;p37"/>
          <p:cNvPicPr preferRelativeResize="0"/>
          <p:nvPr/>
        </p:nvPicPr>
        <p:blipFill>
          <a:blip r:embed="rId14">
            <a:alphaModFix/>
          </a:blip>
          <a:stretch>
            <a:fillRect/>
          </a:stretch>
        </p:blipFill>
        <p:spPr>
          <a:xfrm>
            <a:off x="2085969" y="2323217"/>
            <a:ext cx="1047820" cy="855024"/>
          </a:xfrm>
          <a:prstGeom prst="rect">
            <a:avLst/>
          </a:prstGeom>
          <a:noFill/>
          <a:ln>
            <a:noFill/>
          </a:ln>
        </p:spPr>
      </p:pic>
      <p:pic>
        <p:nvPicPr>
          <p:cNvPr id="313" name="Google Shape;313;p37"/>
          <p:cNvPicPr preferRelativeResize="0"/>
          <p:nvPr/>
        </p:nvPicPr>
        <p:blipFill>
          <a:blip r:embed="rId15">
            <a:alphaModFix/>
          </a:blip>
          <a:stretch>
            <a:fillRect/>
          </a:stretch>
        </p:blipFill>
        <p:spPr>
          <a:xfrm>
            <a:off x="6738145" y="2261294"/>
            <a:ext cx="1352905" cy="856571"/>
          </a:xfrm>
          <a:prstGeom prst="rect">
            <a:avLst/>
          </a:prstGeom>
          <a:noFill/>
          <a:ln>
            <a:noFill/>
          </a:ln>
        </p:spPr>
      </p:pic>
      <p:pic>
        <p:nvPicPr>
          <p:cNvPr id="314" name="Google Shape;314;p37"/>
          <p:cNvPicPr preferRelativeResize="0"/>
          <p:nvPr/>
        </p:nvPicPr>
        <p:blipFill>
          <a:blip r:embed="rId16">
            <a:alphaModFix/>
          </a:blip>
          <a:stretch>
            <a:fillRect/>
          </a:stretch>
        </p:blipFill>
        <p:spPr>
          <a:xfrm>
            <a:off x="6730491" y="3054301"/>
            <a:ext cx="1352905" cy="912037"/>
          </a:xfrm>
          <a:prstGeom prst="rect">
            <a:avLst/>
          </a:prstGeom>
          <a:noFill/>
          <a:ln>
            <a:noFill/>
          </a:ln>
        </p:spPr>
      </p:pic>
      <p:pic>
        <p:nvPicPr>
          <p:cNvPr id="315" name="Google Shape;315;p37"/>
          <p:cNvPicPr preferRelativeResize="0"/>
          <p:nvPr/>
        </p:nvPicPr>
        <p:blipFill>
          <a:blip r:embed="rId17">
            <a:alphaModFix/>
          </a:blip>
          <a:stretch>
            <a:fillRect/>
          </a:stretch>
        </p:blipFill>
        <p:spPr>
          <a:xfrm>
            <a:off x="6730491" y="1463825"/>
            <a:ext cx="1352905" cy="856571"/>
          </a:xfrm>
          <a:prstGeom prst="rect">
            <a:avLst/>
          </a:prstGeom>
          <a:noFill/>
          <a:ln>
            <a:noFill/>
          </a:ln>
        </p:spPr>
      </p:pic>
      <p:pic>
        <p:nvPicPr>
          <p:cNvPr id="316" name="Google Shape;316;p37"/>
          <p:cNvPicPr preferRelativeResize="0"/>
          <p:nvPr/>
        </p:nvPicPr>
        <p:blipFill>
          <a:blip r:embed="rId18">
            <a:alphaModFix/>
          </a:blip>
          <a:stretch>
            <a:fillRect/>
          </a:stretch>
        </p:blipFill>
        <p:spPr>
          <a:xfrm>
            <a:off x="6730491" y="3966346"/>
            <a:ext cx="1352905" cy="912031"/>
          </a:xfrm>
          <a:prstGeom prst="rect">
            <a:avLst/>
          </a:prstGeom>
          <a:noFill/>
          <a:ln>
            <a:noFill/>
          </a:ln>
        </p:spPr>
      </p:pic>
      <p:pic>
        <p:nvPicPr>
          <p:cNvPr id="317" name="Google Shape;317;p37"/>
          <p:cNvPicPr preferRelativeResize="0"/>
          <p:nvPr/>
        </p:nvPicPr>
        <p:blipFill>
          <a:blip r:embed="rId19">
            <a:alphaModFix/>
          </a:blip>
          <a:stretch>
            <a:fillRect/>
          </a:stretch>
        </p:blipFill>
        <p:spPr>
          <a:xfrm>
            <a:off x="5459884" y="1463825"/>
            <a:ext cx="1270612" cy="856573"/>
          </a:xfrm>
          <a:prstGeom prst="rect">
            <a:avLst/>
          </a:prstGeom>
          <a:noFill/>
          <a:ln>
            <a:noFill/>
          </a:ln>
        </p:spPr>
      </p:pic>
      <p:pic>
        <p:nvPicPr>
          <p:cNvPr id="318" name="Google Shape;318;p37"/>
          <p:cNvPicPr preferRelativeResize="0"/>
          <p:nvPr/>
        </p:nvPicPr>
        <p:blipFill>
          <a:blip r:embed="rId20">
            <a:alphaModFix/>
          </a:blip>
          <a:stretch>
            <a:fillRect/>
          </a:stretch>
        </p:blipFill>
        <p:spPr>
          <a:xfrm>
            <a:off x="5459859" y="2301928"/>
            <a:ext cx="1270634" cy="856580"/>
          </a:xfrm>
          <a:prstGeom prst="rect">
            <a:avLst/>
          </a:prstGeom>
          <a:noFill/>
          <a:ln>
            <a:noFill/>
          </a:ln>
        </p:spPr>
      </p:pic>
      <p:pic>
        <p:nvPicPr>
          <p:cNvPr id="319" name="Google Shape;319;p37"/>
          <p:cNvPicPr preferRelativeResize="0"/>
          <p:nvPr/>
        </p:nvPicPr>
        <p:blipFill>
          <a:blip r:embed="rId21">
            <a:alphaModFix/>
          </a:blip>
          <a:stretch>
            <a:fillRect/>
          </a:stretch>
        </p:blipFill>
        <p:spPr>
          <a:xfrm>
            <a:off x="5474917" y="3117864"/>
            <a:ext cx="1270634" cy="907117"/>
          </a:xfrm>
          <a:prstGeom prst="rect">
            <a:avLst/>
          </a:prstGeom>
          <a:noFill/>
          <a:ln>
            <a:noFill/>
          </a:ln>
        </p:spPr>
      </p:pic>
      <p:pic>
        <p:nvPicPr>
          <p:cNvPr id="320" name="Google Shape;320;p37"/>
          <p:cNvPicPr preferRelativeResize="0"/>
          <p:nvPr/>
        </p:nvPicPr>
        <p:blipFill>
          <a:blip r:embed="rId22">
            <a:alphaModFix/>
          </a:blip>
          <a:stretch>
            <a:fillRect/>
          </a:stretch>
        </p:blipFill>
        <p:spPr>
          <a:xfrm>
            <a:off x="4185419" y="4024979"/>
            <a:ext cx="1270635" cy="856571"/>
          </a:xfrm>
          <a:prstGeom prst="rect">
            <a:avLst/>
          </a:prstGeom>
          <a:noFill/>
          <a:ln>
            <a:noFill/>
          </a:ln>
        </p:spPr>
      </p:pic>
      <p:pic>
        <p:nvPicPr>
          <p:cNvPr id="321" name="Google Shape;321;p37"/>
          <p:cNvPicPr preferRelativeResize="0"/>
          <p:nvPr/>
        </p:nvPicPr>
        <p:blipFill>
          <a:blip r:embed="rId23">
            <a:alphaModFix/>
          </a:blip>
          <a:stretch>
            <a:fillRect/>
          </a:stretch>
        </p:blipFill>
        <p:spPr>
          <a:xfrm>
            <a:off x="4181615" y="3160571"/>
            <a:ext cx="1352905" cy="856571"/>
          </a:xfrm>
          <a:prstGeom prst="rect">
            <a:avLst/>
          </a:prstGeom>
          <a:noFill/>
          <a:ln>
            <a:noFill/>
          </a:ln>
        </p:spPr>
      </p:pic>
      <p:pic>
        <p:nvPicPr>
          <p:cNvPr id="322" name="Google Shape;322;p37"/>
          <p:cNvPicPr preferRelativeResize="0"/>
          <p:nvPr/>
        </p:nvPicPr>
        <p:blipFill>
          <a:blip r:embed="rId24">
            <a:alphaModFix/>
          </a:blip>
          <a:stretch>
            <a:fillRect/>
          </a:stretch>
        </p:blipFill>
        <p:spPr>
          <a:xfrm>
            <a:off x="5459856" y="4021796"/>
            <a:ext cx="1270633" cy="856580"/>
          </a:xfrm>
          <a:prstGeom prst="rect">
            <a:avLst/>
          </a:prstGeom>
          <a:noFill/>
          <a:ln>
            <a:noFill/>
          </a:ln>
        </p:spPr>
      </p:pic>
      <p:pic>
        <p:nvPicPr>
          <p:cNvPr id="323" name="Google Shape;323;p37"/>
          <p:cNvPicPr preferRelativeResize="0"/>
          <p:nvPr/>
        </p:nvPicPr>
        <p:blipFill>
          <a:blip r:embed="rId25">
            <a:alphaModFix/>
          </a:blip>
          <a:stretch>
            <a:fillRect/>
          </a:stretch>
        </p:blipFill>
        <p:spPr>
          <a:xfrm>
            <a:off x="4179237" y="2302972"/>
            <a:ext cx="1352905" cy="856589"/>
          </a:xfrm>
          <a:prstGeom prst="rect">
            <a:avLst/>
          </a:prstGeom>
          <a:noFill/>
          <a:ln>
            <a:noFill/>
          </a:ln>
        </p:spPr>
      </p:pic>
      <p:pic>
        <p:nvPicPr>
          <p:cNvPr id="324" name="Google Shape;324;p37"/>
          <p:cNvPicPr preferRelativeResize="0"/>
          <p:nvPr/>
        </p:nvPicPr>
        <p:blipFill>
          <a:blip r:embed="rId26">
            <a:alphaModFix/>
          </a:blip>
          <a:stretch>
            <a:fillRect/>
          </a:stretch>
        </p:blipFill>
        <p:spPr>
          <a:xfrm>
            <a:off x="4181614" y="1473703"/>
            <a:ext cx="1270612" cy="85655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8"/>
          <p:cNvSpPr txBox="1"/>
          <p:nvPr/>
        </p:nvSpPr>
        <p:spPr>
          <a:xfrm>
            <a:off x="589050" y="383050"/>
            <a:ext cx="7577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1"/>
                </a:solidFill>
                <a:latin typeface="Montserrat"/>
                <a:ea typeface="Montserrat"/>
                <a:cs typeface="Montserrat"/>
                <a:sym typeface="Montserrat"/>
              </a:rPr>
              <a:t>How about outliers?</a:t>
            </a:r>
            <a:endParaRPr sz="2400">
              <a:solidFill>
                <a:schemeClr val="dk1"/>
              </a:solidFill>
              <a:latin typeface="Montserrat"/>
              <a:ea typeface="Montserrat"/>
              <a:cs typeface="Montserrat"/>
              <a:sym typeface="Montserrat"/>
            </a:endParaRPr>
          </a:p>
        </p:txBody>
      </p:sp>
      <p:pic>
        <p:nvPicPr>
          <p:cNvPr id="330" name="Google Shape;330;p38"/>
          <p:cNvPicPr preferRelativeResize="0"/>
          <p:nvPr/>
        </p:nvPicPr>
        <p:blipFill>
          <a:blip r:embed="rId3">
            <a:alphaModFix/>
          </a:blip>
          <a:stretch>
            <a:fillRect/>
          </a:stretch>
        </p:blipFill>
        <p:spPr>
          <a:xfrm>
            <a:off x="1038153" y="1475557"/>
            <a:ext cx="1047820" cy="847682"/>
          </a:xfrm>
          <a:prstGeom prst="rect">
            <a:avLst/>
          </a:prstGeom>
          <a:noFill/>
          <a:ln>
            <a:noFill/>
          </a:ln>
        </p:spPr>
      </p:pic>
      <p:pic>
        <p:nvPicPr>
          <p:cNvPr id="331" name="Google Shape;331;p38"/>
          <p:cNvPicPr preferRelativeResize="0"/>
          <p:nvPr/>
        </p:nvPicPr>
        <p:blipFill>
          <a:blip r:embed="rId4">
            <a:alphaModFix/>
          </a:blip>
          <a:stretch>
            <a:fillRect/>
          </a:stretch>
        </p:blipFill>
        <p:spPr>
          <a:xfrm>
            <a:off x="2085974" y="1475570"/>
            <a:ext cx="1047820" cy="847660"/>
          </a:xfrm>
          <a:prstGeom prst="rect">
            <a:avLst/>
          </a:prstGeom>
          <a:noFill/>
          <a:ln>
            <a:noFill/>
          </a:ln>
        </p:spPr>
      </p:pic>
      <p:pic>
        <p:nvPicPr>
          <p:cNvPr id="332" name="Google Shape;332;p38"/>
          <p:cNvPicPr preferRelativeResize="0"/>
          <p:nvPr/>
        </p:nvPicPr>
        <p:blipFill>
          <a:blip r:embed="rId5">
            <a:alphaModFix/>
          </a:blip>
          <a:stretch>
            <a:fillRect/>
          </a:stretch>
        </p:blipFill>
        <p:spPr>
          <a:xfrm>
            <a:off x="1038155" y="2311772"/>
            <a:ext cx="1047820" cy="855025"/>
          </a:xfrm>
          <a:prstGeom prst="rect">
            <a:avLst/>
          </a:prstGeom>
          <a:noFill/>
          <a:ln>
            <a:noFill/>
          </a:ln>
        </p:spPr>
      </p:pic>
      <p:pic>
        <p:nvPicPr>
          <p:cNvPr id="333" name="Google Shape;333;p38"/>
          <p:cNvPicPr preferRelativeResize="0"/>
          <p:nvPr/>
        </p:nvPicPr>
        <p:blipFill>
          <a:blip r:embed="rId6">
            <a:alphaModFix/>
          </a:blip>
          <a:stretch>
            <a:fillRect/>
          </a:stretch>
        </p:blipFill>
        <p:spPr>
          <a:xfrm>
            <a:off x="3133799" y="3165258"/>
            <a:ext cx="1047821" cy="856565"/>
          </a:xfrm>
          <a:prstGeom prst="rect">
            <a:avLst/>
          </a:prstGeom>
          <a:noFill/>
          <a:ln>
            <a:noFill/>
          </a:ln>
        </p:spPr>
      </p:pic>
      <p:pic>
        <p:nvPicPr>
          <p:cNvPr id="334" name="Google Shape;334;p38"/>
          <p:cNvPicPr preferRelativeResize="0"/>
          <p:nvPr/>
        </p:nvPicPr>
        <p:blipFill>
          <a:blip r:embed="rId7">
            <a:alphaModFix/>
          </a:blip>
          <a:stretch>
            <a:fillRect/>
          </a:stretch>
        </p:blipFill>
        <p:spPr>
          <a:xfrm>
            <a:off x="3133793" y="2315714"/>
            <a:ext cx="1047821" cy="849539"/>
          </a:xfrm>
          <a:prstGeom prst="rect">
            <a:avLst/>
          </a:prstGeom>
          <a:noFill/>
          <a:ln>
            <a:noFill/>
          </a:ln>
        </p:spPr>
      </p:pic>
      <p:pic>
        <p:nvPicPr>
          <p:cNvPr id="335" name="Google Shape;335;p38"/>
          <p:cNvPicPr preferRelativeResize="0"/>
          <p:nvPr/>
        </p:nvPicPr>
        <p:blipFill>
          <a:blip r:embed="rId8">
            <a:alphaModFix/>
          </a:blip>
          <a:stretch>
            <a:fillRect/>
          </a:stretch>
        </p:blipFill>
        <p:spPr>
          <a:xfrm>
            <a:off x="3133792" y="1473701"/>
            <a:ext cx="1047821" cy="849539"/>
          </a:xfrm>
          <a:prstGeom prst="rect">
            <a:avLst/>
          </a:prstGeom>
          <a:noFill/>
          <a:ln>
            <a:noFill/>
          </a:ln>
        </p:spPr>
      </p:pic>
      <p:pic>
        <p:nvPicPr>
          <p:cNvPr id="336" name="Google Shape;336;p38"/>
          <p:cNvPicPr preferRelativeResize="0"/>
          <p:nvPr/>
        </p:nvPicPr>
        <p:blipFill>
          <a:blip r:embed="rId9">
            <a:alphaModFix/>
          </a:blip>
          <a:stretch>
            <a:fillRect/>
          </a:stretch>
        </p:blipFill>
        <p:spPr>
          <a:xfrm>
            <a:off x="3133793" y="4021824"/>
            <a:ext cx="1047821" cy="856571"/>
          </a:xfrm>
          <a:prstGeom prst="rect">
            <a:avLst/>
          </a:prstGeom>
          <a:noFill/>
          <a:ln>
            <a:noFill/>
          </a:ln>
        </p:spPr>
      </p:pic>
      <p:pic>
        <p:nvPicPr>
          <p:cNvPr id="337" name="Google Shape;337;p38"/>
          <p:cNvPicPr preferRelativeResize="0"/>
          <p:nvPr/>
        </p:nvPicPr>
        <p:blipFill>
          <a:blip r:embed="rId10">
            <a:alphaModFix/>
          </a:blip>
          <a:stretch>
            <a:fillRect/>
          </a:stretch>
        </p:blipFill>
        <p:spPr>
          <a:xfrm>
            <a:off x="2085966" y="4021819"/>
            <a:ext cx="1047821" cy="856565"/>
          </a:xfrm>
          <a:prstGeom prst="rect">
            <a:avLst/>
          </a:prstGeom>
          <a:noFill/>
          <a:ln>
            <a:noFill/>
          </a:ln>
        </p:spPr>
      </p:pic>
      <p:pic>
        <p:nvPicPr>
          <p:cNvPr id="338" name="Google Shape;338;p38"/>
          <p:cNvPicPr preferRelativeResize="0"/>
          <p:nvPr/>
        </p:nvPicPr>
        <p:blipFill>
          <a:blip r:embed="rId11">
            <a:alphaModFix/>
          </a:blip>
          <a:stretch>
            <a:fillRect/>
          </a:stretch>
        </p:blipFill>
        <p:spPr>
          <a:xfrm>
            <a:off x="1038150" y="4021823"/>
            <a:ext cx="1047821" cy="856566"/>
          </a:xfrm>
          <a:prstGeom prst="rect">
            <a:avLst/>
          </a:prstGeom>
          <a:noFill/>
          <a:ln>
            <a:noFill/>
          </a:ln>
        </p:spPr>
      </p:pic>
      <p:pic>
        <p:nvPicPr>
          <p:cNvPr id="339" name="Google Shape;339;p38"/>
          <p:cNvPicPr preferRelativeResize="0"/>
          <p:nvPr/>
        </p:nvPicPr>
        <p:blipFill>
          <a:blip r:embed="rId12">
            <a:alphaModFix/>
          </a:blip>
          <a:stretch>
            <a:fillRect/>
          </a:stretch>
        </p:blipFill>
        <p:spPr>
          <a:xfrm>
            <a:off x="2085969" y="3166800"/>
            <a:ext cx="1047820" cy="855024"/>
          </a:xfrm>
          <a:prstGeom prst="rect">
            <a:avLst/>
          </a:prstGeom>
          <a:noFill/>
          <a:ln>
            <a:noFill/>
          </a:ln>
        </p:spPr>
      </p:pic>
      <p:pic>
        <p:nvPicPr>
          <p:cNvPr id="340" name="Google Shape;340;p38"/>
          <p:cNvPicPr preferRelativeResize="0"/>
          <p:nvPr/>
        </p:nvPicPr>
        <p:blipFill>
          <a:blip r:embed="rId13">
            <a:alphaModFix/>
          </a:blip>
          <a:stretch>
            <a:fillRect/>
          </a:stretch>
        </p:blipFill>
        <p:spPr>
          <a:xfrm>
            <a:off x="1038150" y="3166800"/>
            <a:ext cx="1047820" cy="855024"/>
          </a:xfrm>
          <a:prstGeom prst="rect">
            <a:avLst/>
          </a:prstGeom>
          <a:noFill/>
          <a:ln>
            <a:noFill/>
          </a:ln>
        </p:spPr>
      </p:pic>
      <p:pic>
        <p:nvPicPr>
          <p:cNvPr id="341" name="Google Shape;341;p38"/>
          <p:cNvPicPr preferRelativeResize="0"/>
          <p:nvPr/>
        </p:nvPicPr>
        <p:blipFill>
          <a:blip r:embed="rId14">
            <a:alphaModFix/>
          </a:blip>
          <a:stretch>
            <a:fillRect/>
          </a:stretch>
        </p:blipFill>
        <p:spPr>
          <a:xfrm>
            <a:off x="2085969" y="2323217"/>
            <a:ext cx="1047820" cy="855024"/>
          </a:xfrm>
          <a:prstGeom prst="rect">
            <a:avLst/>
          </a:prstGeom>
          <a:noFill/>
          <a:ln>
            <a:noFill/>
          </a:ln>
        </p:spPr>
      </p:pic>
      <p:pic>
        <p:nvPicPr>
          <p:cNvPr id="342" name="Google Shape;342;p38"/>
          <p:cNvPicPr preferRelativeResize="0"/>
          <p:nvPr/>
        </p:nvPicPr>
        <p:blipFill>
          <a:blip r:embed="rId15">
            <a:alphaModFix/>
          </a:blip>
          <a:stretch>
            <a:fillRect/>
          </a:stretch>
        </p:blipFill>
        <p:spPr>
          <a:xfrm>
            <a:off x="6738145" y="2261294"/>
            <a:ext cx="1352905" cy="856571"/>
          </a:xfrm>
          <a:prstGeom prst="rect">
            <a:avLst/>
          </a:prstGeom>
          <a:noFill/>
          <a:ln>
            <a:noFill/>
          </a:ln>
        </p:spPr>
      </p:pic>
      <p:pic>
        <p:nvPicPr>
          <p:cNvPr id="343" name="Google Shape;343;p38"/>
          <p:cNvPicPr preferRelativeResize="0"/>
          <p:nvPr/>
        </p:nvPicPr>
        <p:blipFill>
          <a:blip r:embed="rId16">
            <a:alphaModFix/>
          </a:blip>
          <a:stretch>
            <a:fillRect/>
          </a:stretch>
        </p:blipFill>
        <p:spPr>
          <a:xfrm>
            <a:off x="6730491" y="3054301"/>
            <a:ext cx="1352905" cy="912037"/>
          </a:xfrm>
          <a:prstGeom prst="rect">
            <a:avLst/>
          </a:prstGeom>
          <a:noFill/>
          <a:ln>
            <a:noFill/>
          </a:ln>
        </p:spPr>
      </p:pic>
      <p:pic>
        <p:nvPicPr>
          <p:cNvPr id="344" name="Google Shape;344;p38"/>
          <p:cNvPicPr preferRelativeResize="0"/>
          <p:nvPr/>
        </p:nvPicPr>
        <p:blipFill>
          <a:blip r:embed="rId17">
            <a:alphaModFix/>
          </a:blip>
          <a:stretch>
            <a:fillRect/>
          </a:stretch>
        </p:blipFill>
        <p:spPr>
          <a:xfrm>
            <a:off x="6730491" y="1463825"/>
            <a:ext cx="1352905" cy="856571"/>
          </a:xfrm>
          <a:prstGeom prst="rect">
            <a:avLst/>
          </a:prstGeom>
          <a:noFill/>
          <a:ln>
            <a:noFill/>
          </a:ln>
        </p:spPr>
      </p:pic>
      <p:pic>
        <p:nvPicPr>
          <p:cNvPr id="345" name="Google Shape;345;p38"/>
          <p:cNvPicPr preferRelativeResize="0"/>
          <p:nvPr/>
        </p:nvPicPr>
        <p:blipFill>
          <a:blip r:embed="rId18">
            <a:alphaModFix/>
          </a:blip>
          <a:stretch>
            <a:fillRect/>
          </a:stretch>
        </p:blipFill>
        <p:spPr>
          <a:xfrm>
            <a:off x="6730491" y="3966346"/>
            <a:ext cx="1352905" cy="912031"/>
          </a:xfrm>
          <a:prstGeom prst="rect">
            <a:avLst/>
          </a:prstGeom>
          <a:noFill/>
          <a:ln>
            <a:noFill/>
          </a:ln>
        </p:spPr>
      </p:pic>
      <p:pic>
        <p:nvPicPr>
          <p:cNvPr id="346" name="Google Shape;346;p38"/>
          <p:cNvPicPr preferRelativeResize="0"/>
          <p:nvPr/>
        </p:nvPicPr>
        <p:blipFill>
          <a:blip r:embed="rId19">
            <a:alphaModFix/>
          </a:blip>
          <a:stretch>
            <a:fillRect/>
          </a:stretch>
        </p:blipFill>
        <p:spPr>
          <a:xfrm>
            <a:off x="5459884" y="1463825"/>
            <a:ext cx="1270612" cy="856573"/>
          </a:xfrm>
          <a:prstGeom prst="rect">
            <a:avLst/>
          </a:prstGeom>
          <a:noFill/>
          <a:ln>
            <a:noFill/>
          </a:ln>
        </p:spPr>
      </p:pic>
      <p:pic>
        <p:nvPicPr>
          <p:cNvPr id="347" name="Google Shape;347;p38"/>
          <p:cNvPicPr preferRelativeResize="0"/>
          <p:nvPr/>
        </p:nvPicPr>
        <p:blipFill>
          <a:blip r:embed="rId20">
            <a:alphaModFix/>
          </a:blip>
          <a:stretch>
            <a:fillRect/>
          </a:stretch>
        </p:blipFill>
        <p:spPr>
          <a:xfrm>
            <a:off x="5459859" y="2301928"/>
            <a:ext cx="1270634" cy="856580"/>
          </a:xfrm>
          <a:prstGeom prst="rect">
            <a:avLst/>
          </a:prstGeom>
          <a:noFill/>
          <a:ln>
            <a:noFill/>
          </a:ln>
        </p:spPr>
      </p:pic>
      <p:pic>
        <p:nvPicPr>
          <p:cNvPr id="348" name="Google Shape;348;p38"/>
          <p:cNvPicPr preferRelativeResize="0"/>
          <p:nvPr/>
        </p:nvPicPr>
        <p:blipFill>
          <a:blip r:embed="rId21">
            <a:alphaModFix/>
          </a:blip>
          <a:stretch>
            <a:fillRect/>
          </a:stretch>
        </p:blipFill>
        <p:spPr>
          <a:xfrm>
            <a:off x="5474917" y="3117864"/>
            <a:ext cx="1270634" cy="907117"/>
          </a:xfrm>
          <a:prstGeom prst="rect">
            <a:avLst/>
          </a:prstGeom>
          <a:noFill/>
          <a:ln>
            <a:noFill/>
          </a:ln>
        </p:spPr>
      </p:pic>
      <p:pic>
        <p:nvPicPr>
          <p:cNvPr id="349" name="Google Shape;349;p38"/>
          <p:cNvPicPr preferRelativeResize="0"/>
          <p:nvPr/>
        </p:nvPicPr>
        <p:blipFill>
          <a:blip r:embed="rId22">
            <a:alphaModFix/>
          </a:blip>
          <a:stretch>
            <a:fillRect/>
          </a:stretch>
        </p:blipFill>
        <p:spPr>
          <a:xfrm>
            <a:off x="4185419" y="4024979"/>
            <a:ext cx="1270635" cy="856571"/>
          </a:xfrm>
          <a:prstGeom prst="rect">
            <a:avLst/>
          </a:prstGeom>
          <a:noFill/>
          <a:ln>
            <a:noFill/>
          </a:ln>
        </p:spPr>
      </p:pic>
      <p:pic>
        <p:nvPicPr>
          <p:cNvPr id="350" name="Google Shape;350;p38"/>
          <p:cNvPicPr preferRelativeResize="0"/>
          <p:nvPr/>
        </p:nvPicPr>
        <p:blipFill>
          <a:blip r:embed="rId23">
            <a:alphaModFix/>
          </a:blip>
          <a:stretch>
            <a:fillRect/>
          </a:stretch>
        </p:blipFill>
        <p:spPr>
          <a:xfrm>
            <a:off x="4181615" y="3160571"/>
            <a:ext cx="1352905" cy="856571"/>
          </a:xfrm>
          <a:prstGeom prst="rect">
            <a:avLst/>
          </a:prstGeom>
          <a:noFill/>
          <a:ln>
            <a:noFill/>
          </a:ln>
        </p:spPr>
      </p:pic>
      <p:pic>
        <p:nvPicPr>
          <p:cNvPr id="351" name="Google Shape;351;p38"/>
          <p:cNvPicPr preferRelativeResize="0"/>
          <p:nvPr/>
        </p:nvPicPr>
        <p:blipFill>
          <a:blip r:embed="rId24">
            <a:alphaModFix/>
          </a:blip>
          <a:stretch>
            <a:fillRect/>
          </a:stretch>
        </p:blipFill>
        <p:spPr>
          <a:xfrm>
            <a:off x="5459856" y="4021796"/>
            <a:ext cx="1270633" cy="856580"/>
          </a:xfrm>
          <a:prstGeom prst="rect">
            <a:avLst/>
          </a:prstGeom>
          <a:noFill/>
          <a:ln>
            <a:noFill/>
          </a:ln>
        </p:spPr>
      </p:pic>
      <p:pic>
        <p:nvPicPr>
          <p:cNvPr id="352" name="Google Shape;352;p38"/>
          <p:cNvPicPr preferRelativeResize="0"/>
          <p:nvPr/>
        </p:nvPicPr>
        <p:blipFill>
          <a:blip r:embed="rId25">
            <a:alphaModFix/>
          </a:blip>
          <a:stretch>
            <a:fillRect/>
          </a:stretch>
        </p:blipFill>
        <p:spPr>
          <a:xfrm>
            <a:off x="4179237" y="2302972"/>
            <a:ext cx="1352905" cy="856589"/>
          </a:xfrm>
          <a:prstGeom prst="rect">
            <a:avLst/>
          </a:prstGeom>
          <a:noFill/>
          <a:ln>
            <a:noFill/>
          </a:ln>
        </p:spPr>
      </p:pic>
      <p:pic>
        <p:nvPicPr>
          <p:cNvPr id="353" name="Google Shape;353;p38"/>
          <p:cNvPicPr preferRelativeResize="0"/>
          <p:nvPr/>
        </p:nvPicPr>
        <p:blipFill>
          <a:blip r:embed="rId26">
            <a:alphaModFix/>
          </a:blip>
          <a:stretch>
            <a:fillRect/>
          </a:stretch>
        </p:blipFill>
        <p:spPr>
          <a:xfrm>
            <a:off x="4181614" y="1473703"/>
            <a:ext cx="1270612" cy="85655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9"/>
          <p:cNvSpPr txBox="1"/>
          <p:nvPr/>
        </p:nvSpPr>
        <p:spPr>
          <a:xfrm>
            <a:off x="589050" y="383050"/>
            <a:ext cx="7577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1"/>
                </a:solidFill>
                <a:latin typeface="Montserrat"/>
                <a:ea typeface="Montserrat"/>
                <a:cs typeface="Montserrat"/>
                <a:sym typeface="Montserrat"/>
              </a:rPr>
              <a:t>How about outliers?</a:t>
            </a:r>
            <a:endParaRPr sz="2400">
              <a:solidFill>
                <a:schemeClr val="dk1"/>
              </a:solidFill>
              <a:latin typeface="Montserrat"/>
              <a:ea typeface="Montserrat"/>
              <a:cs typeface="Montserrat"/>
              <a:sym typeface="Montserrat"/>
            </a:endParaRPr>
          </a:p>
        </p:txBody>
      </p:sp>
      <p:pic>
        <p:nvPicPr>
          <p:cNvPr id="359" name="Google Shape;359;p39"/>
          <p:cNvPicPr preferRelativeResize="0"/>
          <p:nvPr/>
        </p:nvPicPr>
        <p:blipFill>
          <a:blip r:embed="rId3">
            <a:alphaModFix/>
          </a:blip>
          <a:stretch>
            <a:fillRect/>
          </a:stretch>
        </p:blipFill>
        <p:spPr>
          <a:xfrm>
            <a:off x="1038153" y="1475557"/>
            <a:ext cx="1047820" cy="847682"/>
          </a:xfrm>
          <a:prstGeom prst="rect">
            <a:avLst/>
          </a:prstGeom>
          <a:noFill/>
          <a:ln>
            <a:noFill/>
          </a:ln>
        </p:spPr>
      </p:pic>
      <p:pic>
        <p:nvPicPr>
          <p:cNvPr id="360" name="Google Shape;360;p39"/>
          <p:cNvPicPr preferRelativeResize="0"/>
          <p:nvPr/>
        </p:nvPicPr>
        <p:blipFill>
          <a:blip r:embed="rId4">
            <a:alphaModFix/>
          </a:blip>
          <a:stretch>
            <a:fillRect/>
          </a:stretch>
        </p:blipFill>
        <p:spPr>
          <a:xfrm>
            <a:off x="2085974" y="1475570"/>
            <a:ext cx="1047820" cy="847660"/>
          </a:xfrm>
          <a:prstGeom prst="rect">
            <a:avLst/>
          </a:prstGeom>
          <a:noFill/>
          <a:ln>
            <a:noFill/>
          </a:ln>
        </p:spPr>
      </p:pic>
      <p:pic>
        <p:nvPicPr>
          <p:cNvPr id="361" name="Google Shape;361;p39"/>
          <p:cNvPicPr preferRelativeResize="0"/>
          <p:nvPr/>
        </p:nvPicPr>
        <p:blipFill>
          <a:blip r:embed="rId5">
            <a:alphaModFix/>
          </a:blip>
          <a:stretch>
            <a:fillRect/>
          </a:stretch>
        </p:blipFill>
        <p:spPr>
          <a:xfrm>
            <a:off x="1038155" y="2311772"/>
            <a:ext cx="1047820" cy="855025"/>
          </a:xfrm>
          <a:prstGeom prst="rect">
            <a:avLst/>
          </a:prstGeom>
          <a:noFill/>
          <a:ln>
            <a:noFill/>
          </a:ln>
        </p:spPr>
      </p:pic>
      <p:pic>
        <p:nvPicPr>
          <p:cNvPr id="362" name="Google Shape;362;p39"/>
          <p:cNvPicPr preferRelativeResize="0"/>
          <p:nvPr/>
        </p:nvPicPr>
        <p:blipFill>
          <a:blip r:embed="rId6">
            <a:alphaModFix/>
          </a:blip>
          <a:stretch>
            <a:fillRect/>
          </a:stretch>
        </p:blipFill>
        <p:spPr>
          <a:xfrm>
            <a:off x="3133799" y="3165258"/>
            <a:ext cx="1047821" cy="856565"/>
          </a:xfrm>
          <a:prstGeom prst="rect">
            <a:avLst/>
          </a:prstGeom>
          <a:noFill/>
          <a:ln>
            <a:noFill/>
          </a:ln>
        </p:spPr>
      </p:pic>
      <p:pic>
        <p:nvPicPr>
          <p:cNvPr id="363" name="Google Shape;363;p39"/>
          <p:cNvPicPr preferRelativeResize="0"/>
          <p:nvPr/>
        </p:nvPicPr>
        <p:blipFill>
          <a:blip r:embed="rId7">
            <a:alphaModFix/>
          </a:blip>
          <a:stretch>
            <a:fillRect/>
          </a:stretch>
        </p:blipFill>
        <p:spPr>
          <a:xfrm>
            <a:off x="3133793" y="2315714"/>
            <a:ext cx="1047821" cy="849539"/>
          </a:xfrm>
          <a:prstGeom prst="rect">
            <a:avLst/>
          </a:prstGeom>
          <a:noFill/>
          <a:ln>
            <a:noFill/>
          </a:ln>
        </p:spPr>
      </p:pic>
      <p:pic>
        <p:nvPicPr>
          <p:cNvPr id="364" name="Google Shape;364;p39"/>
          <p:cNvPicPr preferRelativeResize="0"/>
          <p:nvPr/>
        </p:nvPicPr>
        <p:blipFill>
          <a:blip r:embed="rId8">
            <a:alphaModFix/>
          </a:blip>
          <a:stretch>
            <a:fillRect/>
          </a:stretch>
        </p:blipFill>
        <p:spPr>
          <a:xfrm>
            <a:off x="3133792" y="1473701"/>
            <a:ext cx="1047821" cy="849539"/>
          </a:xfrm>
          <a:prstGeom prst="rect">
            <a:avLst/>
          </a:prstGeom>
          <a:noFill/>
          <a:ln>
            <a:noFill/>
          </a:ln>
        </p:spPr>
      </p:pic>
      <p:pic>
        <p:nvPicPr>
          <p:cNvPr id="365" name="Google Shape;365;p39"/>
          <p:cNvPicPr preferRelativeResize="0"/>
          <p:nvPr/>
        </p:nvPicPr>
        <p:blipFill>
          <a:blip r:embed="rId9">
            <a:alphaModFix/>
          </a:blip>
          <a:stretch>
            <a:fillRect/>
          </a:stretch>
        </p:blipFill>
        <p:spPr>
          <a:xfrm>
            <a:off x="3133793" y="4021824"/>
            <a:ext cx="1047821" cy="856571"/>
          </a:xfrm>
          <a:prstGeom prst="rect">
            <a:avLst/>
          </a:prstGeom>
          <a:noFill/>
          <a:ln>
            <a:noFill/>
          </a:ln>
        </p:spPr>
      </p:pic>
      <p:pic>
        <p:nvPicPr>
          <p:cNvPr id="366" name="Google Shape;366;p39"/>
          <p:cNvPicPr preferRelativeResize="0"/>
          <p:nvPr/>
        </p:nvPicPr>
        <p:blipFill>
          <a:blip r:embed="rId10">
            <a:alphaModFix/>
          </a:blip>
          <a:stretch>
            <a:fillRect/>
          </a:stretch>
        </p:blipFill>
        <p:spPr>
          <a:xfrm>
            <a:off x="2085966" y="4021819"/>
            <a:ext cx="1047821" cy="856565"/>
          </a:xfrm>
          <a:prstGeom prst="rect">
            <a:avLst/>
          </a:prstGeom>
          <a:noFill/>
          <a:ln>
            <a:noFill/>
          </a:ln>
        </p:spPr>
      </p:pic>
      <p:pic>
        <p:nvPicPr>
          <p:cNvPr id="367" name="Google Shape;367;p39"/>
          <p:cNvPicPr preferRelativeResize="0"/>
          <p:nvPr/>
        </p:nvPicPr>
        <p:blipFill>
          <a:blip r:embed="rId11">
            <a:alphaModFix/>
          </a:blip>
          <a:stretch>
            <a:fillRect/>
          </a:stretch>
        </p:blipFill>
        <p:spPr>
          <a:xfrm>
            <a:off x="1038150" y="4021823"/>
            <a:ext cx="1047821" cy="856566"/>
          </a:xfrm>
          <a:prstGeom prst="rect">
            <a:avLst/>
          </a:prstGeom>
          <a:noFill/>
          <a:ln>
            <a:noFill/>
          </a:ln>
        </p:spPr>
      </p:pic>
      <p:pic>
        <p:nvPicPr>
          <p:cNvPr id="368" name="Google Shape;368;p39"/>
          <p:cNvPicPr preferRelativeResize="0"/>
          <p:nvPr/>
        </p:nvPicPr>
        <p:blipFill>
          <a:blip r:embed="rId12">
            <a:alphaModFix/>
          </a:blip>
          <a:stretch>
            <a:fillRect/>
          </a:stretch>
        </p:blipFill>
        <p:spPr>
          <a:xfrm>
            <a:off x="2085969" y="3166800"/>
            <a:ext cx="1047820" cy="855024"/>
          </a:xfrm>
          <a:prstGeom prst="rect">
            <a:avLst/>
          </a:prstGeom>
          <a:noFill/>
          <a:ln>
            <a:noFill/>
          </a:ln>
        </p:spPr>
      </p:pic>
      <p:pic>
        <p:nvPicPr>
          <p:cNvPr id="369" name="Google Shape;369;p39"/>
          <p:cNvPicPr preferRelativeResize="0"/>
          <p:nvPr/>
        </p:nvPicPr>
        <p:blipFill>
          <a:blip r:embed="rId13">
            <a:alphaModFix/>
          </a:blip>
          <a:stretch>
            <a:fillRect/>
          </a:stretch>
        </p:blipFill>
        <p:spPr>
          <a:xfrm>
            <a:off x="1038150" y="3166800"/>
            <a:ext cx="1047820" cy="855024"/>
          </a:xfrm>
          <a:prstGeom prst="rect">
            <a:avLst/>
          </a:prstGeom>
          <a:noFill/>
          <a:ln>
            <a:noFill/>
          </a:ln>
        </p:spPr>
      </p:pic>
      <p:pic>
        <p:nvPicPr>
          <p:cNvPr id="370" name="Google Shape;370;p39"/>
          <p:cNvPicPr preferRelativeResize="0"/>
          <p:nvPr/>
        </p:nvPicPr>
        <p:blipFill>
          <a:blip r:embed="rId14">
            <a:alphaModFix/>
          </a:blip>
          <a:stretch>
            <a:fillRect/>
          </a:stretch>
        </p:blipFill>
        <p:spPr>
          <a:xfrm>
            <a:off x="2085969" y="2323217"/>
            <a:ext cx="1047820" cy="855024"/>
          </a:xfrm>
          <a:prstGeom prst="rect">
            <a:avLst/>
          </a:prstGeom>
          <a:noFill/>
          <a:ln>
            <a:noFill/>
          </a:ln>
        </p:spPr>
      </p:pic>
      <p:pic>
        <p:nvPicPr>
          <p:cNvPr id="371" name="Google Shape;371;p39"/>
          <p:cNvPicPr preferRelativeResize="0"/>
          <p:nvPr/>
        </p:nvPicPr>
        <p:blipFill>
          <a:blip r:embed="rId15">
            <a:alphaModFix/>
          </a:blip>
          <a:stretch>
            <a:fillRect/>
          </a:stretch>
        </p:blipFill>
        <p:spPr>
          <a:xfrm>
            <a:off x="6738145" y="2261294"/>
            <a:ext cx="1352905" cy="856571"/>
          </a:xfrm>
          <a:prstGeom prst="rect">
            <a:avLst/>
          </a:prstGeom>
          <a:noFill/>
          <a:ln>
            <a:noFill/>
          </a:ln>
        </p:spPr>
      </p:pic>
      <p:pic>
        <p:nvPicPr>
          <p:cNvPr id="372" name="Google Shape;372;p39"/>
          <p:cNvPicPr preferRelativeResize="0"/>
          <p:nvPr/>
        </p:nvPicPr>
        <p:blipFill>
          <a:blip r:embed="rId16">
            <a:alphaModFix/>
          </a:blip>
          <a:stretch>
            <a:fillRect/>
          </a:stretch>
        </p:blipFill>
        <p:spPr>
          <a:xfrm>
            <a:off x="6730491" y="3054301"/>
            <a:ext cx="1352905" cy="912037"/>
          </a:xfrm>
          <a:prstGeom prst="rect">
            <a:avLst/>
          </a:prstGeom>
          <a:noFill/>
          <a:ln>
            <a:noFill/>
          </a:ln>
        </p:spPr>
      </p:pic>
      <p:pic>
        <p:nvPicPr>
          <p:cNvPr id="373" name="Google Shape;373;p39"/>
          <p:cNvPicPr preferRelativeResize="0"/>
          <p:nvPr/>
        </p:nvPicPr>
        <p:blipFill>
          <a:blip r:embed="rId17">
            <a:alphaModFix/>
          </a:blip>
          <a:stretch>
            <a:fillRect/>
          </a:stretch>
        </p:blipFill>
        <p:spPr>
          <a:xfrm>
            <a:off x="6730491" y="1463825"/>
            <a:ext cx="1352905" cy="856571"/>
          </a:xfrm>
          <a:prstGeom prst="rect">
            <a:avLst/>
          </a:prstGeom>
          <a:noFill/>
          <a:ln>
            <a:noFill/>
          </a:ln>
        </p:spPr>
      </p:pic>
      <p:pic>
        <p:nvPicPr>
          <p:cNvPr id="374" name="Google Shape;374;p39"/>
          <p:cNvPicPr preferRelativeResize="0"/>
          <p:nvPr/>
        </p:nvPicPr>
        <p:blipFill>
          <a:blip r:embed="rId18">
            <a:alphaModFix/>
          </a:blip>
          <a:stretch>
            <a:fillRect/>
          </a:stretch>
        </p:blipFill>
        <p:spPr>
          <a:xfrm>
            <a:off x="6730491" y="3966346"/>
            <a:ext cx="1352905" cy="912031"/>
          </a:xfrm>
          <a:prstGeom prst="rect">
            <a:avLst/>
          </a:prstGeom>
          <a:noFill/>
          <a:ln>
            <a:noFill/>
          </a:ln>
        </p:spPr>
      </p:pic>
      <p:pic>
        <p:nvPicPr>
          <p:cNvPr id="375" name="Google Shape;375;p39"/>
          <p:cNvPicPr preferRelativeResize="0"/>
          <p:nvPr/>
        </p:nvPicPr>
        <p:blipFill>
          <a:blip r:embed="rId19">
            <a:alphaModFix/>
          </a:blip>
          <a:stretch>
            <a:fillRect/>
          </a:stretch>
        </p:blipFill>
        <p:spPr>
          <a:xfrm>
            <a:off x="5459884" y="1463825"/>
            <a:ext cx="1270612" cy="856573"/>
          </a:xfrm>
          <a:prstGeom prst="rect">
            <a:avLst/>
          </a:prstGeom>
          <a:noFill/>
          <a:ln>
            <a:noFill/>
          </a:ln>
        </p:spPr>
      </p:pic>
      <p:pic>
        <p:nvPicPr>
          <p:cNvPr id="376" name="Google Shape;376;p39"/>
          <p:cNvPicPr preferRelativeResize="0"/>
          <p:nvPr/>
        </p:nvPicPr>
        <p:blipFill>
          <a:blip r:embed="rId20">
            <a:alphaModFix/>
          </a:blip>
          <a:stretch>
            <a:fillRect/>
          </a:stretch>
        </p:blipFill>
        <p:spPr>
          <a:xfrm>
            <a:off x="5459859" y="2301928"/>
            <a:ext cx="1270634" cy="856580"/>
          </a:xfrm>
          <a:prstGeom prst="rect">
            <a:avLst/>
          </a:prstGeom>
          <a:noFill/>
          <a:ln>
            <a:noFill/>
          </a:ln>
        </p:spPr>
      </p:pic>
      <p:pic>
        <p:nvPicPr>
          <p:cNvPr id="377" name="Google Shape;377;p39"/>
          <p:cNvPicPr preferRelativeResize="0"/>
          <p:nvPr/>
        </p:nvPicPr>
        <p:blipFill>
          <a:blip r:embed="rId21">
            <a:alphaModFix/>
          </a:blip>
          <a:stretch>
            <a:fillRect/>
          </a:stretch>
        </p:blipFill>
        <p:spPr>
          <a:xfrm>
            <a:off x="5474917" y="3117864"/>
            <a:ext cx="1270634" cy="907117"/>
          </a:xfrm>
          <a:prstGeom prst="rect">
            <a:avLst/>
          </a:prstGeom>
          <a:noFill/>
          <a:ln>
            <a:noFill/>
          </a:ln>
        </p:spPr>
      </p:pic>
      <p:pic>
        <p:nvPicPr>
          <p:cNvPr id="378" name="Google Shape;378;p39"/>
          <p:cNvPicPr preferRelativeResize="0"/>
          <p:nvPr/>
        </p:nvPicPr>
        <p:blipFill>
          <a:blip r:embed="rId22">
            <a:alphaModFix/>
          </a:blip>
          <a:stretch>
            <a:fillRect/>
          </a:stretch>
        </p:blipFill>
        <p:spPr>
          <a:xfrm>
            <a:off x="4185419" y="4024979"/>
            <a:ext cx="1270635" cy="856571"/>
          </a:xfrm>
          <a:prstGeom prst="rect">
            <a:avLst/>
          </a:prstGeom>
          <a:noFill/>
          <a:ln>
            <a:noFill/>
          </a:ln>
        </p:spPr>
      </p:pic>
      <p:pic>
        <p:nvPicPr>
          <p:cNvPr id="379" name="Google Shape;379;p39"/>
          <p:cNvPicPr preferRelativeResize="0"/>
          <p:nvPr/>
        </p:nvPicPr>
        <p:blipFill>
          <a:blip r:embed="rId23">
            <a:alphaModFix/>
          </a:blip>
          <a:stretch>
            <a:fillRect/>
          </a:stretch>
        </p:blipFill>
        <p:spPr>
          <a:xfrm>
            <a:off x="4181615" y="3160571"/>
            <a:ext cx="1352905" cy="856571"/>
          </a:xfrm>
          <a:prstGeom prst="rect">
            <a:avLst/>
          </a:prstGeom>
          <a:noFill/>
          <a:ln>
            <a:noFill/>
          </a:ln>
        </p:spPr>
      </p:pic>
      <p:pic>
        <p:nvPicPr>
          <p:cNvPr id="380" name="Google Shape;380;p39"/>
          <p:cNvPicPr preferRelativeResize="0"/>
          <p:nvPr/>
        </p:nvPicPr>
        <p:blipFill>
          <a:blip r:embed="rId24">
            <a:alphaModFix/>
          </a:blip>
          <a:stretch>
            <a:fillRect/>
          </a:stretch>
        </p:blipFill>
        <p:spPr>
          <a:xfrm>
            <a:off x="5459856" y="4021796"/>
            <a:ext cx="1270633" cy="856580"/>
          </a:xfrm>
          <a:prstGeom prst="rect">
            <a:avLst/>
          </a:prstGeom>
          <a:noFill/>
          <a:ln>
            <a:noFill/>
          </a:ln>
        </p:spPr>
      </p:pic>
      <p:pic>
        <p:nvPicPr>
          <p:cNvPr id="381" name="Google Shape;381;p39"/>
          <p:cNvPicPr preferRelativeResize="0"/>
          <p:nvPr/>
        </p:nvPicPr>
        <p:blipFill>
          <a:blip r:embed="rId25">
            <a:alphaModFix/>
          </a:blip>
          <a:stretch>
            <a:fillRect/>
          </a:stretch>
        </p:blipFill>
        <p:spPr>
          <a:xfrm>
            <a:off x="4179237" y="2302972"/>
            <a:ext cx="1352905" cy="856589"/>
          </a:xfrm>
          <a:prstGeom prst="rect">
            <a:avLst/>
          </a:prstGeom>
          <a:noFill/>
          <a:ln>
            <a:noFill/>
          </a:ln>
        </p:spPr>
      </p:pic>
      <p:pic>
        <p:nvPicPr>
          <p:cNvPr id="382" name="Google Shape;382;p39"/>
          <p:cNvPicPr preferRelativeResize="0"/>
          <p:nvPr/>
        </p:nvPicPr>
        <p:blipFill>
          <a:blip r:embed="rId26">
            <a:alphaModFix/>
          </a:blip>
          <a:stretch>
            <a:fillRect/>
          </a:stretch>
        </p:blipFill>
        <p:spPr>
          <a:xfrm>
            <a:off x="4181614" y="1473703"/>
            <a:ext cx="1270612" cy="856554"/>
          </a:xfrm>
          <a:prstGeom prst="rect">
            <a:avLst/>
          </a:prstGeom>
          <a:noFill/>
          <a:ln>
            <a:noFill/>
          </a:ln>
        </p:spPr>
      </p:pic>
      <p:sp>
        <p:nvSpPr>
          <p:cNvPr id="383" name="Google Shape;383;p39"/>
          <p:cNvSpPr txBox="1"/>
          <p:nvPr/>
        </p:nvSpPr>
        <p:spPr>
          <a:xfrm>
            <a:off x="1720875" y="879900"/>
            <a:ext cx="757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Montserrat"/>
                <a:ea typeface="Montserrat"/>
                <a:cs typeface="Montserrat"/>
                <a:sym typeface="Montserrat"/>
              </a:rPr>
              <a:t>(hint: they may or may not be highlighted already)</a:t>
            </a:r>
            <a:endParaRPr sz="1800">
              <a:solidFill>
                <a:schemeClr val="dk1"/>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0"/>
          <p:cNvSpPr txBox="1"/>
          <p:nvPr/>
        </p:nvSpPr>
        <p:spPr>
          <a:xfrm>
            <a:off x="692125" y="579500"/>
            <a:ext cx="7577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Montserrat"/>
                <a:ea typeface="Montserrat"/>
                <a:cs typeface="Montserrat"/>
                <a:sym typeface="Montserrat"/>
              </a:rPr>
              <a:t>The most skewed features were…</a:t>
            </a:r>
            <a:endParaRPr sz="18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800">
                <a:solidFill>
                  <a:schemeClr val="dk1"/>
                </a:solidFill>
                <a:latin typeface="Montserrat"/>
                <a:ea typeface="Montserrat"/>
                <a:cs typeface="Montserrat"/>
                <a:sym typeface="Montserrat"/>
              </a:rPr>
              <a:t>Well, the </a:t>
            </a:r>
            <a:r>
              <a:rPr b="1" lang="en" sz="1800">
                <a:solidFill>
                  <a:schemeClr val="dk1"/>
                </a:solidFill>
                <a:latin typeface="Montserrat"/>
                <a:ea typeface="Montserrat"/>
                <a:cs typeface="Montserrat"/>
                <a:sym typeface="Montserrat"/>
              </a:rPr>
              <a:t>wage</a:t>
            </a:r>
            <a:r>
              <a:rPr lang="en" sz="1800">
                <a:solidFill>
                  <a:schemeClr val="dk1"/>
                </a:solidFill>
                <a:latin typeface="Montserrat"/>
                <a:ea typeface="Montserrat"/>
                <a:cs typeface="Montserrat"/>
                <a:sym typeface="Montserrat"/>
              </a:rPr>
              <a:t>, </a:t>
            </a:r>
            <a:r>
              <a:rPr b="1" lang="en" sz="1800">
                <a:solidFill>
                  <a:schemeClr val="dk1"/>
                </a:solidFill>
                <a:latin typeface="Montserrat"/>
                <a:ea typeface="Montserrat"/>
                <a:cs typeface="Montserrat"/>
                <a:sym typeface="Montserrat"/>
              </a:rPr>
              <a:t>value</a:t>
            </a:r>
            <a:r>
              <a:rPr lang="en" sz="1800">
                <a:solidFill>
                  <a:schemeClr val="dk1"/>
                </a:solidFill>
                <a:latin typeface="Montserrat"/>
                <a:ea typeface="Montserrat"/>
                <a:cs typeface="Montserrat"/>
                <a:sym typeface="Montserrat"/>
              </a:rPr>
              <a:t> &amp; </a:t>
            </a:r>
            <a:r>
              <a:rPr b="1" lang="en" sz="1800">
                <a:solidFill>
                  <a:schemeClr val="dk1"/>
                </a:solidFill>
                <a:latin typeface="Montserrat"/>
                <a:ea typeface="Montserrat"/>
                <a:cs typeface="Montserrat"/>
                <a:sym typeface="Montserrat"/>
              </a:rPr>
              <a:t>release clause</a:t>
            </a:r>
            <a:endParaRPr b="1" sz="1800">
              <a:solidFill>
                <a:schemeClr val="dk1"/>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1"/>
          <p:cNvSpPr txBox="1"/>
          <p:nvPr/>
        </p:nvSpPr>
        <p:spPr>
          <a:xfrm>
            <a:off x="692125" y="579500"/>
            <a:ext cx="7577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Montserrat"/>
                <a:ea typeface="Montserrat"/>
                <a:cs typeface="Montserrat"/>
                <a:sym typeface="Montserrat"/>
              </a:rPr>
              <a:t>The most skewed features were…</a:t>
            </a:r>
            <a:endParaRPr sz="18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800">
                <a:solidFill>
                  <a:schemeClr val="dk1"/>
                </a:solidFill>
                <a:latin typeface="Montserrat"/>
                <a:ea typeface="Montserrat"/>
                <a:cs typeface="Montserrat"/>
                <a:sym typeface="Montserrat"/>
              </a:rPr>
              <a:t>Well, the </a:t>
            </a:r>
            <a:r>
              <a:rPr b="1" lang="en" sz="1800">
                <a:solidFill>
                  <a:schemeClr val="dk1"/>
                </a:solidFill>
                <a:latin typeface="Montserrat"/>
                <a:ea typeface="Montserrat"/>
                <a:cs typeface="Montserrat"/>
                <a:sym typeface="Montserrat"/>
              </a:rPr>
              <a:t>wage</a:t>
            </a:r>
            <a:r>
              <a:rPr lang="en" sz="1800">
                <a:solidFill>
                  <a:schemeClr val="dk1"/>
                </a:solidFill>
                <a:latin typeface="Montserrat"/>
                <a:ea typeface="Montserrat"/>
                <a:cs typeface="Montserrat"/>
                <a:sym typeface="Montserrat"/>
              </a:rPr>
              <a:t>, </a:t>
            </a:r>
            <a:r>
              <a:rPr b="1" lang="en" sz="1800">
                <a:solidFill>
                  <a:schemeClr val="dk1"/>
                </a:solidFill>
                <a:latin typeface="Montserrat"/>
                <a:ea typeface="Montserrat"/>
                <a:cs typeface="Montserrat"/>
                <a:sym typeface="Montserrat"/>
              </a:rPr>
              <a:t>value</a:t>
            </a:r>
            <a:r>
              <a:rPr lang="en" sz="1800">
                <a:solidFill>
                  <a:schemeClr val="dk1"/>
                </a:solidFill>
                <a:latin typeface="Montserrat"/>
                <a:ea typeface="Montserrat"/>
                <a:cs typeface="Montserrat"/>
                <a:sym typeface="Montserrat"/>
              </a:rPr>
              <a:t> &amp; </a:t>
            </a:r>
            <a:r>
              <a:rPr b="1" lang="en" sz="1800">
                <a:solidFill>
                  <a:schemeClr val="dk1"/>
                </a:solidFill>
                <a:latin typeface="Montserrat"/>
                <a:ea typeface="Montserrat"/>
                <a:cs typeface="Montserrat"/>
                <a:sym typeface="Montserrat"/>
              </a:rPr>
              <a:t>release clause</a:t>
            </a:r>
            <a:endParaRPr b="1" sz="1800">
              <a:solidFill>
                <a:schemeClr val="dk1"/>
              </a:solidFill>
              <a:latin typeface="Montserrat"/>
              <a:ea typeface="Montserrat"/>
              <a:cs typeface="Montserrat"/>
              <a:sym typeface="Montserrat"/>
            </a:endParaRPr>
          </a:p>
        </p:txBody>
      </p:sp>
      <p:sp>
        <p:nvSpPr>
          <p:cNvPr id="394" name="Google Shape;394;p41"/>
          <p:cNvSpPr txBox="1"/>
          <p:nvPr/>
        </p:nvSpPr>
        <p:spPr>
          <a:xfrm>
            <a:off x="692125" y="1980875"/>
            <a:ext cx="7577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Montserrat"/>
                <a:ea typeface="Montserrat"/>
                <a:cs typeface="Montserrat"/>
                <a:sym typeface="Montserrat"/>
              </a:rPr>
              <a:t>Then, the distributions that looked very similar were the attributes related to </a:t>
            </a:r>
            <a:r>
              <a:rPr b="1" lang="en" sz="1800">
                <a:solidFill>
                  <a:schemeClr val="dk1"/>
                </a:solidFill>
                <a:latin typeface="Montserrat"/>
                <a:ea typeface="Montserrat"/>
                <a:cs typeface="Montserrat"/>
                <a:sym typeface="Montserrat"/>
              </a:rPr>
              <a:t>goalkeeping</a:t>
            </a:r>
            <a:r>
              <a:rPr lang="en" sz="1800">
                <a:solidFill>
                  <a:schemeClr val="dk1"/>
                </a:solidFill>
                <a:latin typeface="Montserrat"/>
                <a:ea typeface="Montserrat"/>
                <a:cs typeface="Montserrat"/>
                <a:sym typeface="Montserrat"/>
              </a:rPr>
              <a:t> - but we’ll get to those when we look at the correlations</a:t>
            </a:r>
            <a:endParaRPr sz="1800">
              <a:solidFill>
                <a:schemeClr val="dk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681475" y="486775"/>
            <a:ext cx="7577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Montserrat"/>
                <a:ea typeface="Montserrat"/>
                <a:cs typeface="Montserrat"/>
                <a:sym typeface="Montserrat"/>
              </a:rPr>
              <a:t>As business owners of an up-and-coming soccer club in Romania, we set out on a mission to reclaim the glory we had in 1986…</a:t>
            </a:r>
            <a:endParaRPr sz="2400">
              <a:solidFill>
                <a:schemeClr val="dk1"/>
              </a:solidFill>
              <a:latin typeface="Montserrat"/>
              <a:ea typeface="Montserrat"/>
              <a:cs typeface="Montserrat"/>
              <a:sym typeface="Montserrat"/>
            </a:endParaRPr>
          </a:p>
        </p:txBody>
      </p:sp>
      <p:pic>
        <p:nvPicPr>
          <p:cNvPr id="67" name="Google Shape;67;p15"/>
          <p:cNvPicPr preferRelativeResize="0"/>
          <p:nvPr/>
        </p:nvPicPr>
        <p:blipFill>
          <a:blip r:embed="rId3">
            <a:alphaModFix/>
          </a:blip>
          <a:stretch>
            <a:fillRect/>
          </a:stretch>
        </p:blipFill>
        <p:spPr>
          <a:xfrm>
            <a:off x="671513" y="2020875"/>
            <a:ext cx="7800975" cy="723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2"/>
          <p:cNvSpPr txBox="1"/>
          <p:nvPr/>
        </p:nvSpPr>
        <p:spPr>
          <a:xfrm>
            <a:off x="692125" y="579500"/>
            <a:ext cx="7577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Montserrat"/>
                <a:ea typeface="Montserrat"/>
                <a:cs typeface="Montserrat"/>
                <a:sym typeface="Montserrat"/>
              </a:rPr>
              <a:t>The most skewed features were…</a:t>
            </a:r>
            <a:endParaRPr sz="18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800">
                <a:solidFill>
                  <a:schemeClr val="dk1"/>
                </a:solidFill>
                <a:latin typeface="Montserrat"/>
                <a:ea typeface="Montserrat"/>
                <a:cs typeface="Montserrat"/>
                <a:sym typeface="Montserrat"/>
              </a:rPr>
              <a:t>Well, the </a:t>
            </a:r>
            <a:r>
              <a:rPr b="1" lang="en" sz="1800">
                <a:solidFill>
                  <a:schemeClr val="dk1"/>
                </a:solidFill>
                <a:latin typeface="Montserrat"/>
                <a:ea typeface="Montserrat"/>
                <a:cs typeface="Montserrat"/>
                <a:sym typeface="Montserrat"/>
              </a:rPr>
              <a:t>wage</a:t>
            </a:r>
            <a:r>
              <a:rPr lang="en" sz="1800">
                <a:solidFill>
                  <a:schemeClr val="dk1"/>
                </a:solidFill>
                <a:latin typeface="Montserrat"/>
                <a:ea typeface="Montserrat"/>
                <a:cs typeface="Montserrat"/>
                <a:sym typeface="Montserrat"/>
              </a:rPr>
              <a:t>, </a:t>
            </a:r>
            <a:r>
              <a:rPr b="1" lang="en" sz="1800">
                <a:solidFill>
                  <a:schemeClr val="dk1"/>
                </a:solidFill>
                <a:latin typeface="Montserrat"/>
                <a:ea typeface="Montserrat"/>
                <a:cs typeface="Montserrat"/>
                <a:sym typeface="Montserrat"/>
              </a:rPr>
              <a:t>value</a:t>
            </a:r>
            <a:r>
              <a:rPr lang="en" sz="1800">
                <a:solidFill>
                  <a:schemeClr val="dk1"/>
                </a:solidFill>
                <a:latin typeface="Montserrat"/>
                <a:ea typeface="Montserrat"/>
                <a:cs typeface="Montserrat"/>
                <a:sym typeface="Montserrat"/>
              </a:rPr>
              <a:t> &amp; </a:t>
            </a:r>
            <a:r>
              <a:rPr b="1" lang="en" sz="1800">
                <a:solidFill>
                  <a:schemeClr val="dk1"/>
                </a:solidFill>
                <a:latin typeface="Montserrat"/>
                <a:ea typeface="Montserrat"/>
                <a:cs typeface="Montserrat"/>
                <a:sym typeface="Montserrat"/>
              </a:rPr>
              <a:t>release clause</a:t>
            </a:r>
            <a:endParaRPr b="1" sz="1800">
              <a:solidFill>
                <a:schemeClr val="dk1"/>
              </a:solidFill>
              <a:latin typeface="Montserrat"/>
              <a:ea typeface="Montserrat"/>
              <a:cs typeface="Montserrat"/>
              <a:sym typeface="Montserrat"/>
            </a:endParaRPr>
          </a:p>
        </p:txBody>
      </p:sp>
      <p:sp>
        <p:nvSpPr>
          <p:cNvPr id="400" name="Google Shape;400;p42"/>
          <p:cNvSpPr txBox="1"/>
          <p:nvPr/>
        </p:nvSpPr>
        <p:spPr>
          <a:xfrm>
            <a:off x="692125" y="1980875"/>
            <a:ext cx="7577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Montserrat"/>
                <a:ea typeface="Montserrat"/>
                <a:cs typeface="Montserrat"/>
                <a:sym typeface="Montserrat"/>
              </a:rPr>
              <a:t>Then, the distributions that looked very similar were the attributes related to </a:t>
            </a:r>
            <a:r>
              <a:rPr b="1" lang="en" sz="1800">
                <a:solidFill>
                  <a:schemeClr val="dk1"/>
                </a:solidFill>
                <a:latin typeface="Montserrat"/>
                <a:ea typeface="Montserrat"/>
                <a:cs typeface="Montserrat"/>
                <a:sym typeface="Montserrat"/>
              </a:rPr>
              <a:t>goalkeeping</a:t>
            </a:r>
            <a:r>
              <a:rPr lang="en" sz="1800">
                <a:solidFill>
                  <a:schemeClr val="dk1"/>
                </a:solidFill>
                <a:latin typeface="Montserrat"/>
                <a:ea typeface="Montserrat"/>
                <a:cs typeface="Montserrat"/>
                <a:sym typeface="Montserrat"/>
              </a:rPr>
              <a:t> - but we’ll get to those when we look at the correlations</a:t>
            </a:r>
            <a:endParaRPr sz="1800">
              <a:solidFill>
                <a:schemeClr val="dk1"/>
              </a:solidFill>
              <a:latin typeface="Montserrat"/>
              <a:ea typeface="Montserrat"/>
              <a:cs typeface="Montserrat"/>
              <a:sym typeface="Montserrat"/>
            </a:endParaRPr>
          </a:p>
        </p:txBody>
      </p:sp>
      <p:sp>
        <p:nvSpPr>
          <p:cNvPr id="401" name="Google Shape;401;p42"/>
          <p:cNvSpPr txBox="1"/>
          <p:nvPr/>
        </p:nvSpPr>
        <p:spPr>
          <a:xfrm>
            <a:off x="692125" y="3979300"/>
            <a:ext cx="757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Montserrat"/>
                <a:ea typeface="Montserrat"/>
                <a:cs typeface="Montserrat"/>
                <a:sym typeface="Montserrat"/>
              </a:rPr>
              <a:t>(these weren’t all the graphs, btw - but we need to move on)</a:t>
            </a:r>
            <a:endParaRPr sz="1800">
              <a:solidFill>
                <a:schemeClr val="dk1"/>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3"/>
          <p:cNvSpPr txBox="1"/>
          <p:nvPr/>
        </p:nvSpPr>
        <p:spPr>
          <a:xfrm>
            <a:off x="360450" y="230650"/>
            <a:ext cx="7577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Montserrat"/>
                <a:ea typeface="Montserrat"/>
                <a:cs typeface="Montserrat"/>
                <a:sym typeface="Montserrat"/>
              </a:rPr>
              <a:t>Explore &amp; </a:t>
            </a:r>
            <a:r>
              <a:rPr lang="en" sz="2400">
                <a:solidFill>
                  <a:schemeClr val="dk1"/>
                </a:solidFill>
                <a:latin typeface="Montserrat"/>
                <a:ea typeface="Montserrat"/>
                <a:cs typeface="Montserrat"/>
                <a:sym typeface="Montserrat"/>
              </a:rPr>
              <a:t>visualize</a:t>
            </a:r>
            <a:r>
              <a:rPr lang="en" sz="2400">
                <a:solidFill>
                  <a:schemeClr val="dk1"/>
                </a:solidFill>
                <a:latin typeface="Montserrat"/>
                <a:ea typeface="Montserrat"/>
                <a:cs typeface="Montserrat"/>
                <a:sym typeface="Montserrat"/>
              </a:rPr>
              <a:t> - correlation matrix</a:t>
            </a:r>
            <a:endParaRPr sz="2400">
              <a:solidFill>
                <a:schemeClr val="dk1"/>
              </a:solidFill>
              <a:latin typeface="Montserrat"/>
              <a:ea typeface="Montserrat"/>
              <a:cs typeface="Montserrat"/>
              <a:sym typeface="Montserrat"/>
            </a:endParaRPr>
          </a:p>
        </p:txBody>
      </p:sp>
      <p:pic>
        <p:nvPicPr>
          <p:cNvPr id="407" name="Google Shape;407;p43"/>
          <p:cNvPicPr preferRelativeResize="0"/>
          <p:nvPr/>
        </p:nvPicPr>
        <p:blipFill>
          <a:blip r:embed="rId3">
            <a:alphaModFix/>
          </a:blip>
          <a:stretch>
            <a:fillRect/>
          </a:stretch>
        </p:blipFill>
        <p:spPr>
          <a:xfrm>
            <a:off x="360450" y="883000"/>
            <a:ext cx="3966853" cy="4053949"/>
          </a:xfrm>
          <a:prstGeom prst="rect">
            <a:avLst/>
          </a:prstGeom>
          <a:noFill/>
          <a:ln>
            <a:noFill/>
          </a:ln>
        </p:spPr>
      </p:pic>
      <p:sp>
        <p:nvSpPr>
          <p:cNvPr id="408" name="Google Shape;408;p43"/>
          <p:cNvSpPr txBox="1"/>
          <p:nvPr/>
        </p:nvSpPr>
        <p:spPr>
          <a:xfrm>
            <a:off x="5265325" y="883000"/>
            <a:ext cx="3410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Montserrat"/>
                <a:ea typeface="Montserrat"/>
                <a:cs typeface="Montserrat"/>
                <a:sym typeface="Montserrat"/>
              </a:rPr>
              <a:t>This is not nice to look at - so we decided to destroy it</a:t>
            </a:r>
            <a:endParaRPr sz="2400">
              <a:solidFill>
                <a:schemeClr val="dk1"/>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4"/>
          <p:cNvSpPr txBox="1"/>
          <p:nvPr/>
        </p:nvSpPr>
        <p:spPr>
          <a:xfrm>
            <a:off x="360450" y="230650"/>
            <a:ext cx="7577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Montserrat"/>
                <a:ea typeface="Montserrat"/>
                <a:cs typeface="Montserrat"/>
                <a:sym typeface="Montserrat"/>
              </a:rPr>
              <a:t>Explore &amp; destroy</a:t>
            </a:r>
            <a:endParaRPr sz="2400">
              <a:solidFill>
                <a:schemeClr val="dk1"/>
              </a:solidFill>
              <a:latin typeface="Montserrat"/>
              <a:ea typeface="Montserrat"/>
              <a:cs typeface="Montserrat"/>
              <a:sym typeface="Montserrat"/>
            </a:endParaRPr>
          </a:p>
        </p:txBody>
      </p:sp>
      <p:sp>
        <p:nvSpPr>
          <p:cNvPr id="414" name="Google Shape;414;p44"/>
          <p:cNvSpPr txBox="1"/>
          <p:nvPr/>
        </p:nvSpPr>
        <p:spPr>
          <a:xfrm>
            <a:off x="473750" y="1045425"/>
            <a:ext cx="81348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Montserrat"/>
                <a:ea typeface="Montserrat"/>
                <a:cs typeface="Montserrat"/>
                <a:sym typeface="Montserrat"/>
              </a:rPr>
              <a:t>What we mean by destroying is that we created functions to look at: </a:t>
            </a:r>
            <a:endParaRPr sz="18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Which features have a correlation between -1% and 1% with a given target</a:t>
            </a:r>
            <a:endParaRPr sz="1800">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Which features have a correlation &gt; 95% amongst themselves and have a higher correlation with the target</a:t>
            </a:r>
            <a:endParaRPr sz="18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800">
                <a:solidFill>
                  <a:schemeClr val="dk1"/>
                </a:solidFill>
                <a:latin typeface="Montserrat"/>
                <a:ea typeface="Montserrat"/>
                <a:cs typeface="Montserrat"/>
                <a:sym typeface="Montserrat"/>
              </a:rPr>
              <a:t>… and record which columns we want to des…. drop :)</a:t>
            </a:r>
            <a:endParaRPr sz="1800">
              <a:solidFill>
                <a:schemeClr val="dk1"/>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5"/>
          <p:cNvSpPr txBox="1"/>
          <p:nvPr/>
        </p:nvSpPr>
        <p:spPr>
          <a:xfrm>
            <a:off x="360450" y="230650"/>
            <a:ext cx="7577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Montserrat"/>
                <a:ea typeface="Montserrat"/>
                <a:cs typeface="Montserrat"/>
                <a:sym typeface="Montserrat"/>
              </a:rPr>
              <a:t>Explore &amp; destroy</a:t>
            </a:r>
            <a:endParaRPr sz="2400">
              <a:solidFill>
                <a:schemeClr val="dk1"/>
              </a:solidFill>
              <a:latin typeface="Montserrat"/>
              <a:ea typeface="Montserrat"/>
              <a:cs typeface="Montserrat"/>
              <a:sym typeface="Montserrat"/>
            </a:endParaRPr>
          </a:p>
        </p:txBody>
      </p:sp>
      <p:pic>
        <p:nvPicPr>
          <p:cNvPr id="420" name="Google Shape;420;p45"/>
          <p:cNvPicPr preferRelativeResize="0"/>
          <p:nvPr/>
        </p:nvPicPr>
        <p:blipFill>
          <a:blip r:embed="rId3">
            <a:alphaModFix/>
          </a:blip>
          <a:stretch>
            <a:fillRect/>
          </a:stretch>
        </p:blipFill>
        <p:spPr>
          <a:xfrm>
            <a:off x="4400495" y="1070551"/>
            <a:ext cx="4419600" cy="2854056"/>
          </a:xfrm>
          <a:prstGeom prst="rect">
            <a:avLst/>
          </a:prstGeom>
          <a:noFill/>
          <a:ln>
            <a:noFill/>
          </a:ln>
        </p:spPr>
      </p:pic>
      <p:pic>
        <p:nvPicPr>
          <p:cNvPr id="421" name="Google Shape;421;p45"/>
          <p:cNvPicPr preferRelativeResize="0"/>
          <p:nvPr/>
        </p:nvPicPr>
        <p:blipFill rotWithShape="1">
          <a:blip r:embed="rId4">
            <a:alphaModFix/>
          </a:blip>
          <a:srcRect b="0" l="0" r="27933" t="11339"/>
          <a:stretch/>
        </p:blipFill>
        <p:spPr>
          <a:xfrm>
            <a:off x="454475" y="1089550"/>
            <a:ext cx="3923551" cy="1416825"/>
          </a:xfrm>
          <a:prstGeom prst="rect">
            <a:avLst/>
          </a:prstGeom>
          <a:noFill/>
          <a:ln>
            <a:noFill/>
          </a:ln>
        </p:spPr>
      </p:pic>
      <p:sp>
        <p:nvSpPr>
          <p:cNvPr id="422" name="Google Shape;422;p45"/>
          <p:cNvSpPr txBox="1"/>
          <p:nvPr/>
        </p:nvSpPr>
        <p:spPr>
          <a:xfrm>
            <a:off x="420700" y="2601250"/>
            <a:ext cx="39798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Montserrat"/>
                <a:ea typeface="Montserrat"/>
                <a:cs typeface="Montserrat"/>
                <a:sym typeface="Montserrat"/>
              </a:rPr>
              <a:t>These bad gals got rid of 33 columns for us. Now let’s see what this means for the model…</a:t>
            </a:r>
            <a:endParaRPr sz="18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6"/>
          <p:cNvSpPr txBox="1"/>
          <p:nvPr/>
        </p:nvSpPr>
        <p:spPr>
          <a:xfrm>
            <a:off x="360450" y="230650"/>
            <a:ext cx="7957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Montserrat"/>
                <a:ea typeface="Montserrat"/>
                <a:cs typeface="Montserrat"/>
                <a:sym typeface="Montserrat"/>
              </a:rPr>
              <a:t>Predictions and graph - lost code version</a:t>
            </a:r>
            <a:endParaRPr sz="2000">
              <a:solidFill>
                <a:schemeClr val="dk1"/>
              </a:solidFill>
              <a:latin typeface="Montserrat"/>
              <a:ea typeface="Montserrat"/>
              <a:cs typeface="Montserrat"/>
              <a:sym typeface="Montserrat"/>
            </a:endParaRPr>
          </a:p>
        </p:txBody>
      </p:sp>
      <p:sp>
        <p:nvSpPr>
          <p:cNvPr id="428" name="Google Shape;428;p46"/>
          <p:cNvSpPr txBox="1"/>
          <p:nvPr/>
        </p:nvSpPr>
        <p:spPr>
          <a:xfrm>
            <a:off x="808375" y="723250"/>
            <a:ext cx="450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Just look at it: too good to be true 🤔</a:t>
            </a:r>
            <a:endParaRPr>
              <a:solidFill>
                <a:schemeClr val="dk1"/>
              </a:solidFill>
              <a:latin typeface="Montserrat"/>
              <a:ea typeface="Montserrat"/>
              <a:cs typeface="Montserrat"/>
              <a:sym typeface="Montserrat"/>
            </a:endParaRPr>
          </a:p>
        </p:txBody>
      </p:sp>
      <p:pic>
        <p:nvPicPr>
          <p:cNvPr id="429" name="Google Shape;429;p46"/>
          <p:cNvPicPr preferRelativeResize="0"/>
          <p:nvPr/>
        </p:nvPicPr>
        <p:blipFill>
          <a:blip r:embed="rId3">
            <a:alphaModFix/>
          </a:blip>
          <a:stretch>
            <a:fillRect/>
          </a:stretch>
        </p:blipFill>
        <p:spPr>
          <a:xfrm>
            <a:off x="956538" y="1311675"/>
            <a:ext cx="2038350" cy="752475"/>
          </a:xfrm>
          <a:prstGeom prst="rect">
            <a:avLst/>
          </a:prstGeom>
          <a:noFill/>
          <a:ln>
            <a:noFill/>
          </a:ln>
        </p:spPr>
      </p:pic>
      <p:pic>
        <p:nvPicPr>
          <p:cNvPr id="430" name="Google Shape;430;p46"/>
          <p:cNvPicPr preferRelativeResize="0"/>
          <p:nvPr/>
        </p:nvPicPr>
        <p:blipFill>
          <a:blip r:embed="rId4">
            <a:alphaModFix/>
          </a:blip>
          <a:stretch>
            <a:fillRect/>
          </a:stretch>
        </p:blipFill>
        <p:spPr>
          <a:xfrm>
            <a:off x="808375" y="2158825"/>
            <a:ext cx="2334679" cy="2805100"/>
          </a:xfrm>
          <a:prstGeom prst="rect">
            <a:avLst/>
          </a:prstGeom>
          <a:noFill/>
          <a:ln>
            <a:noFill/>
          </a:ln>
        </p:spPr>
      </p:pic>
      <p:pic>
        <p:nvPicPr>
          <p:cNvPr id="431" name="Google Shape;431;p46"/>
          <p:cNvPicPr preferRelativeResize="0"/>
          <p:nvPr/>
        </p:nvPicPr>
        <p:blipFill>
          <a:blip r:embed="rId5">
            <a:alphaModFix/>
          </a:blip>
          <a:stretch>
            <a:fillRect/>
          </a:stretch>
        </p:blipFill>
        <p:spPr>
          <a:xfrm>
            <a:off x="3642375" y="1310600"/>
            <a:ext cx="4966175" cy="34440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7"/>
          <p:cNvSpPr txBox="1"/>
          <p:nvPr>
            <p:ph type="title"/>
          </p:nvPr>
        </p:nvSpPr>
        <p:spPr>
          <a:xfrm>
            <a:off x="743250" y="212925"/>
            <a:ext cx="8037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148">
                <a:latin typeface="Montserrat"/>
                <a:ea typeface="Montserrat"/>
                <a:cs typeface="Montserrat"/>
                <a:sym typeface="Montserrat"/>
              </a:rPr>
              <a:t>Predictions and graph - without and with corr_destroyer</a:t>
            </a:r>
            <a:endParaRPr sz="2148">
              <a:latin typeface="Montserrat"/>
              <a:ea typeface="Montserrat"/>
              <a:cs typeface="Montserrat"/>
              <a:sym typeface="Montserrat"/>
            </a:endParaRPr>
          </a:p>
        </p:txBody>
      </p:sp>
      <p:pic>
        <p:nvPicPr>
          <p:cNvPr id="437" name="Google Shape;437;p47"/>
          <p:cNvPicPr preferRelativeResize="0"/>
          <p:nvPr/>
        </p:nvPicPr>
        <p:blipFill>
          <a:blip r:embed="rId3">
            <a:alphaModFix/>
          </a:blip>
          <a:stretch>
            <a:fillRect/>
          </a:stretch>
        </p:blipFill>
        <p:spPr>
          <a:xfrm>
            <a:off x="506375" y="1554863"/>
            <a:ext cx="4003725" cy="2546075"/>
          </a:xfrm>
          <a:prstGeom prst="rect">
            <a:avLst/>
          </a:prstGeom>
          <a:noFill/>
          <a:ln>
            <a:noFill/>
          </a:ln>
        </p:spPr>
      </p:pic>
      <p:pic>
        <p:nvPicPr>
          <p:cNvPr id="438" name="Google Shape;438;p47"/>
          <p:cNvPicPr preferRelativeResize="0"/>
          <p:nvPr/>
        </p:nvPicPr>
        <p:blipFill>
          <a:blip r:embed="rId4">
            <a:alphaModFix/>
          </a:blip>
          <a:stretch>
            <a:fillRect/>
          </a:stretch>
        </p:blipFill>
        <p:spPr>
          <a:xfrm>
            <a:off x="4776125" y="1554875"/>
            <a:ext cx="3843138" cy="2546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nvSpPr>
        <p:spPr>
          <a:xfrm>
            <a:off x="681475" y="486775"/>
            <a:ext cx="7577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Montserrat"/>
                <a:ea typeface="Montserrat"/>
                <a:cs typeface="Montserrat"/>
                <a:sym typeface="Montserrat"/>
              </a:rPr>
              <a:t>As business owners of an up-and-coming soccer club in Romania, we set out on a mission to reclaim the glory we had in 1986…</a:t>
            </a:r>
            <a:endParaRPr sz="2400">
              <a:solidFill>
                <a:schemeClr val="dk1"/>
              </a:solidFill>
              <a:latin typeface="Montserrat"/>
              <a:ea typeface="Montserrat"/>
              <a:cs typeface="Montserrat"/>
              <a:sym typeface="Montserrat"/>
            </a:endParaRPr>
          </a:p>
        </p:txBody>
      </p:sp>
      <p:sp>
        <p:nvSpPr>
          <p:cNvPr id="73" name="Google Shape;73;p16"/>
          <p:cNvSpPr txBox="1"/>
          <p:nvPr/>
        </p:nvSpPr>
        <p:spPr>
          <a:xfrm>
            <a:off x="5803100" y="3468775"/>
            <a:ext cx="2995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Montserrat"/>
                <a:ea typeface="Montserrat"/>
                <a:cs typeface="Montserrat"/>
                <a:sym typeface="Montserrat"/>
              </a:rPr>
              <a:t>…using DATA</a:t>
            </a:r>
            <a:endParaRPr sz="2400">
              <a:solidFill>
                <a:schemeClr val="dk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nvSpPr>
        <p:spPr>
          <a:xfrm>
            <a:off x="589050" y="383050"/>
            <a:ext cx="7577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Montserrat"/>
                <a:ea typeface="Montserrat"/>
                <a:cs typeface="Montserrat"/>
                <a:sym typeface="Montserrat"/>
              </a:rPr>
              <a:t>First things first… Data Exploration</a:t>
            </a:r>
            <a:endParaRPr sz="2400">
              <a:solidFill>
                <a:schemeClr val="dk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nvSpPr>
        <p:spPr>
          <a:xfrm>
            <a:off x="589050" y="383050"/>
            <a:ext cx="7577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Montserrat"/>
                <a:ea typeface="Montserrat"/>
                <a:cs typeface="Montserrat"/>
                <a:sym typeface="Montserrat"/>
              </a:rPr>
              <a:t>First things first… Data Exploration</a:t>
            </a:r>
            <a:endParaRPr sz="2400">
              <a:solidFill>
                <a:schemeClr val="dk1"/>
              </a:solidFill>
              <a:latin typeface="Montserrat"/>
              <a:ea typeface="Montserrat"/>
              <a:cs typeface="Montserrat"/>
              <a:sym typeface="Montserrat"/>
            </a:endParaRPr>
          </a:p>
        </p:txBody>
      </p:sp>
      <p:sp>
        <p:nvSpPr>
          <p:cNvPr id="84" name="Google Shape;84;p18"/>
          <p:cNvSpPr txBox="1"/>
          <p:nvPr/>
        </p:nvSpPr>
        <p:spPr>
          <a:xfrm>
            <a:off x="5063825" y="4078375"/>
            <a:ext cx="3963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Montserrat"/>
                <a:ea typeface="Montserrat"/>
                <a:cs typeface="Montserrat"/>
                <a:sym typeface="Montserrat"/>
              </a:rPr>
              <a:t>…and standardization</a:t>
            </a:r>
            <a:endParaRPr sz="2400">
              <a:solidFill>
                <a:schemeClr val="dk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nvSpPr>
        <p:spPr>
          <a:xfrm>
            <a:off x="589050" y="383050"/>
            <a:ext cx="7577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Montserrat"/>
                <a:ea typeface="Montserrat"/>
                <a:cs typeface="Montserrat"/>
                <a:sym typeface="Montserrat"/>
              </a:rPr>
              <a:t>Explore &amp; Drop - 1</a:t>
            </a:r>
            <a:endParaRPr sz="2400">
              <a:solidFill>
                <a:schemeClr val="dk1"/>
              </a:solidFill>
              <a:latin typeface="Montserrat"/>
              <a:ea typeface="Montserrat"/>
              <a:cs typeface="Montserrat"/>
              <a:sym typeface="Montserrat"/>
            </a:endParaRPr>
          </a:p>
        </p:txBody>
      </p:sp>
      <p:pic>
        <p:nvPicPr>
          <p:cNvPr id="90" name="Google Shape;90;p19"/>
          <p:cNvPicPr preferRelativeResize="0"/>
          <p:nvPr/>
        </p:nvPicPr>
        <p:blipFill rotWithShape="1">
          <a:blip r:embed="rId3">
            <a:alphaModFix/>
          </a:blip>
          <a:srcRect b="35022" l="0" r="0" t="0"/>
          <a:stretch/>
        </p:blipFill>
        <p:spPr>
          <a:xfrm>
            <a:off x="365000" y="1013350"/>
            <a:ext cx="8413999" cy="2535125"/>
          </a:xfrm>
          <a:prstGeom prst="rect">
            <a:avLst/>
          </a:prstGeom>
          <a:noFill/>
          <a:ln>
            <a:noFill/>
          </a:ln>
        </p:spPr>
      </p:pic>
      <p:sp>
        <p:nvSpPr>
          <p:cNvPr id="91" name="Google Shape;91;p19"/>
          <p:cNvSpPr txBox="1"/>
          <p:nvPr/>
        </p:nvSpPr>
        <p:spPr>
          <a:xfrm>
            <a:off x="665250" y="3888250"/>
            <a:ext cx="7577400" cy="923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solidFill>
                  <a:schemeClr val="dk1"/>
                </a:solidFill>
                <a:latin typeface="Montserrat"/>
                <a:ea typeface="Montserrat"/>
                <a:cs typeface="Montserrat"/>
                <a:sym typeface="Montserrat"/>
              </a:rPr>
              <a:t>We notice immediately that the columns </a:t>
            </a:r>
            <a:r>
              <a:rPr lang="en" sz="1600">
                <a:solidFill>
                  <a:schemeClr val="dk1"/>
                </a:solidFill>
                <a:highlight>
                  <a:srgbClr val="00090F"/>
                </a:highlight>
                <a:latin typeface="Montserrat"/>
                <a:ea typeface="Montserrat"/>
                <a:cs typeface="Montserrat"/>
                <a:sym typeface="Montserrat"/>
              </a:rPr>
              <a:t>Player Photo</a:t>
            </a:r>
            <a:r>
              <a:rPr lang="en" sz="1600">
                <a:solidFill>
                  <a:schemeClr val="dk1"/>
                </a:solidFill>
                <a:latin typeface="Montserrat"/>
                <a:ea typeface="Montserrat"/>
                <a:cs typeface="Montserrat"/>
                <a:sym typeface="Montserrat"/>
              </a:rPr>
              <a:t>, </a:t>
            </a:r>
            <a:r>
              <a:rPr lang="en" sz="1600">
                <a:solidFill>
                  <a:schemeClr val="dk1"/>
                </a:solidFill>
                <a:highlight>
                  <a:srgbClr val="00090F"/>
                </a:highlight>
                <a:latin typeface="Montserrat"/>
                <a:ea typeface="Montserrat"/>
                <a:cs typeface="Montserrat"/>
                <a:sym typeface="Montserrat"/>
              </a:rPr>
              <a:t>Club Logo</a:t>
            </a:r>
            <a:r>
              <a:rPr lang="en" sz="1600">
                <a:solidFill>
                  <a:schemeClr val="dk1"/>
                </a:solidFill>
                <a:latin typeface="Montserrat"/>
                <a:ea typeface="Montserrat"/>
                <a:cs typeface="Montserrat"/>
                <a:sym typeface="Montserrat"/>
              </a:rPr>
              <a:t>, and </a:t>
            </a:r>
            <a:r>
              <a:rPr lang="en" sz="1600">
                <a:solidFill>
                  <a:schemeClr val="dk1"/>
                </a:solidFill>
                <a:highlight>
                  <a:srgbClr val="00090F"/>
                </a:highlight>
                <a:latin typeface="Montserrat"/>
                <a:ea typeface="Montserrat"/>
                <a:cs typeface="Montserrat"/>
                <a:sym typeface="Montserrat"/>
              </a:rPr>
              <a:t>Flag Photo</a:t>
            </a:r>
            <a:r>
              <a:rPr lang="en" sz="1600">
                <a:solidFill>
                  <a:schemeClr val="dk1"/>
                </a:solidFill>
                <a:latin typeface="Montserrat"/>
                <a:ea typeface="Montserrat"/>
                <a:cs typeface="Montserrat"/>
                <a:sym typeface="Montserrat"/>
              </a:rPr>
              <a:t> contain </a:t>
            </a:r>
            <a:r>
              <a:rPr i="1" lang="en" sz="1600">
                <a:solidFill>
                  <a:schemeClr val="dk1"/>
                </a:solidFill>
                <a:latin typeface="Montserrat"/>
                <a:ea typeface="Montserrat"/>
                <a:cs typeface="Montserrat"/>
                <a:sym typeface="Montserrat"/>
              </a:rPr>
              <a:t>sofifa</a:t>
            </a:r>
            <a:r>
              <a:rPr lang="en" sz="1600">
                <a:solidFill>
                  <a:schemeClr val="dk1"/>
                </a:solidFill>
                <a:latin typeface="Montserrat"/>
                <a:ea typeface="Montserrat"/>
                <a:cs typeface="Montserrat"/>
                <a:sym typeface="Montserrat"/>
              </a:rPr>
              <a:t> links, which will not help in the current analysis, so we can drop them.</a:t>
            </a:r>
            <a:endParaRPr sz="1600">
              <a:solidFill>
                <a:schemeClr val="dk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nvSpPr>
        <p:spPr>
          <a:xfrm>
            <a:off x="589050" y="383050"/>
            <a:ext cx="7577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Montserrat"/>
                <a:ea typeface="Montserrat"/>
                <a:cs typeface="Montserrat"/>
                <a:sym typeface="Montserrat"/>
              </a:rPr>
              <a:t>Explore &amp; Drop - 2</a:t>
            </a:r>
            <a:endParaRPr sz="2400">
              <a:solidFill>
                <a:schemeClr val="dk1"/>
              </a:solidFill>
              <a:latin typeface="Montserrat"/>
              <a:ea typeface="Montserrat"/>
              <a:cs typeface="Montserrat"/>
              <a:sym typeface="Montserrat"/>
            </a:endParaRPr>
          </a:p>
        </p:txBody>
      </p:sp>
      <p:sp>
        <p:nvSpPr>
          <p:cNvPr id="97" name="Google Shape;97;p20"/>
          <p:cNvSpPr txBox="1"/>
          <p:nvPr/>
        </p:nvSpPr>
        <p:spPr>
          <a:xfrm>
            <a:off x="665250" y="906925"/>
            <a:ext cx="7577400" cy="677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solidFill>
                  <a:schemeClr val="dk1"/>
                </a:solidFill>
                <a:latin typeface="Montserrat"/>
                <a:ea typeface="Montserrat"/>
                <a:cs typeface="Montserrat"/>
                <a:sym typeface="Montserrat"/>
              </a:rPr>
              <a:t>The Gender column has only one value.. a</a:t>
            </a:r>
            <a:r>
              <a:rPr lang="en" sz="1600">
                <a:solidFill>
                  <a:schemeClr val="dk1"/>
                </a:solidFill>
                <a:latin typeface="Montserrat"/>
                <a:ea typeface="Montserrat"/>
                <a:cs typeface="Montserrat"/>
                <a:sym typeface="Montserrat"/>
              </a:rPr>
              <a:t>nd the Team &amp; Contract column is the same as the Club &amp; Contract columns </a:t>
            </a:r>
            <a:endParaRPr sz="1600">
              <a:solidFill>
                <a:schemeClr val="dk1"/>
              </a:solidFill>
              <a:latin typeface="Montserrat"/>
              <a:ea typeface="Montserrat"/>
              <a:cs typeface="Montserrat"/>
              <a:sym typeface="Montserrat"/>
            </a:endParaRPr>
          </a:p>
        </p:txBody>
      </p:sp>
      <p:pic>
        <p:nvPicPr>
          <p:cNvPr id="98" name="Google Shape;98;p20"/>
          <p:cNvPicPr preferRelativeResize="0"/>
          <p:nvPr/>
        </p:nvPicPr>
        <p:blipFill>
          <a:blip r:embed="rId3">
            <a:alphaModFix/>
          </a:blip>
          <a:stretch>
            <a:fillRect/>
          </a:stretch>
        </p:blipFill>
        <p:spPr>
          <a:xfrm>
            <a:off x="4648200" y="1660225"/>
            <a:ext cx="993106" cy="3102275"/>
          </a:xfrm>
          <a:prstGeom prst="rect">
            <a:avLst/>
          </a:prstGeom>
          <a:noFill/>
          <a:ln>
            <a:noFill/>
          </a:ln>
        </p:spPr>
      </p:pic>
      <p:pic>
        <p:nvPicPr>
          <p:cNvPr id="99" name="Google Shape;99;p20"/>
          <p:cNvPicPr preferRelativeResize="0"/>
          <p:nvPr/>
        </p:nvPicPr>
        <p:blipFill>
          <a:blip r:embed="rId4">
            <a:alphaModFix/>
          </a:blip>
          <a:stretch>
            <a:fillRect/>
          </a:stretch>
        </p:blipFill>
        <p:spPr>
          <a:xfrm>
            <a:off x="6553200" y="1660225"/>
            <a:ext cx="745651" cy="3102275"/>
          </a:xfrm>
          <a:prstGeom prst="rect">
            <a:avLst/>
          </a:prstGeom>
          <a:noFill/>
          <a:ln>
            <a:noFill/>
          </a:ln>
        </p:spPr>
      </p:pic>
      <p:sp>
        <p:nvSpPr>
          <p:cNvPr id="100" name="Google Shape;100;p20"/>
          <p:cNvSpPr txBox="1"/>
          <p:nvPr/>
        </p:nvSpPr>
        <p:spPr>
          <a:xfrm>
            <a:off x="5897900" y="2795038"/>
            <a:ext cx="855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Montserrat"/>
                <a:ea typeface="Montserrat"/>
                <a:cs typeface="Montserrat"/>
                <a:sym typeface="Montserrat"/>
              </a:rPr>
              <a:t>&amp;</a:t>
            </a:r>
            <a:endParaRPr sz="3000">
              <a:solidFill>
                <a:schemeClr val="dk1"/>
              </a:solidFill>
              <a:latin typeface="Montserrat"/>
              <a:ea typeface="Montserrat"/>
              <a:cs typeface="Montserrat"/>
              <a:sym typeface="Montserrat"/>
            </a:endParaRPr>
          </a:p>
        </p:txBody>
      </p:sp>
      <p:sp>
        <p:nvSpPr>
          <p:cNvPr id="101" name="Google Shape;101;p20"/>
          <p:cNvSpPr txBox="1"/>
          <p:nvPr/>
        </p:nvSpPr>
        <p:spPr>
          <a:xfrm>
            <a:off x="3535700" y="2656588"/>
            <a:ext cx="855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800">
                <a:solidFill>
                  <a:schemeClr val="dk1"/>
                </a:solidFill>
                <a:latin typeface="Montserrat"/>
                <a:ea typeface="Montserrat"/>
                <a:cs typeface="Montserrat"/>
                <a:sym typeface="Montserrat"/>
              </a:rPr>
              <a:t>=</a:t>
            </a:r>
            <a:endParaRPr sz="4800">
              <a:solidFill>
                <a:schemeClr val="dk1"/>
              </a:solidFill>
              <a:latin typeface="Montserrat"/>
              <a:ea typeface="Montserrat"/>
              <a:cs typeface="Montserrat"/>
              <a:sym typeface="Montserrat"/>
            </a:endParaRPr>
          </a:p>
        </p:txBody>
      </p:sp>
      <p:pic>
        <p:nvPicPr>
          <p:cNvPr id="102" name="Google Shape;102;p20"/>
          <p:cNvPicPr preferRelativeResize="0"/>
          <p:nvPr/>
        </p:nvPicPr>
        <p:blipFill>
          <a:blip r:embed="rId5">
            <a:alphaModFix/>
          </a:blip>
          <a:stretch>
            <a:fillRect/>
          </a:stretch>
        </p:blipFill>
        <p:spPr>
          <a:xfrm>
            <a:off x="1966150" y="1660225"/>
            <a:ext cx="1087202" cy="3102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nvSpPr>
        <p:spPr>
          <a:xfrm>
            <a:off x="589050" y="383050"/>
            <a:ext cx="7577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Montserrat"/>
                <a:ea typeface="Montserrat"/>
                <a:cs typeface="Montserrat"/>
                <a:sym typeface="Montserrat"/>
              </a:rPr>
              <a:t>Explore &amp; Rename</a:t>
            </a:r>
            <a:endParaRPr sz="2400">
              <a:solidFill>
                <a:schemeClr val="dk1"/>
              </a:solidFill>
              <a:latin typeface="Montserrat"/>
              <a:ea typeface="Montserrat"/>
              <a:cs typeface="Montserrat"/>
              <a:sym typeface="Montserrat"/>
            </a:endParaRPr>
          </a:p>
        </p:txBody>
      </p:sp>
      <p:pic>
        <p:nvPicPr>
          <p:cNvPr id="108" name="Google Shape;108;p21"/>
          <p:cNvPicPr preferRelativeResize="0"/>
          <p:nvPr/>
        </p:nvPicPr>
        <p:blipFill rotWithShape="1">
          <a:blip r:embed="rId3">
            <a:alphaModFix/>
          </a:blip>
          <a:srcRect b="3614" l="0" r="42406" t="0"/>
          <a:stretch/>
        </p:blipFill>
        <p:spPr>
          <a:xfrm>
            <a:off x="589050" y="1138225"/>
            <a:ext cx="3483575" cy="3047975"/>
          </a:xfrm>
          <a:prstGeom prst="rect">
            <a:avLst/>
          </a:prstGeom>
          <a:noFill/>
          <a:ln>
            <a:noFill/>
          </a:ln>
        </p:spPr>
      </p:pic>
      <p:sp>
        <p:nvSpPr>
          <p:cNvPr id="109" name="Google Shape;109;p21"/>
          <p:cNvSpPr txBox="1"/>
          <p:nvPr/>
        </p:nvSpPr>
        <p:spPr>
          <a:xfrm>
            <a:off x="4932575" y="1544250"/>
            <a:ext cx="3347400" cy="2055000"/>
          </a:xfrm>
          <a:prstGeom prst="rect">
            <a:avLst/>
          </a:prstGeom>
          <a:noFill/>
          <a:ln>
            <a:noFill/>
          </a:ln>
        </p:spPr>
        <p:txBody>
          <a:bodyPr anchorCtr="0" anchor="t" bIns="91425" lIns="91425" spcFirstLastPara="1" rIns="91425" wrap="square" tIns="91425">
            <a:spAutoFit/>
          </a:bodyPr>
          <a:lstStyle/>
          <a:p>
            <a:pPr indent="0" lvl="0" marL="0" marR="190500" rtl="0" algn="r">
              <a:lnSpc>
                <a:spcPct val="115000"/>
              </a:lnSpc>
              <a:spcBef>
                <a:spcPts val="0"/>
              </a:spcBef>
              <a:spcAft>
                <a:spcPts val="600"/>
              </a:spcAft>
              <a:buNone/>
            </a:pPr>
            <a:r>
              <a:rPr lang="en" sz="1800">
                <a:solidFill>
                  <a:schemeClr val="dk1"/>
                </a:solidFill>
                <a:latin typeface="Montserrat"/>
                <a:ea typeface="Montserrat"/>
                <a:cs typeface="Montserrat"/>
                <a:sym typeface="Montserrat"/>
              </a:rPr>
              <a:t>We also noticed there was an ID column - so we used it as our index column (after ensuring it doesn't have any duplicate values)</a:t>
            </a:r>
            <a:endParaRPr sz="1800">
              <a:solidFill>
                <a:schemeClr val="dk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