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9" r:id="rId4"/>
    <p:sldMasterId id="2147484131" r:id="rId5"/>
    <p:sldMasterId id="2147484143" r:id="rId6"/>
  </p:sldMasterIdLst>
  <p:notesMasterIdLst>
    <p:notesMasterId r:id="rId30"/>
  </p:notesMasterIdLst>
  <p:sldIdLst>
    <p:sldId id="654" r:id="rId7"/>
    <p:sldId id="721" r:id="rId8"/>
    <p:sldId id="734" r:id="rId9"/>
    <p:sldId id="735" r:id="rId10"/>
    <p:sldId id="736" r:id="rId11"/>
    <p:sldId id="737" r:id="rId12"/>
    <p:sldId id="738" r:id="rId13"/>
    <p:sldId id="739" r:id="rId14"/>
    <p:sldId id="740" r:id="rId15"/>
    <p:sldId id="741" r:id="rId16"/>
    <p:sldId id="742" r:id="rId17"/>
    <p:sldId id="743" r:id="rId18"/>
    <p:sldId id="749" r:id="rId19"/>
    <p:sldId id="745" r:id="rId20"/>
    <p:sldId id="746" r:id="rId21"/>
    <p:sldId id="747" r:id="rId22"/>
    <p:sldId id="754" r:id="rId23"/>
    <p:sldId id="750" r:id="rId24"/>
    <p:sldId id="751" r:id="rId25"/>
    <p:sldId id="752" r:id="rId26"/>
    <p:sldId id="753" r:id="rId27"/>
    <p:sldId id="744" r:id="rId28"/>
    <p:sldId id="748" r:id="rId29"/>
  </p:sldIdLst>
  <p:sldSz cx="2438400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9" pos="7680" userDrawn="1">
          <p15:clr>
            <a:srgbClr val="A4A3A4"/>
          </p15:clr>
        </p15:guide>
        <p15:guide id="73" orient="horz" pos="6456" userDrawn="1">
          <p15:clr>
            <a:srgbClr val="A4A3A4"/>
          </p15:clr>
        </p15:guide>
        <p15:guide id="74" orient="horz" pos="4344" userDrawn="1">
          <p15:clr>
            <a:srgbClr val="A4A3A4"/>
          </p15:clr>
        </p15:guide>
        <p15:guide id="75" orient="horz" pos="14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745"/>
    <a:srgbClr val="50878B"/>
    <a:srgbClr val="D79597"/>
    <a:srgbClr val="DBEDED"/>
    <a:srgbClr val="C4E2E1"/>
    <a:srgbClr val="0F506E"/>
    <a:srgbClr val="414E5E"/>
    <a:srgbClr val="566A86"/>
    <a:srgbClr val="8A9BB4"/>
    <a:srgbClr val="60B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30" autoAdjust="0"/>
    <p:restoredTop sz="94663" autoAdjust="0"/>
  </p:normalViewPr>
  <p:slideViewPr>
    <p:cSldViewPr snapToGrid="0" snapToObjects="1">
      <p:cViewPr varScale="1">
        <p:scale>
          <a:sx n="13" d="100"/>
          <a:sy n="13" d="100"/>
        </p:scale>
        <p:origin x="106" y="533"/>
      </p:cViewPr>
      <p:guideLst>
        <p:guide pos="7680"/>
        <p:guide orient="horz" pos="6456"/>
        <p:guide orient="horz" pos="4344"/>
        <p:guide orient="horz"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823463" y="12537632"/>
            <a:ext cx="737076" cy="56939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tx1">
                    <a:lumMod val="50000"/>
                  </a:schemeClr>
                </a:solidFill>
                <a:latin typeface="Lato Light" charset="0"/>
                <a:cs typeface="Lato Light" charset="0"/>
              </a:rPr>
              <a:pPr algn="ctr"/>
              <a:t>‹#›</a:t>
            </a:fld>
            <a:endParaRPr lang="id-ID" sz="2800" b="1" dirty="0">
              <a:solidFill>
                <a:schemeClr val="tx1">
                  <a:lumMod val="50000"/>
                </a:schemeClr>
              </a:solidFill>
              <a:latin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3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109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242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9660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193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82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9390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6494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4523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8372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683EE-FE38-43A2-9F90-B30F31E7D4A1}"/>
              </a:ext>
            </a:extLst>
          </p:cNvPr>
          <p:cNvSpPr txBox="1"/>
          <p:nvPr userDrawn="1"/>
        </p:nvSpPr>
        <p:spPr>
          <a:xfrm>
            <a:off x="11823463" y="12537632"/>
            <a:ext cx="737076" cy="56939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tx1">
                    <a:lumMod val="50000"/>
                  </a:schemeClr>
                </a:solidFill>
                <a:latin typeface="Lato Light" charset="0"/>
                <a:cs typeface="Lato Light" charset="0"/>
              </a:rPr>
              <a:pPr algn="ctr"/>
              <a:t>‹#›</a:t>
            </a:fld>
            <a:endParaRPr lang="id-ID" sz="2800" b="1" dirty="0">
              <a:solidFill>
                <a:schemeClr val="tx1">
                  <a:lumMod val="50000"/>
                </a:schemeClr>
              </a:solidFill>
              <a:latin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9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9955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4169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44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6748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184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155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143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555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038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552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8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507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1"/>
            <a:ext cx="21031200" cy="821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F27FC7-77C6-4D42-B899-3E9163D12C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5" y="12047922"/>
            <a:ext cx="6216133" cy="15721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CC0ED1-1CED-4490-8EF8-B5F38FDA9DB9}"/>
              </a:ext>
            </a:extLst>
          </p:cNvPr>
          <p:cNvSpPr txBox="1"/>
          <p:nvPr userDrawn="1"/>
        </p:nvSpPr>
        <p:spPr>
          <a:xfrm>
            <a:off x="15220217" y="12298961"/>
            <a:ext cx="8634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Competitive Advantage Presented By</a:t>
            </a:r>
          </a:p>
        </p:txBody>
      </p:sp>
    </p:spTree>
    <p:extLst>
      <p:ext uri="{BB962C8B-B14F-4D97-AF65-F5344CB8AC3E}">
        <p14:creationId xmlns:p14="http://schemas.microsoft.com/office/powerpoint/2010/main" val="105250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A2806-A981-4740-B7CD-2B9D58BEEC44}"/>
              </a:ext>
            </a:extLst>
          </p:cNvPr>
          <p:cNvSpPr/>
          <p:nvPr userDrawn="1"/>
        </p:nvSpPr>
        <p:spPr>
          <a:xfrm>
            <a:off x="0" y="8952667"/>
            <a:ext cx="24384000" cy="4763332"/>
          </a:xfrm>
          <a:prstGeom prst="rect">
            <a:avLst/>
          </a:prstGeom>
          <a:gradFill flip="none" rotWithShape="1">
            <a:gsLst>
              <a:gs pos="14000">
                <a:srgbClr val="50878B"/>
              </a:gs>
              <a:gs pos="100000">
                <a:srgbClr val="DBEDE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70DA80-E8B7-473F-8EFC-A97C8537E44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5" y="421968"/>
            <a:ext cx="6216133" cy="15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8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BCC784-3667-4D0C-AB7D-25813AA2A9B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5" y="12047922"/>
            <a:ext cx="6216133" cy="15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6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s://github.com/sabinanalytics/football-plus-minus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binanalytics/football-plus-minus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83" y="7769255"/>
            <a:ext cx="1771448" cy="1030332"/>
          </a:xfrm>
          <a:prstGeom prst="rect">
            <a:avLst/>
          </a:prstGeom>
        </p:spPr>
      </p:pic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4168776" y="-131161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95" tIns="91448" rIns="182895" bIns="91448" numCol="1" anchor="t" anchorCtr="0" compatLnSpc="1">
            <a:prstTxWarp prst="textNoShape">
              <a:avLst/>
            </a:prstTxWarp>
          </a:bodyPr>
          <a:lstStyle/>
          <a:p>
            <a:endParaRPr lang="en-US" sz="27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4168776" y="-131161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95" tIns="91448" rIns="182895" bIns="91448" numCol="1" anchor="t" anchorCtr="0" compatLnSpc="1">
            <a:prstTxWarp prst="textNoShape">
              <a:avLst/>
            </a:prstTxWarp>
          </a:bodyPr>
          <a:lstStyle/>
          <a:p>
            <a:endParaRPr lang="en-US" sz="27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25462" y="2455950"/>
            <a:ext cx="20775837" cy="262360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Playing</a:t>
            </a:r>
            <a:r>
              <a:rPr lang="en-US" sz="8800" dirty="0" smtClean="0">
                <a:solidFill>
                  <a:srgbClr val="FF0000"/>
                </a:solidFill>
              </a:rPr>
              <a:t> </a:t>
            </a:r>
            <a:r>
              <a:rPr lang="en-US" sz="8800" dirty="0">
                <a:solidFill>
                  <a:srgbClr val="FF0000"/>
                </a:solidFill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Catchup: Estimating Player &amp; Positional Value in (American) Football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AE716-836E-4B9B-8C33-DA67671F634A}"/>
              </a:ext>
            </a:extLst>
          </p:cNvPr>
          <p:cNvSpPr txBox="1"/>
          <p:nvPr/>
        </p:nvSpPr>
        <p:spPr>
          <a:xfrm>
            <a:off x="2325462" y="6504179"/>
            <a:ext cx="2731517" cy="76944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Paul Sabin</a:t>
            </a:r>
            <a:endParaRPr lang="en-US" sz="5400" dirty="0">
              <a:latin typeface="Arial" panose="020B0604020202020204" pitchFamily="34" charset="0"/>
              <a:ea typeface="Lato Black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C3E5C-0512-4D95-80C5-BE972663860D}"/>
              </a:ext>
            </a:extLst>
          </p:cNvPr>
          <p:cNvSpPr txBox="1"/>
          <p:nvPr/>
        </p:nvSpPr>
        <p:spPr>
          <a:xfrm>
            <a:off x="2325462" y="7199149"/>
            <a:ext cx="9162060" cy="160043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4400" dirty="0" err="1" smtClean="0"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Sr</a:t>
            </a:r>
            <a:r>
              <a:rPr lang="en-US" sz="4400" dirty="0" smtClean="0"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Sports Analytics Specialist, ESPN</a:t>
            </a:r>
          </a:p>
          <a:p>
            <a:r>
              <a:rPr lang="en-US" sz="5400" dirty="0"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</a:t>
            </a:r>
            <a:r>
              <a:rPr lang="en-US" sz="5400" dirty="0" smtClean="0"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     @</a:t>
            </a:r>
            <a:r>
              <a:rPr lang="en-US" sz="5400" dirty="0" err="1" smtClean="0">
                <a:latin typeface="Arial" panose="020B0604020202020204" pitchFamily="34" charset="0"/>
                <a:ea typeface="Lato Black" charset="0"/>
                <a:cs typeface="Arial" panose="020B0604020202020204" pitchFamily="34" charset="0"/>
              </a:rPr>
              <a:t>SabinAnalytics</a:t>
            </a:r>
            <a:endParaRPr lang="en-US" sz="5400" dirty="0">
              <a:latin typeface="Arial" panose="020B0604020202020204" pitchFamily="34" charset="0"/>
              <a:ea typeface="Lato Black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7" y="2432860"/>
            <a:ext cx="22422134" cy="9135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6600" dirty="0"/>
              <a:t>Assume priors</a:t>
            </a:r>
            <a:r>
              <a:rPr lang="en-US" sz="6600" dirty="0" smtClean="0"/>
              <a:t>:</a:t>
            </a:r>
          </a:p>
          <a:p>
            <a:pPr marL="857250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6600" dirty="0"/>
          </a:p>
          <a:p>
            <a:pPr marL="857250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6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6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600" dirty="0" smtClean="0"/>
              <a:t>Ridge </a:t>
            </a:r>
            <a:r>
              <a:rPr lang="en-US" sz="6600" dirty="0"/>
              <a:t>parameter:</a:t>
            </a:r>
          </a:p>
          <a:p>
            <a:pPr lvl="1"/>
            <a:r>
              <a:rPr lang="en-US" dirty="0"/>
              <a:t>Ratio of model variance to prior variance</a:t>
            </a:r>
          </a:p>
          <a:p>
            <a:pPr marL="857250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Bayesian Perspective</a:t>
            </a:r>
            <a:endParaRPr lang="en-US" sz="9600" dirty="0">
              <a:solidFill>
                <a:srgbClr val="FF0000"/>
              </a:solidFill>
              <a:latin typeface="Lato Black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751" y="2662847"/>
            <a:ext cx="7945344" cy="68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7" y="2432860"/>
            <a:ext cx="11315196" cy="9135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Plus-Minus Model for college football</a:t>
            </a:r>
          </a:p>
          <a:p>
            <a:pPr marL="857250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Results from Typical Framework</a:t>
            </a:r>
            <a:endParaRPr lang="en-US" sz="9600" dirty="0">
              <a:solidFill>
                <a:srgbClr val="FF0000"/>
              </a:solidFill>
              <a:latin typeface="Lato Black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569371" y="3570514"/>
            <a:ext cx="815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 Results</a:t>
            </a: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346" y="4446832"/>
            <a:ext cx="12222682" cy="3645608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00" y="4446832"/>
            <a:ext cx="7739655" cy="52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7" y="2432860"/>
            <a:ext cx="11315196" cy="9135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latin typeface="+mn-lt"/>
              </a:rPr>
              <a:t>Prior variance/Shrinkage</a:t>
            </a:r>
          </a:p>
          <a:p>
            <a:r>
              <a:rPr lang="en-US" sz="6000" dirty="0">
                <a:latin typeface="+mn-lt"/>
              </a:rPr>
              <a:t>Varies with </a:t>
            </a:r>
            <a:r>
              <a:rPr lang="en-US" sz="6000" dirty="0" smtClean="0">
                <a:latin typeface="+mn-lt"/>
              </a:rPr>
              <a:t>position</a:t>
            </a:r>
          </a:p>
          <a:p>
            <a:endParaRPr lang="en-US" sz="6000" dirty="0">
              <a:latin typeface="+mn-lt"/>
            </a:endParaRPr>
          </a:p>
          <a:p>
            <a:endParaRPr lang="en-US" sz="6000" dirty="0" smtClean="0">
              <a:latin typeface="+mn-lt"/>
            </a:endParaRPr>
          </a:p>
          <a:p>
            <a:endParaRPr lang="en-US" sz="6000" dirty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s</a:t>
            </a:r>
            <a:r>
              <a:rPr lang="en-US" baseline="-25000" dirty="0" err="1" smtClean="0">
                <a:latin typeface="+mn-lt"/>
              </a:rPr>
              <a:t>j</a:t>
            </a:r>
            <a:r>
              <a:rPr lang="en-US" baseline="-25000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is a penalization adjustment based on the distribution of where a player lines up on the </a:t>
            </a:r>
            <a:r>
              <a:rPr lang="en-US" dirty="0" smtClean="0">
                <a:latin typeface="+mn-lt"/>
              </a:rPr>
              <a:t>field</a:t>
            </a:r>
          </a:p>
          <a:p>
            <a:r>
              <a:rPr lang="en-US" dirty="0" err="1" smtClean="0">
                <a:latin typeface="+mn-lt"/>
              </a:rPr>
              <a:t>m</a:t>
            </a:r>
            <a:r>
              <a:rPr lang="en-US" baseline="-25000" dirty="0" err="1" smtClean="0">
                <a:latin typeface="+mn-lt"/>
              </a:rPr>
              <a:t>j</a:t>
            </a:r>
            <a:r>
              <a:rPr lang="en-US" baseline="-25000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is a unique prior mean for each player (will </a:t>
            </a:r>
            <a:r>
              <a:rPr lang="en-US" dirty="0" err="1" smtClean="0">
                <a:latin typeface="+mn-lt"/>
              </a:rPr>
              <a:t>dicuss</a:t>
            </a:r>
            <a:r>
              <a:rPr lang="en-US" dirty="0" smtClean="0">
                <a:latin typeface="+mn-lt"/>
              </a:rPr>
              <a:t> later)</a:t>
            </a:r>
          </a:p>
          <a:p>
            <a:r>
              <a:rPr lang="en-US" dirty="0" smtClean="0">
                <a:latin typeface="+mn-lt"/>
              </a:rPr>
              <a:t>In practice, I use a t-distribution prior to allow for thicker tails</a:t>
            </a:r>
            <a:endParaRPr lang="en-US" dirty="0">
              <a:latin typeface="+mn-lt"/>
            </a:endParaRPr>
          </a:p>
          <a:p>
            <a:pPr marL="857250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Solution</a:t>
            </a:r>
            <a:endParaRPr lang="en-US" sz="9600" dirty="0">
              <a:solidFill>
                <a:srgbClr val="FF0000"/>
              </a:solidFill>
              <a:latin typeface="Lato Black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174836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07" y="5135880"/>
            <a:ext cx="8848896" cy="1402080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12605246" y="2466807"/>
            <a:ext cx="11315196" cy="9135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err="1">
                <a:latin typeface="+mn-lt"/>
              </a:rPr>
              <a:t>S</a:t>
            </a:r>
            <a:r>
              <a:rPr lang="en-US" sz="6000" baseline="-25000" dirty="0" err="1">
                <a:latin typeface="+mn-lt"/>
              </a:rPr>
              <a:t>j</a:t>
            </a:r>
            <a:r>
              <a:rPr lang="en-US" sz="6000" baseline="-25000" dirty="0">
                <a:latin typeface="+mn-lt"/>
              </a:rPr>
              <a:t> </a:t>
            </a:r>
            <a:r>
              <a:rPr lang="en-US" sz="6000" dirty="0" smtClean="0">
                <a:latin typeface="+mn-lt"/>
              </a:rPr>
              <a:t>will show the variance of production across players of the same position </a:t>
            </a:r>
          </a:p>
          <a:p>
            <a:pPr marL="1771650" lvl="1" indent="-857250">
              <a:buFont typeface="Arial" panose="020B0604020202020204" pitchFamily="34" charset="0"/>
              <a:buChar char="•"/>
            </a:pPr>
            <a:r>
              <a:rPr lang="en-US" sz="4600" dirty="0" smtClean="0">
                <a:latin typeface="+mn-lt"/>
                <a:cs typeface="Arial" panose="020B0604020202020204" pitchFamily="34" charset="0"/>
              </a:rPr>
              <a:t>Higher variance = harder to replace a good player, i.e. more valuable</a:t>
            </a:r>
            <a:endParaRPr lang="en-US" sz="46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4336" y="255776"/>
            <a:ext cx="21031200" cy="25035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Positional Penalization Adjustment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50847" y="2340864"/>
            <a:ext cx="11516513" cy="9336406"/>
          </a:xfrm>
        </p:spPr>
        <p:txBody>
          <a:bodyPr>
            <a:normAutofit lnSpcReduction="10000"/>
          </a:bodyPr>
          <a:lstStyle/>
          <a:p>
            <a:r>
              <a:rPr lang="en-US" sz="4800" dirty="0" smtClean="0"/>
              <a:t>Intuition</a:t>
            </a:r>
            <a:r>
              <a:rPr lang="en-US" sz="4800" dirty="0"/>
              <a:t>: QB's impact game the most</a:t>
            </a:r>
          </a:p>
          <a:p>
            <a:pPr lvl="1"/>
            <a:r>
              <a:rPr lang="en-US" sz="4400" dirty="0" smtClean="0"/>
              <a:t>Different </a:t>
            </a:r>
            <a:r>
              <a:rPr lang="en-US" sz="4400" dirty="0"/>
              <a:t>positions impact outcome differently</a:t>
            </a:r>
          </a:p>
          <a:p>
            <a:pPr lvl="1"/>
            <a:r>
              <a:rPr lang="en-US" sz="4400" dirty="0" smtClean="0"/>
              <a:t>Or </a:t>
            </a:r>
            <a:r>
              <a:rPr lang="en-US" sz="4400" dirty="0"/>
              <a:t>replacement value is different</a:t>
            </a:r>
          </a:p>
          <a:p>
            <a:r>
              <a:rPr lang="en-US" sz="4800" dirty="0" smtClean="0"/>
              <a:t>For </a:t>
            </a:r>
            <a:r>
              <a:rPr lang="en-US" sz="4800" dirty="0"/>
              <a:t>now, </a:t>
            </a:r>
            <a:r>
              <a:rPr lang="en-US" sz="4800" dirty="0" err="1" smtClean="0"/>
              <a:t>mj</a:t>
            </a:r>
            <a:r>
              <a:rPr lang="en-US" sz="4800" dirty="0" smtClean="0"/>
              <a:t> based </a:t>
            </a:r>
            <a:r>
              <a:rPr lang="en-US" sz="4800" dirty="0"/>
              <a:t>on position, draft, or recruiting</a:t>
            </a:r>
          </a:p>
          <a:p>
            <a:r>
              <a:rPr lang="en-US" sz="4800" dirty="0" smtClean="0"/>
              <a:t>        based on share of snaps at each position</a:t>
            </a:r>
          </a:p>
          <a:p>
            <a:endParaRPr lang="en-US" sz="4800" dirty="0"/>
          </a:p>
          <a:p>
            <a:r>
              <a:rPr lang="en-US" sz="4800" dirty="0" smtClean="0"/>
              <a:t>            is </a:t>
            </a:r>
            <a:r>
              <a:rPr lang="en-US" sz="4800" dirty="0"/>
              <a:t>the multiplicative variance for position </a:t>
            </a:r>
            <a:r>
              <a:rPr lang="en-US" sz="4800" dirty="0" smtClean="0"/>
              <a:t>p. </a:t>
            </a:r>
            <a:endParaRPr lang="en-US" sz="4800" dirty="0"/>
          </a:p>
          <a:p>
            <a:r>
              <a:rPr lang="en-US" sz="4800" dirty="0" smtClean="0"/>
              <a:t>                                 is the </a:t>
            </a:r>
            <a:r>
              <a:rPr lang="en-US" sz="4800" dirty="0"/>
              <a:t>between player </a:t>
            </a:r>
            <a:r>
              <a:rPr lang="en-US" sz="4800" dirty="0" smtClean="0"/>
              <a:t>precision.</a:t>
            </a: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60" y="3044951"/>
            <a:ext cx="10613136" cy="31099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955380" y="2055241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95" y="6363339"/>
            <a:ext cx="584953" cy="6457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38" y="9789722"/>
            <a:ext cx="3169920" cy="1207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11" y="8631936"/>
            <a:ext cx="626453" cy="67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835" y="8631936"/>
            <a:ext cx="8883645" cy="20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7" y="2432860"/>
            <a:ext cx="11315196" cy="9135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Modeling done in </a:t>
            </a:r>
            <a:r>
              <a:rPr lang="en-US" sz="4800" dirty="0" smtClean="0">
                <a:latin typeface="+mn-lt"/>
              </a:rPr>
              <a:t>STAN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n-lt"/>
              </a:rPr>
              <a:t>Center and scale values before running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n-lt"/>
              </a:rPr>
              <a:t>   </a:t>
            </a:r>
            <a:r>
              <a:rPr lang="en-US" sz="4800" dirty="0">
                <a:latin typeface="+mn-lt"/>
              </a:rPr>
              <a:t>sampler slow </a:t>
            </a:r>
            <a:endParaRPr lang="en-US" sz="4800" dirty="0" smtClean="0">
              <a:latin typeface="+mn-lt"/>
            </a:endParaRPr>
          </a:p>
          <a:p>
            <a:pPr marL="1600200" lvl="1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+mn-lt"/>
              </a:rPr>
              <a:t>For </a:t>
            </a:r>
            <a:r>
              <a:rPr lang="en-US" sz="4000" dirty="0">
                <a:latin typeface="+mn-lt"/>
              </a:rPr>
              <a:t>NCAAF I fit a multi-year model in the NFL with uninformative priors, used those posteriors to inform stronger prior distributions for NCAAF.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+mn-lt"/>
              </a:rPr>
              <a:t>Prior </a:t>
            </a:r>
            <a:r>
              <a:rPr lang="en-US" sz="4800" dirty="0">
                <a:latin typeface="+mn-lt"/>
              </a:rPr>
              <a:t>values in STAN code</a:t>
            </a:r>
          </a:p>
          <a:p>
            <a:r>
              <a:rPr lang="en-US" sz="4800" dirty="0">
                <a:latin typeface="+mn-lt"/>
              </a:rPr>
              <a:t>Access </a:t>
            </a:r>
            <a:r>
              <a:rPr lang="en-US" sz="4800" dirty="0" smtClean="0">
                <a:latin typeface="+mn-lt"/>
              </a:rPr>
              <a:t>sample STAN </a:t>
            </a:r>
            <a:r>
              <a:rPr lang="en-US" sz="4800" dirty="0">
                <a:latin typeface="+mn-lt"/>
              </a:rPr>
              <a:t>code: </a:t>
            </a:r>
          </a:p>
          <a:p>
            <a:r>
              <a:rPr lang="en-US" sz="4800" dirty="0">
                <a:latin typeface="+mn-lt"/>
                <a:hlinkClick r:id="rId2"/>
              </a:rPr>
              <a:t>https://github.com/sabinanalytics/football-plus-minus</a:t>
            </a:r>
            <a:endParaRPr lang="en-US" sz="4800" dirty="0">
              <a:latin typeface="+mn-lt"/>
            </a:endParaRPr>
          </a:p>
          <a:p>
            <a:pPr marL="857250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Notes</a:t>
            </a:r>
            <a:endParaRPr lang="en-US" sz="9600" dirty="0">
              <a:solidFill>
                <a:srgbClr val="FF0000"/>
              </a:solidFill>
              <a:latin typeface="Lato Black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1" y="4141929"/>
            <a:ext cx="474980" cy="9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7" y="2432860"/>
            <a:ext cx="11315196" cy="9135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Larger variance = </a:t>
            </a:r>
          </a:p>
          <a:p>
            <a:pPr marL="1771650" lvl="1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Less Penalization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More positional value over replacement</a:t>
            </a:r>
            <a:endParaRPr 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Posterior on Position Penalization</a:t>
            </a:r>
            <a:endParaRPr lang="en-US" sz="9600" dirty="0">
              <a:solidFill>
                <a:srgbClr val="FF0000"/>
              </a:solidFill>
              <a:latin typeface="Lato Black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234" y="2662846"/>
            <a:ext cx="12249898" cy="87214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632" y="2478994"/>
            <a:ext cx="12118848" cy="908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7" y="2810452"/>
            <a:ext cx="22422134" cy="8702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79576" y="256032"/>
            <a:ext cx="21031200" cy="16873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679577" y="2262477"/>
            <a:ext cx="10315574" cy="1647824"/>
          </a:xfrm>
        </p:spPr>
        <p:txBody>
          <a:bodyPr/>
          <a:lstStyle/>
          <a:p>
            <a:r>
              <a:rPr lang="en-US" dirty="0" smtClean="0"/>
              <a:t>NFL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679577" y="4133088"/>
            <a:ext cx="10315574" cy="8246238"/>
          </a:xfrm>
        </p:spPr>
        <p:txBody>
          <a:bodyPr/>
          <a:lstStyle/>
          <a:p>
            <a:r>
              <a:rPr lang="en-US" dirty="0" smtClean="0"/>
              <a:t>Last 2 MVP’s were No. 1 each year</a:t>
            </a:r>
          </a:p>
          <a:p>
            <a:r>
              <a:rPr lang="en-US" dirty="0" smtClean="0"/>
              <a:t>RB’s matter more than in college</a:t>
            </a:r>
          </a:p>
          <a:p>
            <a:pPr lvl="1"/>
            <a:r>
              <a:rPr lang="en-US" dirty="0" smtClean="0"/>
              <a:t>Derrick Henry, Mark Ingram, &amp; Aaron Jones led in 2019</a:t>
            </a:r>
          </a:p>
          <a:p>
            <a:r>
              <a:rPr lang="en-US" dirty="0" smtClean="0"/>
              <a:t>If a QB is in for rushes when excels at throwing (Russell Wilson) then impact isn’t as large</a:t>
            </a:r>
          </a:p>
          <a:p>
            <a:pPr lvl="1"/>
            <a:r>
              <a:rPr lang="en-US" dirty="0" smtClean="0"/>
              <a:t>Next year: separate out run v pass models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12281774" y="2262477"/>
            <a:ext cx="10366376" cy="1647824"/>
          </a:xfrm>
        </p:spPr>
        <p:txBody>
          <a:bodyPr/>
          <a:lstStyle/>
          <a:p>
            <a:r>
              <a:rPr lang="en-US" dirty="0" smtClean="0"/>
              <a:t>College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12344400" y="4133088"/>
            <a:ext cx="10366376" cy="82462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Kyler Murray No. 1in 2018, </a:t>
            </a:r>
            <a:r>
              <a:rPr lang="en-US" dirty="0" err="1" smtClean="0"/>
              <a:t>Tua</a:t>
            </a:r>
            <a:r>
              <a:rPr lang="en-US" dirty="0" smtClean="0"/>
              <a:t> in 2019 </a:t>
            </a:r>
          </a:p>
          <a:p>
            <a:pPr lvl="1"/>
            <a:r>
              <a:rPr lang="en-US" dirty="0" smtClean="0"/>
              <a:t>Trevor Lawrence, </a:t>
            </a:r>
            <a:r>
              <a:rPr lang="en-US" dirty="0" err="1" smtClean="0"/>
              <a:t>Kedon</a:t>
            </a:r>
            <a:r>
              <a:rPr lang="en-US" dirty="0" smtClean="0"/>
              <a:t> </a:t>
            </a:r>
            <a:r>
              <a:rPr lang="en-US" dirty="0" err="1" smtClean="0"/>
              <a:t>Slovis</a:t>
            </a:r>
            <a:r>
              <a:rPr lang="en-US" dirty="0" smtClean="0"/>
              <a:t>, Zac Thomas, &amp; Justin Fields next most impactful</a:t>
            </a:r>
          </a:p>
          <a:p>
            <a:pPr lvl="1"/>
            <a:r>
              <a:rPr lang="en-US" dirty="0" smtClean="0"/>
              <a:t>Joe Burrow per play not as impactful but had much higher usage</a:t>
            </a:r>
          </a:p>
          <a:p>
            <a:r>
              <a:rPr lang="en-US" dirty="0" smtClean="0"/>
              <a:t>Dillon Harris, UConn – team was average on D when on field, historically bad when off</a:t>
            </a:r>
          </a:p>
          <a:p>
            <a:r>
              <a:rPr lang="en-US" dirty="0" smtClean="0"/>
              <a:t>OL for consensus good RB get much more credit than the RB himself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7" y="2810452"/>
            <a:ext cx="22422134" cy="8702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Can we separate a QB from his line he shares snaps with? 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Results</a:t>
            </a:r>
            <a:r>
              <a:rPr lang="en-US" sz="9600" dirty="0" smtClean="0">
                <a:solidFill>
                  <a:schemeClr val="tx1"/>
                </a:solidFill>
                <a:latin typeface="Lato Black"/>
              </a:rPr>
              <a:t>	</a:t>
            </a:r>
            <a:endParaRPr lang="en-US" sz="9600" dirty="0">
              <a:solidFill>
                <a:schemeClr val="tx1"/>
              </a:solidFill>
              <a:latin typeface="Lato Black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157" y="4141928"/>
            <a:ext cx="10174251" cy="763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7" y="2810452"/>
            <a:ext cx="22422134" cy="8702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Can we separate the two most used OL on the same team?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Results</a:t>
            </a:r>
            <a:r>
              <a:rPr lang="en-US" sz="9600" dirty="0" smtClean="0">
                <a:solidFill>
                  <a:schemeClr val="tx1"/>
                </a:solidFill>
                <a:latin typeface="Lato Black"/>
              </a:rPr>
              <a:t>	</a:t>
            </a:r>
            <a:endParaRPr lang="en-US" sz="9600" dirty="0">
              <a:solidFill>
                <a:schemeClr val="tx1"/>
              </a:solidFill>
              <a:latin typeface="Lato Black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96" y="3817620"/>
            <a:ext cx="11076432" cy="83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7" y="2810452"/>
            <a:ext cx="22422134" cy="8702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Transfers in CFB tend to improve one year to next.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Results</a:t>
            </a:r>
            <a:r>
              <a:rPr lang="en-US" sz="9600" dirty="0" smtClean="0">
                <a:solidFill>
                  <a:schemeClr val="tx1"/>
                </a:solidFill>
                <a:latin typeface="Lato Black"/>
              </a:rPr>
              <a:t>	</a:t>
            </a:r>
            <a:endParaRPr lang="en-US" sz="9600" dirty="0">
              <a:solidFill>
                <a:schemeClr val="tx1"/>
              </a:solidFill>
              <a:latin typeface="Lato Black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12" y="4141929"/>
            <a:ext cx="10283952" cy="77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7" y="2810452"/>
            <a:ext cx="15159370" cy="8702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Monetary contributions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Winning contributions</a:t>
            </a:r>
          </a:p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Free-market salary</a:t>
            </a:r>
          </a:p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Cost of replacement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What is Player Value?</a:t>
            </a:r>
            <a:endParaRPr lang="en-US" sz="96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40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7" y="2810452"/>
            <a:ext cx="22422134" cy="8702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NFL Players get worse after they switch teams (expected, but evidence model is working.)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Results</a:t>
            </a:r>
            <a:r>
              <a:rPr lang="en-US" sz="9600" dirty="0" smtClean="0">
                <a:solidFill>
                  <a:schemeClr val="tx1"/>
                </a:solidFill>
                <a:latin typeface="Lato Black"/>
              </a:rPr>
              <a:t>	</a:t>
            </a:r>
            <a:endParaRPr lang="en-US" sz="9600" dirty="0">
              <a:solidFill>
                <a:schemeClr val="tx1"/>
              </a:solidFill>
              <a:latin typeface="Lato Black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40" y="4681728"/>
            <a:ext cx="10997184" cy="824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7" y="2810452"/>
            <a:ext cx="22422134" cy="8702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Some random events can still bias results using EPA</a:t>
            </a:r>
          </a:p>
          <a:p>
            <a:pPr marL="2686050" lvl="2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Turnovers</a:t>
            </a:r>
          </a:p>
          <a:p>
            <a:pPr marL="3600450" lvl="3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EPA of a play when the ball is fumbled (recovered or not) based on context of fumble</a:t>
            </a:r>
          </a:p>
          <a:p>
            <a:pPr marL="3600450" lvl="3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Similar approach for interceptions</a:t>
            </a: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Predictive or descriptive?</a:t>
            </a:r>
          </a:p>
          <a:p>
            <a:pPr marL="2686050" lvl="2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Using last season’s estimate as prior improves overall </a:t>
            </a:r>
            <a:r>
              <a:rPr lang="en-US" sz="4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predictiveness</a:t>
            </a:r>
            <a:endParaRPr lang="en-US" sz="4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6050" lvl="2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Harder to capture true change (improvement or decline)</a:t>
            </a:r>
          </a:p>
          <a:p>
            <a:pPr marL="3600450" lvl="3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Coaching changes exacerbate this</a:t>
            </a:r>
          </a:p>
          <a:p>
            <a:pPr marL="2686050" lvl="2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4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Descriptive can use a “Box Plus-Minus” as a prior</a:t>
            </a:r>
          </a:p>
          <a:p>
            <a:pPr marL="2686050" lvl="2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4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Lessons Learned</a:t>
            </a:r>
            <a:endParaRPr lang="en-US" sz="9600" dirty="0">
              <a:solidFill>
                <a:schemeClr val="tx1"/>
              </a:solidFill>
              <a:latin typeface="Lato Black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Priors using Advanced Tracking Stats</a:t>
            </a:r>
            <a:endParaRPr lang="en-US" sz="9600" dirty="0">
              <a:solidFill>
                <a:srgbClr val="FF0000"/>
              </a:solidFill>
              <a:latin typeface="Lato Black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0707" y="2670048"/>
            <a:ext cx="21588125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1828800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4400" dirty="0" smtClean="0">
                <a:ea typeface="Lato Light" charset="0"/>
                <a:cs typeface="Lato Light" charset="0"/>
              </a:rPr>
              <a:t>Still working on this!</a:t>
            </a:r>
          </a:p>
          <a:p>
            <a:pPr marL="571500" indent="-571500" defTabSz="1828800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4400" dirty="0" smtClean="0">
                <a:ea typeface="Lato Light" charset="0"/>
                <a:cs typeface="Lato Light" charset="0"/>
              </a:rPr>
              <a:t>Would </a:t>
            </a:r>
            <a:r>
              <a:rPr lang="en-US" sz="4400" dirty="0">
                <a:ea typeface="Lato Light" charset="0"/>
                <a:cs typeface="Lato Light" charset="0"/>
              </a:rPr>
              <a:t>create a Box Plus-Minus</a:t>
            </a:r>
          </a:p>
          <a:p>
            <a:pPr marL="1485717" lvl="1" indent="-571500" defTabSz="1828800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ea typeface="Lato Light" charset="0"/>
                <a:cs typeface="Lato Light" charset="0"/>
              </a:rPr>
              <a:t>Similar to ESPN’s Real Plus-Minus (RPM)</a:t>
            </a:r>
          </a:p>
          <a:p>
            <a:pPr marL="571500" indent="-571500" defTabSz="1828800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ea typeface="Lato Light" charset="0"/>
                <a:cs typeface="Lato Light" charset="0"/>
              </a:rPr>
              <a:t>Different for each position group</a:t>
            </a:r>
          </a:p>
          <a:p>
            <a:pPr marL="571500" indent="-571500" defTabSz="1828800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ea typeface="Lato Light" charset="0"/>
                <a:cs typeface="Lato Light" charset="0"/>
              </a:rPr>
              <a:t>Examples: </a:t>
            </a:r>
          </a:p>
          <a:p>
            <a:pPr marL="1485717" lvl="2" indent="-571500" defTabSz="1828800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ea typeface="Lato Light" charset="0"/>
                <a:cs typeface="Lato Light" charset="0"/>
              </a:rPr>
              <a:t>QBR</a:t>
            </a:r>
          </a:p>
          <a:p>
            <a:pPr marL="1485717" lvl="2" indent="-571500" defTabSz="1828800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ea typeface="Lato Light" charset="0"/>
                <a:cs typeface="Lato Light" charset="0"/>
              </a:rPr>
              <a:t>Completion Probability over expectation (CPOE)</a:t>
            </a:r>
          </a:p>
          <a:p>
            <a:pPr marL="1485717" lvl="2" indent="-571500" defTabSz="1828800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ea typeface="Lato Light" charset="0"/>
                <a:cs typeface="Lato Light" charset="0"/>
              </a:rPr>
              <a:t>Pass rush wins/losses</a:t>
            </a:r>
          </a:p>
          <a:p>
            <a:pPr marL="1485717" lvl="2" indent="-571500" defTabSz="1828800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ea typeface="Lato Light" charset="0"/>
                <a:cs typeface="Lato Light" charset="0"/>
              </a:rPr>
              <a:t>Comp % when targeted</a:t>
            </a:r>
          </a:p>
          <a:p>
            <a:pPr marL="1485717" lvl="2" indent="-571500" defTabSz="1828800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4400" dirty="0" err="1">
                <a:ea typeface="Lato Light" charset="0"/>
                <a:cs typeface="Lato Light" charset="0"/>
              </a:rPr>
              <a:t>Avg</a:t>
            </a:r>
            <a:r>
              <a:rPr lang="en-US" sz="4400" dirty="0">
                <a:ea typeface="Lato Light" charset="0"/>
                <a:cs typeface="Lato Light" charset="0"/>
              </a:rPr>
              <a:t> </a:t>
            </a:r>
            <a:r>
              <a:rPr lang="en-US" sz="4400" dirty="0" err="1">
                <a:ea typeface="Lato Light" charset="0"/>
                <a:cs typeface="Lato Light" charset="0"/>
              </a:rPr>
              <a:t>Yds</a:t>
            </a:r>
            <a:r>
              <a:rPr lang="en-US" sz="4400" dirty="0">
                <a:ea typeface="Lato Light" charset="0"/>
                <a:cs typeface="Lato Light" charset="0"/>
              </a:rPr>
              <a:t> after contact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6" y="2810452"/>
            <a:ext cx="20669153" cy="8702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0" dirty="0"/>
          </a:p>
          <a:p>
            <a:r>
              <a:rPr lang="en-US" sz="6000" dirty="0">
                <a:latin typeface="+mn-lt"/>
              </a:rPr>
              <a:t>Snapshot of results in CFB &amp; NFL on </a:t>
            </a:r>
            <a:r>
              <a:rPr lang="en-US" sz="6000" dirty="0" err="1">
                <a:latin typeface="+mn-lt"/>
              </a:rPr>
              <a:t>github</a:t>
            </a:r>
            <a:r>
              <a:rPr lang="en-US" sz="6000" dirty="0">
                <a:latin typeface="+mn-lt"/>
              </a:rPr>
              <a:t> as well</a:t>
            </a:r>
          </a:p>
          <a:p>
            <a:r>
              <a:rPr lang="en-US" sz="6000" dirty="0">
                <a:latin typeface="+mn-lt"/>
                <a:hlinkClick r:id="rId2"/>
              </a:rPr>
              <a:t>https://github.com/sabinanalytics/football-plus-minus</a:t>
            </a:r>
            <a:endParaRPr lang="en-US" sz="6000" dirty="0">
              <a:latin typeface="+mn-lt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Questions?</a:t>
            </a:r>
            <a:endParaRPr lang="en-US" sz="96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7" y="2810452"/>
            <a:ext cx="15159370" cy="8702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Baseball</a:t>
            </a:r>
          </a:p>
          <a:p>
            <a:pPr marL="1771650" lvl="1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WAR, Win Shares, Win Probability Added (WPA)</a:t>
            </a:r>
          </a:p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Basketball</a:t>
            </a:r>
          </a:p>
          <a:p>
            <a:pPr marL="1771650" lvl="1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ESPN RPM, 538 Raptor, Win Shares,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EPV, WPA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Hockey</a:t>
            </a:r>
          </a:p>
          <a:p>
            <a:pPr marL="1771650" lvl="1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RAPM </a:t>
            </a: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Estimates in Other Sports	</a:t>
            </a:r>
            <a:endParaRPr lang="en-US" sz="96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8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6" y="2810452"/>
            <a:ext cx="18512693" cy="8702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QBR</a:t>
            </a:r>
          </a:p>
          <a:p>
            <a:pPr marL="1771650" lvl="1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Quarterback only – attempts to divide credit based on video tracking</a:t>
            </a:r>
          </a:p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PFR Approximate Value (AV)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NFLScrapr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WAR</a:t>
            </a:r>
          </a:p>
          <a:p>
            <a:pPr marL="1771650" lvl="1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Position player only – not full all 22 data</a:t>
            </a:r>
          </a:p>
          <a:p>
            <a:pPr marL="857250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PFF WAR</a:t>
            </a: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Largely based on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translating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PFF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scouting grades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winning</a:t>
            </a:r>
          </a:p>
          <a:p>
            <a:pPr marL="857250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Estimating Value in Football</a:t>
            </a:r>
            <a:endParaRPr lang="en-US" sz="96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6" y="2810452"/>
            <a:ext cx="18512693" cy="8702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 for NCAA &amp; NFL</a:t>
            </a:r>
          </a:p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Coarse-level model</a:t>
            </a:r>
          </a:p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As few assumptions as possible</a:t>
            </a:r>
          </a:p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Try to avoid human bias</a:t>
            </a:r>
          </a:p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Rely on data</a:t>
            </a:r>
          </a:p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 positional value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Goals</a:t>
            </a:r>
            <a:endParaRPr lang="en-US" sz="96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4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7" y="2432860"/>
            <a:ext cx="11315196" cy="9135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we have player tracking now? </a:t>
            </a:r>
          </a:p>
          <a:p>
            <a:pPr marL="1771650" lvl="1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Have player tracking but not overall value</a:t>
            </a:r>
          </a:p>
          <a:p>
            <a:pPr marL="2686050" lvl="2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Opposite order of baseball &amp; basketball</a:t>
            </a:r>
          </a:p>
          <a:p>
            <a:pPr marL="1771650" lvl="1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Multiresolution framework ideal (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Cervone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D’Amour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Bornn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(2016) )</a:t>
            </a:r>
          </a:p>
          <a:p>
            <a:pPr marL="1771650" lvl="1" indent="-8572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No player tracking in college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>
                <a:solidFill>
                  <a:srgbClr val="FF0000"/>
                </a:solidFill>
              </a:rPr>
              <a:t>Why Plus Minus?</a:t>
            </a:r>
            <a:endParaRPr lang="en-US" sz="9600" dirty="0">
              <a:solidFill>
                <a:srgbClr val="FF0000"/>
              </a:solidFill>
              <a:latin typeface="Lato Black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65C411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85903" y="4371916"/>
            <a:ext cx="10031258" cy="74530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69371" y="3570514"/>
            <a:ext cx="815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NFL Next Gen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6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 smtClean="0">
                <a:solidFill>
                  <a:srgbClr val="FF0000"/>
                </a:solidFill>
              </a:rPr>
              <a:t>Problems with Plus Minus Approach</a:t>
            </a:r>
            <a:endParaRPr lang="en-US" sz="9600" dirty="0">
              <a:solidFill>
                <a:srgbClr val="FF0000"/>
              </a:solidFill>
              <a:latin typeface="Lato Black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658886"/>
            <a:ext cx="20506938" cy="79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</p:spPr>
        <p:txBody>
          <a:bodyPr/>
          <a:lstStyle/>
          <a:p>
            <a:r>
              <a:rPr lang="en-US" sz="9600" dirty="0" smtClean="0">
                <a:solidFill>
                  <a:srgbClr val="FF0000"/>
                </a:solidFill>
                <a:latin typeface="+mn-lt"/>
              </a:rPr>
              <a:t>Plus-Minus Approach in Football</a:t>
            </a:r>
            <a:r>
              <a:rPr lang="en-US" dirty="0">
                <a:solidFill>
                  <a:srgbClr val="FF0000"/>
                </a:solidFill>
                <a:latin typeface="Lato Black"/>
              </a:rPr>
              <a:t/>
            </a:r>
            <a:br>
              <a:rPr lang="en-US" dirty="0">
                <a:solidFill>
                  <a:srgbClr val="FF0000"/>
                </a:solidFill>
                <a:latin typeface="Lato Black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6400" y="2508250"/>
            <a:ext cx="21031200" cy="87026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Few scoring plays </a:t>
            </a:r>
          </a:p>
          <a:p>
            <a:pPr lvl="1"/>
            <a:r>
              <a:rPr lang="en-US" dirty="0"/>
              <a:t>Use expected points </a:t>
            </a:r>
          </a:p>
          <a:p>
            <a:pPr lvl="1"/>
            <a:r>
              <a:rPr lang="en-US" dirty="0"/>
              <a:t>EPA on each play</a:t>
            </a:r>
          </a:p>
          <a:p>
            <a:pPr lvl="1"/>
            <a:r>
              <a:rPr lang="en-US" dirty="0"/>
              <a:t>Adjust for runs vs passes</a:t>
            </a:r>
          </a:p>
          <a:p>
            <a:r>
              <a:rPr lang="en-US" dirty="0"/>
              <a:t>Lineup Mixture</a:t>
            </a:r>
          </a:p>
          <a:p>
            <a:pPr lvl="1"/>
            <a:r>
              <a:rPr lang="en-US" dirty="0"/>
              <a:t>Regularization based on position</a:t>
            </a:r>
          </a:p>
          <a:p>
            <a:r>
              <a:rPr lang="en-US" dirty="0"/>
              <a:t>Number of players</a:t>
            </a:r>
          </a:p>
          <a:p>
            <a:pPr lvl="1"/>
            <a:r>
              <a:rPr lang="en-US" dirty="0"/>
              <a:t>Informed prior means for each player helps estimation</a:t>
            </a:r>
          </a:p>
          <a:p>
            <a:pPr lvl="2"/>
            <a:r>
              <a:rPr lang="en-US" dirty="0"/>
              <a:t>NCAA: recruiting &amp; position</a:t>
            </a:r>
          </a:p>
          <a:p>
            <a:pPr lvl="2"/>
            <a:r>
              <a:rPr lang="en-US" dirty="0"/>
              <a:t>NFL: Draft (could use AV or box score data)</a:t>
            </a:r>
          </a:p>
          <a:p>
            <a:r>
              <a:rPr lang="en-US" dirty="0"/>
              <a:t>Unbalanced Schedules</a:t>
            </a:r>
          </a:p>
          <a:p>
            <a:pPr lvl="1"/>
            <a:r>
              <a:rPr lang="en-US" dirty="0"/>
              <a:t>More of an NCAAF problem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1070707" y="2432860"/>
            <a:ext cx="22422134" cy="9135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9144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8288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27432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3657600" indent="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Ridge regression used for past RAPM models</a:t>
            </a:r>
          </a:p>
          <a:p>
            <a:r>
              <a:rPr lang="en-US" sz="6600" dirty="0"/>
              <a:t>Recall: </a:t>
            </a:r>
          </a:p>
          <a:p>
            <a:endParaRPr lang="en-US" sz="6600" dirty="0"/>
          </a:p>
          <a:p>
            <a:endParaRPr lang="en-US" sz="6600" dirty="0"/>
          </a:p>
          <a:p>
            <a:endParaRPr lang="en-US" sz="66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Where   </a:t>
            </a:r>
            <a:r>
              <a:rPr lang="en-US" sz="5400" dirty="0" smtClean="0"/>
              <a:t>  is </a:t>
            </a:r>
            <a:r>
              <a:rPr lang="en-US" sz="5400" dirty="0"/>
              <a:t>the penalization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Ridge regression helps with </a:t>
            </a:r>
            <a:r>
              <a:rPr lang="en-US" sz="5400" dirty="0" err="1" smtClean="0"/>
              <a:t>multicollinearity</a:t>
            </a:r>
            <a:endParaRPr lang="en-US" sz="5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Team A: 1 if on field, 0 if off.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Team B: -1 if on field, 0 if off. </a:t>
            </a:r>
            <a:endParaRPr lang="en-US" sz="5400" dirty="0"/>
          </a:p>
          <a:p>
            <a:pPr marL="857250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6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1650" lvl="1" indent="-857250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851" y="263816"/>
            <a:ext cx="23292990" cy="2169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r>
              <a:rPr lang="en-US" sz="9600" dirty="0">
                <a:solidFill>
                  <a:srgbClr val="FF0000"/>
                </a:solidFill>
              </a:rPr>
              <a:t>Regularization &amp; Collinearity</a:t>
            </a:r>
            <a:endParaRPr lang="en-US" sz="9600" dirty="0">
              <a:solidFill>
                <a:srgbClr val="FF0000"/>
              </a:solidFill>
              <a:latin typeface="Lato Black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52BBE5-B9F6-4E85-9FC7-263DBA18AE4D}"/>
              </a:ext>
            </a:extLst>
          </p:cNvPr>
          <p:cNvCxnSpPr/>
          <p:nvPr/>
        </p:nvCxnSpPr>
        <p:spPr>
          <a:xfrm>
            <a:off x="1070707" y="2202872"/>
            <a:ext cx="22422134" cy="0"/>
          </a:xfrm>
          <a:prstGeom prst="line">
            <a:avLst/>
          </a:prstGeom>
          <a:ln w="57150">
            <a:solidFill>
              <a:srgbClr val="5087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051" y="8311872"/>
            <a:ext cx="483149" cy="701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44" y="3962932"/>
            <a:ext cx="14246241" cy="316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38E207CA15C348B49878E9C0D29E04" ma:contentTypeVersion="7" ma:contentTypeDescription="Create a new document." ma:contentTypeScope="" ma:versionID="135ac9823713eafe6cd4f663986d13bf">
  <xsd:schema xmlns:xsd="http://www.w3.org/2001/XMLSchema" xmlns:xs="http://www.w3.org/2001/XMLSchema" xmlns:p="http://schemas.microsoft.com/office/2006/metadata/properties" xmlns:ns3="c877d378-d39c-4698-a57b-ccfd288770bc" xmlns:ns4="d4607b2f-bf68-4937-827c-e569049ffa2a" targetNamespace="http://schemas.microsoft.com/office/2006/metadata/properties" ma:root="true" ma:fieldsID="b03160afaa4e8fe6836fa3117e105cf2" ns3:_="" ns4:_="">
    <xsd:import namespace="c877d378-d39c-4698-a57b-ccfd288770bc"/>
    <xsd:import namespace="d4607b2f-bf68-4937-827c-e569049ffa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77d378-d39c-4698-a57b-ccfd288770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07b2f-bf68-4937-827c-e569049ffa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710204-6740-4BFB-A4A4-039186F817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D48E46-EAB4-4020-A880-3059DD92259D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c877d378-d39c-4698-a57b-ccfd288770bc"/>
    <ds:schemaRef ds:uri="http://purl.org/dc/elements/1.1/"/>
    <ds:schemaRef ds:uri="http://schemas.openxmlformats.org/package/2006/metadata/core-properties"/>
    <ds:schemaRef ds:uri="d4607b2f-bf68-4937-827c-e569049ffa2a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51955AA-101F-4E0C-9789-DD36C96C5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77d378-d39c-4698-a57b-ccfd288770bc"/>
    <ds:schemaRef ds:uri="d4607b2f-bf68-4937-827c-e569049ffa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4352</TotalTime>
  <Words>846</Words>
  <Application>Microsoft Office PowerPoint</Application>
  <PresentationFormat>Custom</PresentationFormat>
  <Paragraphs>151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Lato Black</vt:lpstr>
      <vt:lpstr>Lato Light</vt:lpstr>
      <vt:lpstr>1_Office Theme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Plus-Minus Approach in Football </vt:lpstr>
      <vt:lpstr>PowerPoint Presentation</vt:lpstr>
      <vt:lpstr>PowerPoint Presentation</vt:lpstr>
      <vt:lpstr>PowerPoint Presentation</vt:lpstr>
      <vt:lpstr>PowerPoint Presentation</vt:lpstr>
      <vt:lpstr>Positional Penalization Adjustment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>Rocketo Graphics</dc:creator>
  <cp:keywords/>
  <dc:description/>
  <cp:lastModifiedBy>Sabin, Paul</cp:lastModifiedBy>
  <cp:revision>4055</cp:revision>
  <dcterms:created xsi:type="dcterms:W3CDTF">2014-11-12T21:47:38Z</dcterms:created>
  <dcterms:modified xsi:type="dcterms:W3CDTF">2020-03-11T01:11:52Z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0x0101002438E207CA15C348B49878E9C0D29E04</vt:lpwstr>
  </property>
</Properties>
</file>