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5B106E36-FD25-4E2D-B0AA-010F637433A0}" type="datetimeFigureOut">
              <a:rPr lang="ru-RU" smtClean="0"/>
              <a:pPr/>
              <a:t>21.04.2020</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5B106E36-FD25-4E2D-B0AA-010F637433A0}" type="datetimeFigureOut">
              <a:rPr lang="ru-RU" smtClean="0"/>
              <a:pPr/>
              <a:t>21.04.2020</a:t>
            </a:fld>
            <a:endParaRPr lang="ru-RU"/>
          </a:p>
        </p:txBody>
      </p:sp>
      <p:sp>
        <p:nvSpPr>
          <p:cNvPr id="27" name="Номер слайда 26"/>
          <p:cNvSpPr>
            <a:spLocks noGrp="1"/>
          </p:cNvSpPr>
          <p:nvPr>
            <p:ph type="sldNum" sz="quarter" idx="11"/>
          </p:nvPr>
        </p:nvSpPr>
        <p:spPr/>
        <p:txBody>
          <a:bodyPr rtlCol="0"/>
          <a:lstStyle/>
          <a:p>
            <a:fld id="{725C68B6-61C2-468F-89AB-4B9F7531AA68}"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5B106E36-FD25-4E2D-B0AA-010F637433A0}" type="datetimeFigureOut">
              <a:rPr lang="ru-RU" smtClean="0"/>
              <a:pPr/>
              <a:t>21.04.2020</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21.04.2020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B106E36-FD25-4E2D-B0AA-010F637433A0}" type="datetimeFigureOut">
              <a:rPr lang="ru-RU" smtClean="0"/>
              <a:pPr/>
              <a:t>21.04.2020</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ile:///C:\Users\1\Downloads\XI_Informatica%20(in%20limba%20romana).pdf" TargetMode="External"/><Relationship Id="rId2" Type="http://schemas.openxmlformats.org/officeDocument/2006/relationships/hyperlink" Target="https://www.slideshare.net/foegirl/metoda-trierii-3337112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pPr algn="ctr"/>
            <a:r>
              <a:rPr lang="en-US" sz="7200" b="1" i="1" dirty="0" smtClean="0"/>
              <a:t>METODA TRIERII</a:t>
            </a:r>
            <a:endParaRPr lang="ru-RU" sz="7200" b="1" i="1" dirty="0"/>
          </a:p>
        </p:txBody>
      </p:sp>
      <p:sp>
        <p:nvSpPr>
          <p:cNvPr id="3" name="Подзаголовок 2"/>
          <p:cNvSpPr>
            <a:spLocks noGrp="1"/>
          </p:cNvSpPr>
          <p:nvPr>
            <p:ph type="subTitle" idx="1"/>
          </p:nvPr>
        </p:nvSpPr>
        <p:spPr>
          <a:xfrm>
            <a:off x="467544" y="3861048"/>
            <a:ext cx="4953000" cy="1752600"/>
          </a:xfrm>
        </p:spPr>
        <p:txBody>
          <a:bodyPr/>
          <a:lstStyle/>
          <a:p>
            <a:r>
              <a:rPr lang="en-US" dirty="0" smtClean="0"/>
              <a:t>CARLASUC SABINA CL.XI,,C”</a:t>
            </a:r>
          </a:p>
          <a:p>
            <a:r>
              <a:rPr lang="en-US" dirty="0" smtClean="0"/>
              <a:t>PROF:MARIA GUTU</a:t>
            </a:r>
          </a:p>
          <a:p>
            <a:r>
              <a:rPr lang="en-US" dirty="0" smtClean="0"/>
              <a:t>IPTL ,,SPIRU HARET”</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4400" b="1" u="sng" dirty="0" err="1" smtClean="0"/>
              <a:t>Concluzii</a:t>
            </a:r>
            <a:r>
              <a:rPr lang="en-US" sz="4400" b="1" u="sng" dirty="0" smtClean="0"/>
              <a:t> </a:t>
            </a:r>
            <a:r>
              <a:rPr lang="en-US" sz="4400" b="1" u="sng" dirty="0" err="1" smtClean="0"/>
              <a:t>bazate</a:t>
            </a:r>
            <a:r>
              <a:rPr lang="en-US" sz="4400" b="1" u="sng" dirty="0" smtClean="0"/>
              <a:t> pe </a:t>
            </a:r>
            <a:r>
              <a:rPr lang="en-US" sz="4400" b="1" u="sng" dirty="0" err="1" smtClean="0"/>
              <a:t>exemple</a:t>
            </a:r>
            <a:r>
              <a:rPr lang="en-US" sz="4400" b="1" u="sng" dirty="0" smtClean="0"/>
              <a:t>:</a:t>
            </a:r>
            <a:endParaRPr lang="ru-RU" sz="4400" b="1" u="sng" dirty="0"/>
          </a:p>
        </p:txBody>
      </p:sp>
      <p:sp>
        <p:nvSpPr>
          <p:cNvPr id="3" name="Содержимое 2"/>
          <p:cNvSpPr>
            <a:spLocks noGrp="1"/>
          </p:cNvSpPr>
          <p:nvPr>
            <p:ph idx="1"/>
          </p:nvPr>
        </p:nvSpPr>
        <p:spPr/>
        <p:txBody>
          <a:bodyPr>
            <a:normAutofit fontScale="92500" lnSpcReduction="20000"/>
          </a:bodyPr>
          <a:lstStyle/>
          <a:p>
            <a:pPr marL="624078" indent="-514350">
              <a:buClr>
                <a:schemeClr val="accent2"/>
              </a:buClr>
            </a:pPr>
            <a:r>
              <a:rPr lang="pt-BR" dirty="0" smtClean="0"/>
              <a:t>Din analiza programului P151 rezultă că complexitatea temporară a algoritmului respectiv este O(n). </a:t>
            </a:r>
            <a:r>
              <a:rPr lang="pt-BR" dirty="0" smtClean="0"/>
              <a:t>Iar </a:t>
            </a:r>
            <a:r>
              <a:rPr lang="en-US" dirty="0" smtClean="0"/>
              <a:t>c</a:t>
            </a:r>
            <a:r>
              <a:rPr lang="vi-VN" dirty="0" smtClean="0"/>
              <a:t>omplexitatea </a:t>
            </a:r>
            <a:r>
              <a:rPr lang="vi-VN" dirty="0" smtClean="0"/>
              <a:t>temporală a algoritmului descris cu ajutorul programului P152 este </a:t>
            </a:r>
            <a:r>
              <a:rPr lang="vi-VN" dirty="0" smtClean="0"/>
              <a:t>O(n2</a:t>
            </a:r>
            <a:r>
              <a:rPr lang="en-US" dirty="0" smtClean="0"/>
              <a:t>(la </a:t>
            </a:r>
            <a:r>
              <a:rPr lang="en-US" dirty="0" err="1" smtClean="0"/>
              <a:t>patrat</a:t>
            </a:r>
            <a:r>
              <a:rPr lang="en-US" dirty="0" smtClean="0"/>
              <a:t>)</a:t>
            </a:r>
            <a:r>
              <a:rPr lang="vi-VN" dirty="0" smtClean="0"/>
              <a:t>). </a:t>
            </a:r>
            <a:r>
              <a:rPr lang="vi-VN" dirty="0" smtClean="0"/>
              <a:t>Din exemplele prezentate mai sus se observă că în algoritmii bazaţi pe metoda trierii se calculează, implicit sau explicit, mulţimea soluţiilor posibile S. În problemele relativ simple (exemplul 1) elementele din mulţimea soluţiilor posibile pot fi enumerate direct. În problemele mai complicate (exemplul 2) generarea soluţiilor posibile necesită elaborarea unor algoritmi speciali.</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908720"/>
            <a:ext cx="8856984" cy="1066800"/>
          </a:xfrm>
        </p:spPr>
        <p:txBody>
          <a:bodyPr>
            <a:normAutofit/>
          </a:bodyPr>
          <a:lstStyle/>
          <a:p>
            <a:pPr algn="ctr"/>
            <a:r>
              <a:rPr lang="en-US" sz="6000" b="1" i="1" dirty="0" err="1" smtClean="0">
                <a:effectLst>
                  <a:outerShdw blurRad="38100" dist="38100" dir="2700000" algn="tl">
                    <a:srgbClr val="000000">
                      <a:alpha val="43137"/>
                    </a:srgbClr>
                  </a:outerShdw>
                </a:effectLst>
              </a:rPr>
              <a:t>Avantaje</a:t>
            </a:r>
            <a:r>
              <a:rPr lang="en-US" sz="6000" b="1" i="1" dirty="0" smtClean="0">
                <a:effectLst>
                  <a:outerShdw blurRad="38100" dist="38100" dir="2700000" algn="tl">
                    <a:srgbClr val="000000">
                      <a:alpha val="43137"/>
                    </a:srgbClr>
                  </a:outerShdw>
                </a:effectLst>
              </a:rPr>
              <a:t>/</a:t>
            </a:r>
            <a:r>
              <a:rPr lang="en-US" sz="6000" b="1" i="1" dirty="0" err="1" smtClean="0">
                <a:effectLst>
                  <a:outerShdw blurRad="38100" dist="38100" dir="2700000" algn="tl">
                    <a:srgbClr val="000000">
                      <a:alpha val="43137"/>
                    </a:srgbClr>
                  </a:outerShdw>
                </a:effectLst>
              </a:rPr>
              <a:t>Dezavantaje</a:t>
            </a:r>
            <a:endParaRPr lang="ru-RU" sz="6000" b="1" i="1"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p:txBody>
          <a:bodyPr>
            <a:normAutofit fontScale="92500" lnSpcReduction="20000"/>
          </a:bodyPr>
          <a:lstStyle/>
          <a:p>
            <a:pPr>
              <a:buClr>
                <a:schemeClr val="accent2"/>
              </a:buClr>
            </a:pPr>
            <a:r>
              <a:rPr lang="vi-VN" dirty="0" smtClean="0"/>
              <a:t>Avantajul principal al algoritmilor bazaţi pe metoda trierii constă în faptul că programele respective </a:t>
            </a:r>
            <a:r>
              <a:rPr lang="vi-VN" b="1" dirty="0" smtClean="0"/>
              <a:t>sînt relativ simple</a:t>
            </a:r>
            <a:r>
              <a:rPr lang="vi-VN" dirty="0" smtClean="0"/>
              <a:t>, iar depanarea lor </a:t>
            </a:r>
            <a:r>
              <a:rPr lang="vi-VN" b="1" dirty="0" smtClean="0"/>
              <a:t>nu necesită teste </a:t>
            </a:r>
            <a:r>
              <a:rPr lang="vi-VN" b="1" dirty="0" smtClean="0"/>
              <a:t>sofisticate</a:t>
            </a:r>
            <a:r>
              <a:rPr lang="vi-VN" dirty="0" smtClean="0"/>
              <a:t>. </a:t>
            </a:r>
            <a:r>
              <a:rPr lang="vi-VN" b="1" dirty="0" smtClean="0"/>
              <a:t>Complexitatea temporală a acestor algoritmi este determinată de numărul de elemente k din mulţimea soluţiilor posibile S</a:t>
            </a:r>
            <a:r>
              <a:rPr lang="vi-VN" dirty="0" smtClean="0"/>
              <a:t>. În majoritatea problemelor de o reală importanţă practică metoda trierii conduce la </a:t>
            </a:r>
            <a:r>
              <a:rPr lang="vi-VN" b="1" dirty="0" smtClean="0"/>
              <a:t>algoritmii exponenţiali</a:t>
            </a:r>
            <a:r>
              <a:rPr lang="vi-VN" dirty="0" smtClean="0"/>
              <a:t>. </a:t>
            </a:r>
            <a:endParaRPr lang="en-US" dirty="0" smtClean="0"/>
          </a:p>
          <a:p>
            <a:pPr>
              <a:buClr>
                <a:schemeClr val="accent2"/>
              </a:buClr>
            </a:pPr>
            <a:r>
              <a:rPr lang="en-US" dirty="0" err="1" smtClean="0"/>
              <a:t>Dezavantajul</a:t>
            </a:r>
            <a:r>
              <a:rPr lang="en-US" dirty="0" smtClean="0"/>
              <a:t> </a:t>
            </a:r>
            <a:r>
              <a:rPr lang="en-US" dirty="0" err="1" smtClean="0"/>
              <a:t>ar</a:t>
            </a:r>
            <a:r>
              <a:rPr lang="en-US" dirty="0" smtClean="0"/>
              <a:t> </a:t>
            </a:r>
            <a:r>
              <a:rPr lang="en-US" dirty="0" err="1" smtClean="0"/>
              <a:t>fi</a:t>
            </a:r>
            <a:r>
              <a:rPr lang="en-US" dirty="0" smtClean="0"/>
              <a:t> ca </a:t>
            </a:r>
            <a:r>
              <a:rPr lang="vi-VN" dirty="0" smtClean="0"/>
              <a:t>algoritmii </a:t>
            </a:r>
            <a:r>
              <a:rPr lang="vi-VN" dirty="0" smtClean="0"/>
              <a:t>exponenţiali sînt inacceptabili în cazul datelor de intrare foarte mari, metoda trierii este aplicată </a:t>
            </a:r>
            <a:r>
              <a:rPr lang="vi-VN" b="1" dirty="0" smtClean="0"/>
              <a:t>numai în scopuri didactice sau pentru elaborarea unor programe al căror timp de execuţie nu este critic.</a:t>
            </a:r>
            <a:endParaRPr lang="ru-RU"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5400" b="1" i="1" dirty="0" err="1" smtClean="0"/>
              <a:t>Bibliografie</a:t>
            </a:r>
            <a:r>
              <a:rPr lang="en-US" sz="5400" b="1" i="1" dirty="0" smtClean="0"/>
              <a:t>:</a:t>
            </a:r>
            <a:endParaRPr lang="ru-RU" sz="5400" b="1" i="1" dirty="0"/>
          </a:p>
        </p:txBody>
      </p:sp>
      <p:sp>
        <p:nvSpPr>
          <p:cNvPr id="3" name="Содержимое 2"/>
          <p:cNvSpPr>
            <a:spLocks noGrp="1"/>
          </p:cNvSpPr>
          <p:nvPr>
            <p:ph idx="1"/>
          </p:nvPr>
        </p:nvSpPr>
        <p:spPr/>
        <p:txBody>
          <a:bodyPr/>
          <a:lstStyle/>
          <a:p>
            <a:r>
              <a:rPr lang="ro-MO" dirty="0" smtClean="0">
                <a:hlinkClick r:id="rId2"/>
              </a:rPr>
              <a:t>https://</a:t>
            </a:r>
            <a:r>
              <a:rPr lang="ro-MO" dirty="0" smtClean="0">
                <a:hlinkClick r:id="rId2"/>
              </a:rPr>
              <a:t>www.slideshare.net/foegirl/metoda-trierii-33371122</a:t>
            </a:r>
            <a:endParaRPr lang="en-US" dirty="0" smtClean="0"/>
          </a:p>
          <a:p>
            <a:r>
              <a:rPr lang="ro-MO" dirty="0" smtClean="0">
                <a:hlinkClick r:id="rId3"/>
              </a:rPr>
              <a:t>file:///C:/Users/1/Downloads/XI_Informatica%20(in%20limba%20romana).pdf</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6000" i="1" dirty="0" smtClean="0"/>
              <a:t>CUPRINS:</a:t>
            </a:r>
            <a:endParaRPr lang="ru-RU" sz="6000" i="1" dirty="0"/>
          </a:p>
        </p:txBody>
      </p:sp>
      <p:sp>
        <p:nvSpPr>
          <p:cNvPr id="3" name="Содержимое 2"/>
          <p:cNvSpPr>
            <a:spLocks noGrp="1"/>
          </p:cNvSpPr>
          <p:nvPr>
            <p:ph idx="1"/>
          </p:nvPr>
        </p:nvSpPr>
        <p:spPr/>
        <p:txBody>
          <a:bodyPr/>
          <a:lstStyle/>
          <a:p>
            <a:pPr>
              <a:buClr>
                <a:schemeClr val="accent2"/>
              </a:buClr>
            </a:pPr>
            <a:r>
              <a:rPr lang="en-US" dirty="0" smtClean="0"/>
              <a:t>DEFINITIE</a:t>
            </a:r>
          </a:p>
          <a:p>
            <a:pPr>
              <a:buClr>
                <a:schemeClr val="accent2"/>
              </a:buClr>
            </a:pPr>
            <a:r>
              <a:rPr lang="en-US" dirty="0" smtClean="0"/>
              <a:t>DESCRIERE</a:t>
            </a:r>
          </a:p>
          <a:p>
            <a:pPr>
              <a:buClr>
                <a:schemeClr val="accent2"/>
              </a:buClr>
            </a:pPr>
            <a:r>
              <a:rPr lang="en-US" dirty="0" smtClean="0"/>
              <a:t>SCHEMA GENERALA</a:t>
            </a:r>
          </a:p>
          <a:p>
            <a:pPr>
              <a:buClr>
                <a:schemeClr val="accent2"/>
              </a:buClr>
            </a:pPr>
            <a:r>
              <a:rPr lang="en-US" dirty="0" smtClean="0"/>
              <a:t>OPERATII LEGATE DE PRELUAREA UNOR MULTIMI</a:t>
            </a:r>
          </a:p>
          <a:p>
            <a:pPr>
              <a:buClr>
                <a:schemeClr val="accent2"/>
              </a:buClr>
            </a:pPr>
            <a:r>
              <a:rPr lang="en-US" dirty="0" smtClean="0"/>
              <a:t>EXEMPLE SI CONCLUZII</a:t>
            </a:r>
          </a:p>
          <a:p>
            <a:pPr>
              <a:buClr>
                <a:schemeClr val="accent2"/>
              </a:buClr>
            </a:pPr>
            <a:r>
              <a:rPr lang="en-US" dirty="0" smtClean="0"/>
              <a:t>AVANTAJE/DEZAVANTAJE</a:t>
            </a:r>
          </a:p>
          <a:p>
            <a:pPr>
              <a:buClr>
                <a:schemeClr val="accent2"/>
              </a:buClr>
            </a:pPr>
            <a:r>
              <a:rPr lang="en-US" dirty="0" smtClean="0"/>
              <a:t>BIBLIOGRAFIE</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DEFINITIE!</a:t>
            </a:r>
            <a:endParaRPr lang="ru-RU" dirty="0"/>
          </a:p>
        </p:txBody>
      </p:sp>
      <p:sp>
        <p:nvSpPr>
          <p:cNvPr id="3" name="Содержимое 2"/>
          <p:cNvSpPr>
            <a:spLocks noGrp="1"/>
          </p:cNvSpPr>
          <p:nvPr>
            <p:ph idx="1"/>
          </p:nvPr>
        </p:nvSpPr>
        <p:spPr/>
        <p:txBody>
          <a:bodyPr/>
          <a:lstStyle/>
          <a:p>
            <a:pPr>
              <a:buClr>
                <a:schemeClr val="accent2"/>
              </a:buClr>
            </a:pPr>
            <a:r>
              <a:rPr lang="en-US" dirty="0" smtClean="0"/>
              <a:t>Se </a:t>
            </a:r>
            <a:r>
              <a:rPr lang="en-US" dirty="0" err="1" smtClean="0"/>
              <a:t>numeste</a:t>
            </a:r>
            <a:r>
              <a:rPr lang="en-US" dirty="0" smtClean="0"/>
              <a:t> </a:t>
            </a:r>
            <a:r>
              <a:rPr lang="en-US" b="1" dirty="0" err="1" smtClean="0">
                <a:solidFill>
                  <a:schemeClr val="accent2"/>
                </a:solidFill>
              </a:rPr>
              <a:t>metoda</a:t>
            </a:r>
            <a:r>
              <a:rPr lang="en-US" b="1" dirty="0" smtClean="0">
                <a:solidFill>
                  <a:schemeClr val="accent2"/>
                </a:solidFill>
              </a:rPr>
              <a:t> </a:t>
            </a:r>
            <a:r>
              <a:rPr lang="en-US" b="1" dirty="0" err="1" smtClean="0">
                <a:solidFill>
                  <a:schemeClr val="accent2"/>
                </a:solidFill>
              </a:rPr>
              <a:t>trierii</a:t>
            </a:r>
            <a:r>
              <a:rPr lang="en-US" b="1" dirty="0" smtClean="0">
                <a:solidFill>
                  <a:schemeClr val="accent2"/>
                </a:solidFill>
              </a:rPr>
              <a:t> </a:t>
            </a:r>
            <a:r>
              <a:rPr lang="en-US" dirty="0" smtClean="0"/>
              <a:t>o </a:t>
            </a:r>
            <a:r>
              <a:rPr lang="en-US" dirty="0" err="1" smtClean="0"/>
              <a:t>metoda</a:t>
            </a:r>
            <a:r>
              <a:rPr lang="en-US" dirty="0" smtClean="0"/>
              <a:t> </a:t>
            </a:r>
            <a:r>
              <a:rPr lang="en-US" dirty="0" err="1" smtClean="0"/>
              <a:t>ce</a:t>
            </a:r>
            <a:r>
              <a:rPr lang="en-US" dirty="0" smtClean="0"/>
              <a:t> </a:t>
            </a:r>
            <a:r>
              <a:rPr lang="en-US" dirty="0" err="1" smtClean="0"/>
              <a:t>identifica</a:t>
            </a:r>
            <a:r>
              <a:rPr lang="en-US" dirty="0" smtClean="0"/>
              <a:t> </a:t>
            </a:r>
            <a:r>
              <a:rPr lang="en-US" dirty="0" err="1" smtClean="0"/>
              <a:t>toate</a:t>
            </a:r>
            <a:r>
              <a:rPr lang="en-US" dirty="0" smtClean="0"/>
              <a:t> </a:t>
            </a:r>
            <a:r>
              <a:rPr lang="en-US" dirty="0" err="1" smtClean="0"/>
              <a:t>solutiile</a:t>
            </a:r>
            <a:r>
              <a:rPr lang="en-US" dirty="0" smtClean="0"/>
              <a:t> </a:t>
            </a:r>
            <a:r>
              <a:rPr lang="en-US" dirty="0" err="1" smtClean="0"/>
              <a:t>unei</a:t>
            </a:r>
            <a:r>
              <a:rPr lang="en-US" dirty="0" smtClean="0"/>
              <a:t> </a:t>
            </a:r>
            <a:r>
              <a:rPr lang="en-US" dirty="0" err="1" smtClean="0"/>
              <a:t>probleme</a:t>
            </a:r>
            <a:r>
              <a:rPr lang="en-US" dirty="0" smtClean="0"/>
              <a:t> in </a:t>
            </a:r>
            <a:r>
              <a:rPr lang="en-US" dirty="0" err="1" smtClean="0"/>
              <a:t>dependenta</a:t>
            </a:r>
            <a:r>
              <a:rPr lang="en-US" dirty="0" smtClean="0"/>
              <a:t> de </a:t>
            </a:r>
            <a:r>
              <a:rPr lang="en-US" dirty="0" err="1" smtClean="0"/>
              <a:t>multimea</a:t>
            </a:r>
            <a:r>
              <a:rPr lang="en-US" dirty="0" smtClean="0"/>
              <a:t> </a:t>
            </a:r>
            <a:r>
              <a:rPr lang="en-US" dirty="0" err="1" smtClean="0"/>
              <a:t>solutiilor</a:t>
            </a:r>
            <a:r>
              <a:rPr lang="en-US" dirty="0" smtClean="0"/>
              <a:t> </a:t>
            </a:r>
            <a:r>
              <a:rPr lang="en-US" dirty="0" err="1" smtClean="0"/>
              <a:t>posibile</a:t>
            </a:r>
            <a:r>
              <a:rPr lang="en-US" dirty="0" smtClean="0"/>
              <a:t>.</a:t>
            </a:r>
          </a:p>
          <a:p>
            <a:pPr>
              <a:buClr>
                <a:schemeClr val="accent2"/>
              </a:buClr>
            </a:pPr>
            <a:r>
              <a:rPr lang="ro-MO" dirty="0" smtClean="0"/>
              <a:t>În </a:t>
            </a:r>
            <a:r>
              <a:rPr lang="ro-MO" dirty="0" smtClean="0"/>
              <a:t>cele mai simple cazuri </a:t>
            </a:r>
            <a:r>
              <a:rPr lang="en-US" b="1" dirty="0" err="1" smtClean="0"/>
              <a:t>multimea</a:t>
            </a:r>
            <a:r>
              <a:rPr lang="en-US" b="1" dirty="0" smtClean="0"/>
              <a:t> </a:t>
            </a:r>
            <a:r>
              <a:rPr lang="en-US" b="1" dirty="0" err="1" smtClean="0"/>
              <a:t>solutiilor</a:t>
            </a:r>
            <a:r>
              <a:rPr lang="en-US" b="1" dirty="0" smtClean="0"/>
              <a:t> </a:t>
            </a:r>
            <a:r>
              <a:rPr lang="en-US" b="1" dirty="0" err="1" smtClean="0"/>
              <a:t>posibile</a:t>
            </a:r>
            <a:r>
              <a:rPr lang="en-US" dirty="0" smtClean="0"/>
              <a:t> </a:t>
            </a:r>
            <a:r>
              <a:rPr lang="ro-MO" dirty="0" smtClean="0"/>
              <a:t>pot </a:t>
            </a:r>
            <a:r>
              <a:rPr lang="ro-MO" dirty="0" smtClean="0"/>
              <a:t>fi reprezentate prin valori aparţinînd unor tipuri ordinale de date: integer, boolean, char, enumerare sau subdomeniu. </a:t>
            </a:r>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DESCRIERE</a:t>
            </a:r>
            <a:endParaRPr lang="ru-RU" dirty="0"/>
          </a:p>
        </p:txBody>
      </p:sp>
      <p:sp>
        <p:nvSpPr>
          <p:cNvPr id="3" name="Содержимое 2"/>
          <p:cNvSpPr>
            <a:spLocks noGrp="1"/>
          </p:cNvSpPr>
          <p:nvPr>
            <p:ph idx="1"/>
          </p:nvPr>
        </p:nvSpPr>
        <p:spPr/>
        <p:txBody>
          <a:bodyPr/>
          <a:lstStyle/>
          <a:p>
            <a:pPr>
              <a:buClr>
                <a:schemeClr val="accent2"/>
              </a:buClr>
            </a:pPr>
            <a:r>
              <a:rPr lang="en-US" dirty="0" smtClean="0"/>
              <a:t>Fie P o </a:t>
            </a:r>
            <a:r>
              <a:rPr lang="en-US" dirty="0" err="1" smtClean="0"/>
              <a:t>problema</a:t>
            </a:r>
            <a:r>
              <a:rPr lang="en-US" dirty="0" smtClean="0"/>
              <a:t>, </a:t>
            </a:r>
            <a:r>
              <a:rPr lang="en-US" dirty="0" err="1" smtClean="0"/>
              <a:t>solutia</a:t>
            </a:r>
            <a:r>
              <a:rPr lang="en-US" dirty="0" smtClean="0"/>
              <a:t> </a:t>
            </a:r>
            <a:r>
              <a:rPr lang="en-US" dirty="0" err="1" smtClean="0"/>
              <a:t>careia</a:t>
            </a:r>
            <a:r>
              <a:rPr lang="en-US" dirty="0" smtClean="0"/>
              <a:t> se </a:t>
            </a:r>
            <a:r>
              <a:rPr lang="en-US" dirty="0" err="1" smtClean="0"/>
              <a:t>afla</a:t>
            </a:r>
            <a:r>
              <a:rPr lang="en-US" dirty="0" smtClean="0"/>
              <a:t> </a:t>
            </a:r>
            <a:r>
              <a:rPr lang="en-US" dirty="0" err="1" smtClean="0"/>
              <a:t>printre</a:t>
            </a:r>
            <a:r>
              <a:rPr lang="en-US" dirty="0" smtClean="0"/>
              <a:t> </a:t>
            </a:r>
            <a:r>
              <a:rPr lang="en-US" dirty="0" err="1" smtClean="0"/>
              <a:t>elementele</a:t>
            </a:r>
            <a:r>
              <a:rPr lang="en-US" dirty="0" smtClean="0"/>
              <a:t> </a:t>
            </a:r>
            <a:r>
              <a:rPr lang="en-US" dirty="0" err="1" smtClean="0"/>
              <a:t>multimii</a:t>
            </a:r>
            <a:r>
              <a:rPr lang="en-US" dirty="0" smtClean="0"/>
              <a:t> S cu un </a:t>
            </a:r>
            <a:r>
              <a:rPr lang="en-US" dirty="0" err="1" smtClean="0"/>
              <a:t>numar</a:t>
            </a:r>
            <a:r>
              <a:rPr lang="en-US" dirty="0" smtClean="0"/>
              <a:t> </a:t>
            </a:r>
            <a:r>
              <a:rPr lang="en-US" dirty="0" err="1" smtClean="0"/>
              <a:t>finit</a:t>
            </a:r>
            <a:r>
              <a:rPr lang="en-US" dirty="0" smtClean="0"/>
              <a:t> de </a:t>
            </a:r>
            <a:r>
              <a:rPr lang="en-US" dirty="0" err="1" smtClean="0"/>
              <a:t>elemente</a:t>
            </a:r>
            <a:r>
              <a:rPr lang="en-US" dirty="0" smtClean="0"/>
              <a:t>.</a:t>
            </a:r>
          </a:p>
          <a:p>
            <a:pPr algn="ctr">
              <a:buClr>
                <a:schemeClr val="accent2"/>
              </a:buClr>
              <a:buNone/>
            </a:pPr>
            <a:r>
              <a:rPr lang="en-US" b="1" dirty="0" smtClean="0"/>
              <a:t> </a:t>
            </a:r>
            <a:r>
              <a:rPr lang="pt-BR" b="1" dirty="0" smtClean="0"/>
              <a:t>S = {s1, s2, …, si , …, sk</a:t>
            </a:r>
            <a:r>
              <a:rPr lang="pt-BR" b="1" dirty="0" smtClean="0"/>
              <a:t>}</a:t>
            </a:r>
          </a:p>
          <a:p>
            <a:pPr>
              <a:buClr>
                <a:schemeClr val="accent2"/>
              </a:buClr>
            </a:pPr>
            <a:endParaRPr lang="pt-BR" b="1" dirty="0" smtClean="0"/>
          </a:p>
          <a:p>
            <a:pPr>
              <a:buClr>
                <a:schemeClr val="accent2"/>
              </a:buClr>
            </a:pPr>
            <a:r>
              <a:rPr lang="en-US" dirty="0" smtClean="0"/>
              <a:t>Solutia se </a:t>
            </a:r>
            <a:r>
              <a:rPr lang="en-US" dirty="0" err="1" smtClean="0"/>
              <a:t>determina</a:t>
            </a:r>
            <a:r>
              <a:rPr lang="en-US" dirty="0" smtClean="0"/>
              <a:t> </a:t>
            </a:r>
            <a:r>
              <a:rPr lang="en-US" dirty="0" err="1" smtClean="0"/>
              <a:t>prin</a:t>
            </a:r>
            <a:r>
              <a:rPr lang="en-US" dirty="0" smtClean="0"/>
              <a:t> </a:t>
            </a:r>
            <a:r>
              <a:rPr lang="en-US" dirty="0" err="1" smtClean="0"/>
              <a:t>analiza</a:t>
            </a:r>
            <a:r>
              <a:rPr lang="en-US" dirty="0" smtClean="0"/>
              <a:t> </a:t>
            </a:r>
            <a:r>
              <a:rPr lang="en-US" dirty="0" err="1" smtClean="0"/>
              <a:t>fiecarui</a:t>
            </a:r>
            <a:r>
              <a:rPr lang="en-US" dirty="0" smtClean="0"/>
              <a:t> element din </a:t>
            </a:r>
            <a:r>
              <a:rPr lang="en-US" dirty="0" err="1" smtClean="0"/>
              <a:t>multimea</a:t>
            </a:r>
            <a:r>
              <a:rPr lang="en-US" dirty="0" smtClean="0"/>
              <a:t> S.</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i="1" dirty="0" smtClean="0"/>
              <a:t>Schema </a:t>
            </a:r>
            <a:r>
              <a:rPr lang="en-US" b="1" i="1" dirty="0" err="1" smtClean="0"/>
              <a:t>Generala</a:t>
            </a:r>
            <a:r>
              <a:rPr lang="en-US" b="1" i="1" dirty="0" smtClean="0"/>
              <a:t>!</a:t>
            </a:r>
            <a:endParaRPr lang="ru-RU" b="1" i="1" dirty="0"/>
          </a:p>
        </p:txBody>
      </p:sp>
      <p:sp>
        <p:nvSpPr>
          <p:cNvPr id="3" name="Содержимое 2"/>
          <p:cNvSpPr>
            <a:spLocks noGrp="1"/>
          </p:cNvSpPr>
          <p:nvPr>
            <p:ph idx="1"/>
          </p:nvPr>
        </p:nvSpPr>
        <p:spPr>
          <a:xfrm>
            <a:off x="179512" y="2249424"/>
            <a:ext cx="8712968" cy="4325112"/>
          </a:xfrm>
        </p:spPr>
        <p:txBody>
          <a:bodyPr>
            <a:normAutofit lnSpcReduction="10000"/>
          </a:bodyPr>
          <a:lstStyle/>
          <a:p>
            <a:pPr>
              <a:buClr>
                <a:schemeClr val="accent2"/>
              </a:buClr>
            </a:pPr>
            <a:r>
              <a:rPr lang="vi-VN" dirty="0" smtClean="0"/>
              <a:t>Schema generală a unui algoritm bazat pe metoda trierii poate fi redată cu ajutorul unui ciclu:</a:t>
            </a:r>
            <a:endParaRPr lang="en-US" b="1" dirty="0" smtClean="0"/>
          </a:p>
          <a:p>
            <a:pPr algn="ctr">
              <a:buClr>
                <a:schemeClr val="accent2"/>
              </a:buClr>
              <a:buNone/>
            </a:pPr>
            <a:r>
              <a:rPr lang="ro-MO" b="1" i="1" dirty="0" smtClean="0"/>
              <a:t>for </a:t>
            </a:r>
            <a:r>
              <a:rPr lang="ro-MO" b="1" i="1" dirty="0" smtClean="0"/>
              <a:t>i:= 1 to k do </a:t>
            </a:r>
            <a:endParaRPr lang="en-US" b="1" i="1" dirty="0" smtClean="0"/>
          </a:p>
          <a:p>
            <a:pPr algn="ctr">
              <a:buClr>
                <a:schemeClr val="accent2"/>
              </a:buClr>
              <a:buNone/>
            </a:pPr>
            <a:r>
              <a:rPr lang="ro-MO" b="1" i="1" dirty="0" smtClean="0"/>
              <a:t>if </a:t>
            </a:r>
            <a:r>
              <a:rPr lang="ro-MO" b="1" i="1" dirty="0" smtClean="0"/>
              <a:t>SolutiePosibila(si) </a:t>
            </a:r>
            <a:r>
              <a:rPr lang="ro-MO" b="1" i="1" dirty="0" smtClean="0"/>
              <a:t>the</a:t>
            </a:r>
            <a:r>
              <a:rPr lang="en-US" b="1" i="1" dirty="0" smtClean="0"/>
              <a:t>n </a:t>
            </a:r>
            <a:r>
              <a:rPr lang="ro-MO" b="1" i="1" dirty="0" smtClean="0"/>
              <a:t>PrelucrareaSolutiei(si)</a:t>
            </a:r>
            <a:endParaRPr lang="en-US" b="1" i="1" dirty="0" smtClean="0"/>
          </a:p>
          <a:p>
            <a:pPr>
              <a:buClr>
                <a:schemeClr val="accent2"/>
              </a:buClr>
            </a:pPr>
            <a:r>
              <a:rPr lang="vi-VN" i="1" dirty="0" smtClean="0"/>
              <a:t>SolutiePosibila</a:t>
            </a:r>
            <a:r>
              <a:rPr lang="vi-VN" dirty="0" smtClean="0"/>
              <a:t> este o funcţie booleană care returnează valoarea true dacă </a:t>
            </a:r>
            <a:r>
              <a:rPr lang="vi-VN" dirty="0" smtClean="0"/>
              <a:t>elementul</a:t>
            </a:r>
            <a:r>
              <a:rPr lang="en-US" dirty="0" smtClean="0"/>
              <a:t> </a:t>
            </a:r>
            <a:r>
              <a:rPr lang="vi-VN" dirty="0" smtClean="0"/>
              <a:t>satisface </a:t>
            </a:r>
            <a:r>
              <a:rPr lang="vi-VN" dirty="0" smtClean="0"/>
              <a:t>condiţiile problemei şi false în caz contrar, iar </a:t>
            </a:r>
            <a:r>
              <a:rPr lang="vi-VN" i="1" dirty="0" smtClean="0"/>
              <a:t>PrelucrareaSolutiei</a:t>
            </a:r>
            <a:r>
              <a:rPr lang="vi-VN" dirty="0" smtClean="0"/>
              <a:t> este o procedură care efectuează prelucrarea elementului selectat.</a:t>
            </a:r>
            <a:endParaRPr lang="ru-RU" b="1"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i="1" dirty="0" smtClean="0">
                <a:effectLst>
                  <a:outerShdw blurRad="38100" dist="38100" dir="2700000" algn="tl">
                    <a:srgbClr val="000000">
                      <a:alpha val="43137"/>
                    </a:srgbClr>
                  </a:outerShdw>
                </a:effectLst>
              </a:rPr>
              <a:t>OPERATII LEGATE DE PRELUAREA UNOR </a:t>
            </a:r>
            <a:r>
              <a:rPr lang="en-US" i="1" dirty="0" smtClean="0">
                <a:effectLst>
                  <a:outerShdw blurRad="38100" dist="38100" dir="2700000" algn="tl">
                    <a:srgbClr val="000000">
                      <a:alpha val="43137"/>
                    </a:srgbClr>
                  </a:outerShdw>
                </a:effectLst>
              </a:rPr>
              <a:t>MULTIMI…</a:t>
            </a:r>
            <a:r>
              <a:rPr lang="en-US" dirty="0" smtClean="0"/>
              <a:t/>
            </a:r>
            <a:br>
              <a:rPr lang="en-US" dirty="0" smtClean="0"/>
            </a:br>
            <a:endParaRPr lang="ru-RU" dirty="0"/>
          </a:p>
        </p:txBody>
      </p:sp>
      <p:sp>
        <p:nvSpPr>
          <p:cNvPr id="3" name="Содержимое 2"/>
          <p:cNvSpPr>
            <a:spLocks noGrp="1"/>
          </p:cNvSpPr>
          <p:nvPr>
            <p:ph idx="1"/>
          </p:nvPr>
        </p:nvSpPr>
        <p:spPr/>
        <p:txBody>
          <a:bodyPr/>
          <a:lstStyle/>
          <a:p>
            <a:pPr>
              <a:buNone/>
            </a:pPr>
            <a:r>
              <a:rPr lang="en-US" b="1" dirty="0" smtClean="0"/>
              <a:t>I</a:t>
            </a:r>
            <a:r>
              <a:rPr lang="vi-VN" b="1" dirty="0" smtClean="0"/>
              <a:t>n </a:t>
            </a:r>
            <a:r>
              <a:rPr lang="vi-VN" b="1" dirty="0" smtClean="0"/>
              <a:t>general, aceşti algoritmi realizează operaţiile legate de prelucrarea unor mulţimi: </a:t>
            </a:r>
            <a:endParaRPr lang="en-US" b="1" dirty="0" smtClean="0"/>
          </a:p>
          <a:p>
            <a:pPr>
              <a:buClr>
                <a:schemeClr val="accent2"/>
              </a:buClr>
            </a:pPr>
            <a:r>
              <a:rPr lang="vi-VN" dirty="0" smtClean="0"/>
              <a:t>reuniunea;</a:t>
            </a:r>
            <a:endParaRPr lang="en-US" dirty="0" smtClean="0"/>
          </a:p>
          <a:p>
            <a:pPr>
              <a:buClr>
                <a:schemeClr val="accent2"/>
              </a:buClr>
            </a:pPr>
            <a:r>
              <a:rPr lang="vi-VN" dirty="0" smtClean="0"/>
              <a:t>intersecţia;</a:t>
            </a:r>
            <a:endParaRPr lang="en-US" dirty="0" smtClean="0"/>
          </a:p>
          <a:p>
            <a:pPr>
              <a:buClr>
                <a:schemeClr val="accent2"/>
              </a:buClr>
            </a:pPr>
            <a:r>
              <a:rPr lang="vi-VN" dirty="0" smtClean="0"/>
              <a:t>diferenţa;</a:t>
            </a:r>
            <a:endParaRPr lang="en-US" dirty="0" smtClean="0"/>
          </a:p>
          <a:p>
            <a:pPr>
              <a:buClr>
                <a:schemeClr val="accent2"/>
              </a:buClr>
            </a:pPr>
            <a:r>
              <a:rPr lang="vi-VN" dirty="0" smtClean="0"/>
              <a:t>generarea </a:t>
            </a:r>
            <a:r>
              <a:rPr lang="vi-VN" dirty="0" smtClean="0"/>
              <a:t>tuturor </a:t>
            </a:r>
            <a:r>
              <a:rPr lang="vi-VN" dirty="0" smtClean="0"/>
              <a:t>submulţimilor;</a:t>
            </a:r>
            <a:endParaRPr lang="en-US" dirty="0" smtClean="0"/>
          </a:p>
          <a:p>
            <a:pPr>
              <a:buClr>
                <a:schemeClr val="accent2"/>
              </a:buClr>
            </a:pPr>
            <a:r>
              <a:rPr lang="vi-VN" dirty="0" smtClean="0"/>
              <a:t>generarea </a:t>
            </a:r>
            <a:r>
              <a:rPr lang="vi-VN" dirty="0" smtClean="0"/>
              <a:t>elementelor unui produs </a:t>
            </a:r>
            <a:r>
              <a:rPr lang="vi-VN" dirty="0" smtClean="0"/>
              <a:t>cartezian;</a:t>
            </a:r>
            <a:endParaRPr lang="en-US" dirty="0" smtClean="0"/>
          </a:p>
          <a:p>
            <a:pPr>
              <a:buClr>
                <a:schemeClr val="accent2"/>
              </a:buClr>
            </a:pPr>
            <a:r>
              <a:rPr lang="vi-VN" dirty="0" smtClean="0"/>
              <a:t>generarea </a:t>
            </a:r>
            <a:r>
              <a:rPr lang="vi-VN" dirty="0" smtClean="0"/>
              <a:t>permutărilor, aranjamentelor sau combinărilor de obiecte etc.</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68960"/>
            <a:ext cx="8229600" cy="1069848"/>
          </a:xfrm>
        </p:spPr>
        <p:txBody>
          <a:bodyPr>
            <a:noAutofit/>
          </a:bodyPr>
          <a:lstStyle/>
          <a:p>
            <a:pPr algn="ctr"/>
            <a:r>
              <a:rPr lang="en-US" sz="7200" b="1" i="1" u="sng" dirty="0" smtClean="0"/>
              <a:t>EXEMPLE</a:t>
            </a:r>
            <a:endParaRPr lang="ru-RU" sz="7200" b="1" i="1" u="sn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404664"/>
            <a:ext cx="9144000" cy="6696744"/>
          </a:xfrm>
        </p:spPr>
        <p:txBody>
          <a:bodyPr>
            <a:normAutofit fontScale="70000" lnSpcReduction="20000"/>
          </a:bodyPr>
          <a:lstStyle/>
          <a:p>
            <a:r>
              <a:rPr lang="vi-VN" sz="2000" b="1" dirty="0" smtClean="0"/>
              <a:t>Program P151; { Suma cifrelor unui număr </a:t>
            </a:r>
            <a:r>
              <a:rPr lang="vi-VN" sz="2000" b="1" dirty="0" smtClean="0"/>
              <a:t>natural</a:t>
            </a:r>
            <a:r>
              <a:rPr lang="en-US" sz="2000" b="1" dirty="0" smtClean="0"/>
              <a:t> </a:t>
            </a:r>
            <a:r>
              <a:rPr lang="ro-MO" sz="2000" dirty="0" smtClean="0"/>
              <a:t>} </a:t>
            </a:r>
            <a:endParaRPr lang="en-US" sz="2000" b="1" dirty="0" smtClean="0"/>
          </a:p>
          <a:p>
            <a:pPr>
              <a:buNone/>
            </a:pPr>
            <a:r>
              <a:rPr lang="vi-VN" sz="2000" dirty="0" smtClean="0"/>
              <a:t>type </a:t>
            </a:r>
            <a:r>
              <a:rPr lang="vi-VN" sz="2000" dirty="0" smtClean="0"/>
              <a:t>Natural=0..MaxInt; </a:t>
            </a:r>
            <a:endParaRPr lang="en-US" sz="2000" dirty="0" smtClean="0"/>
          </a:p>
          <a:p>
            <a:pPr>
              <a:buNone/>
            </a:pPr>
            <a:r>
              <a:rPr lang="vi-VN" sz="2000" dirty="0" smtClean="0"/>
              <a:t>var </a:t>
            </a:r>
            <a:r>
              <a:rPr lang="vi-VN" sz="2000" dirty="0" smtClean="0"/>
              <a:t>i, K, m, n : Natural</a:t>
            </a:r>
            <a:r>
              <a:rPr lang="vi-VN" sz="2000" dirty="0" smtClean="0"/>
              <a:t>;</a:t>
            </a:r>
            <a:endParaRPr lang="en-US" sz="2000" dirty="0" smtClean="0"/>
          </a:p>
          <a:p>
            <a:pPr>
              <a:buNone/>
            </a:pPr>
            <a:r>
              <a:rPr lang="ro-MO" sz="2000" b="1" dirty="0" smtClean="0"/>
              <a:t>function SumaCifrelor</a:t>
            </a:r>
            <a:r>
              <a:rPr lang="ro-MO" sz="2000" dirty="0" smtClean="0"/>
              <a:t>(i:Natural):Natural; </a:t>
            </a:r>
            <a:endParaRPr lang="en-US" sz="2000" dirty="0" smtClean="0"/>
          </a:p>
          <a:p>
            <a:pPr>
              <a:buNone/>
            </a:pPr>
            <a:r>
              <a:rPr lang="ro-MO" sz="2000" dirty="0" smtClean="0"/>
              <a:t>var </a:t>
            </a:r>
            <a:r>
              <a:rPr lang="ro-MO" sz="2000" dirty="0" smtClean="0"/>
              <a:t>suma : Natural; </a:t>
            </a:r>
            <a:endParaRPr lang="en-US" sz="2000" dirty="0" smtClean="0"/>
          </a:p>
          <a:p>
            <a:pPr>
              <a:buNone/>
            </a:pPr>
            <a:r>
              <a:rPr lang="ro-MO" sz="2000" dirty="0" smtClean="0"/>
              <a:t>Begin</a:t>
            </a:r>
            <a:endParaRPr lang="en-US" sz="2000" dirty="0" smtClean="0"/>
          </a:p>
          <a:p>
            <a:pPr>
              <a:buNone/>
            </a:pPr>
            <a:r>
              <a:rPr lang="ro-MO" sz="2000" dirty="0" smtClean="0"/>
              <a:t>suma</a:t>
            </a:r>
            <a:r>
              <a:rPr lang="ro-MO" sz="2000" dirty="0" smtClean="0"/>
              <a:t>:=0; </a:t>
            </a:r>
            <a:endParaRPr lang="en-US" sz="2000" dirty="0" smtClean="0"/>
          </a:p>
          <a:p>
            <a:pPr>
              <a:buNone/>
            </a:pPr>
            <a:r>
              <a:rPr lang="ro-MO" sz="2000" dirty="0" smtClean="0"/>
              <a:t>repeat </a:t>
            </a:r>
            <a:endParaRPr lang="en-US" sz="2000" dirty="0" smtClean="0"/>
          </a:p>
          <a:p>
            <a:pPr>
              <a:buNone/>
            </a:pPr>
            <a:r>
              <a:rPr lang="ro-MO" sz="2000" dirty="0" smtClean="0"/>
              <a:t>suma</a:t>
            </a:r>
            <a:r>
              <a:rPr lang="ro-MO" sz="2000" dirty="0" smtClean="0"/>
              <a:t>:=suma+(i mod 10); i:=i div 10; </a:t>
            </a:r>
            <a:endParaRPr lang="en-US" sz="2000" dirty="0" smtClean="0"/>
          </a:p>
          <a:p>
            <a:pPr>
              <a:buNone/>
            </a:pPr>
            <a:r>
              <a:rPr lang="ro-MO" sz="2000" dirty="0" smtClean="0"/>
              <a:t>until </a:t>
            </a:r>
            <a:r>
              <a:rPr lang="ro-MO" sz="2000" dirty="0" smtClean="0"/>
              <a:t>i=0; </a:t>
            </a:r>
            <a:endParaRPr lang="en-US" sz="2000" dirty="0" smtClean="0"/>
          </a:p>
          <a:p>
            <a:pPr>
              <a:buNone/>
            </a:pPr>
            <a:r>
              <a:rPr lang="ro-MO" sz="2000" dirty="0" smtClean="0"/>
              <a:t>SumaCifrelor</a:t>
            </a:r>
            <a:r>
              <a:rPr lang="ro-MO" sz="2000" dirty="0" smtClean="0"/>
              <a:t>:=suma; </a:t>
            </a:r>
            <a:endParaRPr lang="en-US" sz="2000" dirty="0" smtClean="0"/>
          </a:p>
          <a:p>
            <a:pPr>
              <a:buNone/>
            </a:pPr>
            <a:r>
              <a:rPr lang="ro-MO" sz="2000" b="1" dirty="0" smtClean="0"/>
              <a:t>end</a:t>
            </a:r>
            <a:r>
              <a:rPr lang="ro-MO" sz="2000" b="1" dirty="0" smtClean="0"/>
              <a:t>; { SumaCifrelor } </a:t>
            </a:r>
            <a:endParaRPr lang="en-US" sz="2000" b="1" dirty="0" smtClean="0"/>
          </a:p>
          <a:p>
            <a:pPr>
              <a:buNone/>
            </a:pPr>
            <a:r>
              <a:rPr lang="ro-MO" sz="2000" b="1" dirty="0" smtClean="0"/>
              <a:t>function </a:t>
            </a:r>
            <a:r>
              <a:rPr lang="ro-MO" sz="2000" b="1" dirty="0" smtClean="0"/>
              <a:t>SolutiePosibila</a:t>
            </a:r>
            <a:r>
              <a:rPr lang="ro-MO" sz="2000" dirty="0" smtClean="0"/>
              <a:t>(i:Natural):boolean; </a:t>
            </a:r>
            <a:endParaRPr lang="en-US" sz="2000" dirty="0" smtClean="0"/>
          </a:p>
          <a:p>
            <a:pPr>
              <a:buNone/>
            </a:pPr>
            <a:r>
              <a:rPr lang="ro-MO" sz="2000" dirty="0" smtClean="0"/>
              <a:t>begin </a:t>
            </a:r>
            <a:endParaRPr lang="en-US" sz="2000" dirty="0" smtClean="0"/>
          </a:p>
          <a:p>
            <a:pPr>
              <a:buNone/>
            </a:pPr>
            <a:r>
              <a:rPr lang="ro-MO" sz="2000" dirty="0" smtClean="0"/>
              <a:t>if </a:t>
            </a:r>
            <a:r>
              <a:rPr lang="ro-MO" sz="2000" dirty="0" smtClean="0"/>
              <a:t>SumaCifrelor(i)=m then SolutiePosibila:=true else SolutiePosibila:=false; </a:t>
            </a:r>
            <a:endParaRPr lang="en-US" sz="2000" dirty="0" smtClean="0"/>
          </a:p>
          <a:p>
            <a:pPr>
              <a:buNone/>
            </a:pPr>
            <a:r>
              <a:rPr lang="ro-MO" sz="2000" b="1" dirty="0" smtClean="0"/>
              <a:t>end</a:t>
            </a:r>
            <a:r>
              <a:rPr lang="ro-MO" sz="2000" b="1" dirty="0" smtClean="0"/>
              <a:t>; { SumaCifrelor }</a:t>
            </a:r>
            <a:r>
              <a:rPr lang="ro-MO" sz="2000" dirty="0" smtClean="0"/>
              <a:t> </a:t>
            </a:r>
            <a:endParaRPr lang="en-US" sz="2000" dirty="0" smtClean="0"/>
          </a:p>
          <a:p>
            <a:pPr>
              <a:buNone/>
            </a:pPr>
            <a:r>
              <a:rPr lang="ro-MO" sz="2000" b="1" dirty="0" smtClean="0"/>
              <a:t>procedure </a:t>
            </a:r>
            <a:r>
              <a:rPr lang="ro-MO" sz="2000" b="1" dirty="0" smtClean="0"/>
              <a:t>PrelucrareaSolutiei</a:t>
            </a:r>
            <a:r>
              <a:rPr lang="ro-MO" sz="2000" dirty="0" smtClean="0"/>
              <a:t>(i:Natural); </a:t>
            </a:r>
            <a:endParaRPr lang="en-US" sz="2000" dirty="0" smtClean="0"/>
          </a:p>
          <a:p>
            <a:pPr>
              <a:buNone/>
            </a:pPr>
            <a:r>
              <a:rPr lang="ro-MO" sz="2000" dirty="0" smtClean="0"/>
              <a:t>begin </a:t>
            </a:r>
            <a:endParaRPr lang="en-US" sz="2000" dirty="0" smtClean="0"/>
          </a:p>
          <a:p>
            <a:pPr>
              <a:buNone/>
            </a:pPr>
            <a:r>
              <a:rPr lang="ro-MO" sz="2000" dirty="0" smtClean="0"/>
              <a:t>writeln</a:t>
            </a:r>
            <a:r>
              <a:rPr lang="ro-MO" sz="2000" dirty="0" smtClean="0"/>
              <a:t>(’i=’, i); </a:t>
            </a:r>
            <a:endParaRPr lang="en-US" sz="2000" dirty="0" smtClean="0"/>
          </a:p>
          <a:p>
            <a:pPr>
              <a:buNone/>
            </a:pPr>
            <a:r>
              <a:rPr lang="ro-MO" sz="2000" dirty="0" smtClean="0"/>
              <a:t>K</a:t>
            </a:r>
            <a:r>
              <a:rPr lang="ro-MO" sz="2000" dirty="0" smtClean="0"/>
              <a:t>:=K+1; </a:t>
            </a:r>
            <a:endParaRPr lang="en-US" sz="2000" dirty="0" smtClean="0"/>
          </a:p>
          <a:p>
            <a:pPr>
              <a:buNone/>
            </a:pPr>
            <a:r>
              <a:rPr lang="ro-MO" sz="2000" b="1" dirty="0" smtClean="0"/>
              <a:t>end</a:t>
            </a:r>
            <a:r>
              <a:rPr lang="ro-MO" sz="2000" b="1" dirty="0" smtClean="0"/>
              <a:t>; { PrelucrareaSolutiei }</a:t>
            </a:r>
            <a:r>
              <a:rPr lang="ro-MO" sz="2000" dirty="0" smtClean="0"/>
              <a:t> </a:t>
            </a:r>
            <a:endParaRPr lang="en-US" sz="2000" dirty="0" smtClean="0"/>
          </a:p>
          <a:p>
            <a:pPr>
              <a:buNone/>
            </a:pPr>
            <a:r>
              <a:rPr lang="ro-MO" sz="2000" b="1" dirty="0" smtClean="0"/>
              <a:t>begin </a:t>
            </a:r>
            <a:endParaRPr lang="en-US" sz="2000" b="1" dirty="0" smtClean="0"/>
          </a:p>
          <a:p>
            <a:pPr>
              <a:buNone/>
            </a:pPr>
            <a:r>
              <a:rPr lang="ro-MO" sz="2000" dirty="0" smtClean="0"/>
              <a:t>write</a:t>
            </a:r>
            <a:r>
              <a:rPr lang="ro-MO" sz="2000" dirty="0" smtClean="0"/>
              <a:t>(’Daţi n=’); readln(n); write(’Daţi m=’); readln(m); </a:t>
            </a:r>
            <a:endParaRPr lang="en-US" sz="2000" dirty="0" smtClean="0"/>
          </a:p>
          <a:p>
            <a:pPr>
              <a:buNone/>
            </a:pPr>
            <a:r>
              <a:rPr lang="ro-MO" sz="2000" dirty="0" smtClean="0"/>
              <a:t>K</a:t>
            </a:r>
            <a:r>
              <a:rPr lang="ro-MO" sz="2000" dirty="0" smtClean="0"/>
              <a:t>:=0; </a:t>
            </a:r>
            <a:endParaRPr lang="en-US" sz="2000" dirty="0" smtClean="0"/>
          </a:p>
          <a:p>
            <a:pPr>
              <a:buNone/>
            </a:pPr>
            <a:r>
              <a:rPr lang="ro-MO" sz="2000" dirty="0" smtClean="0"/>
              <a:t>for </a:t>
            </a:r>
            <a:r>
              <a:rPr lang="ro-MO" sz="2000" dirty="0" smtClean="0"/>
              <a:t>i:=0 to n do </a:t>
            </a:r>
            <a:endParaRPr lang="en-US" sz="2000" dirty="0" smtClean="0"/>
          </a:p>
          <a:p>
            <a:pPr>
              <a:buNone/>
            </a:pPr>
            <a:r>
              <a:rPr lang="ro-MO" sz="2000" dirty="0" smtClean="0"/>
              <a:t>if </a:t>
            </a:r>
            <a:r>
              <a:rPr lang="ro-MO" sz="2000" dirty="0" smtClean="0"/>
              <a:t>SolutiePosibila(i) then PrelucrareaSolutiei(i); </a:t>
            </a:r>
            <a:endParaRPr lang="en-US" sz="2000" dirty="0" smtClean="0"/>
          </a:p>
          <a:p>
            <a:pPr>
              <a:buNone/>
            </a:pPr>
            <a:r>
              <a:rPr lang="ro-MO" sz="2000" dirty="0" smtClean="0"/>
              <a:t>writeln</a:t>
            </a:r>
            <a:r>
              <a:rPr lang="ro-MO" sz="2000" dirty="0" smtClean="0"/>
              <a:t>(’K=’, K); </a:t>
            </a:r>
            <a:endParaRPr lang="en-US" sz="2000" dirty="0" smtClean="0"/>
          </a:p>
          <a:p>
            <a:pPr>
              <a:buNone/>
            </a:pPr>
            <a:r>
              <a:rPr lang="ro-MO" sz="2000" dirty="0" smtClean="0"/>
              <a:t>readln</a:t>
            </a:r>
            <a:r>
              <a:rPr lang="ro-MO" sz="2000" dirty="0" smtClean="0"/>
              <a:t>; </a:t>
            </a:r>
            <a:endParaRPr lang="en-US" sz="2000" dirty="0" smtClean="0"/>
          </a:p>
          <a:p>
            <a:pPr>
              <a:buNone/>
            </a:pPr>
            <a:r>
              <a:rPr lang="ro-MO" sz="2000" b="1" dirty="0" smtClean="0"/>
              <a:t>end.</a:t>
            </a:r>
            <a:endParaRPr lang="en-US" sz="20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404664"/>
            <a:ext cx="9324528" cy="6624736"/>
          </a:xfrm>
        </p:spPr>
        <p:txBody>
          <a:bodyPr>
            <a:normAutofit fontScale="40000" lnSpcReduction="20000"/>
          </a:bodyPr>
          <a:lstStyle/>
          <a:p>
            <a:r>
              <a:rPr lang="ro-MO" b="1" dirty="0" smtClean="0"/>
              <a:t>Program P152; { Puncte pe un plan euclidian } </a:t>
            </a:r>
            <a:endParaRPr lang="en-US" b="1" dirty="0" smtClean="0"/>
          </a:p>
          <a:p>
            <a:pPr>
              <a:buNone/>
            </a:pPr>
            <a:r>
              <a:rPr lang="ro-MO" dirty="0" smtClean="0"/>
              <a:t>const </a:t>
            </a:r>
            <a:r>
              <a:rPr lang="ro-MO" dirty="0" smtClean="0"/>
              <a:t>nmax=30; </a:t>
            </a:r>
            <a:endParaRPr lang="en-US" dirty="0" smtClean="0"/>
          </a:p>
          <a:p>
            <a:pPr>
              <a:buNone/>
            </a:pPr>
            <a:r>
              <a:rPr lang="ro-MO" dirty="0" smtClean="0"/>
              <a:t>type </a:t>
            </a:r>
            <a:r>
              <a:rPr lang="ro-MO" dirty="0" smtClean="0"/>
              <a:t>Punct = record </a:t>
            </a:r>
            <a:endParaRPr lang="en-US" dirty="0" smtClean="0"/>
          </a:p>
          <a:p>
            <a:pPr>
              <a:buNone/>
            </a:pPr>
            <a:r>
              <a:rPr lang="ro-MO" dirty="0" smtClean="0"/>
              <a:t>x</a:t>
            </a:r>
            <a:r>
              <a:rPr lang="ro-MO" dirty="0" smtClean="0"/>
              <a:t>, y : real; </a:t>
            </a:r>
            <a:endParaRPr lang="en-US" dirty="0" smtClean="0"/>
          </a:p>
          <a:p>
            <a:pPr>
              <a:buNone/>
            </a:pPr>
            <a:r>
              <a:rPr lang="ro-MO" b="1" dirty="0" smtClean="0"/>
              <a:t>end</a:t>
            </a:r>
            <a:r>
              <a:rPr lang="ro-MO" b="1" dirty="0" smtClean="0"/>
              <a:t>; </a:t>
            </a:r>
            <a:endParaRPr lang="en-US" b="1" dirty="0" smtClean="0"/>
          </a:p>
          <a:p>
            <a:pPr>
              <a:buNone/>
            </a:pPr>
            <a:r>
              <a:rPr lang="ro-MO" dirty="0" smtClean="0"/>
              <a:t>Indice </a:t>
            </a:r>
            <a:r>
              <a:rPr lang="ro-MO" dirty="0" smtClean="0"/>
              <a:t>= 1..nmax; </a:t>
            </a:r>
            <a:endParaRPr lang="en-US" dirty="0" smtClean="0"/>
          </a:p>
          <a:p>
            <a:pPr>
              <a:buNone/>
            </a:pPr>
            <a:r>
              <a:rPr lang="ro-MO" dirty="0" smtClean="0"/>
              <a:t>var </a:t>
            </a:r>
            <a:r>
              <a:rPr lang="ro-MO" dirty="0" smtClean="0"/>
              <a:t>P : array[Indice] of Punct; </a:t>
            </a:r>
            <a:endParaRPr lang="en-US" dirty="0" smtClean="0"/>
          </a:p>
          <a:p>
            <a:pPr>
              <a:buNone/>
            </a:pPr>
            <a:r>
              <a:rPr lang="ro-MO" dirty="0" smtClean="0"/>
              <a:t>j</a:t>
            </a:r>
            <a:r>
              <a:rPr lang="ro-MO" dirty="0" smtClean="0"/>
              <a:t>, m, n : Indice; dmax : real; { distanţa maxima } PA, PB : </a:t>
            </a:r>
            <a:r>
              <a:rPr lang="ro-MO" dirty="0" smtClean="0"/>
              <a:t>Punct;</a:t>
            </a:r>
            <a:endParaRPr lang="en-US" dirty="0" smtClean="0"/>
          </a:p>
          <a:p>
            <a:pPr>
              <a:buNone/>
            </a:pPr>
            <a:r>
              <a:rPr lang="ro-MO" b="1" dirty="0" smtClean="0"/>
              <a:t>function </a:t>
            </a:r>
            <a:r>
              <a:rPr lang="ro-MO" b="1" dirty="0" smtClean="0"/>
              <a:t>Distanta</a:t>
            </a:r>
            <a:r>
              <a:rPr lang="ro-MO" dirty="0" smtClean="0"/>
              <a:t>(A, B : Punct) : real; </a:t>
            </a:r>
            <a:endParaRPr lang="en-US" dirty="0" smtClean="0"/>
          </a:p>
          <a:p>
            <a:pPr>
              <a:buNone/>
            </a:pPr>
            <a:r>
              <a:rPr lang="ro-MO" dirty="0" smtClean="0"/>
              <a:t>begin </a:t>
            </a:r>
            <a:endParaRPr lang="en-US" dirty="0" smtClean="0"/>
          </a:p>
          <a:p>
            <a:pPr>
              <a:buNone/>
            </a:pPr>
            <a:r>
              <a:rPr lang="ro-MO" dirty="0" smtClean="0"/>
              <a:t>Distanta</a:t>
            </a:r>
            <a:r>
              <a:rPr lang="ro-MO" dirty="0" smtClean="0"/>
              <a:t>:=sqrt(sqr(A.x-B.x)+sqr(A.y-B.y)); </a:t>
            </a:r>
            <a:endParaRPr lang="en-US" dirty="0" smtClean="0"/>
          </a:p>
          <a:p>
            <a:pPr>
              <a:buNone/>
            </a:pPr>
            <a:r>
              <a:rPr lang="ro-MO" b="1" dirty="0" smtClean="0"/>
              <a:t>end</a:t>
            </a:r>
            <a:r>
              <a:rPr lang="ro-MO" b="1" dirty="0" smtClean="0"/>
              <a:t>; { Distanta </a:t>
            </a:r>
            <a:r>
              <a:rPr lang="ro-MO" b="1" dirty="0" smtClean="0"/>
              <a:t>}</a:t>
            </a:r>
            <a:r>
              <a:rPr lang="ro-MO" dirty="0" smtClean="0"/>
              <a:t> </a:t>
            </a:r>
            <a:endParaRPr lang="en-US" dirty="0" smtClean="0"/>
          </a:p>
          <a:p>
            <a:pPr>
              <a:buNone/>
            </a:pPr>
            <a:r>
              <a:rPr lang="ro-MO" b="1" dirty="0" smtClean="0"/>
              <a:t>function </a:t>
            </a:r>
            <a:r>
              <a:rPr lang="ro-MO" b="1" dirty="0" smtClean="0"/>
              <a:t>SolutiePosibila</a:t>
            </a:r>
            <a:r>
              <a:rPr lang="ro-MO" dirty="0" smtClean="0"/>
              <a:t>(j,m:Indice):boolean; </a:t>
            </a:r>
            <a:endParaRPr lang="en-US" dirty="0" smtClean="0"/>
          </a:p>
          <a:p>
            <a:pPr>
              <a:buNone/>
            </a:pPr>
            <a:r>
              <a:rPr lang="ro-MO" dirty="0" smtClean="0"/>
              <a:t>begin </a:t>
            </a:r>
            <a:endParaRPr lang="en-US" dirty="0" smtClean="0"/>
          </a:p>
          <a:p>
            <a:pPr>
              <a:buNone/>
            </a:pPr>
            <a:r>
              <a:rPr lang="ro-MO" dirty="0" smtClean="0"/>
              <a:t>if </a:t>
            </a:r>
            <a:r>
              <a:rPr lang="ro-MO" dirty="0" smtClean="0"/>
              <a:t>j&lt;&gt;m then SolutiePosibila:=true else </a:t>
            </a:r>
            <a:endParaRPr lang="en-US" dirty="0" smtClean="0"/>
          </a:p>
          <a:p>
            <a:pPr>
              <a:buNone/>
            </a:pPr>
            <a:r>
              <a:rPr lang="ro-MO" dirty="0" smtClean="0"/>
              <a:t>SolutiePosibila</a:t>
            </a:r>
            <a:r>
              <a:rPr lang="ro-MO" dirty="0" smtClean="0"/>
              <a:t>:=false; </a:t>
            </a:r>
            <a:endParaRPr lang="en-US" dirty="0" smtClean="0"/>
          </a:p>
          <a:p>
            <a:pPr>
              <a:buNone/>
            </a:pPr>
            <a:r>
              <a:rPr lang="ro-MO" b="1" dirty="0" smtClean="0"/>
              <a:t>end</a:t>
            </a:r>
            <a:r>
              <a:rPr lang="ro-MO" b="1" dirty="0" smtClean="0"/>
              <a:t>; { SolutiePosibila }</a:t>
            </a:r>
            <a:r>
              <a:rPr lang="ro-MO" dirty="0" smtClean="0"/>
              <a:t> </a:t>
            </a:r>
            <a:endParaRPr lang="en-US" dirty="0" smtClean="0"/>
          </a:p>
          <a:p>
            <a:pPr>
              <a:buNone/>
            </a:pPr>
            <a:r>
              <a:rPr lang="ro-MO" b="1" dirty="0" smtClean="0"/>
              <a:t>procedure </a:t>
            </a:r>
            <a:r>
              <a:rPr lang="ro-MO" b="1" dirty="0" smtClean="0"/>
              <a:t>PrelucrareaSolutiei</a:t>
            </a:r>
            <a:r>
              <a:rPr lang="ro-MO" dirty="0" smtClean="0"/>
              <a:t>(A, B : Punct); </a:t>
            </a:r>
            <a:endParaRPr lang="en-US" dirty="0" smtClean="0"/>
          </a:p>
          <a:p>
            <a:pPr>
              <a:buNone/>
            </a:pPr>
            <a:r>
              <a:rPr lang="ro-MO" dirty="0" smtClean="0"/>
              <a:t>Begin</a:t>
            </a:r>
            <a:endParaRPr lang="en-US" dirty="0" smtClean="0"/>
          </a:p>
          <a:p>
            <a:pPr>
              <a:buNone/>
            </a:pPr>
            <a:r>
              <a:rPr lang="ro-MO" dirty="0" smtClean="0"/>
              <a:t> </a:t>
            </a:r>
            <a:r>
              <a:rPr lang="ro-MO" dirty="0" smtClean="0"/>
              <a:t>if Distanta(A, B)&gt;dmax then </a:t>
            </a:r>
            <a:endParaRPr lang="en-US" dirty="0" smtClean="0"/>
          </a:p>
          <a:p>
            <a:pPr>
              <a:buNone/>
            </a:pPr>
            <a:r>
              <a:rPr lang="ro-MO" dirty="0" smtClean="0"/>
              <a:t>begin </a:t>
            </a:r>
            <a:r>
              <a:rPr lang="ro-MO" dirty="0" smtClean="0"/>
              <a:t>PA:=A; PB:=B; dmax:=Distanta(A, B); </a:t>
            </a:r>
            <a:endParaRPr lang="en-US" dirty="0" smtClean="0"/>
          </a:p>
          <a:p>
            <a:pPr>
              <a:buNone/>
            </a:pPr>
            <a:r>
              <a:rPr lang="ro-MO" dirty="0" smtClean="0"/>
              <a:t>end</a:t>
            </a:r>
            <a:r>
              <a:rPr lang="ro-MO" dirty="0" smtClean="0"/>
              <a:t>; </a:t>
            </a:r>
            <a:endParaRPr lang="en-US" dirty="0" smtClean="0"/>
          </a:p>
          <a:p>
            <a:pPr>
              <a:buNone/>
            </a:pPr>
            <a:r>
              <a:rPr lang="ro-MO" b="1" dirty="0" smtClean="0"/>
              <a:t>end</a:t>
            </a:r>
            <a:r>
              <a:rPr lang="ro-MO" b="1" dirty="0" smtClean="0"/>
              <a:t>; { PrelucrareaSolutiei } </a:t>
            </a:r>
            <a:endParaRPr lang="en-US" b="1" dirty="0" smtClean="0"/>
          </a:p>
          <a:p>
            <a:pPr>
              <a:buNone/>
            </a:pPr>
            <a:r>
              <a:rPr lang="ro-MO" b="1" dirty="0" smtClean="0"/>
              <a:t>begin</a:t>
            </a:r>
            <a:r>
              <a:rPr lang="ro-MO" dirty="0" smtClean="0"/>
              <a:t> </a:t>
            </a:r>
            <a:endParaRPr lang="en-US" dirty="0" smtClean="0"/>
          </a:p>
          <a:p>
            <a:pPr>
              <a:buNone/>
            </a:pPr>
            <a:r>
              <a:rPr lang="ro-MO" dirty="0" smtClean="0"/>
              <a:t>write</a:t>
            </a:r>
            <a:r>
              <a:rPr lang="ro-MO" dirty="0" smtClean="0"/>
              <a:t>(’Dati n=’); readln(n); </a:t>
            </a:r>
            <a:r>
              <a:rPr lang="en-US" dirty="0" smtClean="0"/>
              <a:t> </a:t>
            </a:r>
            <a:r>
              <a:rPr lang="ro-MO" dirty="0" smtClean="0"/>
              <a:t>writeln</a:t>
            </a:r>
            <a:r>
              <a:rPr lang="ro-MO" dirty="0" smtClean="0"/>
              <a:t>(’Daţi coordonatele x, y ale punctelor’); </a:t>
            </a:r>
            <a:endParaRPr lang="en-US" dirty="0" smtClean="0"/>
          </a:p>
          <a:p>
            <a:pPr>
              <a:buNone/>
            </a:pPr>
            <a:r>
              <a:rPr lang="ro-MO" dirty="0" smtClean="0"/>
              <a:t>for </a:t>
            </a:r>
            <a:r>
              <a:rPr lang="ro-MO" dirty="0" smtClean="0"/>
              <a:t>j:=1 to n do begin </a:t>
            </a:r>
            <a:endParaRPr lang="en-US" dirty="0" smtClean="0"/>
          </a:p>
          <a:p>
            <a:pPr>
              <a:buNone/>
            </a:pPr>
            <a:r>
              <a:rPr lang="ro-MO" dirty="0" smtClean="0"/>
              <a:t>write</a:t>
            </a:r>
            <a:r>
              <a:rPr lang="ro-MO" dirty="0" smtClean="0"/>
              <a:t>(’P[’, j, ’]: ’); readln(P[j].x, P[j].y); </a:t>
            </a:r>
            <a:endParaRPr lang="en-US" dirty="0" smtClean="0"/>
          </a:p>
          <a:p>
            <a:pPr>
              <a:buNone/>
            </a:pPr>
            <a:r>
              <a:rPr lang="ro-MO" dirty="0" smtClean="0"/>
              <a:t>end</a:t>
            </a:r>
            <a:r>
              <a:rPr lang="ro-MO" dirty="0" smtClean="0"/>
              <a:t>; </a:t>
            </a:r>
            <a:endParaRPr lang="en-US" dirty="0" smtClean="0"/>
          </a:p>
          <a:p>
            <a:pPr>
              <a:buNone/>
            </a:pPr>
            <a:r>
              <a:rPr lang="ro-MO" dirty="0" smtClean="0"/>
              <a:t>dmax</a:t>
            </a:r>
            <a:r>
              <a:rPr lang="ro-MO" dirty="0" smtClean="0"/>
              <a:t>:=0; </a:t>
            </a:r>
            <a:endParaRPr lang="en-US" dirty="0" smtClean="0"/>
          </a:p>
          <a:p>
            <a:pPr>
              <a:buNone/>
            </a:pPr>
            <a:r>
              <a:rPr lang="ro-MO" dirty="0" smtClean="0"/>
              <a:t>for </a:t>
            </a:r>
            <a:r>
              <a:rPr lang="ro-MO" dirty="0" smtClean="0"/>
              <a:t>j:=1 to n do for m:=1 to n </a:t>
            </a:r>
            <a:r>
              <a:rPr lang="ro-MO" dirty="0" smtClean="0"/>
              <a:t>do</a:t>
            </a:r>
            <a:endParaRPr lang="en-US" dirty="0" smtClean="0"/>
          </a:p>
          <a:p>
            <a:pPr>
              <a:buNone/>
            </a:pPr>
            <a:r>
              <a:rPr lang="ro-MO" dirty="0" smtClean="0"/>
              <a:t>if SolutiePosibila(j, m) then </a:t>
            </a:r>
            <a:endParaRPr lang="en-US" dirty="0" smtClean="0"/>
          </a:p>
          <a:p>
            <a:pPr>
              <a:buNone/>
            </a:pPr>
            <a:r>
              <a:rPr lang="ro-MO" dirty="0" smtClean="0"/>
              <a:t>PrelucrareaSolutiei(P[j</a:t>
            </a:r>
            <a:r>
              <a:rPr lang="ro-MO" dirty="0" smtClean="0"/>
              <a:t>], P[m]); </a:t>
            </a:r>
            <a:endParaRPr lang="en-US" dirty="0" smtClean="0"/>
          </a:p>
          <a:p>
            <a:pPr>
              <a:buNone/>
            </a:pPr>
            <a:r>
              <a:rPr lang="ro-MO" dirty="0" smtClean="0"/>
              <a:t>writeln</a:t>
            </a:r>
            <a:r>
              <a:rPr lang="ro-MO" dirty="0" smtClean="0"/>
              <a:t>(’Soluţia: PA=(’, PA.x:5:2, ’,’, PA.y:5:2, ’)’); </a:t>
            </a:r>
            <a:endParaRPr lang="en-US" dirty="0" smtClean="0"/>
          </a:p>
          <a:p>
            <a:pPr>
              <a:buNone/>
            </a:pPr>
            <a:r>
              <a:rPr lang="ro-MO" dirty="0" smtClean="0"/>
              <a:t>writeln</a:t>
            </a:r>
            <a:r>
              <a:rPr lang="ro-MO" dirty="0" smtClean="0"/>
              <a:t>(’ PB=(’, PB.x:5:2, ’,’, PB.y:5:2, ’)’); </a:t>
            </a:r>
            <a:endParaRPr lang="en-US" dirty="0" smtClean="0"/>
          </a:p>
          <a:p>
            <a:pPr>
              <a:buNone/>
            </a:pPr>
            <a:r>
              <a:rPr lang="ro-MO" dirty="0" smtClean="0"/>
              <a:t>readln</a:t>
            </a:r>
            <a:r>
              <a:rPr lang="ro-MO" dirty="0" smtClean="0"/>
              <a:t>; </a:t>
            </a:r>
            <a:endParaRPr lang="en-US" dirty="0" smtClean="0"/>
          </a:p>
          <a:p>
            <a:pPr>
              <a:buNone/>
            </a:pPr>
            <a:r>
              <a:rPr lang="ro-MO" b="1" dirty="0" smtClean="0"/>
              <a:t>end</a:t>
            </a:r>
            <a:r>
              <a:rPr lang="ro-MO" b="1" dirty="0" smtClean="0"/>
              <a:t>.</a:t>
            </a:r>
            <a:endParaRPr lang="en-US" b="1" dirty="0" smtClean="0"/>
          </a:p>
          <a:p>
            <a:pPr>
              <a:buNone/>
            </a:pPr>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182</TotalTime>
  <Words>845</Words>
  <Application>Microsoft Office PowerPoint</Application>
  <PresentationFormat>Экран (4:3)</PresentationFormat>
  <Paragraphs>107</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Городская</vt:lpstr>
      <vt:lpstr>METODA TRIERII</vt:lpstr>
      <vt:lpstr>CUPRINS:</vt:lpstr>
      <vt:lpstr>DEFINITIE!</vt:lpstr>
      <vt:lpstr>DESCRIERE</vt:lpstr>
      <vt:lpstr>Schema Generala!</vt:lpstr>
      <vt:lpstr>OPERATII LEGATE DE PRELUAREA UNOR MULTIMI… </vt:lpstr>
      <vt:lpstr>EXEMPLE</vt:lpstr>
      <vt:lpstr>Слайд 8</vt:lpstr>
      <vt:lpstr>Слайд 9</vt:lpstr>
      <vt:lpstr>Concluzii bazate pe exemple:</vt:lpstr>
      <vt:lpstr>Avantaje/Dezavantaje</vt:lpstr>
      <vt:lpstr>Bibliografie: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METODA TRERII</dc:title>
  <dc:creator>OV-HR Carlasuc Igor</dc:creator>
  <cp:lastModifiedBy>1</cp:lastModifiedBy>
  <cp:revision>27</cp:revision>
  <dcterms:created xsi:type="dcterms:W3CDTF">2020-04-21T08:51:39Z</dcterms:created>
  <dcterms:modified xsi:type="dcterms:W3CDTF">2020-04-21T11:56:30Z</dcterms:modified>
</cp:coreProperties>
</file>