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3" r:id="rId8"/>
    <p:sldId id="264" r:id="rId9"/>
    <p:sldId id="265" r:id="rId10"/>
    <p:sldId id="266" r:id="rId11"/>
    <p:sldId id="267" r:id="rId12"/>
    <p:sldId id="268" r:id="rId13"/>
    <p:sldId id="269" r:id="rId14"/>
    <p:sldId id="270" r:id="rId15"/>
    <p:sldId id="271" r:id="rId16"/>
    <p:sldId id="262"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ro-RO"/>
              <a:t>Faceți clic pentru a edita stilul de titlu coordonator</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a:t>Faceți clic pentru a edita stilul de subtitlu coordonator</a:t>
            </a:r>
            <a:endParaRPr lang="en-US" dirty="0"/>
          </a:p>
        </p:txBody>
      </p:sp>
      <p:sp>
        <p:nvSpPr>
          <p:cNvPr id="4" name="Date Placeholder 3"/>
          <p:cNvSpPr>
            <a:spLocks noGrp="1"/>
          </p:cNvSpPr>
          <p:nvPr>
            <p:ph type="dt" sz="half" idx="10"/>
          </p:nvPr>
        </p:nvSpPr>
        <p:spPr/>
        <p:txBody>
          <a:bodyPr/>
          <a:lstStyle/>
          <a:p>
            <a:fld id="{5A9A89E6-5E52-409E-91B8-3B077E2D530E}" type="datetimeFigureOut">
              <a:rPr lang="ro-MD" smtClean="0"/>
              <a:t>21.04.2019</a:t>
            </a:fld>
            <a:endParaRPr lang="ro-MD"/>
          </a:p>
        </p:txBody>
      </p:sp>
      <p:sp>
        <p:nvSpPr>
          <p:cNvPr id="5" name="Footer Placeholder 4"/>
          <p:cNvSpPr>
            <a:spLocks noGrp="1"/>
          </p:cNvSpPr>
          <p:nvPr>
            <p:ph type="ftr" sz="quarter" idx="11"/>
          </p:nvPr>
        </p:nvSpPr>
        <p:spPr>
          <a:xfrm>
            <a:off x="5332412" y="5883275"/>
            <a:ext cx="4324044" cy="365125"/>
          </a:xfrm>
        </p:spPr>
        <p:txBody>
          <a:bodyPr/>
          <a:lstStyle/>
          <a:p>
            <a:endParaRPr lang="ro-MD"/>
          </a:p>
        </p:txBody>
      </p:sp>
      <p:sp>
        <p:nvSpPr>
          <p:cNvPr id="6" name="Slide Number Placeholder 5"/>
          <p:cNvSpPr>
            <a:spLocks noGrp="1"/>
          </p:cNvSpPr>
          <p:nvPr>
            <p:ph type="sldNum" sz="quarter" idx="12"/>
          </p:nvPr>
        </p:nvSpPr>
        <p:spPr/>
        <p:txBody>
          <a:bodyPr/>
          <a:lstStyle/>
          <a:p>
            <a:fld id="{CD849475-BE17-492E-9935-1D7B050FC133}" type="slidenum">
              <a:rPr lang="ro-MD" smtClean="0"/>
              <a:t>‹#›</a:t>
            </a:fld>
            <a:endParaRPr lang="ro-MD"/>
          </a:p>
        </p:txBody>
      </p:sp>
    </p:spTree>
    <p:extLst>
      <p:ext uri="{BB962C8B-B14F-4D97-AF65-F5344CB8AC3E}">
        <p14:creationId xmlns:p14="http://schemas.microsoft.com/office/powerpoint/2010/main" val="2188780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5A9A89E6-5E52-409E-91B8-3B077E2D530E}" type="datetimeFigureOut">
              <a:rPr lang="ro-MD" smtClean="0"/>
              <a:t>21.04.2019</a:t>
            </a:fld>
            <a:endParaRPr lang="ro-MD"/>
          </a:p>
        </p:txBody>
      </p:sp>
      <p:sp>
        <p:nvSpPr>
          <p:cNvPr id="6" name="Footer Placeholder 5"/>
          <p:cNvSpPr>
            <a:spLocks noGrp="1"/>
          </p:cNvSpPr>
          <p:nvPr>
            <p:ph type="ftr" sz="quarter" idx="11"/>
          </p:nvPr>
        </p:nvSpPr>
        <p:spPr/>
        <p:txBody>
          <a:bodyPr/>
          <a:lstStyle/>
          <a:p>
            <a:endParaRPr lang="ro-MD"/>
          </a:p>
        </p:txBody>
      </p:sp>
      <p:sp>
        <p:nvSpPr>
          <p:cNvPr id="7" name="Slide Number Placeholder 6"/>
          <p:cNvSpPr>
            <a:spLocks noGrp="1"/>
          </p:cNvSpPr>
          <p:nvPr>
            <p:ph type="sldNum" sz="quarter" idx="12"/>
          </p:nvPr>
        </p:nvSpPr>
        <p:spPr/>
        <p:txBody>
          <a:bodyPr/>
          <a:lstStyle/>
          <a:p>
            <a:fld id="{CD849475-BE17-492E-9935-1D7B050FC133}" type="slidenum">
              <a:rPr lang="ro-MD" smtClean="0"/>
              <a:t>‹#›</a:t>
            </a:fld>
            <a:endParaRPr lang="ro-MD"/>
          </a:p>
        </p:txBody>
      </p:sp>
    </p:spTree>
    <p:extLst>
      <p:ext uri="{BB962C8B-B14F-4D97-AF65-F5344CB8AC3E}">
        <p14:creationId xmlns:p14="http://schemas.microsoft.com/office/powerpoint/2010/main" val="598090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u și legendă">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5A9A89E6-5E52-409E-91B8-3B077E2D530E}" type="datetimeFigureOut">
              <a:rPr lang="ro-MD" smtClean="0"/>
              <a:t>21.04.2019</a:t>
            </a:fld>
            <a:endParaRPr lang="ro-MD"/>
          </a:p>
        </p:txBody>
      </p:sp>
      <p:sp>
        <p:nvSpPr>
          <p:cNvPr id="5" name="Footer Placeholder 4"/>
          <p:cNvSpPr>
            <a:spLocks noGrp="1"/>
          </p:cNvSpPr>
          <p:nvPr>
            <p:ph type="ftr" sz="quarter" idx="11"/>
          </p:nvPr>
        </p:nvSpPr>
        <p:spPr/>
        <p:txBody>
          <a:bodyPr/>
          <a:lstStyle/>
          <a:p>
            <a:endParaRPr lang="ro-MD"/>
          </a:p>
        </p:txBody>
      </p:sp>
      <p:sp>
        <p:nvSpPr>
          <p:cNvPr id="6" name="Slide Number Placeholder 5"/>
          <p:cNvSpPr>
            <a:spLocks noGrp="1"/>
          </p:cNvSpPr>
          <p:nvPr>
            <p:ph type="sldNum" sz="quarter" idx="12"/>
          </p:nvPr>
        </p:nvSpPr>
        <p:spPr/>
        <p:txBody>
          <a:bodyPr/>
          <a:lstStyle/>
          <a:p>
            <a:fld id="{CD849475-BE17-492E-9935-1D7B050FC133}" type="slidenum">
              <a:rPr lang="ro-MD" smtClean="0"/>
              <a:t>‹#›</a:t>
            </a:fld>
            <a:endParaRPr lang="ro-MD"/>
          </a:p>
        </p:txBody>
      </p:sp>
    </p:spTree>
    <p:extLst>
      <p:ext uri="{BB962C8B-B14F-4D97-AF65-F5344CB8AC3E}">
        <p14:creationId xmlns:p14="http://schemas.microsoft.com/office/powerpoint/2010/main" val="299467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cu legendă">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ro-RO"/>
              <a:t>Faceți clic pentru a edita stilul de titlu coordonator</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Faceţi clic pentru a edita Master stiluri text</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5A9A89E6-5E52-409E-91B8-3B077E2D530E}" type="datetimeFigureOut">
              <a:rPr lang="ro-MD" smtClean="0"/>
              <a:t>21.04.2019</a:t>
            </a:fld>
            <a:endParaRPr lang="ro-MD"/>
          </a:p>
        </p:txBody>
      </p:sp>
      <p:sp>
        <p:nvSpPr>
          <p:cNvPr id="5" name="Footer Placeholder 4"/>
          <p:cNvSpPr>
            <a:spLocks noGrp="1"/>
          </p:cNvSpPr>
          <p:nvPr>
            <p:ph type="ftr" sz="quarter" idx="11"/>
          </p:nvPr>
        </p:nvSpPr>
        <p:spPr/>
        <p:txBody>
          <a:bodyPr/>
          <a:lstStyle/>
          <a:p>
            <a:endParaRPr lang="ro-MD"/>
          </a:p>
        </p:txBody>
      </p:sp>
      <p:sp>
        <p:nvSpPr>
          <p:cNvPr id="6" name="Slide Number Placeholder 5"/>
          <p:cNvSpPr>
            <a:spLocks noGrp="1"/>
          </p:cNvSpPr>
          <p:nvPr>
            <p:ph type="sldNum" sz="quarter" idx="12"/>
          </p:nvPr>
        </p:nvSpPr>
        <p:spPr/>
        <p:txBody>
          <a:bodyPr/>
          <a:lstStyle/>
          <a:p>
            <a:fld id="{CD849475-BE17-492E-9935-1D7B050FC133}" type="slidenum">
              <a:rPr lang="ro-MD" smtClean="0"/>
              <a:t>‹#›</a:t>
            </a:fld>
            <a:endParaRPr lang="ro-MD"/>
          </a:p>
        </p:txBody>
      </p:sp>
    </p:spTree>
    <p:extLst>
      <p:ext uri="{BB962C8B-B14F-4D97-AF65-F5344CB8AC3E}">
        <p14:creationId xmlns:p14="http://schemas.microsoft.com/office/powerpoint/2010/main" val="4064007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de vizită">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5A9A89E6-5E52-409E-91B8-3B077E2D530E}" type="datetimeFigureOut">
              <a:rPr lang="ro-MD" smtClean="0"/>
              <a:t>21.04.2019</a:t>
            </a:fld>
            <a:endParaRPr lang="ro-MD"/>
          </a:p>
        </p:txBody>
      </p:sp>
      <p:sp>
        <p:nvSpPr>
          <p:cNvPr id="5" name="Footer Placeholder 4"/>
          <p:cNvSpPr>
            <a:spLocks noGrp="1"/>
          </p:cNvSpPr>
          <p:nvPr>
            <p:ph type="ftr" sz="quarter" idx="11"/>
          </p:nvPr>
        </p:nvSpPr>
        <p:spPr/>
        <p:txBody>
          <a:bodyPr/>
          <a:lstStyle/>
          <a:p>
            <a:endParaRPr lang="ro-MD"/>
          </a:p>
        </p:txBody>
      </p:sp>
      <p:sp>
        <p:nvSpPr>
          <p:cNvPr id="6" name="Slide Number Placeholder 5"/>
          <p:cNvSpPr>
            <a:spLocks noGrp="1"/>
          </p:cNvSpPr>
          <p:nvPr>
            <p:ph type="sldNum" sz="quarter" idx="12"/>
          </p:nvPr>
        </p:nvSpPr>
        <p:spPr/>
        <p:txBody>
          <a:bodyPr/>
          <a:lstStyle/>
          <a:p>
            <a:fld id="{CD849475-BE17-492E-9935-1D7B050FC133}" type="slidenum">
              <a:rPr lang="ro-MD" smtClean="0"/>
              <a:t>‹#›</a:t>
            </a:fld>
            <a:endParaRPr lang="ro-MD"/>
          </a:p>
        </p:txBody>
      </p:sp>
    </p:spTree>
    <p:extLst>
      <p:ext uri="{BB962C8B-B14F-4D97-AF65-F5344CB8AC3E}">
        <p14:creationId xmlns:p14="http://schemas.microsoft.com/office/powerpoint/2010/main" val="41923411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t carte de vizită">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ro-RO"/>
              <a:t>Faceți clic pentru a edita stilul de titlu coordonator</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ro-RO"/>
              <a:t>Faceţi clic pentru a edita Master stiluri text</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5A9A89E6-5E52-409E-91B8-3B077E2D530E}" type="datetimeFigureOut">
              <a:rPr lang="ro-MD" smtClean="0"/>
              <a:t>21.04.2019</a:t>
            </a:fld>
            <a:endParaRPr lang="ro-MD"/>
          </a:p>
        </p:txBody>
      </p:sp>
      <p:sp>
        <p:nvSpPr>
          <p:cNvPr id="5" name="Footer Placeholder 4"/>
          <p:cNvSpPr>
            <a:spLocks noGrp="1"/>
          </p:cNvSpPr>
          <p:nvPr>
            <p:ph type="ftr" sz="quarter" idx="11"/>
          </p:nvPr>
        </p:nvSpPr>
        <p:spPr/>
        <p:txBody>
          <a:bodyPr/>
          <a:lstStyle/>
          <a:p>
            <a:endParaRPr lang="ro-MD"/>
          </a:p>
        </p:txBody>
      </p:sp>
      <p:sp>
        <p:nvSpPr>
          <p:cNvPr id="6" name="Slide Number Placeholder 5"/>
          <p:cNvSpPr>
            <a:spLocks noGrp="1"/>
          </p:cNvSpPr>
          <p:nvPr>
            <p:ph type="sldNum" sz="quarter" idx="12"/>
          </p:nvPr>
        </p:nvSpPr>
        <p:spPr/>
        <p:txBody>
          <a:bodyPr/>
          <a:lstStyle/>
          <a:p>
            <a:fld id="{CD849475-BE17-492E-9935-1D7B050FC133}" type="slidenum">
              <a:rPr lang="ro-MD" smtClean="0"/>
              <a:t>‹#›</a:t>
            </a:fld>
            <a:endParaRPr lang="ro-MD"/>
          </a:p>
        </p:txBody>
      </p:sp>
    </p:spTree>
    <p:extLst>
      <p:ext uri="{BB962C8B-B14F-4D97-AF65-F5344CB8AC3E}">
        <p14:creationId xmlns:p14="http://schemas.microsoft.com/office/powerpoint/2010/main" val="3958326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devărat sau fals">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ro-RO"/>
              <a:t>Faceți clic pentru a edita stilul de titlu coordonator</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ro-RO"/>
              <a:t>Faceţi clic pentru a edita Master stiluri text</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5A9A89E6-5E52-409E-91B8-3B077E2D530E}" type="datetimeFigureOut">
              <a:rPr lang="ro-MD" smtClean="0"/>
              <a:t>21.04.2019</a:t>
            </a:fld>
            <a:endParaRPr lang="ro-MD"/>
          </a:p>
        </p:txBody>
      </p:sp>
      <p:sp>
        <p:nvSpPr>
          <p:cNvPr id="5" name="Footer Placeholder 4"/>
          <p:cNvSpPr>
            <a:spLocks noGrp="1"/>
          </p:cNvSpPr>
          <p:nvPr>
            <p:ph type="ftr" sz="quarter" idx="11"/>
          </p:nvPr>
        </p:nvSpPr>
        <p:spPr/>
        <p:txBody>
          <a:bodyPr/>
          <a:lstStyle/>
          <a:p>
            <a:endParaRPr lang="ro-MD"/>
          </a:p>
        </p:txBody>
      </p:sp>
      <p:sp>
        <p:nvSpPr>
          <p:cNvPr id="6" name="Slide Number Placeholder 5"/>
          <p:cNvSpPr>
            <a:spLocks noGrp="1"/>
          </p:cNvSpPr>
          <p:nvPr>
            <p:ph type="sldNum" sz="quarter" idx="12"/>
          </p:nvPr>
        </p:nvSpPr>
        <p:spPr/>
        <p:txBody>
          <a:bodyPr/>
          <a:lstStyle/>
          <a:p>
            <a:fld id="{CD849475-BE17-492E-9935-1D7B050FC133}" type="slidenum">
              <a:rPr lang="ro-MD" smtClean="0"/>
              <a:t>‹#›</a:t>
            </a:fld>
            <a:endParaRPr lang="ro-MD"/>
          </a:p>
        </p:txBody>
      </p:sp>
    </p:spTree>
    <p:extLst>
      <p:ext uri="{BB962C8B-B14F-4D97-AF65-F5344CB8AC3E}">
        <p14:creationId xmlns:p14="http://schemas.microsoft.com/office/powerpoint/2010/main" val="1190678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p:txBody>
          <a:bodyPr vert="eaVert" ancho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5A9A89E6-5E52-409E-91B8-3B077E2D530E}" type="datetimeFigureOut">
              <a:rPr lang="ro-MD" smtClean="0"/>
              <a:t>21.04.2019</a:t>
            </a:fld>
            <a:endParaRPr lang="ro-MD"/>
          </a:p>
        </p:txBody>
      </p:sp>
      <p:sp>
        <p:nvSpPr>
          <p:cNvPr id="5" name="Footer Placeholder 4"/>
          <p:cNvSpPr>
            <a:spLocks noGrp="1"/>
          </p:cNvSpPr>
          <p:nvPr>
            <p:ph type="ftr" sz="quarter" idx="11"/>
          </p:nvPr>
        </p:nvSpPr>
        <p:spPr/>
        <p:txBody>
          <a:bodyPr/>
          <a:lstStyle/>
          <a:p>
            <a:endParaRPr lang="ro-MD"/>
          </a:p>
        </p:txBody>
      </p:sp>
      <p:sp>
        <p:nvSpPr>
          <p:cNvPr id="6" name="Slide Number Placeholder 5"/>
          <p:cNvSpPr>
            <a:spLocks noGrp="1"/>
          </p:cNvSpPr>
          <p:nvPr>
            <p:ph type="sldNum" sz="quarter" idx="12"/>
          </p:nvPr>
        </p:nvSpPr>
        <p:spPr/>
        <p:txBody>
          <a:bodyPr/>
          <a:lstStyle/>
          <a:p>
            <a:fld id="{CD849475-BE17-492E-9935-1D7B050FC133}" type="slidenum">
              <a:rPr lang="ro-MD" smtClean="0"/>
              <a:t>‹#›</a:t>
            </a:fld>
            <a:endParaRPr lang="ro-MD"/>
          </a:p>
        </p:txBody>
      </p:sp>
    </p:spTree>
    <p:extLst>
      <p:ext uri="{BB962C8B-B14F-4D97-AF65-F5344CB8AC3E}">
        <p14:creationId xmlns:p14="http://schemas.microsoft.com/office/powerpoint/2010/main" val="2659088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5A9A89E6-5E52-409E-91B8-3B077E2D530E}" type="datetimeFigureOut">
              <a:rPr lang="ro-MD" smtClean="0"/>
              <a:t>21.04.2019</a:t>
            </a:fld>
            <a:endParaRPr lang="ro-MD"/>
          </a:p>
        </p:txBody>
      </p:sp>
      <p:sp>
        <p:nvSpPr>
          <p:cNvPr id="5" name="Footer Placeholder 4"/>
          <p:cNvSpPr>
            <a:spLocks noGrp="1"/>
          </p:cNvSpPr>
          <p:nvPr>
            <p:ph type="ftr" sz="quarter" idx="11"/>
          </p:nvPr>
        </p:nvSpPr>
        <p:spPr/>
        <p:txBody>
          <a:bodyPr/>
          <a:lstStyle/>
          <a:p>
            <a:endParaRPr lang="ro-MD"/>
          </a:p>
        </p:txBody>
      </p:sp>
      <p:sp>
        <p:nvSpPr>
          <p:cNvPr id="6" name="Slide Number Placeholder 5"/>
          <p:cNvSpPr>
            <a:spLocks noGrp="1"/>
          </p:cNvSpPr>
          <p:nvPr>
            <p:ph type="sldNum" sz="quarter" idx="12"/>
          </p:nvPr>
        </p:nvSpPr>
        <p:spPr/>
        <p:txBody>
          <a:bodyPr/>
          <a:lstStyle/>
          <a:p>
            <a:fld id="{CD849475-BE17-492E-9935-1D7B050FC133}" type="slidenum">
              <a:rPr lang="ro-MD" smtClean="0"/>
              <a:t>‹#›</a:t>
            </a:fld>
            <a:endParaRPr lang="ro-MD"/>
          </a:p>
        </p:txBody>
      </p:sp>
    </p:spTree>
    <p:extLst>
      <p:ext uri="{BB962C8B-B14F-4D97-AF65-F5344CB8AC3E}">
        <p14:creationId xmlns:p14="http://schemas.microsoft.com/office/powerpoint/2010/main" val="195267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idx="1"/>
          </p:nvPr>
        </p:nvSpPr>
        <p:spPr/>
        <p:txBody>
          <a:bodyPr anchor="ct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5A9A89E6-5E52-409E-91B8-3B077E2D530E}" type="datetimeFigureOut">
              <a:rPr lang="ro-MD" smtClean="0"/>
              <a:t>21.04.2019</a:t>
            </a:fld>
            <a:endParaRPr lang="ro-MD"/>
          </a:p>
        </p:txBody>
      </p:sp>
      <p:sp>
        <p:nvSpPr>
          <p:cNvPr id="5" name="Footer Placeholder 4"/>
          <p:cNvSpPr>
            <a:spLocks noGrp="1"/>
          </p:cNvSpPr>
          <p:nvPr>
            <p:ph type="ftr" sz="quarter" idx="11"/>
          </p:nvPr>
        </p:nvSpPr>
        <p:spPr/>
        <p:txBody>
          <a:bodyPr/>
          <a:lstStyle/>
          <a:p>
            <a:endParaRPr lang="ro-MD"/>
          </a:p>
        </p:txBody>
      </p:sp>
      <p:sp>
        <p:nvSpPr>
          <p:cNvPr id="6" name="Slide Number Placeholder 5"/>
          <p:cNvSpPr>
            <a:spLocks noGrp="1"/>
          </p:cNvSpPr>
          <p:nvPr>
            <p:ph type="sldNum" sz="quarter" idx="12"/>
          </p:nvPr>
        </p:nvSpPr>
        <p:spPr>
          <a:xfrm>
            <a:off x="10951856" y="5867131"/>
            <a:ext cx="551167" cy="365125"/>
          </a:xfrm>
        </p:spPr>
        <p:txBody>
          <a:bodyPr/>
          <a:lstStyle/>
          <a:p>
            <a:fld id="{CD849475-BE17-492E-9935-1D7B050FC133}" type="slidenum">
              <a:rPr lang="ro-MD" smtClean="0"/>
              <a:t>‹#›</a:t>
            </a:fld>
            <a:endParaRPr lang="ro-MD"/>
          </a:p>
        </p:txBody>
      </p:sp>
    </p:spTree>
    <p:extLst>
      <p:ext uri="{BB962C8B-B14F-4D97-AF65-F5344CB8AC3E}">
        <p14:creationId xmlns:p14="http://schemas.microsoft.com/office/powerpoint/2010/main" val="3267368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5A9A89E6-5E52-409E-91B8-3B077E2D530E}" type="datetimeFigureOut">
              <a:rPr lang="ro-MD" smtClean="0"/>
              <a:t>21.04.2019</a:t>
            </a:fld>
            <a:endParaRPr lang="ro-MD"/>
          </a:p>
        </p:txBody>
      </p:sp>
      <p:sp>
        <p:nvSpPr>
          <p:cNvPr id="5" name="Footer Placeholder 4"/>
          <p:cNvSpPr>
            <a:spLocks noGrp="1"/>
          </p:cNvSpPr>
          <p:nvPr>
            <p:ph type="ftr" sz="quarter" idx="11"/>
          </p:nvPr>
        </p:nvSpPr>
        <p:spPr/>
        <p:txBody>
          <a:bodyPr/>
          <a:lstStyle/>
          <a:p>
            <a:endParaRPr lang="ro-MD"/>
          </a:p>
        </p:txBody>
      </p:sp>
      <p:sp>
        <p:nvSpPr>
          <p:cNvPr id="6" name="Slide Number Placeholder 5"/>
          <p:cNvSpPr>
            <a:spLocks noGrp="1"/>
          </p:cNvSpPr>
          <p:nvPr>
            <p:ph type="sldNum" sz="quarter" idx="12"/>
          </p:nvPr>
        </p:nvSpPr>
        <p:spPr/>
        <p:txBody>
          <a:bodyPr/>
          <a:lstStyle/>
          <a:p>
            <a:fld id="{CD849475-BE17-492E-9935-1D7B050FC133}" type="slidenum">
              <a:rPr lang="ro-MD" smtClean="0"/>
              <a:t>‹#›</a:t>
            </a:fld>
            <a:endParaRPr lang="ro-MD"/>
          </a:p>
        </p:txBody>
      </p:sp>
    </p:spTree>
    <p:extLst>
      <p:ext uri="{BB962C8B-B14F-4D97-AF65-F5344CB8AC3E}">
        <p14:creationId xmlns:p14="http://schemas.microsoft.com/office/powerpoint/2010/main" val="910522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5A9A89E6-5E52-409E-91B8-3B077E2D530E}" type="datetimeFigureOut">
              <a:rPr lang="ro-MD" smtClean="0"/>
              <a:t>21.04.2019</a:t>
            </a:fld>
            <a:endParaRPr lang="ro-MD"/>
          </a:p>
        </p:txBody>
      </p:sp>
      <p:sp>
        <p:nvSpPr>
          <p:cNvPr id="6" name="Footer Placeholder 5"/>
          <p:cNvSpPr>
            <a:spLocks noGrp="1"/>
          </p:cNvSpPr>
          <p:nvPr>
            <p:ph type="ftr" sz="quarter" idx="11"/>
          </p:nvPr>
        </p:nvSpPr>
        <p:spPr/>
        <p:txBody>
          <a:bodyPr/>
          <a:lstStyle/>
          <a:p>
            <a:endParaRPr lang="ro-MD"/>
          </a:p>
        </p:txBody>
      </p:sp>
      <p:sp>
        <p:nvSpPr>
          <p:cNvPr id="7" name="Slide Number Placeholder 6"/>
          <p:cNvSpPr>
            <a:spLocks noGrp="1"/>
          </p:cNvSpPr>
          <p:nvPr>
            <p:ph type="sldNum" sz="quarter" idx="12"/>
          </p:nvPr>
        </p:nvSpPr>
        <p:spPr/>
        <p:txBody>
          <a:bodyPr/>
          <a:lstStyle/>
          <a:p>
            <a:fld id="{CD849475-BE17-492E-9935-1D7B050FC133}" type="slidenum">
              <a:rPr lang="ro-MD" smtClean="0"/>
              <a:t>‹#›</a:t>
            </a:fld>
            <a:endParaRPr lang="ro-MD"/>
          </a:p>
        </p:txBody>
      </p:sp>
    </p:spTree>
    <p:extLst>
      <p:ext uri="{BB962C8B-B14F-4D97-AF65-F5344CB8AC3E}">
        <p14:creationId xmlns:p14="http://schemas.microsoft.com/office/powerpoint/2010/main" val="235106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5A9A89E6-5E52-409E-91B8-3B077E2D530E}" type="datetimeFigureOut">
              <a:rPr lang="ro-MD" smtClean="0"/>
              <a:t>21.04.2019</a:t>
            </a:fld>
            <a:endParaRPr lang="ro-MD"/>
          </a:p>
        </p:txBody>
      </p:sp>
      <p:sp>
        <p:nvSpPr>
          <p:cNvPr id="8" name="Footer Placeholder 7"/>
          <p:cNvSpPr>
            <a:spLocks noGrp="1"/>
          </p:cNvSpPr>
          <p:nvPr>
            <p:ph type="ftr" sz="quarter" idx="11"/>
          </p:nvPr>
        </p:nvSpPr>
        <p:spPr/>
        <p:txBody>
          <a:bodyPr/>
          <a:lstStyle/>
          <a:p>
            <a:endParaRPr lang="ro-MD"/>
          </a:p>
        </p:txBody>
      </p:sp>
      <p:sp>
        <p:nvSpPr>
          <p:cNvPr id="9" name="Slide Number Placeholder 8"/>
          <p:cNvSpPr>
            <a:spLocks noGrp="1"/>
          </p:cNvSpPr>
          <p:nvPr>
            <p:ph type="sldNum" sz="quarter" idx="12"/>
          </p:nvPr>
        </p:nvSpPr>
        <p:spPr/>
        <p:txBody>
          <a:bodyPr/>
          <a:lstStyle/>
          <a:p>
            <a:fld id="{CD849475-BE17-492E-9935-1D7B050FC133}" type="slidenum">
              <a:rPr lang="ro-MD" smtClean="0"/>
              <a:t>‹#›</a:t>
            </a:fld>
            <a:endParaRPr lang="ro-MD"/>
          </a:p>
        </p:txBody>
      </p:sp>
    </p:spTree>
    <p:extLst>
      <p:ext uri="{BB962C8B-B14F-4D97-AF65-F5344CB8AC3E}">
        <p14:creationId xmlns:p14="http://schemas.microsoft.com/office/powerpoint/2010/main" val="459201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5A9A89E6-5E52-409E-91B8-3B077E2D530E}" type="datetimeFigureOut">
              <a:rPr lang="ro-MD" smtClean="0"/>
              <a:t>21.04.2019</a:t>
            </a:fld>
            <a:endParaRPr lang="ro-MD"/>
          </a:p>
        </p:txBody>
      </p:sp>
      <p:sp>
        <p:nvSpPr>
          <p:cNvPr id="4" name="Footer Placeholder 3"/>
          <p:cNvSpPr>
            <a:spLocks noGrp="1"/>
          </p:cNvSpPr>
          <p:nvPr>
            <p:ph type="ftr" sz="quarter" idx="11"/>
          </p:nvPr>
        </p:nvSpPr>
        <p:spPr/>
        <p:txBody>
          <a:bodyPr/>
          <a:lstStyle/>
          <a:p>
            <a:endParaRPr lang="ro-MD"/>
          </a:p>
        </p:txBody>
      </p:sp>
      <p:sp>
        <p:nvSpPr>
          <p:cNvPr id="5" name="Slide Number Placeholder 4"/>
          <p:cNvSpPr>
            <a:spLocks noGrp="1"/>
          </p:cNvSpPr>
          <p:nvPr>
            <p:ph type="sldNum" sz="quarter" idx="12"/>
          </p:nvPr>
        </p:nvSpPr>
        <p:spPr/>
        <p:txBody>
          <a:bodyPr/>
          <a:lstStyle/>
          <a:p>
            <a:fld id="{CD849475-BE17-492E-9935-1D7B050FC133}" type="slidenum">
              <a:rPr lang="ro-MD" smtClean="0"/>
              <a:t>‹#›</a:t>
            </a:fld>
            <a:endParaRPr lang="ro-MD"/>
          </a:p>
        </p:txBody>
      </p:sp>
    </p:spTree>
    <p:extLst>
      <p:ext uri="{BB962C8B-B14F-4D97-AF65-F5344CB8AC3E}">
        <p14:creationId xmlns:p14="http://schemas.microsoft.com/office/powerpoint/2010/main" val="3465248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9A89E6-5E52-409E-91B8-3B077E2D530E}" type="datetimeFigureOut">
              <a:rPr lang="ro-MD" smtClean="0"/>
              <a:t>21.04.2019</a:t>
            </a:fld>
            <a:endParaRPr lang="ro-MD"/>
          </a:p>
        </p:txBody>
      </p:sp>
      <p:sp>
        <p:nvSpPr>
          <p:cNvPr id="3" name="Footer Placeholder 2"/>
          <p:cNvSpPr>
            <a:spLocks noGrp="1"/>
          </p:cNvSpPr>
          <p:nvPr>
            <p:ph type="ftr" sz="quarter" idx="11"/>
          </p:nvPr>
        </p:nvSpPr>
        <p:spPr/>
        <p:txBody>
          <a:bodyPr/>
          <a:lstStyle/>
          <a:p>
            <a:endParaRPr lang="ro-MD"/>
          </a:p>
        </p:txBody>
      </p:sp>
      <p:sp>
        <p:nvSpPr>
          <p:cNvPr id="4" name="Slide Number Placeholder 3"/>
          <p:cNvSpPr>
            <a:spLocks noGrp="1"/>
          </p:cNvSpPr>
          <p:nvPr>
            <p:ph type="sldNum" sz="quarter" idx="12"/>
          </p:nvPr>
        </p:nvSpPr>
        <p:spPr/>
        <p:txBody>
          <a:bodyPr/>
          <a:lstStyle/>
          <a:p>
            <a:fld id="{CD849475-BE17-492E-9935-1D7B050FC133}" type="slidenum">
              <a:rPr lang="ro-MD" smtClean="0"/>
              <a:t>‹#›</a:t>
            </a:fld>
            <a:endParaRPr lang="ro-MD"/>
          </a:p>
        </p:txBody>
      </p:sp>
    </p:spTree>
    <p:extLst>
      <p:ext uri="{BB962C8B-B14F-4D97-AF65-F5344CB8AC3E}">
        <p14:creationId xmlns:p14="http://schemas.microsoft.com/office/powerpoint/2010/main" val="440053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ro-RO"/>
              <a:t>Faceți clic pentru a edita stilul de titlu coordonator</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5A9A89E6-5E52-409E-91B8-3B077E2D530E}" type="datetimeFigureOut">
              <a:rPr lang="ro-MD" smtClean="0"/>
              <a:t>21.04.2019</a:t>
            </a:fld>
            <a:endParaRPr lang="ro-MD"/>
          </a:p>
        </p:txBody>
      </p:sp>
      <p:sp>
        <p:nvSpPr>
          <p:cNvPr id="6" name="Footer Placeholder 5"/>
          <p:cNvSpPr>
            <a:spLocks noGrp="1"/>
          </p:cNvSpPr>
          <p:nvPr>
            <p:ph type="ftr" sz="quarter" idx="11"/>
          </p:nvPr>
        </p:nvSpPr>
        <p:spPr/>
        <p:txBody>
          <a:bodyPr/>
          <a:lstStyle/>
          <a:p>
            <a:endParaRPr lang="ro-MD"/>
          </a:p>
        </p:txBody>
      </p:sp>
      <p:sp>
        <p:nvSpPr>
          <p:cNvPr id="7" name="Slide Number Placeholder 6"/>
          <p:cNvSpPr>
            <a:spLocks noGrp="1"/>
          </p:cNvSpPr>
          <p:nvPr>
            <p:ph type="sldNum" sz="quarter" idx="12"/>
          </p:nvPr>
        </p:nvSpPr>
        <p:spPr/>
        <p:txBody>
          <a:bodyPr/>
          <a:lstStyle/>
          <a:p>
            <a:fld id="{CD849475-BE17-492E-9935-1D7B050FC133}" type="slidenum">
              <a:rPr lang="ro-MD" smtClean="0"/>
              <a:t>‹#›</a:t>
            </a:fld>
            <a:endParaRPr lang="ro-MD"/>
          </a:p>
        </p:txBody>
      </p:sp>
    </p:spTree>
    <p:extLst>
      <p:ext uri="{BB962C8B-B14F-4D97-AF65-F5344CB8AC3E}">
        <p14:creationId xmlns:p14="http://schemas.microsoft.com/office/powerpoint/2010/main" val="337670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ro-RO"/>
              <a:t>Faceți clic pentru a edita stilul de titlu coordonator</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5A9A89E6-5E52-409E-91B8-3B077E2D530E}" type="datetimeFigureOut">
              <a:rPr lang="ro-MD" smtClean="0"/>
              <a:t>21.04.2019</a:t>
            </a:fld>
            <a:endParaRPr lang="ro-MD"/>
          </a:p>
        </p:txBody>
      </p:sp>
      <p:sp>
        <p:nvSpPr>
          <p:cNvPr id="6" name="Footer Placeholder 5"/>
          <p:cNvSpPr>
            <a:spLocks noGrp="1"/>
          </p:cNvSpPr>
          <p:nvPr>
            <p:ph type="ftr" sz="quarter" idx="11"/>
          </p:nvPr>
        </p:nvSpPr>
        <p:spPr/>
        <p:txBody>
          <a:bodyPr/>
          <a:lstStyle/>
          <a:p>
            <a:endParaRPr lang="ro-MD"/>
          </a:p>
        </p:txBody>
      </p:sp>
      <p:sp>
        <p:nvSpPr>
          <p:cNvPr id="7" name="Slide Number Placeholder 6"/>
          <p:cNvSpPr>
            <a:spLocks noGrp="1"/>
          </p:cNvSpPr>
          <p:nvPr>
            <p:ph type="sldNum" sz="quarter" idx="12"/>
          </p:nvPr>
        </p:nvSpPr>
        <p:spPr/>
        <p:txBody>
          <a:bodyPr/>
          <a:lstStyle/>
          <a:p>
            <a:fld id="{CD849475-BE17-492E-9935-1D7B050FC133}" type="slidenum">
              <a:rPr lang="ro-MD" smtClean="0"/>
              <a:t>‹#›</a:t>
            </a:fld>
            <a:endParaRPr lang="ro-MD"/>
          </a:p>
        </p:txBody>
      </p:sp>
    </p:spTree>
    <p:extLst>
      <p:ext uri="{BB962C8B-B14F-4D97-AF65-F5344CB8AC3E}">
        <p14:creationId xmlns:p14="http://schemas.microsoft.com/office/powerpoint/2010/main" val="451917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A9A89E6-5E52-409E-91B8-3B077E2D530E}" type="datetimeFigureOut">
              <a:rPr lang="ro-MD" smtClean="0"/>
              <a:t>21.04.2019</a:t>
            </a:fld>
            <a:endParaRPr lang="ro-MD"/>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ro-MD"/>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849475-BE17-492E-9935-1D7B050FC133}" type="slidenum">
              <a:rPr lang="ro-MD" smtClean="0"/>
              <a:t>‹#›</a:t>
            </a:fld>
            <a:endParaRPr lang="ro-MD"/>
          </a:p>
        </p:txBody>
      </p:sp>
    </p:spTree>
    <p:extLst>
      <p:ext uri="{BB962C8B-B14F-4D97-AF65-F5344CB8AC3E}">
        <p14:creationId xmlns:p14="http://schemas.microsoft.com/office/powerpoint/2010/main" val="374746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41C11A6-F8CA-4419-AB4F-B6D80F414556}"/>
              </a:ext>
            </a:extLst>
          </p:cNvPr>
          <p:cNvSpPr>
            <a:spLocks noGrp="1"/>
          </p:cNvSpPr>
          <p:nvPr>
            <p:ph type="ctrTitle"/>
          </p:nvPr>
        </p:nvSpPr>
        <p:spPr>
          <a:xfrm>
            <a:off x="1349829" y="1380068"/>
            <a:ext cx="10153194" cy="2616199"/>
          </a:xfrm>
        </p:spPr>
        <p:txBody>
          <a:bodyPr>
            <a:normAutofit fontScale="90000"/>
          </a:bodyPr>
          <a:lstStyle/>
          <a:p>
            <a:pPr algn="ctr"/>
            <a:r>
              <a:rPr lang="en-US" b="1" i="1" dirty="0">
                <a:effectLst>
                  <a:outerShdw blurRad="38100" dist="38100" dir="2700000" algn="tl">
                    <a:srgbClr val="000000">
                      <a:alpha val="43137"/>
                    </a:srgbClr>
                  </a:outerShdw>
                </a:effectLst>
              </a:rPr>
              <a:t>DISPOZITIVE DE INTRARE/IE</a:t>
            </a:r>
            <a:r>
              <a:rPr lang="ro-MD" b="1" i="1" dirty="0">
                <a:effectLst>
                  <a:outerShdw blurRad="38100" dist="38100" dir="2700000" algn="tl">
                    <a:srgbClr val="000000">
                      <a:alpha val="43137"/>
                    </a:srgbClr>
                  </a:outerShdw>
                </a:effectLst>
              </a:rPr>
              <a:t>Ș</a:t>
            </a:r>
            <a:r>
              <a:rPr lang="en-US" b="1" i="1" dirty="0">
                <a:effectLst>
                  <a:outerShdw blurRad="38100" dist="38100" dir="2700000" algn="tl">
                    <a:srgbClr val="000000">
                      <a:alpha val="43137"/>
                    </a:srgbClr>
                  </a:outerShdw>
                </a:effectLst>
              </a:rPr>
              <a:t>IRE</a:t>
            </a:r>
            <a:br>
              <a:rPr lang="en-US" b="1" i="1" dirty="0">
                <a:effectLst>
                  <a:outerShdw blurRad="38100" dist="38100" dir="2700000" algn="tl">
                    <a:srgbClr val="000000">
                      <a:alpha val="43137"/>
                    </a:srgbClr>
                  </a:outerShdw>
                </a:effectLst>
              </a:rPr>
            </a:br>
            <a:r>
              <a:rPr lang="en-US" b="1" i="1" dirty="0">
                <a:effectLst>
                  <a:outerShdw blurRad="38100" dist="38100" dir="2700000" algn="tl">
                    <a:srgbClr val="000000">
                      <a:alpha val="43137"/>
                    </a:srgbClr>
                  </a:outerShdw>
                </a:effectLst>
              </a:rPr>
              <a:t>CLASIFICAREA CALCULATOARELOR</a:t>
            </a:r>
            <a:endParaRPr lang="ro-MD" b="1" i="1" dirty="0">
              <a:effectLst>
                <a:outerShdw blurRad="38100" dist="38100" dir="2700000" algn="tl">
                  <a:srgbClr val="000000">
                    <a:alpha val="43137"/>
                  </a:srgbClr>
                </a:outerShdw>
              </a:effectLst>
            </a:endParaRPr>
          </a:p>
        </p:txBody>
      </p:sp>
      <p:sp>
        <p:nvSpPr>
          <p:cNvPr id="3" name="Subtitlu 2">
            <a:extLst>
              <a:ext uri="{FF2B5EF4-FFF2-40B4-BE49-F238E27FC236}">
                <a16:creationId xmlns:a16="http://schemas.microsoft.com/office/drawing/2014/main" id="{3D724BB5-3CA9-48DF-99AD-469B989B2D6E}"/>
              </a:ext>
            </a:extLst>
          </p:cNvPr>
          <p:cNvSpPr>
            <a:spLocks noGrp="1"/>
          </p:cNvSpPr>
          <p:nvPr>
            <p:ph type="subTitle" idx="1"/>
          </p:nvPr>
        </p:nvSpPr>
        <p:spPr/>
        <p:txBody>
          <a:bodyPr/>
          <a:lstStyle/>
          <a:p>
            <a:r>
              <a:rPr lang="en-US" dirty="0"/>
              <a:t>CARLA</a:t>
            </a:r>
            <a:r>
              <a:rPr lang="ro-MD" dirty="0"/>
              <a:t>Ș</a:t>
            </a:r>
            <a:r>
              <a:rPr lang="en-US" dirty="0"/>
              <a:t>UC SABINA</a:t>
            </a:r>
          </a:p>
          <a:p>
            <a:r>
              <a:rPr lang="en-US" dirty="0"/>
              <a:t>CL. X ,,C’’ I.P.T.L. SPIRU HARET</a:t>
            </a:r>
          </a:p>
          <a:p>
            <a:r>
              <a:rPr lang="en-US" dirty="0"/>
              <a:t>PROF:GU</a:t>
            </a:r>
            <a:r>
              <a:rPr lang="ro-MD" dirty="0"/>
              <a:t>Ț</a:t>
            </a:r>
            <a:r>
              <a:rPr lang="en-US" dirty="0"/>
              <a:t>U MARIA</a:t>
            </a:r>
          </a:p>
        </p:txBody>
      </p:sp>
    </p:spTree>
    <p:extLst>
      <p:ext uri="{BB962C8B-B14F-4D97-AF65-F5344CB8AC3E}">
        <p14:creationId xmlns:p14="http://schemas.microsoft.com/office/powerpoint/2010/main" val="1623317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C6A901A-EBB5-41E6-AC13-AE464DDF250E}"/>
              </a:ext>
            </a:extLst>
          </p:cNvPr>
          <p:cNvSpPr>
            <a:spLocks noGrp="1"/>
          </p:cNvSpPr>
          <p:nvPr>
            <p:ph type="title"/>
          </p:nvPr>
        </p:nvSpPr>
        <p:spPr>
          <a:xfrm>
            <a:off x="1484309" y="0"/>
            <a:ext cx="10018713" cy="1752599"/>
          </a:xfrm>
        </p:spPr>
        <p:txBody>
          <a:bodyPr>
            <a:normAutofit/>
          </a:bodyPr>
          <a:lstStyle/>
          <a:p>
            <a:r>
              <a:rPr lang="ro-MD" sz="6600" b="1" dirty="0">
                <a:effectLst>
                  <a:outerShdw blurRad="38100" dist="38100" dir="2700000" algn="tl">
                    <a:srgbClr val="000000">
                      <a:alpha val="43137"/>
                    </a:srgbClr>
                  </a:outerShdw>
                </a:effectLst>
              </a:rPr>
              <a:t>Calculatoarele mari </a:t>
            </a:r>
          </a:p>
        </p:txBody>
      </p:sp>
      <p:sp>
        <p:nvSpPr>
          <p:cNvPr id="3" name="Substituent conținut 2">
            <a:extLst>
              <a:ext uri="{FF2B5EF4-FFF2-40B4-BE49-F238E27FC236}">
                <a16:creationId xmlns:a16="http://schemas.microsoft.com/office/drawing/2014/main" id="{120098C7-E92C-4BC3-A53F-9A7FD9B30EC2}"/>
              </a:ext>
            </a:extLst>
          </p:cNvPr>
          <p:cNvSpPr>
            <a:spLocks noGrp="1"/>
          </p:cNvSpPr>
          <p:nvPr>
            <p:ph idx="1"/>
          </p:nvPr>
        </p:nvSpPr>
        <p:spPr>
          <a:xfrm>
            <a:off x="1484310" y="1752599"/>
            <a:ext cx="10018713" cy="4352110"/>
          </a:xfrm>
        </p:spPr>
        <p:txBody>
          <a:bodyPr/>
          <a:lstStyle/>
          <a:p>
            <a:r>
              <a:rPr lang="ro-MD" dirty="0"/>
              <a:t>Calculatoarele mari pot executa 1 bilion de operații pe secundă, prețul variind între 20 de mii și </a:t>
            </a:r>
            <a:r>
              <a:rPr lang="ro-MD" dirty="0" err="1"/>
              <a:t>cîteva</a:t>
            </a:r>
            <a:r>
              <a:rPr lang="ro-MD" dirty="0"/>
              <a:t> milioane de dolari. Calculatoarele mari includ zeci de unități de disc magnetic și imprimante, sute de console aflate la diferite distanțe de unitatea centrală. Aceste calculatoare se </a:t>
            </a:r>
            <a:r>
              <a:rPr lang="ro-MD" dirty="0" err="1"/>
              <a:t>urtilizează</a:t>
            </a:r>
            <a:r>
              <a:rPr lang="ro-MD" dirty="0"/>
              <a:t> în cadrul unor mari centre de calcul și funcționează în regim non-stop. </a:t>
            </a:r>
            <a:r>
              <a:rPr lang="ro-MD" dirty="0" err="1"/>
              <a:t>Pricipalele</a:t>
            </a:r>
            <a:r>
              <a:rPr lang="ro-MD" dirty="0"/>
              <a:t> firme producătoare de calculatoare mari </a:t>
            </a:r>
            <a:r>
              <a:rPr lang="ro-MD" dirty="0" err="1"/>
              <a:t>sînt</a:t>
            </a:r>
            <a:r>
              <a:rPr lang="ro-MD" dirty="0"/>
              <a:t> IBM, UNYSIS, HONEYWELL etc.</a:t>
            </a:r>
          </a:p>
        </p:txBody>
      </p:sp>
    </p:spTree>
    <p:extLst>
      <p:ext uri="{BB962C8B-B14F-4D97-AF65-F5344CB8AC3E}">
        <p14:creationId xmlns:p14="http://schemas.microsoft.com/office/powerpoint/2010/main" val="1432278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ine 2">
            <a:extLst>
              <a:ext uri="{FF2B5EF4-FFF2-40B4-BE49-F238E27FC236}">
                <a16:creationId xmlns:a16="http://schemas.microsoft.com/office/drawing/2014/main" id="{9576744C-2AF3-4316-B6FF-EE120B0E56E6}"/>
              </a:ext>
            </a:extLst>
          </p:cNvPr>
          <p:cNvPicPr>
            <a:picLocks noChangeAspect="1"/>
          </p:cNvPicPr>
          <p:nvPr/>
        </p:nvPicPr>
        <p:blipFill>
          <a:blip r:embed="rId2"/>
          <a:stretch>
            <a:fillRect/>
          </a:stretch>
        </p:blipFill>
        <p:spPr>
          <a:xfrm>
            <a:off x="1374393" y="0"/>
            <a:ext cx="9443214" cy="6858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80270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050DE1A-2153-4ED8-83C4-056314682459}"/>
              </a:ext>
            </a:extLst>
          </p:cNvPr>
          <p:cNvSpPr>
            <a:spLocks noGrp="1"/>
          </p:cNvSpPr>
          <p:nvPr>
            <p:ph type="title"/>
          </p:nvPr>
        </p:nvSpPr>
        <p:spPr>
          <a:xfrm>
            <a:off x="1484310" y="0"/>
            <a:ext cx="10018713" cy="1752599"/>
          </a:xfrm>
        </p:spPr>
        <p:txBody>
          <a:bodyPr>
            <a:normAutofit/>
          </a:bodyPr>
          <a:lstStyle/>
          <a:p>
            <a:r>
              <a:rPr lang="ro-MD" sz="6600" b="1" dirty="0">
                <a:effectLst>
                  <a:outerShdw blurRad="38100" dist="38100" dir="2700000" algn="tl">
                    <a:srgbClr val="000000">
                      <a:alpha val="43137"/>
                    </a:srgbClr>
                  </a:outerShdw>
                </a:effectLst>
              </a:rPr>
              <a:t>Minicalcultoarele</a:t>
            </a:r>
          </a:p>
        </p:txBody>
      </p:sp>
      <p:sp>
        <p:nvSpPr>
          <p:cNvPr id="3" name="Substituent conținut 2">
            <a:extLst>
              <a:ext uri="{FF2B5EF4-FFF2-40B4-BE49-F238E27FC236}">
                <a16:creationId xmlns:a16="http://schemas.microsoft.com/office/drawing/2014/main" id="{4986103F-0347-476B-AD3B-6B78751FA8CF}"/>
              </a:ext>
            </a:extLst>
          </p:cNvPr>
          <p:cNvSpPr>
            <a:spLocks noGrp="1"/>
          </p:cNvSpPr>
          <p:nvPr>
            <p:ph idx="1"/>
          </p:nvPr>
        </p:nvSpPr>
        <p:spPr>
          <a:xfrm>
            <a:off x="1484309" y="1752599"/>
            <a:ext cx="10018713" cy="4709161"/>
          </a:xfrm>
        </p:spPr>
        <p:txBody>
          <a:bodyPr>
            <a:normAutofit/>
          </a:bodyPr>
          <a:lstStyle/>
          <a:p>
            <a:r>
              <a:rPr lang="ro-MD" dirty="0"/>
              <a:t>Minicalcultoarele pot </a:t>
            </a:r>
            <a:r>
              <a:rPr lang="ro-MD" dirty="0" err="1"/>
              <a:t>efctua</a:t>
            </a:r>
            <a:r>
              <a:rPr lang="ro-MD" dirty="0"/>
              <a:t> sute de milioane de operații pe secundă, iar prețul lor nu depășește 200-300 de mii de dolari. Echipamentele periferice ale unui minicalculator includ </a:t>
            </a:r>
            <a:r>
              <a:rPr lang="ro-MD" dirty="0" err="1"/>
              <a:t>cîteva</a:t>
            </a:r>
            <a:r>
              <a:rPr lang="ro-MD" dirty="0"/>
              <a:t> discuri magnetice, una sau două imprimante, mai multe console. Minicalculatoarele </a:t>
            </a:r>
            <a:r>
              <a:rPr lang="ro-MD" dirty="0" err="1"/>
              <a:t>sînt</a:t>
            </a:r>
            <a:r>
              <a:rPr lang="ro-MD" dirty="0"/>
              <a:t> mai ușor de utilizat și operat </a:t>
            </a:r>
            <a:r>
              <a:rPr lang="ro-MD" dirty="0" err="1"/>
              <a:t>decît</a:t>
            </a:r>
            <a:r>
              <a:rPr lang="ro-MD" dirty="0"/>
              <a:t> calculatoarele mari și se utilizează în proiectarea </a:t>
            </a:r>
            <a:r>
              <a:rPr lang="ro-MD" dirty="0" err="1"/>
              <a:t>asisată</a:t>
            </a:r>
            <a:r>
              <a:rPr lang="ro-MD" dirty="0"/>
              <a:t> de calculator, în automatizări industriale, pentru prelucrarea datelor în experimentele științifice etc. Dintre firmele producătoare de minicalculatoare vom remarca IBM, Wang, Texas </a:t>
            </a:r>
            <a:r>
              <a:rPr lang="ro-MD" dirty="0" err="1"/>
              <a:t>Instruments</a:t>
            </a:r>
            <a:r>
              <a:rPr lang="ro-MD" dirty="0"/>
              <a:t>, Data General, DEC, Hewlett-Packard etc.</a:t>
            </a:r>
          </a:p>
        </p:txBody>
      </p:sp>
    </p:spTree>
    <p:extLst>
      <p:ext uri="{BB962C8B-B14F-4D97-AF65-F5344CB8AC3E}">
        <p14:creationId xmlns:p14="http://schemas.microsoft.com/office/powerpoint/2010/main" val="757478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ine 1">
            <a:extLst>
              <a:ext uri="{FF2B5EF4-FFF2-40B4-BE49-F238E27FC236}">
                <a16:creationId xmlns:a16="http://schemas.microsoft.com/office/drawing/2014/main" id="{C41D9C98-9339-47B0-8700-0809B0E04AE4}"/>
              </a:ext>
            </a:extLst>
          </p:cNvPr>
          <p:cNvPicPr>
            <a:picLocks noChangeAspect="1"/>
          </p:cNvPicPr>
          <p:nvPr/>
        </p:nvPicPr>
        <p:blipFill>
          <a:blip r:embed="rId2"/>
          <a:stretch>
            <a:fillRect/>
          </a:stretch>
        </p:blipFill>
        <p:spPr>
          <a:xfrm>
            <a:off x="2364377" y="0"/>
            <a:ext cx="7463245" cy="686618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78071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8C0AC7E-6581-4EB8-AE6F-D05D4AD83B26}"/>
              </a:ext>
            </a:extLst>
          </p:cNvPr>
          <p:cNvSpPr>
            <a:spLocks noGrp="1"/>
          </p:cNvSpPr>
          <p:nvPr>
            <p:ph type="title"/>
          </p:nvPr>
        </p:nvSpPr>
        <p:spPr>
          <a:xfrm>
            <a:off x="1484310" y="0"/>
            <a:ext cx="10018713" cy="1752599"/>
          </a:xfrm>
        </p:spPr>
        <p:txBody>
          <a:bodyPr>
            <a:normAutofit/>
          </a:bodyPr>
          <a:lstStyle/>
          <a:p>
            <a:r>
              <a:rPr lang="ro-MD" sz="6600" b="1" dirty="0">
                <a:effectLst>
                  <a:outerShdw blurRad="38100" dist="38100" dir="2700000" algn="tl">
                    <a:srgbClr val="000000">
                      <a:alpha val="43137"/>
                    </a:srgbClr>
                  </a:outerShdw>
                </a:effectLst>
              </a:rPr>
              <a:t>Microcalculatoarele</a:t>
            </a:r>
          </a:p>
        </p:txBody>
      </p:sp>
      <p:sp>
        <p:nvSpPr>
          <p:cNvPr id="3" name="Substituent conținut 2">
            <a:extLst>
              <a:ext uri="{FF2B5EF4-FFF2-40B4-BE49-F238E27FC236}">
                <a16:creationId xmlns:a16="http://schemas.microsoft.com/office/drawing/2014/main" id="{37F914FD-D612-4F54-92BB-D0AE0B56AB51}"/>
              </a:ext>
            </a:extLst>
          </p:cNvPr>
          <p:cNvSpPr>
            <a:spLocks noGrp="1"/>
          </p:cNvSpPr>
          <p:nvPr>
            <p:ph idx="1"/>
          </p:nvPr>
        </p:nvSpPr>
        <p:spPr>
          <a:xfrm>
            <a:off x="1484310" y="1752599"/>
            <a:ext cx="10018713" cy="4900750"/>
          </a:xfrm>
        </p:spPr>
        <p:txBody>
          <a:bodyPr>
            <a:normAutofit/>
          </a:bodyPr>
          <a:lstStyle/>
          <a:p>
            <a:r>
              <a:rPr lang="ro-MD" dirty="0"/>
              <a:t>Microcalculatoarele, denumite și </a:t>
            </a:r>
            <a:r>
              <a:rPr lang="ro-MD" dirty="0" err="1"/>
              <a:t>calculatore</a:t>
            </a:r>
            <a:r>
              <a:rPr lang="ro-MD" dirty="0"/>
              <a:t> personale, </a:t>
            </a:r>
            <a:r>
              <a:rPr lang="ro-MD" dirty="0" err="1"/>
              <a:t>sînt</a:t>
            </a:r>
            <a:r>
              <a:rPr lang="ro-MD" dirty="0"/>
              <a:t> realizate la prețuri scăzute - între 100 și 15000 de dolari și asigură o viteză de calcul de ordinul milioanelor de operații pe secundă. Echipamentele periferice ale unui microcalculator includ o unitate de disc rigid, una sau două unități de disc flexibil, o imprimantă și o consolă. Structura modulară și gruparea tuturor echipamentelor în jurul unei magistrale permite configurarea microcalculatorului în funcție de necesitățile individuale ale fiecărui utilizator. Corporații care produc microcalculatoare există în foarte multe țări, însă lideri mondiali, unanim recunoscuți, </a:t>
            </a:r>
            <a:r>
              <a:rPr lang="ro-MD" dirty="0" err="1"/>
              <a:t>sînt</a:t>
            </a:r>
            <a:r>
              <a:rPr lang="ro-MD" dirty="0"/>
              <a:t> firmele IBM, DEC, Hewlett-Packard, Apple, Olivetti etc.</a:t>
            </a:r>
          </a:p>
        </p:txBody>
      </p:sp>
    </p:spTree>
    <p:extLst>
      <p:ext uri="{BB962C8B-B14F-4D97-AF65-F5344CB8AC3E}">
        <p14:creationId xmlns:p14="http://schemas.microsoft.com/office/powerpoint/2010/main" val="3613096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ine 1">
            <a:extLst>
              <a:ext uri="{FF2B5EF4-FFF2-40B4-BE49-F238E27FC236}">
                <a16:creationId xmlns:a16="http://schemas.microsoft.com/office/drawing/2014/main" id="{77ED34D3-2C6F-4150-B3B1-227467CE4110}"/>
              </a:ext>
            </a:extLst>
          </p:cNvPr>
          <p:cNvPicPr>
            <a:picLocks noChangeAspect="1"/>
          </p:cNvPicPr>
          <p:nvPr/>
        </p:nvPicPr>
        <p:blipFill>
          <a:blip r:embed="rId2"/>
          <a:stretch>
            <a:fillRect/>
          </a:stretch>
        </p:blipFill>
        <p:spPr>
          <a:xfrm>
            <a:off x="2664822" y="0"/>
            <a:ext cx="6862355" cy="686235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09228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ine 1">
            <a:extLst>
              <a:ext uri="{FF2B5EF4-FFF2-40B4-BE49-F238E27FC236}">
                <a16:creationId xmlns:a16="http://schemas.microsoft.com/office/drawing/2014/main" id="{368038E3-7EED-412D-B06F-1AF51AB27FF7}"/>
              </a:ext>
            </a:extLst>
          </p:cNvPr>
          <p:cNvPicPr>
            <a:picLocks noChangeAspect="1"/>
          </p:cNvPicPr>
          <p:nvPr/>
        </p:nvPicPr>
        <p:blipFill>
          <a:blip r:embed="rId2"/>
          <a:stretch>
            <a:fillRect/>
          </a:stretch>
        </p:blipFill>
        <p:spPr>
          <a:xfrm>
            <a:off x="1524000" y="0"/>
            <a:ext cx="9144000" cy="6858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03039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AB250F8-3106-4B2A-BF91-5260C51CD0D3}"/>
              </a:ext>
            </a:extLst>
          </p:cNvPr>
          <p:cNvSpPr>
            <a:spLocks noGrp="1"/>
          </p:cNvSpPr>
          <p:nvPr>
            <p:ph type="title"/>
          </p:nvPr>
        </p:nvSpPr>
        <p:spPr>
          <a:xfrm>
            <a:off x="1086643" y="2552700"/>
            <a:ext cx="10018713" cy="1752599"/>
          </a:xfrm>
        </p:spPr>
        <p:txBody>
          <a:bodyPr>
            <a:noAutofit/>
          </a:bodyPr>
          <a:lstStyle/>
          <a:p>
            <a:r>
              <a:rPr lang="en-US" sz="6600" b="1" i="1" u="sng" dirty="0">
                <a:effectLst>
                  <a:outerShdw blurRad="38100" dist="38100" dir="2700000" algn="tl">
                    <a:srgbClr val="000000">
                      <a:alpha val="43137"/>
                    </a:srgbClr>
                  </a:outerShdw>
                </a:effectLst>
              </a:rPr>
              <a:t>MULTUMESC PENTRU ATENTIE!</a:t>
            </a:r>
            <a:endParaRPr lang="ro-MD" sz="6600" b="1" i="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85679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80D1325-2D8A-4CF4-BD5D-5E3304684E60}"/>
              </a:ext>
            </a:extLst>
          </p:cNvPr>
          <p:cNvSpPr>
            <a:spLocks noGrp="1"/>
          </p:cNvSpPr>
          <p:nvPr>
            <p:ph type="title"/>
          </p:nvPr>
        </p:nvSpPr>
        <p:spPr>
          <a:xfrm>
            <a:off x="1086643" y="2552700"/>
            <a:ext cx="10018713" cy="1752599"/>
          </a:xfrm>
        </p:spPr>
        <p:txBody>
          <a:bodyPr>
            <a:normAutofit/>
          </a:bodyPr>
          <a:lstStyle/>
          <a:p>
            <a:r>
              <a:rPr lang="ro-MD" sz="5400" b="1" i="1" u="sng" dirty="0">
                <a:effectLst>
                  <a:outerShdw blurRad="38100" dist="38100" dir="2700000" algn="tl">
                    <a:srgbClr val="000000">
                      <a:alpha val="43137"/>
                    </a:srgbClr>
                  </a:outerShdw>
                </a:effectLst>
              </a:rPr>
              <a:t>DISPOZITIVE DE INTRARE/IEȘIRE</a:t>
            </a:r>
          </a:p>
        </p:txBody>
      </p:sp>
      <p:pic>
        <p:nvPicPr>
          <p:cNvPr id="3" name="Imagine 2">
            <a:extLst>
              <a:ext uri="{FF2B5EF4-FFF2-40B4-BE49-F238E27FC236}">
                <a16:creationId xmlns:a16="http://schemas.microsoft.com/office/drawing/2014/main" id="{8C7045F8-BC7F-4C06-9454-53F65BF83BFD}"/>
              </a:ext>
            </a:extLst>
          </p:cNvPr>
          <p:cNvPicPr>
            <a:picLocks noChangeAspect="1"/>
          </p:cNvPicPr>
          <p:nvPr/>
        </p:nvPicPr>
        <p:blipFill>
          <a:blip r:embed="rId2"/>
          <a:stretch>
            <a:fillRect/>
          </a:stretch>
        </p:blipFill>
        <p:spPr>
          <a:xfrm>
            <a:off x="10371909" y="0"/>
            <a:ext cx="1844402" cy="1699294"/>
          </a:xfrm>
          <a:prstGeom prst="rect">
            <a:avLst/>
          </a:prstGeom>
        </p:spPr>
      </p:pic>
      <p:pic>
        <p:nvPicPr>
          <p:cNvPr id="4" name="Imagine 3">
            <a:extLst>
              <a:ext uri="{FF2B5EF4-FFF2-40B4-BE49-F238E27FC236}">
                <a16:creationId xmlns:a16="http://schemas.microsoft.com/office/drawing/2014/main" id="{0712EA4B-42A2-422B-965E-DD2652FB3560}"/>
              </a:ext>
            </a:extLst>
          </p:cNvPr>
          <p:cNvPicPr>
            <a:picLocks noChangeAspect="1"/>
          </p:cNvPicPr>
          <p:nvPr/>
        </p:nvPicPr>
        <p:blipFill>
          <a:blip r:embed="rId3"/>
          <a:stretch>
            <a:fillRect/>
          </a:stretch>
        </p:blipFill>
        <p:spPr>
          <a:xfrm rot="21020735">
            <a:off x="8080464" y="4648598"/>
            <a:ext cx="4259580" cy="1959407"/>
          </a:xfrm>
          <a:prstGeom prst="rect">
            <a:avLst/>
          </a:prstGeom>
        </p:spPr>
      </p:pic>
      <p:pic>
        <p:nvPicPr>
          <p:cNvPr id="5" name="Imagine 4">
            <a:extLst>
              <a:ext uri="{FF2B5EF4-FFF2-40B4-BE49-F238E27FC236}">
                <a16:creationId xmlns:a16="http://schemas.microsoft.com/office/drawing/2014/main" id="{FBA55CA0-83F8-4E8C-A339-6F8B3C80619F}"/>
              </a:ext>
            </a:extLst>
          </p:cNvPr>
          <p:cNvPicPr>
            <a:picLocks noChangeAspect="1"/>
          </p:cNvPicPr>
          <p:nvPr/>
        </p:nvPicPr>
        <p:blipFill>
          <a:blip r:embed="rId4"/>
          <a:stretch>
            <a:fillRect/>
          </a:stretch>
        </p:blipFill>
        <p:spPr>
          <a:xfrm rot="1570606">
            <a:off x="2021519" y="4727151"/>
            <a:ext cx="1902143" cy="1902143"/>
          </a:xfrm>
          <a:prstGeom prst="rect">
            <a:avLst/>
          </a:prstGeom>
        </p:spPr>
      </p:pic>
      <p:pic>
        <p:nvPicPr>
          <p:cNvPr id="6" name="Imagine 5">
            <a:extLst>
              <a:ext uri="{FF2B5EF4-FFF2-40B4-BE49-F238E27FC236}">
                <a16:creationId xmlns:a16="http://schemas.microsoft.com/office/drawing/2014/main" id="{206FCE5F-941C-4BEA-B196-0EE5ACE915D3}"/>
              </a:ext>
            </a:extLst>
          </p:cNvPr>
          <p:cNvPicPr>
            <a:picLocks noChangeAspect="1"/>
          </p:cNvPicPr>
          <p:nvPr/>
        </p:nvPicPr>
        <p:blipFill>
          <a:blip r:embed="rId5"/>
          <a:stretch>
            <a:fillRect/>
          </a:stretch>
        </p:blipFill>
        <p:spPr>
          <a:xfrm rot="20979415">
            <a:off x="5056277" y="169779"/>
            <a:ext cx="2079444" cy="2079444"/>
          </a:xfrm>
          <a:prstGeom prst="rect">
            <a:avLst/>
          </a:prstGeom>
        </p:spPr>
      </p:pic>
      <p:pic>
        <p:nvPicPr>
          <p:cNvPr id="7" name="Imagine 6">
            <a:extLst>
              <a:ext uri="{FF2B5EF4-FFF2-40B4-BE49-F238E27FC236}">
                <a16:creationId xmlns:a16="http://schemas.microsoft.com/office/drawing/2014/main" id="{74728015-2E6D-4778-8365-AD21D647B27D}"/>
              </a:ext>
            </a:extLst>
          </p:cNvPr>
          <p:cNvPicPr>
            <a:picLocks noChangeAspect="1"/>
          </p:cNvPicPr>
          <p:nvPr/>
        </p:nvPicPr>
        <p:blipFill>
          <a:blip r:embed="rId6"/>
          <a:stretch>
            <a:fillRect/>
          </a:stretch>
        </p:blipFill>
        <p:spPr>
          <a:xfrm>
            <a:off x="0" y="0"/>
            <a:ext cx="2143125" cy="2143125"/>
          </a:xfrm>
          <a:prstGeom prst="rect">
            <a:avLst/>
          </a:prstGeom>
        </p:spPr>
      </p:pic>
    </p:spTree>
    <p:extLst>
      <p:ext uri="{BB962C8B-B14F-4D97-AF65-F5344CB8AC3E}">
        <p14:creationId xmlns:p14="http://schemas.microsoft.com/office/powerpoint/2010/main" val="1963933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13487F5-2752-4697-B942-552D8F6865E0}"/>
              </a:ext>
            </a:extLst>
          </p:cNvPr>
          <p:cNvSpPr>
            <a:spLocks noGrp="1"/>
          </p:cNvSpPr>
          <p:nvPr>
            <p:ph type="title"/>
          </p:nvPr>
        </p:nvSpPr>
        <p:spPr>
          <a:xfrm>
            <a:off x="1484310" y="259080"/>
            <a:ext cx="10018713" cy="1195251"/>
          </a:xfrm>
        </p:spPr>
        <p:txBody>
          <a:bodyPr>
            <a:normAutofit/>
          </a:bodyPr>
          <a:lstStyle/>
          <a:p>
            <a:r>
              <a:rPr lang="ro-MD" sz="5400" b="1" i="1" u="sng" dirty="0"/>
              <a:t>Dispozitive periferice de intrare</a:t>
            </a:r>
          </a:p>
        </p:txBody>
      </p:sp>
      <p:sp>
        <p:nvSpPr>
          <p:cNvPr id="3" name="Substituent conținut 2">
            <a:extLst>
              <a:ext uri="{FF2B5EF4-FFF2-40B4-BE49-F238E27FC236}">
                <a16:creationId xmlns:a16="http://schemas.microsoft.com/office/drawing/2014/main" id="{83C6BBDE-19C4-4ADE-9BDE-DDD1AE77604E}"/>
              </a:ext>
            </a:extLst>
          </p:cNvPr>
          <p:cNvSpPr>
            <a:spLocks noGrp="1"/>
          </p:cNvSpPr>
          <p:nvPr>
            <p:ph idx="1"/>
          </p:nvPr>
        </p:nvSpPr>
        <p:spPr>
          <a:xfrm>
            <a:off x="1484310" y="1454331"/>
            <a:ext cx="10018713" cy="5050972"/>
          </a:xfrm>
        </p:spPr>
        <p:txBody>
          <a:bodyPr>
            <a:normAutofit fontScale="92500" lnSpcReduction="20000"/>
          </a:bodyPr>
          <a:lstStyle/>
          <a:p>
            <a:pPr marL="0" indent="0">
              <a:buNone/>
            </a:pPr>
            <a:r>
              <a:rPr lang="ro-MD" b="1" dirty="0"/>
              <a:t>Dispozitivele periferice de intrare au rolul de a permite introducerea datelor în calculator.</a:t>
            </a:r>
          </a:p>
          <a:p>
            <a:r>
              <a:rPr lang="ro-MD" dirty="0"/>
              <a:t> Tastatura </a:t>
            </a:r>
          </a:p>
          <a:p>
            <a:r>
              <a:rPr lang="ro-MD" dirty="0"/>
              <a:t>Mouse-ul </a:t>
            </a:r>
          </a:p>
          <a:p>
            <a:r>
              <a:rPr lang="ro-MD" dirty="0" err="1"/>
              <a:t>Trackball</a:t>
            </a:r>
            <a:endParaRPr lang="ro-MD" dirty="0"/>
          </a:p>
          <a:p>
            <a:r>
              <a:rPr lang="ro-MD" dirty="0"/>
              <a:t>Creion optic (</a:t>
            </a:r>
            <a:r>
              <a:rPr lang="ro-MD" dirty="0" err="1"/>
              <a:t>light</a:t>
            </a:r>
            <a:r>
              <a:rPr lang="ro-MD" dirty="0"/>
              <a:t> </a:t>
            </a:r>
            <a:r>
              <a:rPr lang="ro-MD" dirty="0" err="1"/>
              <a:t>pen</a:t>
            </a:r>
            <a:r>
              <a:rPr lang="ro-MD" dirty="0"/>
              <a:t>) </a:t>
            </a:r>
          </a:p>
          <a:p>
            <a:r>
              <a:rPr lang="ro-MD" dirty="0"/>
              <a:t>Tableta grafică (</a:t>
            </a:r>
            <a:r>
              <a:rPr lang="ro-MD" dirty="0" err="1"/>
              <a:t>graphics</a:t>
            </a:r>
            <a:r>
              <a:rPr lang="ro-MD" dirty="0"/>
              <a:t> </a:t>
            </a:r>
            <a:r>
              <a:rPr lang="ro-MD" dirty="0" err="1"/>
              <a:t>tablet</a:t>
            </a:r>
            <a:r>
              <a:rPr lang="ro-MD" dirty="0"/>
              <a:t>) </a:t>
            </a:r>
          </a:p>
          <a:p>
            <a:r>
              <a:rPr lang="ro-MD" dirty="0"/>
              <a:t>Scanner</a:t>
            </a:r>
          </a:p>
          <a:p>
            <a:r>
              <a:rPr lang="ro-MD" dirty="0"/>
              <a:t>Joystick</a:t>
            </a:r>
          </a:p>
          <a:p>
            <a:r>
              <a:rPr lang="ro-MD" dirty="0"/>
              <a:t> Microfon</a:t>
            </a:r>
          </a:p>
          <a:p>
            <a:r>
              <a:rPr lang="ro-MD" dirty="0"/>
              <a:t>Camera video, aparat de fotografiat digital</a:t>
            </a:r>
          </a:p>
          <a:p>
            <a:r>
              <a:rPr lang="ro-MD" dirty="0"/>
              <a:t>GIS (</a:t>
            </a:r>
            <a:r>
              <a:rPr lang="ro-MD" dirty="0" err="1"/>
              <a:t>Georaphic</a:t>
            </a:r>
            <a:r>
              <a:rPr lang="ro-MD" dirty="0"/>
              <a:t> Information </a:t>
            </a:r>
            <a:r>
              <a:rPr lang="ro-MD" dirty="0" err="1"/>
              <a:t>System</a:t>
            </a:r>
            <a:r>
              <a:rPr lang="ro-MD" dirty="0"/>
              <a:t>)</a:t>
            </a:r>
          </a:p>
        </p:txBody>
      </p:sp>
    </p:spTree>
    <p:extLst>
      <p:ext uri="{BB962C8B-B14F-4D97-AF65-F5344CB8AC3E}">
        <p14:creationId xmlns:p14="http://schemas.microsoft.com/office/powerpoint/2010/main" val="1498247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7029B1C-97E3-4157-BFF4-A7884D747D9D}"/>
              </a:ext>
            </a:extLst>
          </p:cNvPr>
          <p:cNvSpPr>
            <a:spLocks noGrp="1"/>
          </p:cNvSpPr>
          <p:nvPr>
            <p:ph type="title"/>
          </p:nvPr>
        </p:nvSpPr>
        <p:spPr>
          <a:xfrm>
            <a:off x="1484310" y="382088"/>
            <a:ext cx="10018713" cy="1369423"/>
          </a:xfrm>
        </p:spPr>
        <p:txBody>
          <a:bodyPr>
            <a:normAutofit/>
          </a:bodyPr>
          <a:lstStyle/>
          <a:p>
            <a:r>
              <a:rPr lang="ro-MD" sz="5400" b="1" i="1" u="sng" dirty="0"/>
              <a:t>Dispozitive periferice de </a:t>
            </a:r>
            <a:r>
              <a:rPr lang="ro-MD" sz="5400" b="1" i="1" u="sng" dirty="0" err="1"/>
              <a:t>ieşire</a:t>
            </a:r>
            <a:endParaRPr lang="ro-MD" sz="5400" b="1" i="1" u="sng" dirty="0"/>
          </a:p>
        </p:txBody>
      </p:sp>
      <p:sp>
        <p:nvSpPr>
          <p:cNvPr id="3" name="Substituent conținut 2">
            <a:extLst>
              <a:ext uri="{FF2B5EF4-FFF2-40B4-BE49-F238E27FC236}">
                <a16:creationId xmlns:a16="http://schemas.microsoft.com/office/drawing/2014/main" id="{8E3D2F5D-CCFC-426D-BE41-CE9609621D45}"/>
              </a:ext>
            </a:extLst>
          </p:cNvPr>
          <p:cNvSpPr>
            <a:spLocks noGrp="1"/>
          </p:cNvSpPr>
          <p:nvPr>
            <p:ph idx="1"/>
          </p:nvPr>
        </p:nvSpPr>
        <p:spPr>
          <a:xfrm>
            <a:off x="1484310" y="1751511"/>
            <a:ext cx="10018713" cy="4039689"/>
          </a:xfrm>
        </p:spPr>
        <p:txBody>
          <a:bodyPr/>
          <a:lstStyle/>
          <a:p>
            <a:endParaRPr lang="ro-MD" dirty="0"/>
          </a:p>
          <a:p>
            <a:pPr marL="0" indent="0">
              <a:buNone/>
            </a:pPr>
            <a:r>
              <a:rPr lang="ro-MD" b="1" dirty="0"/>
              <a:t>Dispozitivele periferice de </a:t>
            </a:r>
            <a:r>
              <a:rPr lang="ro-MD" b="1" dirty="0" err="1"/>
              <a:t>ieşire</a:t>
            </a:r>
            <a:r>
              <a:rPr lang="ro-MD" b="1" dirty="0"/>
              <a:t> permit extragerea </a:t>
            </a:r>
            <a:r>
              <a:rPr lang="ro-MD" b="1" dirty="0" err="1"/>
              <a:t>informaţiilor</a:t>
            </a:r>
            <a:r>
              <a:rPr lang="ro-MD" b="1" dirty="0"/>
              <a:t> dintr-un sistem de calcul.</a:t>
            </a:r>
          </a:p>
          <a:p>
            <a:r>
              <a:rPr lang="ro-MD" dirty="0"/>
              <a:t> Monitorul </a:t>
            </a:r>
          </a:p>
          <a:p>
            <a:r>
              <a:rPr lang="ro-MD" dirty="0"/>
              <a:t>Imprimanta</a:t>
            </a:r>
          </a:p>
          <a:p>
            <a:r>
              <a:rPr lang="ro-MD" dirty="0"/>
              <a:t> Plotter </a:t>
            </a:r>
          </a:p>
          <a:p>
            <a:r>
              <a:rPr lang="ro-MD" dirty="0"/>
              <a:t> Difuzor </a:t>
            </a:r>
          </a:p>
          <a:p>
            <a:pPr marL="0" indent="0">
              <a:buNone/>
            </a:pPr>
            <a:endParaRPr lang="ro-MD" dirty="0"/>
          </a:p>
          <a:p>
            <a:endParaRPr lang="ro-MD" dirty="0"/>
          </a:p>
        </p:txBody>
      </p:sp>
    </p:spTree>
    <p:extLst>
      <p:ext uri="{BB962C8B-B14F-4D97-AF65-F5344CB8AC3E}">
        <p14:creationId xmlns:p14="http://schemas.microsoft.com/office/powerpoint/2010/main" val="3464887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63CCCA1-29F4-4EDE-8E75-435AE7DA54A0}"/>
              </a:ext>
            </a:extLst>
          </p:cNvPr>
          <p:cNvSpPr>
            <a:spLocks noGrp="1"/>
          </p:cNvSpPr>
          <p:nvPr>
            <p:ph type="title"/>
          </p:nvPr>
        </p:nvSpPr>
        <p:spPr>
          <a:xfrm>
            <a:off x="1086643" y="2552700"/>
            <a:ext cx="10018713" cy="1752599"/>
          </a:xfrm>
        </p:spPr>
        <p:txBody>
          <a:bodyPr>
            <a:normAutofit/>
          </a:bodyPr>
          <a:lstStyle/>
          <a:p>
            <a:r>
              <a:rPr lang="ro-MD" sz="4800" b="1" i="1" u="sng" dirty="0">
                <a:effectLst>
                  <a:outerShdw blurRad="38100" dist="38100" dir="2700000" algn="tl">
                    <a:srgbClr val="000000">
                      <a:alpha val="43137"/>
                    </a:srgbClr>
                  </a:outerShdw>
                </a:effectLst>
              </a:rPr>
              <a:t>CLASIFICAREA CALCULATOARELOR</a:t>
            </a:r>
          </a:p>
        </p:txBody>
      </p:sp>
    </p:spTree>
    <p:extLst>
      <p:ext uri="{BB962C8B-B14F-4D97-AF65-F5344CB8AC3E}">
        <p14:creationId xmlns:p14="http://schemas.microsoft.com/office/powerpoint/2010/main" val="151186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2279BCD-4440-4B35-8361-9B3C6D52D541}"/>
              </a:ext>
            </a:extLst>
          </p:cNvPr>
          <p:cNvSpPr>
            <a:spLocks noGrp="1"/>
          </p:cNvSpPr>
          <p:nvPr>
            <p:ph type="title"/>
          </p:nvPr>
        </p:nvSpPr>
        <p:spPr>
          <a:xfrm>
            <a:off x="1284014" y="228601"/>
            <a:ext cx="10018713" cy="6629399"/>
          </a:xfrm>
        </p:spPr>
        <p:txBody>
          <a:bodyPr>
            <a:normAutofit/>
          </a:bodyPr>
          <a:lstStyle/>
          <a:p>
            <a:pPr algn="l"/>
            <a:r>
              <a:rPr lang="ro-MD" sz="2800" b="1" u="sng" dirty="0"/>
              <a:t>Caracteristica generală </a:t>
            </a:r>
            <a:r>
              <a:rPr lang="ro-MD" sz="2800" dirty="0"/>
              <a:t>a unui calculator include </a:t>
            </a:r>
            <a:r>
              <a:rPr lang="ro-MD" sz="2800" dirty="0" err="1"/>
              <a:t>următoarle</a:t>
            </a:r>
            <a:r>
              <a:rPr lang="ro-MD" sz="2800" dirty="0"/>
              <a:t> date:</a:t>
            </a:r>
            <a:br>
              <a:rPr lang="ro-MD" sz="2800" dirty="0"/>
            </a:br>
            <a:r>
              <a:rPr lang="ro-MD" sz="2800" b="1" dirty="0"/>
              <a:t>- viteza de operare;</a:t>
            </a:r>
            <a:br>
              <a:rPr lang="ro-MD" sz="2800" b="1" dirty="0"/>
            </a:br>
            <a:r>
              <a:rPr lang="ro-MD" sz="2800" b="1" dirty="0"/>
              <a:t>- capacitatea memoriei interne;</a:t>
            </a:r>
            <a:br>
              <a:rPr lang="ro-MD" sz="2800" b="1" dirty="0"/>
            </a:br>
            <a:r>
              <a:rPr lang="ro-MD" sz="2800" b="1" dirty="0"/>
              <a:t>- componența, capacitatea și timpul de acces ale unităților de memorie externă;</a:t>
            </a:r>
            <a:br>
              <a:rPr lang="ro-MD" sz="2800" b="1" dirty="0"/>
            </a:br>
            <a:r>
              <a:rPr lang="ro-MD" sz="2800" b="1" dirty="0"/>
              <a:t>- componența și parametrii tehnici respectivi ai </a:t>
            </a:r>
            <a:r>
              <a:rPr lang="ro-MD" sz="2800" b="1" dirty="0" err="1"/>
              <a:t>echipamnetelor</a:t>
            </a:r>
            <a:r>
              <a:rPr lang="ro-MD" sz="2800" b="1" dirty="0"/>
              <a:t> periferice;</a:t>
            </a:r>
            <a:br>
              <a:rPr lang="ro-MD" sz="2800" b="1" dirty="0"/>
            </a:br>
            <a:r>
              <a:rPr lang="ro-MD" sz="2800" b="1" dirty="0"/>
              <a:t>- parametrii de bază și gabarit;</a:t>
            </a:r>
            <a:br>
              <a:rPr lang="ro-MD" sz="2800" b="1" dirty="0"/>
            </a:br>
            <a:r>
              <a:rPr lang="ro-MD" sz="2800" b="1" dirty="0"/>
              <a:t>- costul.</a:t>
            </a:r>
          </a:p>
        </p:txBody>
      </p:sp>
    </p:spTree>
    <p:extLst>
      <p:ext uri="{BB962C8B-B14F-4D97-AF65-F5344CB8AC3E}">
        <p14:creationId xmlns:p14="http://schemas.microsoft.com/office/powerpoint/2010/main" val="2796997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F80FDC7-80E3-4D12-BA0A-3A9BD1861CCC}"/>
              </a:ext>
            </a:extLst>
          </p:cNvPr>
          <p:cNvSpPr>
            <a:spLocks noGrp="1"/>
          </p:cNvSpPr>
          <p:nvPr>
            <p:ph type="title"/>
          </p:nvPr>
        </p:nvSpPr>
        <p:spPr>
          <a:xfrm>
            <a:off x="1086643" y="455023"/>
            <a:ext cx="10018713" cy="5947954"/>
          </a:xfrm>
        </p:spPr>
        <p:txBody>
          <a:bodyPr>
            <a:normAutofit/>
          </a:bodyPr>
          <a:lstStyle/>
          <a:p>
            <a:pPr algn="l"/>
            <a:r>
              <a:rPr lang="ro-MD" sz="2800" b="1" u="sng" dirty="0"/>
              <a:t>În funcție de aceste date</a:t>
            </a:r>
            <a:r>
              <a:rPr lang="ro-MD" sz="2800" dirty="0"/>
              <a:t>, calculatoarele moderne se clasifică în 4 categorii:</a:t>
            </a:r>
            <a:br>
              <a:rPr lang="ro-MD" sz="2800" dirty="0"/>
            </a:br>
            <a:r>
              <a:rPr lang="ro-MD" sz="2800" b="1" dirty="0"/>
              <a:t>- supercalculatoare;</a:t>
            </a:r>
            <a:br>
              <a:rPr lang="ro-MD" sz="2800" b="1" dirty="0"/>
            </a:br>
            <a:r>
              <a:rPr lang="ro-MD" sz="2800" b="1" dirty="0"/>
              <a:t>- calculatoare mari (</a:t>
            </a:r>
            <a:r>
              <a:rPr lang="ro-MD" sz="2800" b="1" dirty="0" err="1"/>
              <a:t>macrocalculatoare</a:t>
            </a:r>
            <a:r>
              <a:rPr lang="ro-MD" sz="2800" b="1" dirty="0"/>
              <a:t>);</a:t>
            </a:r>
            <a:br>
              <a:rPr lang="ro-MD" sz="2800" b="1" dirty="0"/>
            </a:br>
            <a:r>
              <a:rPr lang="ro-MD" sz="2800" b="1" dirty="0"/>
              <a:t>- minicalculatoare;</a:t>
            </a:r>
            <a:br>
              <a:rPr lang="ro-MD" sz="2800" b="1" dirty="0"/>
            </a:br>
            <a:r>
              <a:rPr lang="ro-MD" sz="2800" b="1" dirty="0"/>
              <a:t>- microcalculatoarele</a:t>
            </a:r>
            <a:r>
              <a:rPr lang="en-US" sz="2800" b="1" dirty="0"/>
              <a:t>.</a:t>
            </a:r>
            <a:endParaRPr lang="ro-MD" sz="2800" b="1" dirty="0"/>
          </a:p>
        </p:txBody>
      </p:sp>
    </p:spTree>
    <p:extLst>
      <p:ext uri="{BB962C8B-B14F-4D97-AF65-F5344CB8AC3E}">
        <p14:creationId xmlns:p14="http://schemas.microsoft.com/office/powerpoint/2010/main" val="1824930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C710148-DC0E-439A-BDDC-F0369FA17DCA}"/>
              </a:ext>
            </a:extLst>
          </p:cNvPr>
          <p:cNvSpPr>
            <a:spLocks noGrp="1"/>
          </p:cNvSpPr>
          <p:nvPr>
            <p:ph type="title"/>
          </p:nvPr>
        </p:nvSpPr>
        <p:spPr>
          <a:xfrm>
            <a:off x="1484310" y="0"/>
            <a:ext cx="10018713" cy="1752599"/>
          </a:xfrm>
        </p:spPr>
        <p:txBody>
          <a:bodyPr>
            <a:normAutofit/>
          </a:bodyPr>
          <a:lstStyle/>
          <a:p>
            <a:r>
              <a:rPr lang="ro-MD" sz="6600" b="1" dirty="0">
                <a:effectLst>
                  <a:outerShdw blurRad="38100" dist="38100" dir="2700000" algn="tl">
                    <a:srgbClr val="000000">
                      <a:alpha val="43137"/>
                    </a:srgbClr>
                  </a:outerShdw>
                </a:effectLst>
              </a:rPr>
              <a:t>Supercalculatoarele</a:t>
            </a:r>
          </a:p>
        </p:txBody>
      </p:sp>
      <p:sp>
        <p:nvSpPr>
          <p:cNvPr id="3" name="Substituent conținut 2">
            <a:extLst>
              <a:ext uri="{FF2B5EF4-FFF2-40B4-BE49-F238E27FC236}">
                <a16:creationId xmlns:a16="http://schemas.microsoft.com/office/drawing/2014/main" id="{E4B7764E-EB7D-4AF6-828D-225C5F274242}"/>
              </a:ext>
            </a:extLst>
          </p:cNvPr>
          <p:cNvSpPr>
            <a:spLocks noGrp="1"/>
          </p:cNvSpPr>
          <p:nvPr>
            <p:ph idx="1"/>
          </p:nvPr>
        </p:nvSpPr>
        <p:spPr>
          <a:xfrm>
            <a:off x="1484309" y="1543593"/>
            <a:ext cx="10018713" cy="4856118"/>
          </a:xfrm>
        </p:spPr>
        <p:txBody>
          <a:bodyPr>
            <a:normAutofit/>
          </a:bodyPr>
          <a:lstStyle/>
          <a:p>
            <a:r>
              <a:rPr lang="ro-MD" sz="2800" dirty="0"/>
              <a:t>Supercalculatoarele pot executa peste 10 bilioane de operații pe secundă, iar prețul lor depășește 20 de milioane de dolari. Cercetări și proiectări în industria supercalculatoarelor se realizează în SUA și Japonia de firmele Gray </a:t>
            </a:r>
            <a:r>
              <a:rPr lang="ro-MD" sz="2800" dirty="0" err="1"/>
              <a:t>Reseach</a:t>
            </a:r>
            <a:r>
              <a:rPr lang="ro-MD" sz="2800" dirty="0"/>
              <a:t>, Fujitsu EAT </a:t>
            </a:r>
            <a:r>
              <a:rPr lang="ro-MD" sz="2800" dirty="0" err="1"/>
              <a:t>Systems</a:t>
            </a:r>
            <a:r>
              <a:rPr lang="ro-MD" sz="2800" dirty="0"/>
              <a:t>, Sutherland etc, Supercalculatoarele se utilizează în prelucrări extrem de complexe ale datelor în aeronautică, fizica nucleară, astronautică, seismologie, prognoza meteo etc.</a:t>
            </a:r>
          </a:p>
        </p:txBody>
      </p:sp>
    </p:spTree>
    <p:extLst>
      <p:ext uri="{BB962C8B-B14F-4D97-AF65-F5344CB8AC3E}">
        <p14:creationId xmlns:p14="http://schemas.microsoft.com/office/powerpoint/2010/main" val="2705610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ine 1">
            <a:extLst>
              <a:ext uri="{FF2B5EF4-FFF2-40B4-BE49-F238E27FC236}">
                <a16:creationId xmlns:a16="http://schemas.microsoft.com/office/drawing/2014/main" id="{5B39D781-CA38-4D49-865B-9EEE9766B42B}"/>
              </a:ext>
            </a:extLst>
          </p:cNvPr>
          <p:cNvPicPr>
            <a:picLocks noChangeAspect="1"/>
          </p:cNvPicPr>
          <p:nvPr/>
        </p:nvPicPr>
        <p:blipFill>
          <a:blip r:embed="rId2"/>
          <a:stretch>
            <a:fillRect/>
          </a:stretch>
        </p:blipFill>
        <p:spPr>
          <a:xfrm>
            <a:off x="3460976" y="1"/>
            <a:ext cx="5660893" cy="6858000"/>
          </a:xfrm>
          <a:prstGeom prst="rect">
            <a:avLst/>
          </a:prstGeom>
        </p:spPr>
      </p:pic>
    </p:spTree>
    <p:extLst>
      <p:ext uri="{BB962C8B-B14F-4D97-AF65-F5344CB8AC3E}">
        <p14:creationId xmlns:p14="http://schemas.microsoft.com/office/powerpoint/2010/main" val="33837160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xă">
  <a:themeElements>
    <a:clrScheme name="Paralaxă">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axă">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axă">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TM03457496[[fn=Paralaxă]]</Template>
  <TotalTime>43</TotalTime>
  <Words>498</Words>
  <Application>Microsoft Office PowerPoint</Application>
  <PresentationFormat>Ecran lat</PresentationFormat>
  <Paragraphs>36</Paragraphs>
  <Slides>17</Slides>
  <Notes>0</Notes>
  <HiddenSlides>0</HiddenSlides>
  <MMClips>0</MMClips>
  <ScaleCrop>false</ScaleCrop>
  <HeadingPairs>
    <vt:vector size="6" baseType="variant">
      <vt:variant>
        <vt:lpstr>Fonturi utilizate</vt:lpstr>
      </vt:variant>
      <vt:variant>
        <vt:i4>2</vt:i4>
      </vt:variant>
      <vt:variant>
        <vt:lpstr>Temă</vt:lpstr>
      </vt:variant>
      <vt:variant>
        <vt:i4>1</vt:i4>
      </vt:variant>
      <vt:variant>
        <vt:lpstr>Titluri diapozitive</vt:lpstr>
      </vt:variant>
      <vt:variant>
        <vt:i4>17</vt:i4>
      </vt:variant>
    </vt:vector>
  </HeadingPairs>
  <TitlesOfParts>
    <vt:vector size="20" baseType="lpstr">
      <vt:lpstr>Arial</vt:lpstr>
      <vt:lpstr>Corbel</vt:lpstr>
      <vt:lpstr>Paralaxă</vt:lpstr>
      <vt:lpstr>DISPOZITIVE DE INTRARE/IEȘIRE CLASIFICAREA CALCULATOARELOR</vt:lpstr>
      <vt:lpstr>DISPOZITIVE DE INTRARE/IEȘIRE</vt:lpstr>
      <vt:lpstr>Dispozitive periferice de intrare</vt:lpstr>
      <vt:lpstr>Dispozitive periferice de ieşire</vt:lpstr>
      <vt:lpstr>CLASIFICAREA CALCULATOARELOR</vt:lpstr>
      <vt:lpstr>Caracteristica generală a unui calculator include următoarle date: - viteza de operare; - capacitatea memoriei interne; - componența, capacitatea și timpul de acces ale unităților de memorie externă; - componența și parametrii tehnici respectivi ai echipamnetelor periferice; - parametrii de bază și gabarit; - costul.</vt:lpstr>
      <vt:lpstr>În funcție de aceste date, calculatoarele moderne se clasifică în 4 categorii: - supercalculatoare; - calculatoare mari (macrocalculatoare); - minicalculatoare; - microcalculatoarele.</vt:lpstr>
      <vt:lpstr>Supercalculatoarele</vt:lpstr>
      <vt:lpstr>Prezentare PowerPoint</vt:lpstr>
      <vt:lpstr>Calculatoarele mari </vt:lpstr>
      <vt:lpstr>Prezentare PowerPoint</vt:lpstr>
      <vt:lpstr>Minicalcultoarele</vt:lpstr>
      <vt:lpstr>Prezentare PowerPoint</vt:lpstr>
      <vt:lpstr>Microcalculatoarele</vt:lpstr>
      <vt:lpstr>Prezentare PowerPoint</vt:lpstr>
      <vt:lpstr>Prezentare PowerPoint</vt:lpstr>
      <vt:lpstr>MULTUMESC PENTRU ATENTIE!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DISPOZITIVE DE INTRARE/IESIRE CLASIFICAREA CALCULATOARELOR</dc:title>
  <dc:creator>D.Doctor</dc:creator>
  <cp:lastModifiedBy>D.Doctor</cp:lastModifiedBy>
  <cp:revision>27</cp:revision>
  <dcterms:created xsi:type="dcterms:W3CDTF">2019-04-21T11:27:37Z</dcterms:created>
  <dcterms:modified xsi:type="dcterms:W3CDTF">2019-04-21T12:12:43Z</dcterms:modified>
</cp:coreProperties>
</file>