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ro-RO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țele</a:t>
            </a:r>
            <a:r>
              <a:rPr lang="ro-RO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globale</a:t>
            </a:r>
            <a:endParaRPr lang="ru-RU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91400" cy="2667000"/>
          </a:xfrm>
        </p:spPr>
        <p:txBody>
          <a:bodyPr>
            <a:normAutofit/>
          </a:bodyPr>
          <a:lstStyle/>
          <a:p>
            <a:pPr algn="r"/>
            <a:r>
              <a:rPr lang="ro-RO" sz="2400" dirty="0" smtClean="0">
                <a:solidFill>
                  <a:schemeClr val="tx1"/>
                </a:solidFill>
              </a:rPr>
              <a:t>Autori: </a:t>
            </a:r>
            <a:r>
              <a:rPr lang="ro-RO" sz="2400" dirty="0" err="1" smtClean="0">
                <a:solidFill>
                  <a:schemeClr val="tx1"/>
                </a:solidFill>
              </a:rPr>
              <a:t>Stegăresu</a:t>
            </a:r>
            <a:r>
              <a:rPr lang="ro-RO" sz="2400" dirty="0" smtClean="0">
                <a:solidFill>
                  <a:schemeClr val="tx1"/>
                </a:solidFill>
              </a:rPr>
              <a:t> Olivia</a:t>
            </a:r>
          </a:p>
          <a:p>
            <a:pPr algn="r"/>
            <a:r>
              <a:rPr lang="ro-RO" sz="2400" dirty="0" smtClean="0">
                <a:solidFill>
                  <a:schemeClr val="tx1"/>
                </a:solidFill>
              </a:rPr>
              <a:t>             </a:t>
            </a:r>
            <a:r>
              <a:rPr lang="ro-RO" sz="2400" dirty="0" err="1" smtClean="0">
                <a:solidFill>
                  <a:schemeClr val="tx1"/>
                </a:solidFill>
              </a:rPr>
              <a:t>Carlașuc</a:t>
            </a:r>
            <a:r>
              <a:rPr lang="ro-RO" sz="2400" dirty="0" smtClean="0">
                <a:solidFill>
                  <a:schemeClr val="tx1"/>
                </a:solidFill>
              </a:rPr>
              <a:t> Sabina</a:t>
            </a:r>
          </a:p>
          <a:p>
            <a:pPr algn="r"/>
            <a:r>
              <a:rPr lang="ro-RO" sz="2400" dirty="0" smtClean="0">
                <a:solidFill>
                  <a:schemeClr val="tx1"/>
                </a:solidFill>
              </a:rPr>
              <a:t>Profesor: Guțu Maria</a:t>
            </a:r>
          </a:p>
          <a:p>
            <a:pPr algn="r"/>
            <a:r>
              <a:rPr lang="ro-RO" sz="2400" dirty="0" smtClean="0">
                <a:solidFill>
                  <a:schemeClr val="tx1"/>
                </a:solidFill>
              </a:rPr>
              <a:t>cl. 10 C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304800"/>
            <a:ext cx="7467600" cy="6150936"/>
          </a:xfrm>
        </p:spPr>
        <p:txBody>
          <a:bodyPr>
            <a:normAutofit/>
          </a:bodyPr>
          <a:lstStyle/>
          <a:p>
            <a:pPr algn="ctr"/>
            <a:r>
              <a:rPr lang="ro-RO" b="1" dirty="0" smtClean="0"/>
              <a:t>Reţelele globale – WAN </a:t>
            </a:r>
            <a:r>
              <a:rPr lang="ro-RO" dirty="0" smtClean="0"/>
              <a:t>(</a:t>
            </a:r>
            <a:r>
              <a:rPr lang="ro-RO" i="1" dirty="0" err="1" smtClean="0"/>
              <a:t>WAN</a:t>
            </a:r>
            <a:r>
              <a:rPr lang="ro-RO" i="1" dirty="0" smtClean="0"/>
              <a:t> - </a:t>
            </a:r>
            <a:r>
              <a:rPr lang="ro-RO" i="1" dirty="0" err="1" smtClean="0"/>
              <a:t>Wide</a:t>
            </a:r>
            <a:r>
              <a:rPr lang="ro-RO" i="1" dirty="0" smtClean="0"/>
              <a:t> </a:t>
            </a:r>
            <a:r>
              <a:rPr lang="ro-RO" i="1" dirty="0" err="1" smtClean="0"/>
              <a:t>Area</a:t>
            </a:r>
            <a:r>
              <a:rPr lang="ro-RO" i="1" dirty="0" smtClean="0"/>
              <a:t> </a:t>
            </a:r>
            <a:r>
              <a:rPr lang="ro-RO" i="1" dirty="0" err="1" smtClean="0"/>
              <a:t>Network</a:t>
            </a:r>
            <a:r>
              <a:rPr lang="ro-RO" dirty="0" smtClean="0"/>
              <a:t>) au o arie de răspândire geografică de mărimea unui stat sau continent. Necesitatea de transmitere de informaţii între staţii a condus la crearea reţelelor locale de calculatoare (LAN); însă necesitatea de a partaja informaţia în mod eficient şi rapid între companii a dus la dezvoltarea de noi tehnologii, soluţia rezultantă fiind crearea reţelelor metropolitane (MAN) şi, mai mult, a reţelelor pe arii geografice întinse WAN 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914400"/>
            <a:ext cx="7315200" cy="5541336"/>
          </a:xfrm>
        </p:spPr>
        <p:txBody>
          <a:bodyPr/>
          <a:lstStyle/>
          <a:p>
            <a:pPr algn="ctr"/>
            <a:r>
              <a:rPr lang="ro-RO" dirty="0" smtClean="0"/>
              <a:t>Menţionăm că reţelele pot fi conectate între ele, permiţând schimbul de informaţii. Conectarea unor calculatoare diferite se face conform unor standarde de reţea .</a:t>
            </a:r>
            <a:endParaRPr lang="ru-RU" dirty="0" smtClean="0"/>
          </a:p>
          <a:p>
            <a:pPr algn="ctr"/>
            <a:r>
              <a:rPr lang="ro-RO" dirty="0" smtClean="0"/>
              <a:t>Legătura fizică dintre componentele reţelei se realizează prin cablurile şi echipamentele specifice iar legătura logică este stabilită prin sistemul de operare.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228600"/>
            <a:ext cx="7848600" cy="6400800"/>
          </a:xfrm>
        </p:spPr>
        <p:txBody>
          <a:bodyPr/>
          <a:lstStyle/>
          <a:p>
            <a:pPr algn="ctr">
              <a:buNone/>
            </a:pPr>
            <a:endParaRPr lang="ro-RO" sz="3600" b="1" u="sng" dirty="0" smtClean="0"/>
          </a:p>
          <a:p>
            <a:pPr algn="ctr">
              <a:buNone/>
            </a:pPr>
            <a:r>
              <a:rPr lang="en-US" sz="3600" b="1" u="sng" dirty="0" err="1" smtClean="0">
                <a:latin typeface="Aharoni" pitchFamily="2" charset="-79"/>
                <a:cs typeface="Aharoni" pitchFamily="2" charset="-79"/>
              </a:rPr>
              <a:t>Introducere</a:t>
            </a:r>
            <a:r>
              <a:rPr lang="en-US" sz="3600" b="1" u="sng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b="1" u="sng" dirty="0" err="1" smtClean="0">
                <a:latin typeface="Aharoni" pitchFamily="2" charset="-79"/>
                <a:cs typeface="Aharoni" pitchFamily="2" charset="-79"/>
              </a:rPr>
              <a:t>în</a:t>
            </a:r>
            <a:r>
              <a:rPr lang="en-US" sz="3600" b="1" u="sng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b="1" u="sng" dirty="0" err="1" smtClean="0">
                <a:latin typeface="Aharoni" pitchFamily="2" charset="-79"/>
                <a:cs typeface="Aharoni" pitchFamily="2" charset="-79"/>
              </a:rPr>
              <a:t>reţele</a:t>
            </a:r>
            <a:endParaRPr lang="en-US" sz="3600" b="1" u="sng" dirty="0" smtClean="0">
              <a:latin typeface="Aharoni" pitchFamily="2" charset="-79"/>
              <a:cs typeface="Aharoni" pitchFamily="2" charset="-79"/>
            </a:endParaRPr>
          </a:p>
          <a:p>
            <a:pPr algn="ctr">
              <a:buNone/>
            </a:pPr>
            <a:endParaRPr lang="ro-RO" sz="2800" dirty="0" smtClean="0">
              <a:latin typeface="Aharoni" pitchFamily="2" charset="-79"/>
              <a:cs typeface="Aharoni" pitchFamily="2" charset="-79"/>
            </a:endParaRPr>
          </a:p>
          <a:p>
            <a:pPr algn="ctr">
              <a:buNone/>
            </a:pP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O data cu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extinderea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domeniilor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de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aplicare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a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calculatoarelor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, a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crescut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si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numarul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utilizatorilor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ce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doreau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sa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aiba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acces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la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mijloace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eficiente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de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prelucrare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si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stocare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a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unor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informatii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comune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.</a:t>
            </a:r>
            <a:endParaRPr lang="ro-RO" sz="2000" dirty="0" smtClean="0">
              <a:latin typeface="Aharoni" pitchFamily="2" charset="-79"/>
              <a:cs typeface="Aharoni" pitchFamily="2" charset="-79"/>
            </a:endParaRPr>
          </a:p>
          <a:p>
            <a:pPr algn="ctr">
              <a:buNone/>
            </a:pP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Cu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timpul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, a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aparut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tendinta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de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trecere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de la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sistemele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centralizate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la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instalarea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de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calculatoare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la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fiecare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utilizator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si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asigurarea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unor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legaturi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de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comunicatie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eficienta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intre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ele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.</a:t>
            </a:r>
            <a:endParaRPr lang="en-US" sz="2000" dirty="0" smtClean="0">
              <a:latin typeface="Aharoni" pitchFamily="2" charset="-79"/>
              <a:cs typeface="Aharoni" pitchFamily="2" charset="-79"/>
            </a:endParaRPr>
          </a:p>
          <a:p>
            <a:pPr algn="ctr">
              <a:buNone/>
            </a:pP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sz="2000" b="1" dirty="0" smtClean="0">
                <a:latin typeface="Aharoni" pitchFamily="2" charset="-79"/>
                <a:cs typeface="Aharoni" pitchFamily="2" charset="-79"/>
              </a:rPr>
            </a:br>
            <a:endParaRPr lang="en-US" sz="2000" dirty="0" smtClean="0">
              <a:latin typeface="Aharoni" pitchFamily="2" charset="-79"/>
              <a:cs typeface="Aharoni" pitchFamily="2" charset="-79"/>
            </a:endParaRPr>
          </a:p>
          <a:p>
            <a:pPr algn="ctr">
              <a:buNone/>
            </a:pPr>
            <a:r>
              <a:rPr lang="en-US" sz="2000" b="1" i="1" u="sng" dirty="0" err="1" smtClean="0"/>
              <a:t>Numim</a:t>
            </a:r>
            <a:r>
              <a:rPr lang="en-US" sz="2000" b="1" i="1" u="sng" dirty="0" smtClean="0"/>
              <a:t> </a:t>
            </a:r>
            <a:r>
              <a:rPr lang="en-US" sz="2000" b="1" i="1" u="sng" dirty="0" err="1" smtClean="0"/>
              <a:t>retea</a:t>
            </a:r>
            <a:r>
              <a:rPr lang="en-US" sz="2000" b="1" i="1" u="sng" dirty="0" smtClean="0"/>
              <a:t> de </a:t>
            </a:r>
            <a:r>
              <a:rPr lang="en-US" sz="2000" b="1" i="1" u="sng" dirty="0" err="1" smtClean="0"/>
              <a:t>calculatoare</a:t>
            </a:r>
            <a:r>
              <a:rPr lang="en-US" sz="2000" b="1" i="1" u="sng" dirty="0" smtClean="0"/>
              <a:t> o </a:t>
            </a:r>
            <a:r>
              <a:rPr lang="en-US" sz="2000" b="1" i="1" u="sng" dirty="0" err="1" smtClean="0"/>
              <a:t>multime</a:t>
            </a:r>
            <a:r>
              <a:rPr lang="en-US" sz="2000" b="1" i="1" u="sng" dirty="0" smtClean="0"/>
              <a:t> de </a:t>
            </a:r>
            <a:r>
              <a:rPr lang="en-US" sz="2000" b="1" i="1" u="sng" dirty="0" err="1" smtClean="0"/>
              <a:t>calculatoare</a:t>
            </a:r>
            <a:r>
              <a:rPr lang="en-US" sz="2000" b="1" i="1" u="sng" dirty="0" smtClean="0"/>
              <a:t> </a:t>
            </a:r>
            <a:r>
              <a:rPr lang="en-US" sz="2000" b="1" i="1" u="sng" dirty="0" err="1" smtClean="0"/>
              <a:t>ce</a:t>
            </a:r>
            <a:r>
              <a:rPr lang="en-US" sz="2000" b="1" i="1" u="sng" dirty="0" smtClean="0"/>
              <a:t> pot </a:t>
            </a:r>
            <a:r>
              <a:rPr lang="en-US" sz="2000" b="1" i="1" u="sng" dirty="0" err="1" smtClean="0"/>
              <a:t>schimba</a:t>
            </a:r>
            <a:r>
              <a:rPr lang="en-US" sz="2000" b="1" i="1" u="sng" dirty="0" smtClean="0"/>
              <a:t> </a:t>
            </a:r>
            <a:r>
              <a:rPr lang="en-US" sz="2000" b="1" i="1" u="sng" dirty="0" err="1" smtClean="0"/>
              <a:t>informatii</a:t>
            </a:r>
            <a:r>
              <a:rPr lang="en-US" sz="2000" b="1" i="1" u="sng" dirty="0" smtClean="0"/>
              <a:t> </a:t>
            </a:r>
            <a:r>
              <a:rPr lang="en-US" sz="2000" b="1" i="1" u="sng" dirty="0" err="1" smtClean="0"/>
              <a:t>prin</a:t>
            </a:r>
            <a:r>
              <a:rPr lang="en-US" sz="2000" b="1" i="1" u="sng" dirty="0" smtClean="0"/>
              <a:t> </a:t>
            </a:r>
            <a:r>
              <a:rPr lang="en-US" sz="2000" b="1" i="1" u="sng" dirty="0" err="1" smtClean="0"/>
              <a:t>intermediul</a:t>
            </a:r>
            <a:r>
              <a:rPr lang="en-US" sz="2000" b="1" i="1" u="sng" dirty="0" smtClean="0"/>
              <a:t> </a:t>
            </a:r>
            <a:r>
              <a:rPr lang="en-US" sz="2000" b="1" i="1" u="sng" dirty="0" err="1" smtClean="0"/>
              <a:t>unei</a:t>
            </a:r>
            <a:r>
              <a:rPr lang="en-US" sz="2000" b="1" i="1" u="sng" dirty="0" smtClean="0"/>
              <a:t> </a:t>
            </a:r>
            <a:r>
              <a:rPr lang="en-US" sz="2000" b="1" i="1" u="sng" dirty="0" err="1" smtClean="0"/>
              <a:t>structuri</a:t>
            </a:r>
            <a:r>
              <a:rPr lang="en-US" sz="2000" b="1" i="1" u="sng" dirty="0" smtClean="0"/>
              <a:t> de </a:t>
            </a:r>
            <a:r>
              <a:rPr lang="en-US" sz="2000" b="1" i="1" u="sng" dirty="0" err="1" smtClean="0"/>
              <a:t>comunicatie</a:t>
            </a:r>
            <a:r>
              <a:rPr lang="en-US" sz="2000" b="1" i="1" u="sng" dirty="0" smtClean="0"/>
              <a:t>.</a:t>
            </a:r>
            <a:endParaRPr lang="en-US" sz="2000" dirty="0" smtClean="0"/>
          </a:p>
          <a:p>
            <a:pPr algn="ctr">
              <a:buNone/>
            </a:pPr>
            <a:endParaRPr lang="en-US" sz="2000" dirty="0" smtClean="0">
              <a:latin typeface="Aharoni" pitchFamily="2" charset="-79"/>
              <a:cs typeface="Aharoni" pitchFamily="2" charset="-79"/>
            </a:endParaRPr>
          </a:p>
          <a:p>
            <a:pPr>
              <a:buNone/>
            </a:pPr>
            <a:endParaRPr lang="ru-RU" dirty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2057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Calculatoarele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unei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retele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se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conecteaza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la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structura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de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comunicatie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prin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intermediul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unor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unitati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de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intrare-iesire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dedicate,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numiteadaptoare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de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retea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.</a:t>
            </a:r>
            <a:r>
              <a:rPr lang="en-US" sz="2800" b="0" dirty="0" smtClean="0"/>
              <a:t/>
            </a:r>
            <a:br>
              <a:rPr lang="en-US" sz="2800" b="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ru-RU" sz="2800" dirty="0"/>
          </a:p>
        </p:txBody>
      </p:sp>
      <p:pic>
        <p:nvPicPr>
          <p:cNvPr id="1026" name="Picture 2" descr="D:\images (5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667000"/>
            <a:ext cx="3962400" cy="32303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52400"/>
            <a:ext cx="7772400" cy="6400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ro-RO" sz="1800" dirty="0" smtClean="0"/>
          </a:p>
          <a:p>
            <a:pPr algn="ctr">
              <a:buNone/>
            </a:pPr>
            <a:endParaRPr lang="ro-RO" sz="1800" dirty="0" smtClean="0"/>
          </a:p>
          <a:p>
            <a:pPr algn="ctr">
              <a:buNone/>
            </a:pPr>
            <a:r>
              <a:rPr lang="en-US" sz="1800" dirty="0" smtClean="0"/>
              <a:t>In </a:t>
            </a:r>
            <a:r>
              <a:rPr lang="en-US" sz="1800" dirty="0" err="1" smtClean="0"/>
              <a:t>cadrul</a:t>
            </a:r>
            <a:r>
              <a:rPr lang="en-US" sz="1800" dirty="0" smtClean="0"/>
              <a:t> </a:t>
            </a:r>
            <a:r>
              <a:rPr lang="en-US" sz="1800" dirty="0" err="1" smtClean="0"/>
              <a:t>unei</a:t>
            </a:r>
            <a:r>
              <a:rPr lang="en-US" sz="1800" dirty="0" smtClean="0"/>
              <a:t> </a:t>
            </a:r>
            <a:r>
              <a:rPr lang="en-US" sz="1800" dirty="0" err="1" smtClean="0"/>
              <a:t>retele</a:t>
            </a:r>
            <a:r>
              <a:rPr lang="en-US" sz="1800" dirty="0" smtClean="0"/>
              <a:t> </a:t>
            </a:r>
            <a:r>
              <a:rPr lang="en-US" sz="1800" dirty="0" err="1" smtClean="0"/>
              <a:t>fiecare</a:t>
            </a:r>
            <a:r>
              <a:rPr lang="en-US" sz="1800" dirty="0" smtClean="0"/>
              <a:t> calculator, </a:t>
            </a:r>
            <a:r>
              <a:rPr lang="en-US" sz="1800" dirty="0" err="1" smtClean="0"/>
              <a:t>mai</a:t>
            </a:r>
            <a:r>
              <a:rPr lang="en-US" sz="1800" dirty="0" smtClean="0"/>
              <a:t> exact, </a:t>
            </a:r>
            <a:r>
              <a:rPr lang="en-US" sz="1800" dirty="0" err="1" smtClean="0"/>
              <a:t>fiecare</a:t>
            </a:r>
            <a:r>
              <a:rPr lang="en-US" sz="1800" dirty="0" smtClean="0"/>
              <a:t> adaptor de </a:t>
            </a:r>
            <a:r>
              <a:rPr lang="en-US" sz="1800" dirty="0" err="1" smtClean="0"/>
              <a:t>retea</a:t>
            </a:r>
            <a:r>
              <a:rPr lang="en-US" sz="1800" dirty="0" smtClean="0"/>
              <a:t>, are o </a:t>
            </a:r>
            <a:r>
              <a:rPr lang="en-US" sz="1800" dirty="0" err="1" smtClean="0"/>
              <a:t>adresa</a:t>
            </a:r>
            <a:r>
              <a:rPr lang="en-US" sz="1800" dirty="0" smtClean="0"/>
              <a:t> </a:t>
            </a:r>
            <a:r>
              <a:rPr lang="en-US" sz="1800" dirty="0" err="1" smtClean="0"/>
              <a:t>unica</a:t>
            </a:r>
            <a:r>
              <a:rPr lang="en-US" sz="1800" dirty="0" smtClean="0"/>
              <a:t>, </a:t>
            </a:r>
            <a:r>
              <a:rPr lang="en-US" sz="1800" dirty="0" err="1" smtClean="0"/>
              <a:t>denumita</a:t>
            </a:r>
            <a:r>
              <a:rPr lang="en-US" sz="1800" dirty="0" smtClean="0"/>
              <a:t> </a:t>
            </a:r>
            <a:r>
              <a:rPr lang="en-US" sz="1800" b="1" dirty="0" err="1" smtClean="0"/>
              <a:t>adresa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retea</a:t>
            </a:r>
            <a:r>
              <a:rPr lang="en-US" sz="1800" b="1" dirty="0" smtClean="0"/>
              <a:t>.</a:t>
            </a:r>
            <a:endParaRPr lang="en-US" sz="1800" dirty="0" smtClean="0"/>
          </a:p>
          <a:p>
            <a:pPr algn="ctr">
              <a:buNone/>
            </a:pPr>
            <a:endParaRPr lang="ro-RO" sz="1800" dirty="0" smtClean="0"/>
          </a:p>
          <a:p>
            <a:pPr algn="ctr">
              <a:buNone/>
            </a:pPr>
            <a:r>
              <a:rPr lang="en-US" sz="1800" dirty="0" smtClean="0"/>
              <a:t>O </a:t>
            </a:r>
            <a:r>
              <a:rPr lang="en-US" sz="1800" dirty="0" err="1" smtClean="0"/>
              <a:t>retea</a:t>
            </a:r>
            <a:r>
              <a:rPr lang="en-US" sz="1800" dirty="0" smtClean="0"/>
              <a:t> de </a:t>
            </a:r>
            <a:r>
              <a:rPr lang="en-US" sz="1800" dirty="0" err="1" smtClean="0"/>
              <a:t>calculatoare</a:t>
            </a:r>
            <a:r>
              <a:rPr lang="en-US" sz="1800" dirty="0" smtClean="0"/>
              <a:t> </a:t>
            </a:r>
            <a:r>
              <a:rPr lang="en-US" sz="1800" dirty="0" err="1" smtClean="0"/>
              <a:t>poate</a:t>
            </a:r>
            <a:r>
              <a:rPr lang="en-US" sz="1800" dirty="0" smtClean="0"/>
              <a:t> </a:t>
            </a:r>
            <a:r>
              <a:rPr lang="en-US" sz="1800" dirty="0" err="1" smtClean="0"/>
              <a:t>fi</a:t>
            </a:r>
            <a:r>
              <a:rPr lang="en-US" sz="1800" dirty="0" smtClean="0"/>
              <a:t> </a:t>
            </a:r>
            <a:r>
              <a:rPr lang="en-US" sz="1800" dirty="0" err="1" smtClean="0"/>
              <a:t>construita</a:t>
            </a:r>
            <a:r>
              <a:rPr lang="en-US" sz="1800" dirty="0" smtClean="0"/>
              <a:t> </a:t>
            </a:r>
            <a:r>
              <a:rPr lang="en-US" sz="1800" dirty="0" err="1" smtClean="0"/>
              <a:t>utilizind</a:t>
            </a:r>
            <a:r>
              <a:rPr lang="en-US" sz="1800" dirty="0" smtClean="0"/>
              <a:t> ca </a:t>
            </a:r>
            <a:r>
              <a:rPr lang="en-US" sz="1800" b="1" dirty="0" err="1" smtClean="0"/>
              <a:t>structura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comunicatie</a:t>
            </a:r>
            <a:r>
              <a:rPr lang="en-US" sz="1800" dirty="0" smtClean="0"/>
              <a:t>, </a:t>
            </a:r>
            <a:r>
              <a:rPr lang="en-US" sz="1800" dirty="0" err="1" smtClean="0"/>
              <a:t>reteaua</a:t>
            </a:r>
            <a:r>
              <a:rPr lang="en-US" sz="1800" dirty="0" smtClean="0"/>
              <a:t> </a:t>
            </a:r>
            <a:r>
              <a:rPr lang="en-US" sz="1800" dirty="0" err="1" smtClean="0"/>
              <a:t>existenta</a:t>
            </a:r>
            <a:r>
              <a:rPr lang="en-US" sz="1800" dirty="0" smtClean="0"/>
              <a:t> de </a:t>
            </a:r>
            <a:r>
              <a:rPr lang="en-US" sz="1800" dirty="0" err="1" smtClean="0"/>
              <a:t>telefoane</a:t>
            </a:r>
            <a:r>
              <a:rPr lang="en-US" sz="1800" dirty="0" smtClean="0"/>
              <a:t>. In </a:t>
            </a:r>
            <a:r>
              <a:rPr lang="en-US" sz="1800" dirty="0" err="1" smtClean="0"/>
              <a:t>acest</a:t>
            </a:r>
            <a:r>
              <a:rPr lang="en-US" sz="1800" dirty="0" smtClean="0"/>
              <a:t> </a:t>
            </a:r>
            <a:r>
              <a:rPr lang="en-US" sz="1800" dirty="0" err="1" smtClean="0"/>
              <a:t>caz</a:t>
            </a:r>
            <a:r>
              <a:rPr lang="en-US" sz="1800" dirty="0" smtClean="0"/>
              <a:t>, </a:t>
            </a:r>
            <a:r>
              <a:rPr lang="en-US" sz="1800" dirty="0" err="1" smtClean="0"/>
              <a:t>adaptorul</a:t>
            </a:r>
            <a:r>
              <a:rPr lang="en-US" sz="1800" dirty="0" smtClean="0"/>
              <a:t> de </a:t>
            </a:r>
            <a:r>
              <a:rPr lang="en-US" sz="1800" dirty="0" err="1" smtClean="0"/>
              <a:t>retea</a:t>
            </a:r>
            <a:r>
              <a:rPr lang="en-US" sz="1800" dirty="0" smtClean="0"/>
              <a:t> </a:t>
            </a:r>
            <a:r>
              <a:rPr lang="en-US" sz="1800" dirty="0" err="1" smtClean="0"/>
              <a:t>va</a:t>
            </a:r>
            <a:r>
              <a:rPr lang="en-US" sz="1800" dirty="0" smtClean="0"/>
              <a:t> include un modulator </a:t>
            </a:r>
            <a:r>
              <a:rPr lang="en-US" sz="1800" dirty="0" err="1" smtClean="0"/>
              <a:t>pentru</a:t>
            </a:r>
            <a:r>
              <a:rPr lang="en-US" sz="1800" dirty="0" smtClean="0"/>
              <a:t> </a:t>
            </a:r>
            <a:r>
              <a:rPr lang="en-US" sz="1800" dirty="0" err="1" smtClean="0"/>
              <a:t>conversiunea</a:t>
            </a:r>
            <a:r>
              <a:rPr lang="en-US" sz="1800" dirty="0" smtClean="0"/>
              <a:t> </a:t>
            </a:r>
            <a:r>
              <a:rPr lang="en-US" sz="1800" dirty="0" err="1" smtClean="0"/>
              <a:t>semnaleor</a:t>
            </a:r>
            <a:r>
              <a:rPr lang="en-US" sz="1800" dirty="0" smtClean="0"/>
              <a:t> </a:t>
            </a:r>
            <a:r>
              <a:rPr lang="en-US" sz="1800" dirty="0" err="1" smtClean="0"/>
              <a:t>digitale</a:t>
            </a:r>
            <a:r>
              <a:rPr lang="en-US" sz="1800" dirty="0" smtClean="0"/>
              <a:t> </a:t>
            </a:r>
            <a:r>
              <a:rPr lang="en-US" sz="1800" dirty="0" err="1" smtClean="0"/>
              <a:t>furnizate</a:t>
            </a:r>
            <a:r>
              <a:rPr lang="en-US" sz="1800" dirty="0" smtClean="0"/>
              <a:t> de calculator in </a:t>
            </a:r>
            <a:r>
              <a:rPr lang="en-US" sz="1800" dirty="0" err="1" smtClean="0"/>
              <a:t>semnale</a:t>
            </a:r>
            <a:r>
              <a:rPr lang="en-US" sz="1800" dirty="0" smtClean="0"/>
              <a:t> </a:t>
            </a:r>
            <a:r>
              <a:rPr lang="en-US" sz="1800" dirty="0" err="1" smtClean="0"/>
              <a:t>telefonice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un demodulator </a:t>
            </a:r>
            <a:r>
              <a:rPr lang="en-US" sz="1800" dirty="0" err="1" smtClean="0"/>
              <a:t>pentru</a:t>
            </a:r>
            <a:r>
              <a:rPr lang="en-US" sz="1800" dirty="0" smtClean="0"/>
              <a:t> </a:t>
            </a:r>
            <a:r>
              <a:rPr lang="en-US" sz="1800" dirty="0" err="1" smtClean="0"/>
              <a:t>operatia</a:t>
            </a:r>
            <a:r>
              <a:rPr lang="en-US" sz="1800" dirty="0" smtClean="0"/>
              <a:t> </a:t>
            </a:r>
            <a:r>
              <a:rPr lang="en-US" sz="1800" dirty="0" err="1" smtClean="0"/>
              <a:t>inversa</a:t>
            </a:r>
            <a:r>
              <a:rPr lang="en-US" sz="1800" dirty="0" smtClean="0"/>
              <a:t>. </a:t>
            </a:r>
            <a:r>
              <a:rPr lang="en-US" sz="1800" dirty="0" err="1" smtClean="0"/>
              <a:t>Dispozitivul</a:t>
            </a:r>
            <a:r>
              <a:rPr lang="en-US" sz="1800" dirty="0" smtClean="0"/>
              <a:t> </a:t>
            </a:r>
            <a:r>
              <a:rPr lang="en-US" sz="1800" dirty="0" err="1" smtClean="0"/>
              <a:t>respectiv</a:t>
            </a:r>
            <a:r>
              <a:rPr lang="en-US" sz="1800" dirty="0" smtClean="0"/>
              <a:t> </a:t>
            </a:r>
            <a:r>
              <a:rPr lang="en-US" sz="1800" dirty="0" err="1" smtClean="0"/>
              <a:t>poarta</a:t>
            </a:r>
            <a:r>
              <a:rPr lang="en-US" sz="1800" dirty="0" smtClean="0"/>
              <a:t> </a:t>
            </a:r>
            <a:r>
              <a:rPr lang="en-US" sz="1800" dirty="0" err="1" smtClean="0"/>
              <a:t>denumirea</a:t>
            </a:r>
            <a:r>
              <a:rPr lang="en-US" sz="1800" dirty="0" smtClean="0"/>
              <a:t> de </a:t>
            </a:r>
            <a:r>
              <a:rPr lang="en-US" sz="1800" b="1" dirty="0" smtClean="0"/>
              <a:t>modem</a:t>
            </a:r>
            <a:r>
              <a:rPr lang="en-US" sz="1800" dirty="0" smtClean="0"/>
              <a:t>(</a:t>
            </a:r>
            <a:r>
              <a:rPr lang="en-US" sz="1800" b="1" dirty="0" smtClean="0"/>
              <a:t>mo</a:t>
            </a:r>
            <a:r>
              <a:rPr lang="en-US" sz="1800" dirty="0" smtClean="0"/>
              <a:t>dulator-</a:t>
            </a:r>
            <a:r>
              <a:rPr lang="en-US" sz="1800" b="1" dirty="0" smtClean="0"/>
              <a:t>dem</a:t>
            </a:r>
            <a:r>
              <a:rPr lang="en-US" sz="1800" dirty="0" smtClean="0"/>
              <a:t>odulator).</a:t>
            </a:r>
          </a:p>
          <a:p>
            <a:pPr algn="ctr">
              <a:buNone/>
            </a:pPr>
            <a:r>
              <a:rPr lang="en-US" sz="1800" dirty="0" smtClean="0"/>
              <a:t>In general, o </a:t>
            </a:r>
            <a:r>
              <a:rPr lang="en-US" sz="1800" dirty="0" err="1" smtClean="0"/>
              <a:t>structura</a:t>
            </a:r>
            <a:r>
              <a:rPr lang="en-US" sz="1800" dirty="0" smtClean="0"/>
              <a:t> de </a:t>
            </a:r>
            <a:r>
              <a:rPr lang="en-US" sz="1800" dirty="0" err="1" smtClean="0"/>
              <a:t>comunicatie</a:t>
            </a:r>
            <a:r>
              <a:rPr lang="en-US" sz="1800" dirty="0" smtClean="0"/>
              <a:t>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formata</a:t>
            </a:r>
            <a:r>
              <a:rPr lang="en-US" sz="1800" dirty="0" smtClean="0"/>
              <a:t> din </a:t>
            </a:r>
            <a:r>
              <a:rPr lang="en-US" sz="1800" b="1" dirty="0" err="1" smtClean="0"/>
              <a:t>linii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transmisie</a:t>
            </a:r>
            <a:r>
              <a:rPr lang="en-US" sz="1800" dirty="0" smtClean="0"/>
              <a:t> a </a:t>
            </a:r>
            <a:r>
              <a:rPr lang="en-US" sz="1800" dirty="0" err="1" smtClean="0"/>
              <a:t>semnalelor</a:t>
            </a:r>
            <a:r>
              <a:rPr lang="en-US" sz="1800" dirty="0" smtClean="0"/>
              <a:t>. </a:t>
            </a:r>
            <a:r>
              <a:rPr lang="en-US" sz="1800" dirty="0" err="1" smtClean="0"/>
              <a:t>Aceste</a:t>
            </a:r>
            <a:r>
              <a:rPr lang="en-US" sz="1800" dirty="0" smtClean="0"/>
              <a:t> </a:t>
            </a:r>
            <a:r>
              <a:rPr lang="en-US" sz="1800" dirty="0" err="1" smtClean="0"/>
              <a:t>linii</a:t>
            </a:r>
            <a:r>
              <a:rPr lang="en-US" sz="1800" dirty="0" smtClean="0"/>
              <a:t> pot </a:t>
            </a:r>
            <a:r>
              <a:rPr lang="en-US" sz="1800" dirty="0" err="1" smtClean="0"/>
              <a:t>fi</a:t>
            </a:r>
            <a:r>
              <a:rPr lang="en-US" sz="1800" dirty="0" smtClean="0"/>
              <a:t>:</a:t>
            </a:r>
            <a:endParaRPr lang="ro-RO" sz="1800" dirty="0" smtClean="0"/>
          </a:p>
          <a:p>
            <a:pPr algn="ctr"/>
            <a:r>
              <a:rPr lang="ro-RO" sz="1800" dirty="0" smtClean="0"/>
              <a:t>Cabluri cu fire torsadate;</a:t>
            </a:r>
            <a:endParaRPr lang="en-US" sz="1800" dirty="0" smtClean="0"/>
          </a:p>
          <a:p>
            <a:pPr algn="ctr"/>
            <a:r>
              <a:rPr lang="en-US" sz="1800" dirty="0" err="1" smtClean="0"/>
              <a:t>cabluri</a:t>
            </a:r>
            <a:r>
              <a:rPr lang="en-US" sz="1800" dirty="0" smtClean="0"/>
              <a:t> </a:t>
            </a:r>
            <a:r>
              <a:rPr lang="en-US" sz="1800" dirty="0" err="1" smtClean="0"/>
              <a:t>coaxiale</a:t>
            </a:r>
            <a:r>
              <a:rPr lang="en-US" sz="1800" dirty="0" smtClean="0"/>
              <a:t>;</a:t>
            </a:r>
          </a:p>
          <a:p>
            <a:pPr algn="ctr"/>
            <a:r>
              <a:rPr lang="en-US" sz="1800" dirty="0" err="1" smtClean="0"/>
              <a:t>cabluri</a:t>
            </a:r>
            <a:r>
              <a:rPr lang="en-US" sz="1800" dirty="0" smtClean="0"/>
              <a:t> </a:t>
            </a:r>
            <a:r>
              <a:rPr lang="en-US" sz="1800" dirty="0" err="1" smtClean="0"/>
              <a:t>optice</a:t>
            </a:r>
            <a:r>
              <a:rPr lang="en-US" sz="1800" dirty="0" smtClean="0"/>
              <a:t>;</a:t>
            </a:r>
          </a:p>
          <a:p>
            <a:pPr algn="ctr"/>
            <a:r>
              <a:rPr lang="en-US" sz="1800" dirty="0" err="1" smtClean="0"/>
              <a:t>linii</a:t>
            </a:r>
            <a:r>
              <a:rPr lang="en-US" sz="1800" dirty="0" smtClean="0"/>
              <a:t> cu </a:t>
            </a:r>
            <a:r>
              <a:rPr lang="en-US" sz="1800" dirty="0" err="1" smtClean="0"/>
              <a:t>microunde</a:t>
            </a:r>
            <a:r>
              <a:rPr lang="en-US" sz="1800" dirty="0" smtClean="0"/>
              <a:t>(</a:t>
            </a:r>
            <a:r>
              <a:rPr lang="en-US" sz="1800" dirty="0" err="1" smtClean="0"/>
              <a:t>terestre</a:t>
            </a:r>
            <a:r>
              <a:rPr lang="en-US" sz="1800" dirty="0" smtClean="0"/>
              <a:t>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prin</a:t>
            </a:r>
            <a:r>
              <a:rPr lang="en-US" sz="1800" dirty="0" smtClean="0"/>
              <a:t> </a:t>
            </a:r>
            <a:r>
              <a:rPr lang="en-US" sz="1800" dirty="0" err="1" smtClean="0"/>
              <a:t>satelit</a:t>
            </a:r>
            <a:r>
              <a:rPr lang="en-US" sz="1800" dirty="0" smtClean="0"/>
              <a:t>).</a:t>
            </a:r>
          </a:p>
          <a:p>
            <a:pPr algn="ctr">
              <a:buNone/>
            </a:pP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543800" cy="1676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i="1" u="sng" dirty="0" err="1" smtClean="0">
                <a:latin typeface="Aharoni" pitchFamily="2" charset="-79"/>
                <a:cs typeface="Aharoni" pitchFamily="2" charset="-79"/>
              </a:rPr>
              <a:t>Cablurile</a:t>
            </a:r>
            <a:r>
              <a:rPr lang="en-US" sz="2800" i="1" u="sng" dirty="0" smtClean="0">
                <a:latin typeface="Aharoni" pitchFamily="2" charset="-79"/>
                <a:cs typeface="Aharoni" pitchFamily="2" charset="-79"/>
              </a:rPr>
              <a:t> cu fire </a:t>
            </a:r>
            <a:r>
              <a:rPr lang="en-US" sz="2800" i="1" u="sng" dirty="0" err="1" smtClean="0">
                <a:latin typeface="Aharoni" pitchFamily="2" charset="-79"/>
                <a:cs typeface="Aharoni" pitchFamily="2" charset="-79"/>
              </a:rPr>
              <a:t>torsadate</a:t>
            </a:r>
            <a:r>
              <a:rPr lang="en-US" sz="2800" b="0" dirty="0" smtClean="0">
                <a:latin typeface="Aharoni" pitchFamily="2" charset="-79"/>
                <a:cs typeface="Aharoni" pitchFamily="2" charset="-79"/>
              </a:rPr>
              <a:t> </a:t>
            </a:r>
            <a:r>
              <a:rPr lang="en-US" sz="2800" b="0" dirty="0" err="1" smtClean="0">
                <a:latin typeface="Aharoni" pitchFamily="2" charset="-79"/>
                <a:cs typeface="Aharoni" pitchFamily="2" charset="-79"/>
              </a:rPr>
              <a:t>sunt</a:t>
            </a:r>
            <a:r>
              <a:rPr lang="en-US" sz="2800" b="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0" dirty="0" err="1" smtClean="0">
                <a:latin typeface="Aharoni" pitchFamily="2" charset="-79"/>
                <a:cs typeface="Aharoni" pitchFamily="2" charset="-79"/>
              </a:rPr>
              <a:t>asemanatoare</a:t>
            </a:r>
            <a:r>
              <a:rPr lang="en-US" sz="2800" b="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0" dirty="0" err="1" smtClean="0">
                <a:latin typeface="Aharoni" pitchFamily="2" charset="-79"/>
                <a:cs typeface="Aharoni" pitchFamily="2" charset="-79"/>
              </a:rPr>
              <a:t>celor</a:t>
            </a:r>
            <a:r>
              <a:rPr lang="en-US" sz="2800" b="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0" dirty="0" err="1" smtClean="0">
                <a:latin typeface="Aharoni" pitchFamily="2" charset="-79"/>
                <a:cs typeface="Aharoni" pitchFamily="2" charset="-79"/>
              </a:rPr>
              <a:t>telefonice</a:t>
            </a:r>
            <a:r>
              <a:rPr lang="en-US" sz="2800" b="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0" dirty="0" err="1" smtClean="0">
                <a:latin typeface="Aharoni" pitchFamily="2" charset="-79"/>
                <a:cs typeface="Aharoni" pitchFamily="2" charset="-79"/>
              </a:rPr>
              <a:t>si</a:t>
            </a:r>
            <a:r>
              <a:rPr lang="en-US" sz="2800" b="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0" dirty="0" err="1" smtClean="0">
                <a:latin typeface="Aharoni" pitchFamily="2" charset="-79"/>
                <a:cs typeface="Aharoni" pitchFamily="2" charset="-79"/>
              </a:rPr>
              <a:t>asigura</a:t>
            </a:r>
            <a:r>
              <a:rPr lang="en-US" sz="2800" b="0" dirty="0" smtClean="0">
                <a:latin typeface="Aharoni" pitchFamily="2" charset="-79"/>
                <a:cs typeface="Aharoni" pitchFamily="2" charset="-79"/>
              </a:rPr>
              <a:t> o capacitate de </a:t>
            </a:r>
            <a:r>
              <a:rPr lang="en-US" sz="2800" b="0" dirty="0" err="1" smtClean="0">
                <a:latin typeface="Aharoni" pitchFamily="2" charset="-79"/>
                <a:cs typeface="Aharoni" pitchFamily="2" charset="-79"/>
              </a:rPr>
              <a:t>transmisie</a:t>
            </a:r>
            <a:r>
              <a:rPr lang="en-US" sz="2800" b="0" dirty="0" smtClean="0">
                <a:latin typeface="Aharoni" pitchFamily="2" charset="-79"/>
                <a:cs typeface="Aharoni" pitchFamily="2" charset="-79"/>
              </a:rPr>
              <a:t> de </a:t>
            </a:r>
            <a:r>
              <a:rPr lang="en-US" sz="2800" b="0" dirty="0" err="1" smtClean="0">
                <a:latin typeface="Aharoni" pitchFamily="2" charset="-79"/>
                <a:cs typeface="Aharoni" pitchFamily="2" charset="-79"/>
              </a:rPr>
              <a:t>pina</a:t>
            </a:r>
            <a:r>
              <a:rPr lang="en-US" sz="2800" b="0" dirty="0" smtClean="0">
                <a:latin typeface="Aharoni" pitchFamily="2" charset="-79"/>
                <a:cs typeface="Aharoni" pitchFamily="2" charset="-79"/>
              </a:rPr>
              <a:t> la </a:t>
            </a:r>
            <a:r>
              <a:rPr lang="en-US" sz="2800" b="0" dirty="0" err="1" smtClean="0">
                <a:latin typeface="Aharoni" pitchFamily="2" charset="-79"/>
                <a:cs typeface="Aharoni" pitchFamily="2" charset="-79"/>
              </a:rPr>
              <a:t>unu</a:t>
            </a:r>
            <a:r>
              <a:rPr lang="en-US" sz="2800" b="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0" dirty="0" err="1" smtClean="0">
                <a:latin typeface="Aharoni" pitchFamily="2" charset="-79"/>
                <a:cs typeface="Aharoni" pitchFamily="2" charset="-79"/>
              </a:rPr>
              <a:t>Mbit</a:t>
            </a:r>
            <a:r>
              <a:rPr lang="en-US" sz="2800" b="0" dirty="0" smtClean="0">
                <a:latin typeface="Aharoni" pitchFamily="2" charset="-79"/>
                <a:cs typeface="Aharoni" pitchFamily="2" charset="-79"/>
              </a:rPr>
              <a:t>/s.</a:t>
            </a:r>
            <a:endParaRPr lang="ru-RU" sz="2800" dirty="0">
              <a:cs typeface="Aharoni" pitchFamily="2" charset="-79"/>
            </a:endParaRPr>
          </a:p>
        </p:txBody>
      </p:sp>
      <p:pic>
        <p:nvPicPr>
          <p:cNvPr id="2050" name="Picture 2" descr="D:\images (20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209800"/>
            <a:ext cx="3886200" cy="3084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0"/>
            <a:ext cx="7239000" cy="2819400"/>
          </a:xfrm>
        </p:spPr>
        <p:txBody>
          <a:bodyPr>
            <a:noAutofit/>
          </a:bodyPr>
          <a:lstStyle/>
          <a:p>
            <a:pPr algn="ctr"/>
            <a:r>
              <a:rPr lang="en-US" sz="2400" i="1" u="sng" dirty="0" err="1" smtClean="0"/>
              <a:t>Cablurile</a:t>
            </a:r>
            <a:r>
              <a:rPr lang="en-US" sz="2400" i="1" u="sng" dirty="0" smtClean="0"/>
              <a:t> </a:t>
            </a:r>
            <a:r>
              <a:rPr lang="en-US" sz="2400" i="1" u="sng" dirty="0" err="1" smtClean="0"/>
              <a:t>coaxiale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asemanatoare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celor</a:t>
            </a:r>
            <a:r>
              <a:rPr lang="en-US" sz="2400" b="0" dirty="0" smtClean="0"/>
              <a:t> din de </a:t>
            </a:r>
            <a:r>
              <a:rPr lang="en-US" sz="2400" b="0" dirty="0" err="1" smtClean="0"/>
              <a:t>tretelele</a:t>
            </a:r>
            <a:r>
              <a:rPr lang="en-US" sz="2400" b="0" dirty="0" smtClean="0"/>
              <a:t> de </a:t>
            </a:r>
            <a:r>
              <a:rPr lang="en-US" sz="2400" b="0" dirty="0" err="1" smtClean="0"/>
              <a:t>televiziune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prin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cablu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asigura</a:t>
            </a:r>
            <a:r>
              <a:rPr lang="en-US" sz="2400" b="0" dirty="0" smtClean="0"/>
              <a:t> o capacitate </a:t>
            </a:r>
            <a:r>
              <a:rPr lang="en-US" sz="2400" b="0" dirty="0" err="1" smtClean="0"/>
              <a:t>ransmisie</a:t>
            </a:r>
            <a:r>
              <a:rPr lang="en-US" sz="2400" b="0" dirty="0" smtClean="0"/>
              <a:t> de </a:t>
            </a:r>
            <a:r>
              <a:rPr lang="en-US" sz="2400" b="0" dirty="0" err="1" smtClean="0"/>
              <a:t>pina</a:t>
            </a:r>
            <a:r>
              <a:rPr lang="en-US" sz="2400" b="0" dirty="0" smtClean="0"/>
              <a:t> la 1 </a:t>
            </a:r>
            <a:r>
              <a:rPr lang="en-US" sz="2400" b="0" dirty="0" err="1" smtClean="0"/>
              <a:t>Gbit</a:t>
            </a:r>
            <a:r>
              <a:rPr lang="en-US" sz="2400" b="0" dirty="0" smtClean="0"/>
              <a:t>/s.</a:t>
            </a:r>
            <a:br>
              <a:rPr lang="en-US" sz="2400" b="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ru-RU" sz="2400" dirty="0"/>
          </a:p>
        </p:txBody>
      </p:sp>
      <p:pic>
        <p:nvPicPr>
          <p:cNvPr id="3074" name="Picture 2" descr="D:\images (2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667000"/>
            <a:ext cx="25908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2194560"/>
          </a:xfrm>
        </p:spPr>
        <p:txBody>
          <a:bodyPr>
            <a:normAutofit/>
          </a:bodyPr>
          <a:lstStyle/>
          <a:p>
            <a:pPr algn="ctr"/>
            <a:r>
              <a:rPr lang="en-US" sz="2800" i="1" u="sng" dirty="0" err="1" smtClean="0"/>
              <a:t>Cablul</a:t>
            </a:r>
            <a:r>
              <a:rPr lang="en-US" sz="2800" i="1" u="sng" dirty="0" smtClean="0"/>
              <a:t> optic</a:t>
            </a:r>
            <a:r>
              <a:rPr lang="en-US" sz="2800" u="sng" dirty="0" smtClean="0"/>
              <a:t> </a:t>
            </a:r>
            <a:r>
              <a:rPr lang="en-US" sz="2800" b="0" dirty="0" err="1" smtClean="0"/>
              <a:t>consta</a:t>
            </a:r>
            <a:r>
              <a:rPr lang="en-US" sz="2800" b="0" dirty="0" smtClean="0"/>
              <a:t> din </a:t>
            </a:r>
            <a:r>
              <a:rPr lang="en-US" sz="2800" b="0" dirty="0" err="1" smtClean="0"/>
              <a:t>fibre</a:t>
            </a:r>
            <a:r>
              <a:rPr lang="en-US" sz="2800" b="0" dirty="0" smtClean="0"/>
              <a:t> de </a:t>
            </a:r>
            <a:r>
              <a:rPr lang="en-US" sz="2800" b="0" dirty="0" err="1" smtClean="0"/>
              <a:t>sticla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sau</a:t>
            </a:r>
            <a:r>
              <a:rPr lang="en-US" sz="2800" b="0" dirty="0" smtClean="0"/>
              <a:t> din plastic transparent, </a:t>
            </a:r>
            <a:r>
              <a:rPr lang="en-US" sz="2800" b="0" dirty="0" err="1" smtClean="0"/>
              <a:t>acoperite</a:t>
            </a:r>
            <a:r>
              <a:rPr lang="en-US" sz="2800" b="0" dirty="0" smtClean="0"/>
              <a:t> cu un </a:t>
            </a:r>
            <a:r>
              <a:rPr lang="en-US" sz="2800" b="0" dirty="0" err="1" smtClean="0"/>
              <a:t>invelis</a:t>
            </a:r>
            <a:r>
              <a:rPr lang="en-US" sz="2800" b="0" dirty="0" smtClean="0"/>
              <a:t> de </a:t>
            </a:r>
            <a:r>
              <a:rPr lang="en-US" sz="2800" b="0" dirty="0" err="1" smtClean="0"/>
              <a:t>protectie</a:t>
            </a:r>
            <a:r>
              <a:rPr lang="en-US" sz="2800" b="0" dirty="0" smtClean="0"/>
              <a:t>. </a:t>
            </a:r>
            <a:r>
              <a:rPr lang="en-US" sz="2800" b="0" dirty="0" err="1" smtClean="0"/>
              <a:t>Capacitatea</a:t>
            </a:r>
            <a:r>
              <a:rPr lang="en-US" sz="2800" b="0" dirty="0" smtClean="0"/>
              <a:t> de </a:t>
            </a:r>
            <a:r>
              <a:rPr lang="en-US" sz="2800" b="0" dirty="0" err="1" smtClean="0"/>
              <a:t>transmisie</a:t>
            </a:r>
            <a:r>
              <a:rPr lang="en-US" sz="2800" b="0" dirty="0" smtClean="0"/>
              <a:t> a </a:t>
            </a:r>
            <a:r>
              <a:rPr lang="en-US" sz="2800" b="0" dirty="0" err="1" smtClean="0"/>
              <a:t>unui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cablu</a:t>
            </a:r>
            <a:r>
              <a:rPr lang="en-US" sz="2800" b="0" dirty="0" smtClean="0"/>
              <a:t> optic </a:t>
            </a:r>
            <a:r>
              <a:rPr lang="en-US" sz="2800" b="0" dirty="0" err="1" smtClean="0"/>
              <a:t>poate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ajunge</a:t>
            </a:r>
            <a:r>
              <a:rPr lang="en-US" sz="2800" b="0" dirty="0" smtClean="0"/>
              <a:t> la </a:t>
            </a:r>
            <a:r>
              <a:rPr lang="en-US" sz="2800" b="0" dirty="0" err="1" smtClean="0"/>
              <a:t>valoarea</a:t>
            </a:r>
            <a:r>
              <a:rPr lang="en-US" sz="2800" b="0" dirty="0" smtClean="0"/>
              <a:t> de 1 </a:t>
            </a:r>
            <a:r>
              <a:rPr lang="en-US" sz="2800" b="0" dirty="0" err="1" smtClean="0"/>
              <a:t>Tbit</a:t>
            </a:r>
            <a:r>
              <a:rPr lang="en-US" sz="2800" b="0" dirty="0" smtClean="0"/>
              <a:t>/s</a:t>
            </a:r>
            <a:r>
              <a:rPr lang="en-US" sz="2800" b="0" dirty="0" smtClean="0"/>
              <a:t>.</a:t>
            </a:r>
            <a:endParaRPr lang="ru-RU" sz="2800" dirty="0"/>
          </a:p>
        </p:txBody>
      </p:sp>
      <p:pic>
        <p:nvPicPr>
          <p:cNvPr id="4098" name="Picture 2" descr="D:\images (2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19400"/>
            <a:ext cx="4487333" cy="28847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304800"/>
            <a:ext cx="7467600" cy="615093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u="sng" dirty="0" err="1" smtClean="0"/>
              <a:t>Liniile</a:t>
            </a:r>
            <a:r>
              <a:rPr lang="en-US" b="1" u="sng" dirty="0" smtClean="0"/>
              <a:t> cu </a:t>
            </a:r>
            <a:r>
              <a:rPr lang="en-US" b="1" u="sng" dirty="0" err="1" smtClean="0"/>
              <a:t>microunde</a:t>
            </a:r>
            <a:r>
              <a:rPr lang="en-US" b="1" u="sng" dirty="0" smtClean="0"/>
              <a:t> </a:t>
            </a:r>
            <a:r>
              <a:rPr lang="en-US" dirty="0" err="1" smtClean="0"/>
              <a:t>sint</a:t>
            </a:r>
            <a:r>
              <a:rPr lang="en-US" dirty="0" smtClean="0"/>
              <a:t> </a:t>
            </a:r>
            <a:r>
              <a:rPr lang="en-US" dirty="0" err="1" smtClean="0"/>
              <a:t>formate</a:t>
            </a:r>
            <a:r>
              <a:rPr lang="en-US" dirty="0" smtClean="0"/>
              <a:t> din </a:t>
            </a:r>
            <a:r>
              <a:rPr lang="en-US" dirty="0" err="1" smtClean="0"/>
              <a:t>statii</a:t>
            </a:r>
            <a:r>
              <a:rPr lang="en-US" dirty="0" smtClean="0"/>
              <a:t> de </a:t>
            </a:r>
            <a:r>
              <a:rPr lang="en-US" dirty="0" err="1" smtClean="0"/>
              <a:t>retransmisie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operaeaza</a:t>
            </a:r>
            <a:r>
              <a:rPr lang="en-US" dirty="0" smtClean="0"/>
              <a:t> in </a:t>
            </a:r>
            <a:r>
              <a:rPr lang="en-US" dirty="0" err="1" smtClean="0"/>
              <a:t>banda</a:t>
            </a:r>
            <a:r>
              <a:rPr lang="en-US" dirty="0" smtClean="0"/>
              <a:t> de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centimetrice</a:t>
            </a:r>
            <a:r>
              <a:rPr lang="en-US" dirty="0" smtClean="0"/>
              <a:t>. In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liniilor</a:t>
            </a:r>
            <a:r>
              <a:rPr lang="en-US" dirty="0" smtClean="0"/>
              <a:t> </a:t>
            </a:r>
            <a:r>
              <a:rPr lang="en-US" dirty="0" err="1" smtClean="0"/>
              <a:t>cosmice</a:t>
            </a:r>
            <a:r>
              <a:rPr lang="en-US" dirty="0" smtClean="0"/>
              <a:t> </a:t>
            </a:r>
            <a:r>
              <a:rPr lang="en-US" dirty="0" err="1" smtClean="0"/>
              <a:t>statiile</a:t>
            </a:r>
            <a:r>
              <a:rPr lang="en-US" dirty="0" smtClean="0"/>
              <a:t> respective se </a:t>
            </a:r>
            <a:r>
              <a:rPr lang="en-US" dirty="0" err="1" smtClean="0"/>
              <a:t>amplaseaza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sateliti</a:t>
            </a:r>
            <a:r>
              <a:rPr lang="en-US" dirty="0" smtClean="0"/>
              <a:t>. </a:t>
            </a:r>
            <a:r>
              <a:rPr lang="en-US" dirty="0" err="1" smtClean="0"/>
              <a:t>Capacitatea</a:t>
            </a:r>
            <a:r>
              <a:rPr lang="en-US" dirty="0" smtClean="0"/>
              <a:t> de </a:t>
            </a:r>
            <a:r>
              <a:rPr lang="en-US" dirty="0" err="1" smtClean="0"/>
              <a:t>transmisie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de </a:t>
            </a:r>
            <a:r>
              <a:rPr lang="en-US" dirty="0" err="1" smtClean="0"/>
              <a:t>ordinul</a:t>
            </a:r>
            <a:r>
              <a:rPr lang="en-US" dirty="0" smtClean="0"/>
              <a:t> 10 </a:t>
            </a:r>
            <a:r>
              <a:rPr lang="en-US" dirty="0" err="1" smtClean="0"/>
              <a:t>Gbiti</a:t>
            </a:r>
            <a:r>
              <a:rPr lang="en-US" dirty="0" smtClean="0"/>
              <a:t>/s.</a:t>
            </a:r>
          </a:p>
          <a:p>
            <a:pPr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ctr">
              <a:buNone/>
            </a:pPr>
            <a:r>
              <a:rPr lang="en-US" dirty="0" smtClean="0"/>
              <a:t>In </a:t>
            </a:r>
            <a:r>
              <a:rPr lang="en-US" dirty="0" err="1" smtClean="0"/>
              <a:t>functie</a:t>
            </a:r>
            <a:r>
              <a:rPr lang="en-US" dirty="0" smtClean="0"/>
              <a:t> de </a:t>
            </a:r>
            <a:r>
              <a:rPr lang="en-US" b="1" dirty="0" smtClean="0"/>
              <a:t>aria de </a:t>
            </a:r>
            <a:r>
              <a:rPr lang="en-US" b="1" dirty="0" err="1" smtClean="0"/>
              <a:t>raspindire</a:t>
            </a:r>
            <a:r>
              <a:rPr lang="en-US" dirty="0" smtClean="0"/>
              <a:t> a </a:t>
            </a:r>
            <a:r>
              <a:rPr lang="en-US" dirty="0" err="1" smtClean="0"/>
              <a:t>calculatoarelor</a:t>
            </a:r>
            <a:r>
              <a:rPr lang="en-US" dirty="0" smtClean="0"/>
              <a:t> </a:t>
            </a:r>
            <a:r>
              <a:rPr lang="en-US" dirty="0" err="1" smtClean="0"/>
              <a:t>dintr</a:t>
            </a:r>
            <a:r>
              <a:rPr lang="en-US" dirty="0" smtClean="0"/>
              <a:t>-o </a:t>
            </a:r>
            <a:r>
              <a:rPr lang="en-US" dirty="0" err="1" smtClean="0"/>
              <a:t>retea</a:t>
            </a:r>
            <a:r>
              <a:rPr lang="en-US" dirty="0" smtClean="0"/>
              <a:t>,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urmatoarele</a:t>
            </a:r>
            <a:r>
              <a:rPr lang="en-US" dirty="0" smtClean="0"/>
              <a:t> </a:t>
            </a:r>
            <a:r>
              <a:rPr lang="en-US" b="1" dirty="0" err="1" smtClean="0"/>
              <a:t>tipuri</a:t>
            </a:r>
            <a:r>
              <a:rPr lang="en-US" b="1" dirty="0" smtClean="0"/>
              <a:t> de </a:t>
            </a:r>
            <a:r>
              <a:rPr lang="en-US" b="1" dirty="0" err="1" smtClean="0"/>
              <a:t>retele</a:t>
            </a:r>
            <a:r>
              <a:rPr lang="en-US" b="1" dirty="0" smtClean="0"/>
              <a:t>:</a:t>
            </a:r>
            <a:r>
              <a:rPr lang="en-US" b="1" u="sng" dirty="0" smtClean="0"/>
              <a:t> </a:t>
            </a:r>
            <a:r>
              <a:rPr lang="en-US" b="1" dirty="0" smtClean="0"/>
              <a:t> 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/>
            <a:r>
              <a:rPr lang="en-US" dirty="0" err="1" smtClean="0"/>
              <a:t>retele</a:t>
            </a:r>
            <a:r>
              <a:rPr lang="en-US" dirty="0" smtClean="0"/>
              <a:t> locale;</a:t>
            </a:r>
          </a:p>
          <a:p>
            <a:pPr algn="ctr"/>
            <a:r>
              <a:rPr lang="en-US" dirty="0" err="1" smtClean="0"/>
              <a:t>retele</a:t>
            </a:r>
            <a:r>
              <a:rPr lang="en-US" dirty="0" smtClean="0"/>
              <a:t> </a:t>
            </a:r>
            <a:r>
              <a:rPr lang="en-US" dirty="0" err="1" smtClean="0"/>
              <a:t>regionale</a:t>
            </a:r>
            <a:r>
              <a:rPr lang="en-US" dirty="0" smtClean="0"/>
              <a:t>;</a:t>
            </a:r>
          </a:p>
          <a:p>
            <a:pPr algn="ctr"/>
            <a:r>
              <a:rPr lang="en-US" dirty="0" err="1" smtClean="0"/>
              <a:t>retele</a:t>
            </a:r>
            <a:r>
              <a:rPr lang="en-US" dirty="0" smtClean="0"/>
              <a:t> </a:t>
            </a:r>
            <a:r>
              <a:rPr lang="en-US" dirty="0" err="1" smtClean="0"/>
              <a:t>globale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ru-RU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228600"/>
            <a:ext cx="7467600" cy="6227136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ro-RO" sz="2400" b="1" dirty="0" smtClean="0">
              <a:latin typeface="Aharoni" pitchFamily="2" charset="-79"/>
              <a:cs typeface="Aharoni" pitchFamily="2" charset="-79"/>
            </a:endParaRPr>
          </a:p>
          <a:p>
            <a:pPr algn="ctr">
              <a:buNone/>
            </a:pPr>
            <a:r>
              <a:rPr lang="en-US" sz="2400" b="1" dirty="0" err="1" smtClean="0">
                <a:latin typeface="Aharoni" pitchFamily="2" charset="-79"/>
                <a:cs typeface="Aharoni" pitchFamily="2" charset="-79"/>
              </a:rPr>
              <a:t>Retele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cs typeface="Aharoni" pitchFamily="2" charset="-79"/>
              </a:rPr>
              <a:t>globale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 </a:t>
            </a:r>
            <a:r>
              <a:rPr lang="en-US" sz="2400" b="1" dirty="0" err="1" smtClean="0">
                <a:latin typeface="Aharoni" pitchFamily="2" charset="-79"/>
                <a:cs typeface="Aharoni" pitchFamily="2" charset="-79"/>
              </a:rPr>
              <a:t>acopera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cs typeface="Aharoni" pitchFamily="2" charset="-79"/>
              </a:rPr>
              <a:t>suprafata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cs typeface="Aharoni" pitchFamily="2" charset="-79"/>
              </a:rPr>
              <a:t>unei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cs typeface="Aharoni" pitchFamily="2" charset="-79"/>
              </a:rPr>
              <a:t>tari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b="1" dirty="0" err="1" smtClean="0">
                <a:latin typeface="Aharoni" pitchFamily="2" charset="-79"/>
                <a:cs typeface="Aharoni" pitchFamily="2" charset="-79"/>
              </a:rPr>
              <a:t>suprafata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cs typeface="Aharoni" pitchFamily="2" charset="-79"/>
              </a:rPr>
              <a:t>unui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 continent </a:t>
            </a:r>
            <a:r>
              <a:rPr lang="en-US" sz="2400" b="1" dirty="0" err="1" smtClean="0">
                <a:latin typeface="Aharoni" pitchFamily="2" charset="-79"/>
                <a:cs typeface="Aharoni" pitchFamily="2" charset="-79"/>
              </a:rPr>
              <a:t>sau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cs typeface="Aharoni" pitchFamily="2" charset="-79"/>
              </a:rPr>
              <a:t>chiar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cs typeface="Aharoni" pitchFamily="2" charset="-79"/>
              </a:rPr>
              <a:t>suprafata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cs typeface="Aharoni" pitchFamily="2" charset="-79"/>
              </a:rPr>
              <a:t>mai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cs typeface="Aharoni" pitchFamily="2" charset="-79"/>
              </a:rPr>
              <a:t>multor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cs typeface="Aharoni" pitchFamily="2" charset="-79"/>
              </a:rPr>
              <a:t>continente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. Ca </a:t>
            </a:r>
            <a:r>
              <a:rPr lang="en-US" sz="2400" b="1" dirty="0" err="1" smtClean="0">
                <a:latin typeface="Aharoni" pitchFamily="2" charset="-79"/>
                <a:cs typeface="Aharoni" pitchFamily="2" charset="-79"/>
              </a:rPr>
              <a:t>linii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 de </a:t>
            </a:r>
            <a:r>
              <a:rPr lang="en-US" sz="2400" b="1" dirty="0" err="1" smtClean="0">
                <a:latin typeface="Aharoni" pitchFamily="2" charset="-79"/>
                <a:cs typeface="Aharoni" pitchFamily="2" charset="-79"/>
              </a:rPr>
              <a:t>transmisie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 se </a:t>
            </a:r>
            <a:r>
              <a:rPr lang="en-US" sz="2400" b="1" dirty="0" err="1" smtClean="0">
                <a:latin typeface="Aharoni" pitchFamily="2" charset="-79"/>
                <a:cs typeface="Aharoni" pitchFamily="2" charset="-79"/>
              </a:rPr>
              <a:t>utilizeaza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cs typeface="Aharoni" pitchFamily="2" charset="-79"/>
              </a:rPr>
              <a:t>cablurile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cs typeface="Aharoni" pitchFamily="2" charset="-79"/>
              </a:rPr>
              <a:t>optice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cs typeface="Aharoni" pitchFamily="2" charset="-79"/>
              </a:rPr>
              <a:t>si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cs typeface="Aharoni" pitchFamily="2" charset="-79"/>
              </a:rPr>
              <a:t>liniile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 cu </a:t>
            </a:r>
            <a:r>
              <a:rPr lang="en-US" sz="2400" b="1" dirty="0" err="1" smtClean="0">
                <a:latin typeface="Aharoni" pitchFamily="2" charset="-79"/>
                <a:cs typeface="Aharoni" pitchFamily="2" charset="-79"/>
              </a:rPr>
              <a:t>microunde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.</a:t>
            </a:r>
            <a:endParaRPr lang="ru-RU" sz="2400" b="1" dirty="0">
              <a:cs typeface="Aharoni" pitchFamily="2" charset="-79"/>
            </a:endParaRPr>
          </a:p>
        </p:txBody>
      </p:sp>
      <p:pic>
        <p:nvPicPr>
          <p:cNvPr id="5122" name="Picture 2" descr="D:\images (15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590800"/>
            <a:ext cx="3581400" cy="27068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291</Words>
  <Application>Microsoft Office PowerPoint</Application>
  <PresentationFormat>Экран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Изящная</vt:lpstr>
      <vt:lpstr>Rețele globale</vt:lpstr>
      <vt:lpstr>Слайд 2</vt:lpstr>
      <vt:lpstr>Calculatoarele unei retele se conecteaza la structura de comunicatie prin intermediul unor unitati de intrare-iesire dedicate, numiteadaptoare de retea.  </vt:lpstr>
      <vt:lpstr>Слайд 4</vt:lpstr>
      <vt:lpstr>Cablurile cu fire torsadate sunt asemanatoare celor telefonice si asigura o capacitate de transmisie de pina la unu Mbit/s.</vt:lpstr>
      <vt:lpstr>Cablurile coaxiale, asemanatoare celor din de tretelele de televiziune prin cablu, asigura o capacitate ransmisie de pina la 1 Gbit/s.  </vt:lpstr>
      <vt:lpstr>Cablul optic consta din fibre de sticla sau din plastic transparent, acoperite cu un invelis de protectie. Capacitatea de transmisie a unui cablu optic poate ajunge la valoarea de 1 Tbit/s.</vt:lpstr>
      <vt:lpstr>Слайд 8</vt:lpstr>
      <vt:lpstr>Слайд 9</vt:lpstr>
      <vt:lpstr>Слайд 10</vt:lpstr>
      <vt:lpstr>Слайд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Rețele globale</dc:title>
  <dc:creator>Admin</dc:creator>
  <cp:lastModifiedBy>Admin</cp:lastModifiedBy>
  <cp:revision>4</cp:revision>
  <dcterms:created xsi:type="dcterms:W3CDTF">2006-08-16T00:00:00Z</dcterms:created>
  <dcterms:modified xsi:type="dcterms:W3CDTF">2019-04-30T09:18:14Z</dcterms:modified>
</cp:coreProperties>
</file>