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3337"/>
    <a:srgbClr val="DF6E21"/>
    <a:srgbClr val="3333FF"/>
    <a:srgbClr val="FF7C80"/>
    <a:srgbClr val="CC3300"/>
    <a:srgbClr val="66FFFF"/>
    <a:srgbClr val="FF00FF"/>
    <a:srgbClr val="EA7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2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101B-566A-4E64-8DF2-A46D1F661F22}" type="datetimeFigureOut">
              <a:rPr lang="it-IT" smtClean="0"/>
              <a:t>16/10/2024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C5D9-904A-4A93-B6D4-1B8FFD572B7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924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101B-566A-4E64-8DF2-A46D1F661F22}" type="datetimeFigureOut">
              <a:rPr lang="it-IT" smtClean="0"/>
              <a:t>16/10/2024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C5D9-904A-4A93-B6D4-1B8FFD572B7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682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101B-566A-4E64-8DF2-A46D1F661F22}" type="datetimeFigureOut">
              <a:rPr lang="it-IT" smtClean="0"/>
              <a:t>16/10/2024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C5D9-904A-4A93-B6D4-1B8FFD572B7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741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101B-566A-4E64-8DF2-A46D1F661F22}" type="datetimeFigureOut">
              <a:rPr lang="it-IT" smtClean="0"/>
              <a:t>16/10/2024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C5D9-904A-4A93-B6D4-1B8FFD572B7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482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101B-566A-4E64-8DF2-A46D1F661F22}" type="datetimeFigureOut">
              <a:rPr lang="it-IT" smtClean="0"/>
              <a:t>16/10/2024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C5D9-904A-4A93-B6D4-1B8FFD572B7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90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101B-566A-4E64-8DF2-A46D1F661F22}" type="datetimeFigureOut">
              <a:rPr lang="it-IT" smtClean="0"/>
              <a:t>16/10/2024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C5D9-904A-4A93-B6D4-1B8FFD572B7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16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101B-566A-4E64-8DF2-A46D1F661F22}" type="datetimeFigureOut">
              <a:rPr lang="it-IT" smtClean="0"/>
              <a:t>16/10/2024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C5D9-904A-4A93-B6D4-1B8FFD572B7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33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101B-566A-4E64-8DF2-A46D1F661F22}" type="datetimeFigureOut">
              <a:rPr lang="it-IT" smtClean="0"/>
              <a:t>16/10/2024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C5D9-904A-4A93-B6D4-1B8FFD572B7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1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101B-566A-4E64-8DF2-A46D1F661F22}" type="datetimeFigureOut">
              <a:rPr lang="it-IT" smtClean="0"/>
              <a:t>16/10/2024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C5D9-904A-4A93-B6D4-1B8FFD572B7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7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101B-566A-4E64-8DF2-A46D1F661F22}" type="datetimeFigureOut">
              <a:rPr lang="it-IT" smtClean="0"/>
              <a:t>16/10/2024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C5D9-904A-4A93-B6D4-1B8FFD572B7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250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101B-566A-4E64-8DF2-A46D1F661F22}" type="datetimeFigureOut">
              <a:rPr lang="it-IT" smtClean="0"/>
              <a:t>16/10/2024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C5D9-904A-4A93-B6D4-1B8FFD572B7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3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3101B-566A-4E64-8DF2-A46D1F661F22}" type="datetimeFigureOut">
              <a:rPr lang="it-IT" smtClean="0"/>
              <a:t>16/10/2024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C5D9-904A-4A93-B6D4-1B8FFD572B7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942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44945" y="939894"/>
            <a:ext cx="713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Abbiamo detto che il nominativo della terza declinazione può essere di mille tipi diversi…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594765" y="2772538"/>
            <a:ext cx="5865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…ma allora come faccio a cercare questi sostantivi sul vocabolario?</a:t>
            </a:r>
            <a:endParaRPr lang="it-IT" sz="2400" dirty="0"/>
          </a:p>
        </p:txBody>
      </p:sp>
      <p:pic>
        <p:nvPicPr>
          <p:cNvPr id="6" name="Immagine 5" descr="&quot;The Millionaire&quot; - errore di traduzione nel doppioggi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5" y="2027478"/>
            <a:ext cx="2461323" cy="2264417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93964" y="129309"/>
            <a:ext cx="11656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solidFill>
                  <a:schemeClr val="accent2">
                    <a:lumMod val="50000"/>
                  </a:schemeClr>
                </a:solidFill>
              </a:rPr>
              <a:t>Ricerca del nominativo dei sostantivi della terza declinazione</a:t>
            </a:r>
            <a:endParaRPr lang="it-IT" sz="3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766618" y="4394701"/>
            <a:ext cx="9229064" cy="2158880"/>
            <a:chOff x="766618" y="4394701"/>
            <a:chExt cx="9229064" cy="2158880"/>
          </a:xfrm>
        </p:grpSpPr>
        <p:sp>
          <p:nvSpPr>
            <p:cNvPr id="8" name="CasellaDiTesto 7"/>
            <p:cNvSpPr txBox="1"/>
            <p:nvPr/>
          </p:nvSpPr>
          <p:spPr>
            <a:xfrm>
              <a:off x="766618" y="5095385"/>
              <a:ext cx="563418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900" dirty="0" smtClean="0"/>
                <a:t>Bisogna seguire una sorta di mappa,</a:t>
              </a:r>
            </a:p>
            <a:p>
              <a:r>
                <a:rPr lang="it-IT" sz="2900" dirty="0" smtClean="0"/>
                <a:t>che ci guidi fino alla risposta giusta.</a:t>
              </a:r>
              <a:endParaRPr lang="it-IT" sz="2900" dirty="0"/>
            </a:p>
          </p:txBody>
        </p:sp>
        <p:pic>
          <p:nvPicPr>
            <p:cNvPr id="9" name="Immagine 8" descr="La &lt;strong&gt;Mappa del Tesoro&lt;/strong&gt; – Ri-Trovarsi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40542">
              <a:off x="6788435" y="4394701"/>
              <a:ext cx="3207247" cy="2158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53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4387" y="20293"/>
            <a:ext cx="7191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3060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3060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3060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3060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3060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3060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3060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3060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3060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4538" algn="l"/>
                <a:tab pos="3060700" algn="ctr"/>
              </a:tabLst>
            </a:pPr>
            <a:r>
              <a:rPr kumimoji="0" lang="it-IT" altLang="it-IT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</a:t>
            </a:r>
          </a:p>
        </p:txBody>
      </p:sp>
      <p:sp>
        <p:nvSpPr>
          <p:cNvPr id="8" name="Rettangolo 7"/>
          <p:cNvSpPr/>
          <p:nvPr/>
        </p:nvSpPr>
        <p:spPr>
          <a:xfrm>
            <a:off x="333909" y="3093730"/>
            <a:ext cx="11712539" cy="32624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es.: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civibus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kumimoji="0" lang="it-IT" alt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tolgo la desinenza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-ibus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, resta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civ-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;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685800" algn="l"/>
              </a:tabLst>
            </a:pPr>
            <a:endParaRPr lang="it-IT" altLang="it-IT" sz="6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aggiungo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is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e ottengo come nominativo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civis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. Lo cerco sul dizionario e lo trovo: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civis, civis,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m., il     </a:t>
            </a:r>
            <a:r>
              <a:rPr kumimoji="0" lang="it-IT" altLang="it-IT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    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cittadino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kumimoji="0" lang="it-IT" alt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es.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caedium</a:t>
            </a:r>
            <a:endParaRPr lang="it-IT" altLang="it-IT" sz="2000" i="1" dirty="0"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kumimoji="0" lang="it-IT" altLang="it-IT" sz="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tolgo la desinenza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-ium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, rest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caed-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;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685800" algn="l"/>
              </a:tabLst>
            </a:pPr>
            <a:endParaRPr kumimoji="0" lang="it-IT" alt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aggiungo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–is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e ottengo come nominativo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caedis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. Lo cerco sul dizionario e non lo trovo;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685800" algn="l"/>
              </a:tabLst>
            </a:pPr>
            <a:endParaRPr kumimoji="0" lang="it-IT" alt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perciò devo cambiare la desinenza e provare con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es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, che infatti esiste: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caedes, caedis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, la strage.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0" name="Freccia in giù 9"/>
          <p:cNvSpPr/>
          <p:nvPr/>
        </p:nvSpPr>
        <p:spPr>
          <a:xfrm>
            <a:off x="6452171" y="1140431"/>
            <a:ext cx="174660" cy="1202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801384" y="236306"/>
            <a:ext cx="1094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it-IT" altLang="it-IT" sz="2400" dirty="0">
                <a:latin typeface="Candara" panose="020E0502030303020204" pitchFamily="34" charset="0"/>
                <a:ea typeface="Times New Roman" panose="02020603050405020304" pitchFamily="18" charset="0"/>
              </a:rPr>
              <a:t>Si prova subito a vedere se il sostantivo è un </a:t>
            </a:r>
            <a:r>
              <a:rPr lang="it-IT" altLang="it-IT" sz="2400" b="1" dirty="0">
                <a:latin typeface="Candara" panose="020E0502030303020204" pitchFamily="34" charset="0"/>
                <a:ea typeface="Times New Roman" panose="02020603050405020304" pitchFamily="18" charset="0"/>
              </a:rPr>
              <a:t>parisillabo</a:t>
            </a:r>
            <a:r>
              <a:rPr lang="it-IT" altLang="it-IT" sz="2400" dirty="0">
                <a:latin typeface="Candara" panose="020E0502030303020204" pitchFamily="34" charset="0"/>
                <a:ea typeface="Times New Roman" panose="02020603050405020304" pitchFamily="18" charset="0"/>
              </a:rPr>
              <a:t>, soprattutto se è breve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it-IT" altLang="it-IT" sz="2400" dirty="0">
                <a:latin typeface="Candara" panose="020E0502030303020204" pitchFamily="34" charset="0"/>
                <a:ea typeface="Times New Roman" panose="02020603050405020304" pitchFamily="18" charset="0"/>
              </a:rPr>
              <a:t>(i parisillabi sono composti di due sillabe):</a:t>
            </a:r>
            <a:r>
              <a:rPr lang="it-IT" altLang="it-IT" dirty="0">
                <a:latin typeface="Candara" panose="020E0502030303020204" pitchFamily="34" charset="0"/>
                <a:ea typeface="Times New Roman" panose="02020603050405020304" pitchFamily="18" charset="0"/>
              </a:rPr>
              <a:t>	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630184" y="2415636"/>
            <a:ext cx="831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dirty="0">
                <a:solidFill>
                  <a:srgbClr val="FF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t-IT" altLang="it-IT" sz="2400" dirty="0">
                <a:solidFill>
                  <a:srgbClr val="FF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i parisillabi hanno il nominativo in </a:t>
            </a:r>
            <a:r>
              <a:rPr kumimoji="0" lang="en-GB" altLang="it-IT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it-IT" altLang="it-IT" sz="2400" i="1" dirty="0" err="1" smtClean="0">
                <a:solidFill>
                  <a:srgbClr val="FF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is</a:t>
            </a:r>
            <a:r>
              <a:rPr lang="it-IT" altLang="it-IT" sz="2400" i="1" dirty="0" smtClean="0">
                <a:solidFill>
                  <a:srgbClr val="FF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t-IT" altLang="it-IT" sz="2400" dirty="0">
                <a:solidFill>
                  <a:srgbClr val="FF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o in </a:t>
            </a:r>
            <a:r>
              <a:rPr kumimoji="0" lang="en-GB" altLang="it-IT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it-IT" altLang="it-IT" sz="2400" i="1" dirty="0" smtClean="0">
                <a:solidFill>
                  <a:srgbClr val="FF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es</a:t>
            </a:r>
            <a:r>
              <a:rPr lang="it-IT" altLang="it-IT" sz="2400" dirty="0">
                <a:solidFill>
                  <a:srgbClr val="FF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1354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5482" y="123289"/>
            <a:ext cx="58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ym typeface="Wingdings" panose="05000000000000000000" pitchFamily="2" charset="2"/>
              </a:rPr>
              <a:t></a:t>
            </a:r>
            <a:endParaRPr lang="it-IT" sz="4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91110" y="574137"/>
            <a:ext cx="11003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Se non lo trovo come parisillabo, e pertanto il sostantivo è </a:t>
            </a:r>
            <a:r>
              <a:rPr lang="it-IT" sz="2400" b="1" dirty="0"/>
              <a:t>imparisillabo</a:t>
            </a:r>
            <a:r>
              <a:rPr lang="it-IT" sz="2400" dirty="0"/>
              <a:t>, si deve procedere in modo diverso a seconda della consonante finale del tema: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098497" y="5776971"/>
            <a:ext cx="17513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30" name="Immagine 29" descr="&lt;strong&gt;Lips&lt;/strong&gt; Red Mouth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82" y="1636083"/>
            <a:ext cx="832290" cy="416145"/>
          </a:xfrm>
          <a:prstGeom prst="rect">
            <a:avLst/>
          </a:prstGeom>
        </p:spPr>
      </p:pic>
      <p:pic>
        <p:nvPicPr>
          <p:cNvPr id="31" name="Immagine 30" descr="&lt;strong&gt;teeth&lt;/strong&gt; by AlexandraTale on DeviantAr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44" y="3190633"/>
            <a:ext cx="933033" cy="625355"/>
          </a:xfrm>
          <a:prstGeom prst="rect">
            <a:avLst/>
          </a:prstGeom>
        </p:spPr>
      </p:pic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944313" y="2054501"/>
            <a:ext cx="2004062" cy="1584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temi in consonante occlusiva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: </a:t>
            </a:r>
            <a:r>
              <a:rPr kumimoji="0" lang="it-IT" altLang="it-IT" sz="20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si aggiunge una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kumimoji="0" lang="it-IT" altLang="it-IT" sz="2000" b="1" i="1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</a:t>
            </a:r>
            <a:endParaRPr kumimoji="0" lang="it-IT" altLang="it-IT" sz="2000" b="1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912436" y="5121678"/>
            <a:ext cx="4273570" cy="14020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velari: c/g</a:t>
            </a:r>
            <a:endParaRPr kumimoji="0" lang="en-GB" altLang="it-IT" sz="2000" b="0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leges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leg- </a:t>
            </a: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es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+ s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en-GB" altLang="it-IT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lex</a:t>
            </a:r>
            <a:endParaRPr kumimoji="0" lang="en-GB" altLang="it-IT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(la –s si fonde con la consonante e dà origine alla x)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6613865" y="3263694"/>
            <a:ext cx="4982334" cy="1790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67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67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67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67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67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7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7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7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7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79575" algn="l"/>
              </a:tabLst>
            </a:pP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rgbClr val="CD3337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dentale: t/d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79575" algn="l"/>
              </a:tabLst>
            </a:pPr>
            <a:endParaRPr kumimoji="0" lang="en-GB" alt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79575" algn="l"/>
              </a:tabLst>
            </a:pP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arietem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ariet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- </a:t>
            </a: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em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+ s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en-GB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aries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 (la –t cade!)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79575" algn="l"/>
              </a:tabLst>
            </a:pPr>
            <a:endParaRPr kumimoji="0" lang="en-GB" alt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79575" algn="l"/>
              </a:tabLst>
            </a:pP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(talvolta, la </a:t>
            </a:r>
            <a:r>
              <a:rPr kumimoji="0" lang="en-GB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del tema diventa </a:t>
            </a:r>
            <a:r>
              <a:rPr kumimoji="0" lang="en-GB" altLang="it-IT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kumimoji="0" lang="en-GB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79575" algn="l"/>
              </a:tabLst>
            </a:pP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equitum 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equ</a:t>
            </a:r>
            <a:r>
              <a:rPr kumimoji="0" lang="en-GB" altLang="it-IT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- um 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equ</a:t>
            </a:r>
            <a:r>
              <a:rPr kumimoji="0" lang="en-GB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s)</a:t>
            </a:r>
            <a:endParaRPr kumimoji="0" lang="en-GB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79575" algn="l"/>
              </a:tabLst>
            </a:pPr>
            <a:endParaRPr kumimoji="0" lang="en-GB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5246974" y="1599219"/>
            <a:ext cx="5377309" cy="10818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labiale: p/b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plebibus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pleb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- </a:t>
            </a: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ibus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+ s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en-GB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plebs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 (la –s rimane)</a:t>
            </a:r>
          </a:p>
        </p:txBody>
      </p:sp>
      <p:cxnSp>
        <p:nvCxnSpPr>
          <p:cNvPr id="38" name="Connettore 2 37"/>
          <p:cNvCxnSpPr>
            <a:endCxn id="35" idx="1"/>
          </p:cNvCxnSpPr>
          <p:nvPr/>
        </p:nvCxnSpPr>
        <p:spPr>
          <a:xfrm flipV="1">
            <a:off x="2948375" y="2140143"/>
            <a:ext cx="2298599" cy="54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32" idx="3"/>
          </p:cNvCxnSpPr>
          <p:nvPr/>
        </p:nvCxnSpPr>
        <p:spPr>
          <a:xfrm>
            <a:off x="2948375" y="2846731"/>
            <a:ext cx="2435283" cy="65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32" idx="3"/>
          </p:cNvCxnSpPr>
          <p:nvPr/>
        </p:nvCxnSpPr>
        <p:spPr>
          <a:xfrm>
            <a:off x="2948375" y="2846731"/>
            <a:ext cx="349630" cy="226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/>
          <p:cNvGrpSpPr/>
          <p:nvPr/>
        </p:nvGrpSpPr>
        <p:grpSpPr>
          <a:xfrm>
            <a:off x="7401735" y="2047727"/>
            <a:ext cx="287676" cy="410965"/>
            <a:chOff x="7962472" y="1232900"/>
            <a:chExt cx="287676" cy="410965"/>
          </a:xfrm>
        </p:grpSpPr>
        <p:cxnSp>
          <p:nvCxnSpPr>
            <p:cNvPr id="48" name="Connettore diritto 47"/>
            <p:cNvCxnSpPr/>
            <p:nvPr/>
          </p:nvCxnSpPr>
          <p:spPr>
            <a:xfrm>
              <a:off x="7972746" y="1273996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/>
            <p:cNvCxnSpPr/>
            <p:nvPr/>
          </p:nvCxnSpPr>
          <p:spPr>
            <a:xfrm flipH="1">
              <a:off x="7962472" y="1232900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580278" y="3695520"/>
            <a:ext cx="287676" cy="410965"/>
            <a:chOff x="7962472" y="1232900"/>
            <a:chExt cx="287676" cy="410965"/>
          </a:xfrm>
        </p:grpSpPr>
        <p:cxnSp>
          <p:nvCxnSpPr>
            <p:cNvPr id="51" name="Connettore diritto 50"/>
            <p:cNvCxnSpPr/>
            <p:nvPr/>
          </p:nvCxnSpPr>
          <p:spPr>
            <a:xfrm>
              <a:off x="7972746" y="1273996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/>
            <p:cNvCxnSpPr/>
            <p:nvPr/>
          </p:nvCxnSpPr>
          <p:spPr>
            <a:xfrm flipH="1">
              <a:off x="7962472" y="1232900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o 52"/>
          <p:cNvGrpSpPr/>
          <p:nvPr/>
        </p:nvGrpSpPr>
        <p:grpSpPr>
          <a:xfrm>
            <a:off x="8687361" y="4418185"/>
            <a:ext cx="287676" cy="410965"/>
            <a:chOff x="7962472" y="1232900"/>
            <a:chExt cx="287676" cy="410965"/>
          </a:xfrm>
        </p:grpSpPr>
        <p:cxnSp>
          <p:nvCxnSpPr>
            <p:cNvPr id="54" name="Connettore diritto 53"/>
            <p:cNvCxnSpPr/>
            <p:nvPr/>
          </p:nvCxnSpPr>
          <p:spPr>
            <a:xfrm>
              <a:off x="7972746" y="1273996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/>
            <p:cNvCxnSpPr/>
            <p:nvPr/>
          </p:nvCxnSpPr>
          <p:spPr>
            <a:xfrm flipH="1">
              <a:off x="7962472" y="1232900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o 55"/>
          <p:cNvGrpSpPr/>
          <p:nvPr/>
        </p:nvGrpSpPr>
        <p:grpSpPr>
          <a:xfrm>
            <a:off x="2304041" y="5411724"/>
            <a:ext cx="287676" cy="410965"/>
            <a:chOff x="7962472" y="1232900"/>
            <a:chExt cx="287676" cy="410965"/>
          </a:xfrm>
        </p:grpSpPr>
        <p:cxnSp>
          <p:nvCxnSpPr>
            <p:cNvPr id="57" name="Connettore diritto 56"/>
            <p:cNvCxnSpPr/>
            <p:nvPr/>
          </p:nvCxnSpPr>
          <p:spPr>
            <a:xfrm>
              <a:off x="7972746" y="1273996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/>
            <p:cNvCxnSpPr/>
            <p:nvPr/>
          </p:nvCxnSpPr>
          <p:spPr>
            <a:xfrm flipH="1">
              <a:off x="7962472" y="1232900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13" name="Picture 17" descr="UGOLA Instagram posts (photos and videos) - Picuki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2" y="5115197"/>
            <a:ext cx="635535" cy="63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86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397285" y="1160980"/>
            <a:ext cx="3082247" cy="46952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ndara" panose="020E0502030303020204" pitchFamily="34" charset="0"/>
              </a:rPr>
              <a:t>temi in -r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it-IT" altLang="it-IT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1"/>
            </a:pPr>
            <a:r>
              <a:rPr kumimoji="0" lang="it-IT" altLang="it-IT" sz="20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. la -r scompare e si trova una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kumimoji="0" lang="it-IT" altLang="it-IT" sz="2000" b="1" i="1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(talvolta, la vocale del tema si muta in </a:t>
            </a:r>
            <a:r>
              <a:rPr kumimoji="0" lang="it-IT" altLang="it-IT" sz="20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u</a:t>
            </a:r>
            <a:r>
              <a:rPr kumimoji="0" lang="it-IT" altLang="it-IT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it-IT" altLang="it-IT" sz="2000" b="0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it-IT" altLang="it-IT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it-IT" altLang="it-IT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2"/>
              <a:tabLst/>
            </a:pPr>
            <a:r>
              <a:rPr kumimoji="0" lang="it-IT" altLang="it-IT" sz="20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. altrimenti, il nominativo può essere uguale al puro tema</a:t>
            </a:r>
            <a:endParaRPr kumimoji="0" lang="it-IT" altLang="it-IT" sz="2000" b="1" i="1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it-IT" altLang="it-IT" sz="2000" b="0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6482994" y="1232900"/>
            <a:ext cx="3760341" cy="2376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flores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flor- </a:t>
            </a:r>
            <a:r>
              <a:rPr kumimoji="0" lang="en-GB" altLang="it-IT" sz="2000" b="0" i="0" u="non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es</a:t>
            </a:r>
            <a:r>
              <a:rPr kumimoji="0" lang="en-GB" altLang="it-IT" sz="2000" b="0" i="0" u="non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en-GB" altLang="it-IT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flos</a:t>
            </a:r>
            <a:endParaRPr kumimoji="0" lang="en-GB" altLang="it-IT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it-IT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moribus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mor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- </a:t>
            </a: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ibus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en-GB" altLang="it-IT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mos</a:t>
            </a:r>
            <a:endParaRPr kumimoji="0" lang="en-GB" altLang="it-IT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it-IT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olera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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oler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- a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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olus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6531918" y="4133688"/>
            <a:ext cx="3711418" cy="17225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viatorem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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viator-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em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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viator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labori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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labor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- i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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labor</a:t>
            </a:r>
            <a:endParaRPr kumimoji="0" lang="it-IT" altLang="it-IT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Connettore 2 25"/>
          <p:cNvCxnSpPr/>
          <p:nvPr/>
        </p:nvCxnSpPr>
        <p:spPr>
          <a:xfrm flipV="1">
            <a:off x="4479532" y="2537717"/>
            <a:ext cx="2003462" cy="1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4479532" y="4914525"/>
            <a:ext cx="2043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o 44"/>
          <p:cNvGrpSpPr/>
          <p:nvPr/>
        </p:nvGrpSpPr>
        <p:grpSpPr>
          <a:xfrm>
            <a:off x="7962472" y="1232900"/>
            <a:ext cx="287676" cy="410965"/>
            <a:chOff x="7962472" y="1232900"/>
            <a:chExt cx="287676" cy="410965"/>
          </a:xfrm>
        </p:grpSpPr>
        <p:cxnSp>
          <p:nvCxnSpPr>
            <p:cNvPr id="30" name="Connettore diritto 29"/>
            <p:cNvCxnSpPr/>
            <p:nvPr/>
          </p:nvCxnSpPr>
          <p:spPr>
            <a:xfrm>
              <a:off x="7972746" y="1273996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/>
            <p:cNvCxnSpPr/>
            <p:nvPr/>
          </p:nvCxnSpPr>
          <p:spPr>
            <a:xfrm flipH="1">
              <a:off x="7962472" y="1232900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o 45"/>
          <p:cNvGrpSpPr/>
          <p:nvPr/>
        </p:nvGrpSpPr>
        <p:grpSpPr>
          <a:xfrm>
            <a:off x="8423097" y="2022298"/>
            <a:ext cx="287676" cy="410965"/>
            <a:chOff x="8423097" y="2022298"/>
            <a:chExt cx="287676" cy="410965"/>
          </a:xfrm>
        </p:grpSpPr>
        <p:cxnSp>
          <p:nvCxnSpPr>
            <p:cNvPr id="33" name="Connettore diritto 32"/>
            <p:cNvCxnSpPr/>
            <p:nvPr/>
          </p:nvCxnSpPr>
          <p:spPr>
            <a:xfrm>
              <a:off x="8433371" y="2063394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/>
            <p:cNvCxnSpPr/>
            <p:nvPr/>
          </p:nvCxnSpPr>
          <p:spPr>
            <a:xfrm flipH="1">
              <a:off x="8423097" y="2022298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7931650" y="2864778"/>
            <a:ext cx="287676" cy="410965"/>
            <a:chOff x="7931650" y="2864778"/>
            <a:chExt cx="287676" cy="410965"/>
          </a:xfrm>
        </p:grpSpPr>
        <p:cxnSp>
          <p:nvCxnSpPr>
            <p:cNvPr id="35" name="Connettore diritto 34"/>
            <p:cNvCxnSpPr/>
            <p:nvPr/>
          </p:nvCxnSpPr>
          <p:spPr>
            <a:xfrm>
              <a:off x="7941924" y="2905874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/>
            <p:cNvCxnSpPr/>
            <p:nvPr/>
          </p:nvCxnSpPr>
          <p:spPr>
            <a:xfrm flipH="1">
              <a:off x="7931650" y="2864778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/>
          <p:cNvGrpSpPr/>
          <p:nvPr/>
        </p:nvGrpSpPr>
        <p:grpSpPr>
          <a:xfrm>
            <a:off x="8679951" y="4133688"/>
            <a:ext cx="287676" cy="410965"/>
            <a:chOff x="8679951" y="4133688"/>
            <a:chExt cx="287676" cy="410965"/>
          </a:xfrm>
        </p:grpSpPr>
        <p:cxnSp>
          <p:nvCxnSpPr>
            <p:cNvPr id="37" name="Connettore diritto 36"/>
            <p:cNvCxnSpPr/>
            <p:nvPr/>
          </p:nvCxnSpPr>
          <p:spPr>
            <a:xfrm>
              <a:off x="8690225" y="4174784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/>
            <p:cNvCxnSpPr/>
            <p:nvPr/>
          </p:nvCxnSpPr>
          <p:spPr>
            <a:xfrm flipH="1">
              <a:off x="8679951" y="4133688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o 48"/>
          <p:cNvGrpSpPr/>
          <p:nvPr/>
        </p:nvGrpSpPr>
        <p:grpSpPr>
          <a:xfrm>
            <a:off x="8145695" y="4917121"/>
            <a:ext cx="287676" cy="410965"/>
            <a:chOff x="8145695" y="4917121"/>
            <a:chExt cx="287676" cy="410965"/>
          </a:xfrm>
        </p:grpSpPr>
        <p:cxnSp>
          <p:nvCxnSpPr>
            <p:cNvPr id="41" name="Connettore diritto 40"/>
            <p:cNvCxnSpPr/>
            <p:nvPr/>
          </p:nvCxnSpPr>
          <p:spPr>
            <a:xfrm>
              <a:off x="8155969" y="4958217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/>
            <p:cNvCxnSpPr/>
            <p:nvPr/>
          </p:nvCxnSpPr>
          <p:spPr>
            <a:xfrm flipH="1">
              <a:off x="8145695" y="4917121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Immagine 49" descr="Poesia Infantil i Juvenil: Poemar con la R: reir, rimar y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18" y="968009"/>
            <a:ext cx="922484" cy="9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73303" y="1582220"/>
            <a:ext cx="4027470" cy="2640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temi in nasale: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/>
              <a:latin typeface="Candara" panose="020E05020303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0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il nominativo esce in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kumimoji="0" lang="it-IT" altLang="it-IT" sz="2000" b="1" i="1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o</a:t>
            </a:r>
            <a:endParaRPr kumimoji="0" lang="it-IT" altLang="it-IT" sz="2000" b="1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ndara" panose="020E05020303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000" b="1" i="1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it-IT" altLang="it-IT" sz="20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oppure in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kumimoji="0" lang="it-IT" altLang="it-IT" sz="2000" b="1" i="1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(ATTENZIONE!: qualche volta bisogna togliere la sillaba </a:t>
            </a:r>
            <a:r>
              <a:rPr kumimoji="0" lang="it-IT" altLang="it-IT" sz="20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-in-</a:t>
            </a:r>
            <a:r>
              <a:rPr kumimoji="0" lang="it-IT" altLang="it-IT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dal tema)</a:t>
            </a:r>
            <a:endParaRPr kumimoji="0" lang="it-IT" altLang="it-IT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073848" y="1605337"/>
            <a:ext cx="4279096" cy="26173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it-I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leonum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leon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- um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en-GB" altLang="it-IT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leo</a:t>
            </a:r>
            <a:endParaRPr kumimoji="0" lang="en-GB" altLang="it-IT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it-IT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hominibus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homin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- </a:t>
            </a:r>
            <a:r>
              <a:rPr kumimoji="0" lang="en-GB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ibus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en-GB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homo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it-IT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flumina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 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flumin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t-IT" altLang="it-IT" sz="2000" dirty="0" smtClean="0">
                <a:latin typeface="Candara" panose="020E0502030303020204" pitchFamily="34" charset="0"/>
                <a:ea typeface="Times New Roman" panose="02020603050405020304" pitchFamily="18" charset="0"/>
              </a:rPr>
              <a:t>- a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flumen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4900773" y="2807410"/>
            <a:ext cx="2173075" cy="205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1268" y="23630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8979614" y="1778714"/>
            <a:ext cx="287676" cy="410965"/>
            <a:chOff x="8979614" y="1778714"/>
            <a:chExt cx="287676" cy="410965"/>
          </a:xfrm>
        </p:grpSpPr>
        <p:cxnSp>
          <p:nvCxnSpPr>
            <p:cNvPr id="12" name="Connettore diritto 11"/>
            <p:cNvCxnSpPr/>
            <p:nvPr/>
          </p:nvCxnSpPr>
          <p:spPr>
            <a:xfrm>
              <a:off x="8989888" y="1819810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H="1">
              <a:off x="8979614" y="1778714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o 18"/>
          <p:cNvGrpSpPr/>
          <p:nvPr/>
        </p:nvGrpSpPr>
        <p:grpSpPr>
          <a:xfrm>
            <a:off x="9493322" y="2596795"/>
            <a:ext cx="297951" cy="400691"/>
            <a:chOff x="9493322" y="2596795"/>
            <a:chExt cx="297951" cy="400691"/>
          </a:xfrm>
        </p:grpSpPr>
        <p:cxnSp>
          <p:nvCxnSpPr>
            <p:cNvPr id="14" name="Connettore diritto 13"/>
            <p:cNvCxnSpPr/>
            <p:nvPr/>
          </p:nvCxnSpPr>
          <p:spPr>
            <a:xfrm>
              <a:off x="9544693" y="2626332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>
            <a:xfrm flipH="1">
              <a:off x="9493322" y="2596795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o 19"/>
          <p:cNvGrpSpPr/>
          <p:nvPr/>
        </p:nvGrpSpPr>
        <p:grpSpPr>
          <a:xfrm>
            <a:off x="9113178" y="3321121"/>
            <a:ext cx="287676" cy="400691"/>
            <a:chOff x="9113178" y="3321121"/>
            <a:chExt cx="287676" cy="400691"/>
          </a:xfrm>
        </p:grpSpPr>
        <p:cxnSp>
          <p:nvCxnSpPr>
            <p:cNvPr id="16" name="Connettore diritto 15"/>
            <p:cNvCxnSpPr/>
            <p:nvPr/>
          </p:nvCxnSpPr>
          <p:spPr>
            <a:xfrm>
              <a:off x="9113178" y="3350657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H="1">
              <a:off x="9113178" y="3321121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Immagine 20" descr="Clipart - &lt;strong&gt;nose&lt;/strong&gt; 2 color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78" y="1202643"/>
            <a:ext cx="846767" cy="98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321959" y="31798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51369" y="5095981"/>
            <a:ext cx="12102958" cy="160043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…esistono casi </a:t>
            </a:r>
            <a:r>
              <a:rPr lang="it-IT" sz="2000" dirty="0"/>
              <a:t>particolari:</a:t>
            </a:r>
          </a:p>
          <a:p>
            <a:r>
              <a:rPr lang="it-IT" sz="20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000" dirty="0"/>
              <a:t>nomi con doppia consonante al genitivo, che però ne presentano una sola al </a:t>
            </a:r>
            <a:r>
              <a:rPr lang="it-IT" sz="2000" dirty="0" smtClean="0"/>
              <a:t>nominativo: </a:t>
            </a:r>
            <a:r>
              <a:rPr lang="it-IT" sz="2000" i="1" dirty="0" err="1" smtClean="0"/>
              <a:t>mellis</a:t>
            </a:r>
            <a:r>
              <a:rPr lang="it-IT" sz="2000" i="1" dirty="0" smtClean="0"/>
              <a:t> </a:t>
            </a:r>
            <a:r>
              <a:rPr lang="it-IT" sz="2000" dirty="0">
                <a:sym typeface="Wingdings" panose="05000000000000000000" pitchFamily="2" charset="2"/>
              </a:rPr>
              <a:t></a:t>
            </a:r>
            <a:r>
              <a:rPr lang="it-IT" sz="2000" dirty="0"/>
              <a:t> </a:t>
            </a:r>
            <a:r>
              <a:rPr lang="it-IT" sz="2000" i="1" dirty="0" err="1"/>
              <a:t>mel</a:t>
            </a:r>
            <a:r>
              <a:rPr lang="it-IT" sz="2000" dirty="0"/>
              <a:t>; </a:t>
            </a:r>
            <a:r>
              <a:rPr lang="it-IT" sz="2000" i="1" dirty="0" err="1"/>
              <a:t>ossis</a:t>
            </a:r>
            <a:r>
              <a:rPr lang="it-IT" sz="2000" i="1" dirty="0"/>
              <a:t> </a:t>
            </a:r>
            <a:r>
              <a:rPr lang="it-IT" sz="2000" dirty="0" smtClean="0">
                <a:sym typeface="Wingdings" panose="05000000000000000000" pitchFamily="2" charset="2"/>
              </a:rPr>
              <a:t></a:t>
            </a:r>
            <a:r>
              <a:rPr lang="it-IT" sz="2000" i="1" dirty="0" err="1" smtClean="0"/>
              <a:t>os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000" dirty="0"/>
              <a:t>nomi neutri in dentale, che però non escono in –s al nominativo: </a:t>
            </a:r>
            <a:r>
              <a:rPr lang="it-IT" sz="2000" i="1" dirty="0" err="1"/>
              <a:t>lactis</a:t>
            </a:r>
            <a:r>
              <a:rPr lang="it-IT" sz="2000" i="1" dirty="0"/>
              <a:t> </a:t>
            </a:r>
            <a:r>
              <a:rPr lang="it-IT" sz="2000" dirty="0">
                <a:sym typeface="Wingdings" panose="05000000000000000000" pitchFamily="2" charset="2"/>
              </a:rPr>
              <a:t></a:t>
            </a:r>
            <a:r>
              <a:rPr lang="it-IT" sz="2000" i="1" dirty="0"/>
              <a:t> </a:t>
            </a:r>
            <a:r>
              <a:rPr lang="it-IT" sz="2000" i="1" dirty="0" err="1"/>
              <a:t>lact</a:t>
            </a:r>
            <a:r>
              <a:rPr lang="it-IT" sz="2000" i="1" dirty="0"/>
              <a:t>- </a:t>
            </a:r>
            <a:r>
              <a:rPr lang="it-IT" sz="2000" dirty="0">
                <a:sym typeface="Wingdings" panose="05000000000000000000" pitchFamily="2" charset="2"/>
              </a:rPr>
              <a:t></a:t>
            </a:r>
            <a:r>
              <a:rPr lang="it-IT" sz="2000" i="1" dirty="0"/>
              <a:t> </a:t>
            </a:r>
            <a:r>
              <a:rPr lang="it-IT" sz="2000" i="1" dirty="0" err="1"/>
              <a:t>lac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39740" y="2997495"/>
            <a:ext cx="3452117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E infine…</a:t>
            </a:r>
            <a:endParaRPr lang="it-IT" sz="2000" dirty="0"/>
          </a:p>
        </p:txBody>
      </p:sp>
      <p:pic>
        <p:nvPicPr>
          <p:cNvPr id="16" name="Immagine 15" descr="Contro il cancro con un sorriso: Coraggio... poco!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15" y="2612043"/>
            <a:ext cx="2395729" cy="27037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/>
          </a:sp3d>
        </p:spPr>
      </p:pic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94190" y="1370291"/>
            <a:ext cx="4394342" cy="10830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temi in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l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: </a:t>
            </a:r>
            <a:r>
              <a:rPr kumimoji="0" lang="it-IT" altLang="it-IT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il nominativo mantiene la </a:t>
            </a:r>
            <a:r>
              <a:rPr kumimoji="0" lang="en-GB" altLang="it-IT" sz="2000" b="0" i="0" u="none" strike="noStrike" cap="none" normalizeH="0" baseline="0" dirty="0" smtClean="0">
                <a:ln>
                  <a:noFill/>
                </a:ln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kumimoji="0" lang="it-IT" altLang="it-IT" sz="20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l</a:t>
            </a:r>
            <a:endParaRPr kumimoji="0" lang="it-IT" altLang="it-IT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22" name="Text Box 1"/>
          <p:cNvSpPr txBox="1">
            <a:spLocks noChangeArrowheads="1"/>
          </p:cNvSpPr>
          <p:nvPr/>
        </p:nvSpPr>
        <p:spPr bwMode="auto">
          <a:xfrm>
            <a:off x="5982307" y="1370291"/>
            <a:ext cx="5107488" cy="10830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solis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sol-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is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sol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mella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 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mell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-  a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mel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3" name="Line 2"/>
          <p:cNvSpPr>
            <a:spLocks noChangeShapeType="1"/>
          </p:cNvSpPr>
          <p:nvPr/>
        </p:nvSpPr>
        <p:spPr bwMode="auto">
          <a:xfrm>
            <a:off x="4988532" y="1892874"/>
            <a:ext cx="993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31" name="Gruppo 30"/>
          <p:cNvGrpSpPr/>
          <p:nvPr/>
        </p:nvGrpSpPr>
        <p:grpSpPr>
          <a:xfrm>
            <a:off x="236306" y="503434"/>
            <a:ext cx="1514138" cy="866857"/>
            <a:chOff x="236306" y="503434"/>
            <a:chExt cx="1514138" cy="866857"/>
          </a:xfrm>
        </p:grpSpPr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2" y="533480"/>
              <a:ext cx="1483852" cy="810544"/>
            </a:xfrm>
            <a:prstGeom prst="rect">
              <a:avLst/>
            </a:prstGeom>
          </p:spPr>
        </p:pic>
        <p:sp>
          <p:nvSpPr>
            <p:cNvPr id="24" name="Elaborazione 23"/>
            <p:cNvSpPr/>
            <p:nvPr/>
          </p:nvSpPr>
          <p:spPr>
            <a:xfrm>
              <a:off x="236306" y="503434"/>
              <a:ext cx="1500027" cy="866857"/>
            </a:xfrm>
            <a:prstGeom prst="flowChartProcess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7264084" y="1447584"/>
            <a:ext cx="287676" cy="410965"/>
            <a:chOff x="7962472" y="1232900"/>
            <a:chExt cx="287676" cy="410965"/>
          </a:xfrm>
        </p:grpSpPr>
        <p:cxnSp>
          <p:nvCxnSpPr>
            <p:cNvPr id="26" name="Connettore diritto 25"/>
            <p:cNvCxnSpPr/>
            <p:nvPr/>
          </p:nvCxnSpPr>
          <p:spPr>
            <a:xfrm>
              <a:off x="7972746" y="1273996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/>
            <p:cNvCxnSpPr/>
            <p:nvPr/>
          </p:nvCxnSpPr>
          <p:spPr>
            <a:xfrm flipH="1">
              <a:off x="7962472" y="1232900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7520938" y="1931816"/>
            <a:ext cx="287676" cy="410965"/>
            <a:chOff x="7962472" y="1232900"/>
            <a:chExt cx="287676" cy="410965"/>
          </a:xfrm>
        </p:grpSpPr>
        <p:cxnSp>
          <p:nvCxnSpPr>
            <p:cNvPr id="29" name="Connettore diritto 28"/>
            <p:cNvCxnSpPr/>
            <p:nvPr/>
          </p:nvCxnSpPr>
          <p:spPr>
            <a:xfrm>
              <a:off x="7972746" y="1273996"/>
              <a:ext cx="246580" cy="369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/>
            <p:cNvCxnSpPr/>
            <p:nvPr/>
          </p:nvCxnSpPr>
          <p:spPr>
            <a:xfrm flipH="1">
              <a:off x="7962472" y="1232900"/>
              <a:ext cx="287676" cy="4006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77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489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ACER</dc:creator>
  <cp:lastModifiedBy>Sabina Riondino</cp:lastModifiedBy>
  <cp:revision>28</cp:revision>
  <dcterms:created xsi:type="dcterms:W3CDTF">2021-01-05T14:39:41Z</dcterms:created>
  <dcterms:modified xsi:type="dcterms:W3CDTF">2024-10-16T15:05:06Z</dcterms:modified>
</cp:coreProperties>
</file>