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58" r:id="rId5"/>
    <p:sldId id="265" r:id="rId6"/>
    <p:sldId id="257" r:id="rId7"/>
    <p:sldId id="266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9804AC"/>
    <a:srgbClr val="0099FF"/>
    <a:srgbClr val="FFE497"/>
    <a:srgbClr val="C2D9F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5AF5-1DE2-4D6C-A9AD-489F4EBF9947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1B16-7757-4380-AF05-1BEF5237FE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1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9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4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82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0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8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4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2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3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AB4D-F721-4B66-9D50-93457D310531}" type="datetimeFigureOut">
              <a:rPr lang="it-IT" smtClean="0"/>
              <a:t>16/10/2024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39CC-57FF-49AD-8C40-588835B08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21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290916" y="373626"/>
            <a:ext cx="77871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/>
              <a:t>La terza declinazione</a:t>
            </a:r>
            <a:endParaRPr lang="it-IT" sz="3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96642" y="1070684"/>
            <a:ext cx="1132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La terza declinazione è </a:t>
            </a:r>
            <a:r>
              <a:rPr lang="it-IT" sz="2400" b="1" dirty="0" smtClean="0"/>
              <a:t>quella più numerosa</a:t>
            </a:r>
            <a:r>
              <a:rPr lang="it-IT" sz="2400" dirty="0" smtClean="0"/>
              <a:t>: comprende sostantivi</a:t>
            </a:r>
          </a:p>
          <a:p>
            <a:pPr algn="ctr"/>
            <a:r>
              <a:rPr lang="it-IT" sz="2400" dirty="0" smtClean="0">
                <a:solidFill>
                  <a:srgbClr val="00B0F0"/>
                </a:solidFill>
              </a:rPr>
              <a:t>maschili</a:t>
            </a:r>
            <a:r>
              <a:rPr lang="it-IT" sz="2400" dirty="0" smtClean="0"/>
              <a:t>, </a:t>
            </a:r>
            <a:r>
              <a:rPr lang="it-IT" sz="2400" dirty="0" smtClean="0">
                <a:solidFill>
                  <a:srgbClr val="FF66FF"/>
                </a:solidFill>
              </a:rPr>
              <a:t>femminili</a:t>
            </a:r>
            <a:r>
              <a:rPr lang="it-IT" sz="2400" dirty="0" smtClean="0"/>
              <a:t> e </a:t>
            </a:r>
            <a:r>
              <a:rPr lang="it-IT" sz="2400" dirty="0" smtClean="0">
                <a:solidFill>
                  <a:srgbClr val="00B050"/>
                </a:solidFill>
              </a:rPr>
              <a:t>neutri</a:t>
            </a:r>
            <a:r>
              <a:rPr lang="it-IT" sz="2400" dirty="0" smtClean="0"/>
              <a:t>.</a:t>
            </a:r>
          </a:p>
        </p:txBody>
      </p:sp>
      <p:cxnSp>
        <p:nvCxnSpPr>
          <p:cNvPr id="35" name="Connettore 2 34"/>
          <p:cNvCxnSpPr/>
          <p:nvPr/>
        </p:nvCxnSpPr>
        <p:spPr>
          <a:xfrm flipH="1">
            <a:off x="3195484" y="1964771"/>
            <a:ext cx="1172497" cy="6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5978013" y="2010061"/>
            <a:ext cx="39328" cy="67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7315200" y="1955869"/>
            <a:ext cx="1219200" cy="73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458430" y="2688159"/>
            <a:ext cx="35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 smtClean="0">
                <a:solidFill>
                  <a:srgbClr val="00B0F0"/>
                </a:solidFill>
              </a:rPr>
              <a:t>hostis</a:t>
            </a:r>
            <a:r>
              <a:rPr lang="it-IT" sz="2200" i="1" dirty="0" smtClean="0">
                <a:solidFill>
                  <a:srgbClr val="00B0F0"/>
                </a:solidFill>
              </a:rPr>
              <a:t>, </a:t>
            </a:r>
            <a:r>
              <a:rPr lang="it-IT" sz="2200" i="1" dirty="0" err="1" smtClean="0">
                <a:solidFill>
                  <a:srgbClr val="00B0F0"/>
                </a:solidFill>
              </a:rPr>
              <a:t>hostis</a:t>
            </a:r>
            <a:r>
              <a:rPr lang="it-IT" sz="2200" dirty="0" smtClean="0">
                <a:solidFill>
                  <a:srgbClr val="00B0F0"/>
                </a:solidFill>
              </a:rPr>
              <a:t> m., il nemico</a:t>
            </a:r>
          </a:p>
          <a:p>
            <a:endParaRPr lang="it-IT" sz="1200" dirty="0" smtClean="0">
              <a:solidFill>
                <a:srgbClr val="00B0F0"/>
              </a:solidFill>
            </a:endParaRPr>
          </a:p>
          <a:p>
            <a:r>
              <a:rPr lang="it-IT" sz="2200" i="1" dirty="0" err="1">
                <a:solidFill>
                  <a:srgbClr val="00B0F0"/>
                </a:solidFill>
              </a:rPr>
              <a:t>p</a:t>
            </a:r>
            <a:r>
              <a:rPr lang="it-IT" sz="2200" i="1" dirty="0" err="1" smtClean="0">
                <a:solidFill>
                  <a:srgbClr val="00B0F0"/>
                </a:solidFill>
              </a:rPr>
              <a:t>astor</a:t>
            </a:r>
            <a:r>
              <a:rPr lang="it-IT" sz="2200" i="1" dirty="0" smtClean="0">
                <a:solidFill>
                  <a:srgbClr val="00B0F0"/>
                </a:solidFill>
              </a:rPr>
              <a:t>, </a:t>
            </a:r>
            <a:r>
              <a:rPr lang="it-IT" sz="2200" i="1" dirty="0" err="1" smtClean="0">
                <a:solidFill>
                  <a:srgbClr val="00B0F0"/>
                </a:solidFill>
              </a:rPr>
              <a:t>pastoris</a:t>
            </a:r>
            <a:r>
              <a:rPr lang="it-IT" sz="2200" dirty="0" smtClean="0">
                <a:solidFill>
                  <a:srgbClr val="00B0F0"/>
                </a:solidFill>
              </a:rPr>
              <a:t>, m., il pastore</a:t>
            </a:r>
            <a:endParaRPr lang="it-IT" sz="2200" dirty="0">
              <a:solidFill>
                <a:srgbClr val="00B0F0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4621161" y="2695946"/>
            <a:ext cx="35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>
                <a:solidFill>
                  <a:srgbClr val="FF66FF"/>
                </a:solidFill>
              </a:rPr>
              <a:t>c</a:t>
            </a:r>
            <a:r>
              <a:rPr lang="it-IT" sz="2200" i="1" dirty="0" err="1" smtClean="0">
                <a:solidFill>
                  <a:srgbClr val="FF66FF"/>
                </a:solidFill>
              </a:rPr>
              <a:t>lades</a:t>
            </a:r>
            <a:r>
              <a:rPr lang="it-IT" sz="2200" i="1" dirty="0" smtClean="0">
                <a:solidFill>
                  <a:srgbClr val="FF66FF"/>
                </a:solidFill>
              </a:rPr>
              <a:t>, </a:t>
            </a:r>
            <a:r>
              <a:rPr lang="it-IT" sz="2200" i="1" dirty="0" err="1" smtClean="0">
                <a:solidFill>
                  <a:srgbClr val="FF66FF"/>
                </a:solidFill>
              </a:rPr>
              <a:t>cladis</a:t>
            </a:r>
            <a:r>
              <a:rPr lang="it-IT" sz="2200" dirty="0" smtClean="0">
                <a:solidFill>
                  <a:srgbClr val="FF66FF"/>
                </a:solidFill>
              </a:rPr>
              <a:t>,</a:t>
            </a:r>
            <a:r>
              <a:rPr lang="it-IT" sz="2200" i="1" dirty="0" smtClean="0">
                <a:solidFill>
                  <a:srgbClr val="FF66FF"/>
                </a:solidFill>
              </a:rPr>
              <a:t> </a:t>
            </a:r>
            <a:r>
              <a:rPr lang="it-IT" sz="2200" dirty="0" smtClean="0">
                <a:solidFill>
                  <a:srgbClr val="FF66FF"/>
                </a:solidFill>
              </a:rPr>
              <a:t>f., la strage</a:t>
            </a:r>
          </a:p>
          <a:p>
            <a:endParaRPr lang="it-IT" sz="1200" dirty="0" smtClean="0">
              <a:solidFill>
                <a:srgbClr val="FF66FF"/>
              </a:solidFill>
            </a:endParaRPr>
          </a:p>
          <a:p>
            <a:r>
              <a:rPr lang="it-IT" sz="2200" i="1" dirty="0" smtClean="0">
                <a:solidFill>
                  <a:srgbClr val="FF66FF"/>
                </a:solidFill>
              </a:rPr>
              <a:t>lux, </a:t>
            </a:r>
            <a:r>
              <a:rPr lang="it-IT" sz="2200" i="1" dirty="0" err="1" smtClean="0">
                <a:solidFill>
                  <a:srgbClr val="FF66FF"/>
                </a:solidFill>
              </a:rPr>
              <a:t>lucis</a:t>
            </a:r>
            <a:r>
              <a:rPr lang="it-IT" sz="2200" dirty="0" smtClean="0">
                <a:solidFill>
                  <a:srgbClr val="FF66FF"/>
                </a:solidFill>
              </a:rPr>
              <a:t>, f., la luce</a:t>
            </a:r>
            <a:endParaRPr lang="it-IT" sz="2200" dirty="0">
              <a:solidFill>
                <a:srgbClr val="FF66FF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209935" y="2707563"/>
            <a:ext cx="358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>
                <a:solidFill>
                  <a:srgbClr val="00B050"/>
                </a:solidFill>
              </a:rPr>
              <a:t>m</a:t>
            </a:r>
            <a:r>
              <a:rPr lang="it-IT" sz="2200" i="1" dirty="0" smtClean="0">
                <a:solidFill>
                  <a:srgbClr val="00B050"/>
                </a:solidFill>
              </a:rPr>
              <a:t>are, </a:t>
            </a:r>
            <a:r>
              <a:rPr lang="it-IT" sz="2200" i="1" dirty="0" err="1" smtClean="0">
                <a:solidFill>
                  <a:srgbClr val="00B050"/>
                </a:solidFill>
              </a:rPr>
              <a:t>maris</a:t>
            </a:r>
            <a:r>
              <a:rPr lang="it-IT" sz="2200" dirty="0" smtClean="0">
                <a:solidFill>
                  <a:srgbClr val="00B050"/>
                </a:solidFill>
              </a:rPr>
              <a:t>,</a:t>
            </a:r>
            <a:r>
              <a:rPr lang="it-IT" sz="2200" i="1" dirty="0" smtClean="0">
                <a:solidFill>
                  <a:srgbClr val="00B050"/>
                </a:solidFill>
              </a:rPr>
              <a:t> </a:t>
            </a:r>
            <a:r>
              <a:rPr lang="it-IT" sz="2200" dirty="0" smtClean="0">
                <a:solidFill>
                  <a:srgbClr val="00B050"/>
                </a:solidFill>
              </a:rPr>
              <a:t>n., il mare</a:t>
            </a:r>
          </a:p>
          <a:p>
            <a:endParaRPr lang="it-IT" sz="1200" dirty="0" smtClean="0">
              <a:solidFill>
                <a:srgbClr val="00B050"/>
              </a:solidFill>
            </a:endParaRPr>
          </a:p>
          <a:p>
            <a:r>
              <a:rPr lang="it-IT" sz="2200" i="1" dirty="0">
                <a:solidFill>
                  <a:srgbClr val="00B050"/>
                </a:solidFill>
              </a:rPr>
              <a:t>c</a:t>
            </a:r>
            <a:r>
              <a:rPr lang="it-IT" sz="2200" i="1" dirty="0" smtClean="0">
                <a:solidFill>
                  <a:srgbClr val="00B050"/>
                </a:solidFill>
              </a:rPr>
              <a:t>orpus, </a:t>
            </a:r>
            <a:r>
              <a:rPr lang="it-IT" sz="2200" i="1" dirty="0" err="1" smtClean="0">
                <a:solidFill>
                  <a:srgbClr val="00B050"/>
                </a:solidFill>
              </a:rPr>
              <a:t>corporis</a:t>
            </a:r>
            <a:r>
              <a:rPr lang="it-IT" sz="2200" dirty="0" smtClean="0">
                <a:solidFill>
                  <a:srgbClr val="00B050"/>
                </a:solidFill>
              </a:rPr>
              <a:t>, </a:t>
            </a:r>
            <a:r>
              <a:rPr lang="it-IT" sz="2200" dirty="0">
                <a:solidFill>
                  <a:srgbClr val="00B050"/>
                </a:solidFill>
              </a:rPr>
              <a:t>n</a:t>
            </a:r>
            <a:r>
              <a:rPr lang="it-IT" sz="2200" dirty="0" smtClean="0">
                <a:solidFill>
                  <a:srgbClr val="00B050"/>
                </a:solidFill>
              </a:rPr>
              <a:t>., il corpo</a:t>
            </a:r>
            <a:endParaRPr lang="it-IT" sz="2200" dirty="0">
              <a:solidFill>
                <a:srgbClr val="00B050"/>
              </a:solidFill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196642" y="3937454"/>
            <a:ext cx="1191178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smtClean="0"/>
              <a:t>Già osservando le parole elencate qui sopra, si notano due caratteristiche importanti di questa declinazione:</a:t>
            </a:r>
          </a:p>
          <a:p>
            <a:endParaRPr lang="it-IT" sz="2000" dirty="0"/>
          </a:p>
          <a:p>
            <a:pPr algn="just"/>
            <a:endParaRPr lang="it-IT" sz="2000" dirty="0" smtClean="0"/>
          </a:p>
        </p:txBody>
      </p:sp>
      <p:sp>
        <p:nvSpPr>
          <p:cNvPr id="60" name="CasellaDiTesto 59"/>
          <p:cNvSpPr txBox="1"/>
          <p:nvPr/>
        </p:nvSpPr>
        <p:spPr>
          <a:xfrm>
            <a:off x="196642" y="4601854"/>
            <a:ext cx="119117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smtClean="0"/>
              <a:t>1. Il </a:t>
            </a:r>
            <a:r>
              <a:rPr lang="it-IT" sz="2100" dirty="0"/>
              <a:t>nominativo è </a:t>
            </a:r>
            <a:r>
              <a:rPr lang="it-IT" sz="2100" b="1" dirty="0"/>
              <a:t>estremamente vario</a:t>
            </a:r>
            <a:r>
              <a:rPr lang="it-IT" sz="2100" dirty="0"/>
              <a:t>: può uscire in </a:t>
            </a:r>
            <a:r>
              <a:rPr lang="it-IT" sz="2100" i="1" dirty="0"/>
              <a:t>-</a:t>
            </a:r>
            <a:r>
              <a:rPr lang="it-IT" sz="2100" i="1" dirty="0" err="1"/>
              <a:t>is</a:t>
            </a:r>
            <a:r>
              <a:rPr lang="it-IT" sz="2100" i="1" dirty="0"/>
              <a:t>, -or, -es, -x, -e, -</a:t>
            </a:r>
            <a:r>
              <a:rPr lang="it-IT" sz="2100" i="1" dirty="0" err="1"/>
              <a:t>us</a:t>
            </a:r>
            <a:r>
              <a:rPr lang="it-IT" sz="2100" i="1" dirty="0"/>
              <a:t>, </a:t>
            </a:r>
            <a:r>
              <a:rPr lang="it-IT" sz="2100" dirty="0"/>
              <a:t>ma anche in </a:t>
            </a:r>
            <a:r>
              <a:rPr lang="it-IT" sz="2100" i="1" dirty="0"/>
              <a:t>-o, -</a:t>
            </a:r>
            <a:r>
              <a:rPr lang="it-IT" sz="2100" i="1" dirty="0" err="1"/>
              <a:t>as</a:t>
            </a:r>
            <a:r>
              <a:rPr lang="it-IT" sz="2100" i="1" dirty="0"/>
              <a:t>, -es, -en </a:t>
            </a:r>
            <a:r>
              <a:rPr lang="it-IT" sz="2100" dirty="0"/>
              <a:t>ecc.</a:t>
            </a:r>
          </a:p>
          <a:p>
            <a:endParaRPr lang="it-IT" sz="22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196642" y="5155342"/>
            <a:ext cx="116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/>
              <a:t>2. Alcuni nomi hanno lo stesso numero di sillabe al nominativo e al genitivo (e per questo si chiamano </a:t>
            </a:r>
            <a:r>
              <a:rPr lang="it-IT" sz="2100" b="1" dirty="0"/>
              <a:t>parisillabi: </a:t>
            </a:r>
            <a:r>
              <a:rPr lang="it-IT" sz="2100" i="1" dirty="0" err="1"/>
              <a:t>hostis</a:t>
            </a:r>
            <a:r>
              <a:rPr lang="it-IT" sz="2100" i="1" dirty="0"/>
              <a:t>, -</a:t>
            </a:r>
            <a:r>
              <a:rPr lang="it-IT" sz="2100" i="1" dirty="0" err="1"/>
              <a:t>is</a:t>
            </a:r>
            <a:r>
              <a:rPr lang="it-IT" sz="2100" i="1" dirty="0"/>
              <a:t>, </a:t>
            </a:r>
            <a:r>
              <a:rPr lang="it-IT" sz="2100" dirty="0"/>
              <a:t>oppure</a:t>
            </a:r>
            <a:r>
              <a:rPr lang="it-IT" sz="2100" i="1" dirty="0"/>
              <a:t> </a:t>
            </a:r>
            <a:r>
              <a:rPr lang="it-IT" sz="2100" i="1" dirty="0" err="1"/>
              <a:t>clades</a:t>
            </a:r>
            <a:r>
              <a:rPr lang="it-IT" sz="2100" i="1" dirty="0"/>
              <a:t>, -</a:t>
            </a:r>
            <a:r>
              <a:rPr lang="it-IT" sz="2100" i="1" dirty="0" err="1"/>
              <a:t>is</a:t>
            </a:r>
            <a:r>
              <a:rPr lang="it-IT" sz="2100" i="1" dirty="0"/>
              <a:t>, </a:t>
            </a:r>
            <a:r>
              <a:rPr lang="it-IT" sz="2100" dirty="0"/>
              <a:t>oppure</a:t>
            </a:r>
            <a:r>
              <a:rPr lang="it-IT" sz="2100" i="1" dirty="0"/>
              <a:t> mare, -</a:t>
            </a:r>
            <a:r>
              <a:rPr lang="it-IT" sz="2100" i="1" dirty="0" err="1"/>
              <a:t>is</a:t>
            </a:r>
            <a:r>
              <a:rPr lang="it-IT" sz="2100" dirty="0"/>
              <a:t>) mentre </a:t>
            </a:r>
            <a:r>
              <a:rPr lang="it-IT" sz="2100" dirty="0" smtClean="0"/>
              <a:t>altri </a:t>
            </a:r>
            <a:r>
              <a:rPr lang="it-IT" sz="2100" dirty="0"/>
              <a:t>hanno il genitivo più lungo di una o più sillabe rispetto al nominativo (e si chiamano </a:t>
            </a:r>
            <a:r>
              <a:rPr lang="it-IT" sz="2100" b="1" dirty="0"/>
              <a:t>imparisillabi: </a:t>
            </a:r>
            <a:r>
              <a:rPr lang="it-IT" sz="2100" i="1" dirty="0" err="1"/>
              <a:t>pastor</a:t>
            </a:r>
            <a:r>
              <a:rPr lang="it-IT" sz="2100" i="1" dirty="0"/>
              <a:t>, </a:t>
            </a:r>
            <a:r>
              <a:rPr lang="it-IT" sz="2100" i="1" dirty="0" err="1" smtClean="0"/>
              <a:t>pastoris</a:t>
            </a:r>
            <a:r>
              <a:rPr lang="it-IT" sz="2100" i="1" dirty="0"/>
              <a:t>, </a:t>
            </a:r>
            <a:r>
              <a:rPr lang="it-IT" sz="2100" i="1" dirty="0" smtClean="0"/>
              <a:t>lux, </a:t>
            </a:r>
            <a:r>
              <a:rPr lang="it-IT" sz="2100" i="1" dirty="0" err="1" smtClean="0"/>
              <a:t>lucis</a:t>
            </a:r>
            <a:r>
              <a:rPr lang="it-IT" sz="2100" i="1" dirty="0"/>
              <a:t>, corpus, </a:t>
            </a:r>
            <a:r>
              <a:rPr lang="it-IT" sz="2100" i="1" dirty="0" err="1" smtClean="0"/>
              <a:t>corporis</a:t>
            </a:r>
            <a:r>
              <a:rPr lang="it-IT" sz="2100" dirty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3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  <p:bldP spid="43" grpId="0"/>
      <p:bldP spid="50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96643" y="549234"/>
            <a:ext cx="1132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Ecco le desinenze della terza declinazione:</a:t>
            </a:r>
          </a:p>
          <a:p>
            <a:pPr algn="just"/>
            <a:endParaRPr lang="it-IT" sz="20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196643" y="3625505"/>
            <a:ext cx="284267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Singolare</a:t>
            </a:r>
          </a:p>
          <a:p>
            <a:pPr algn="ctr"/>
            <a:endParaRPr lang="it-IT" b="1" dirty="0" smtClean="0"/>
          </a:p>
          <a:p>
            <a:r>
              <a:rPr lang="it-IT" dirty="0" smtClean="0"/>
              <a:t>N	vario</a:t>
            </a:r>
          </a:p>
          <a:p>
            <a:r>
              <a:rPr lang="it-IT" dirty="0" smtClean="0"/>
              <a:t>G	- </a:t>
            </a:r>
            <a:r>
              <a:rPr lang="it-IT" dirty="0" err="1" smtClean="0"/>
              <a:t>is</a:t>
            </a:r>
            <a:endParaRPr lang="it-IT" dirty="0" smtClean="0"/>
          </a:p>
          <a:p>
            <a:r>
              <a:rPr lang="it-IT" dirty="0" smtClean="0"/>
              <a:t>D	- i</a:t>
            </a:r>
          </a:p>
          <a:p>
            <a:r>
              <a:rPr lang="it-IT" dirty="0" smtClean="0"/>
              <a:t>AC	- </a:t>
            </a:r>
            <a:r>
              <a:rPr lang="it-IT" dirty="0" err="1" smtClean="0"/>
              <a:t>em</a:t>
            </a:r>
            <a:endParaRPr lang="it-IT" dirty="0" smtClean="0"/>
          </a:p>
          <a:p>
            <a:r>
              <a:rPr lang="it-IT" dirty="0" smtClean="0"/>
              <a:t>V	</a:t>
            </a:r>
            <a:r>
              <a:rPr lang="it-IT" sz="1400" dirty="0" smtClean="0"/>
              <a:t>vario</a:t>
            </a:r>
            <a:r>
              <a:rPr lang="it-IT" dirty="0" smtClean="0"/>
              <a:t>, </a:t>
            </a:r>
            <a:r>
              <a:rPr lang="it-IT" sz="1400" dirty="0" smtClean="0"/>
              <a:t>uguale </a:t>
            </a:r>
            <a:r>
              <a:rPr lang="it-IT" sz="1400" dirty="0"/>
              <a:t>al </a:t>
            </a:r>
            <a:r>
              <a:rPr lang="it-IT" sz="1400" dirty="0" err="1"/>
              <a:t>nomin</a:t>
            </a:r>
            <a:r>
              <a:rPr lang="it-IT" sz="1400" dirty="0"/>
              <a:t>.</a:t>
            </a:r>
          </a:p>
          <a:p>
            <a:r>
              <a:rPr lang="it-IT" dirty="0" smtClean="0"/>
              <a:t>AB	- e / - i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257345" y="3625505"/>
            <a:ext cx="2438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Plurale</a:t>
            </a:r>
          </a:p>
          <a:p>
            <a:pPr algn="ctr"/>
            <a:endParaRPr lang="it-IT" b="1" dirty="0" smtClean="0"/>
          </a:p>
          <a:p>
            <a:r>
              <a:rPr lang="it-IT" dirty="0" smtClean="0"/>
              <a:t>N	- es</a:t>
            </a:r>
          </a:p>
          <a:p>
            <a:r>
              <a:rPr lang="it-IT" dirty="0" smtClean="0"/>
              <a:t>G	- </a:t>
            </a:r>
            <a:r>
              <a:rPr lang="it-IT" dirty="0" err="1" smtClean="0"/>
              <a:t>um</a:t>
            </a:r>
            <a:r>
              <a:rPr lang="it-IT" dirty="0" smtClean="0"/>
              <a:t> / - </a:t>
            </a:r>
            <a:r>
              <a:rPr lang="it-IT" dirty="0" err="1" smtClean="0"/>
              <a:t>ium</a:t>
            </a:r>
            <a:endParaRPr lang="it-IT" dirty="0" smtClean="0"/>
          </a:p>
          <a:p>
            <a:r>
              <a:rPr lang="it-IT" dirty="0" smtClean="0"/>
              <a:t>D	- </a:t>
            </a:r>
            <a:r>
              <a:rPr lang="it-IT" dirty="0" err="1" smtClean="0"/>
              <a:t>ĭbus</a:t>
            </a:r>
            <a:endParaRPr lang="it-IT" dirty="0" smtClean="0"/>
          </a:p>
          <a:p>
            <a:r>
              <a:rPr lang="it-IT" dirty="0" smtClean="0"/>
              <a:t>AC	- es</a:t>
            </a:r>
          </a:p>
          <a:p>
            <a:r>
              <a:rPr lang="it-IT" dirty="0" smtClean="0"/>
              <a:t>V	- es</a:t>
            </a:r>
            <a:endParaRPr lang="it-IT" dirty="0"/>
          </a:p>
          <a:p>
            <a:r>
              <a:rPr lang="it-IT" dirty="0" smtClean="0"/>
              <a:t>AB	- </a:t>
            </a:r>
            <a:r>
              <a:rPr lang="it-IT" dirty="0" err="1" smtClean="0"/>
              <a:t>ĭbus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020877" y="1794312"/>
            <a:ext cx="3821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smtClean="0"/>
              <a:t>MASCHILI e FEMMINILI</a:t>
            </a:r>
            <a:endParaRPr lang="it-IT" sz="3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7437447" y="1836245"/>
            <a:ext cx="31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smtClean="0"/>
              <a:t>NEUTRI</a:t>
            </a:r>
            <a:endParaRPr lang="it-IT" sz="30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076337" y="3625505"/>
            <a:ext cx="28169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Singolare</a:t>
            </a:r>
          </a:p>
          <a:p>
            <a:pPr algn="ctr"/>
            <a:endParaRPr lang="it-IT" b="1" dirty="0" smtClean="0"/>
          </a:p>
          <a:p>
            <a:r>
              <a:rPr lang="it-IT" dirty="0" smtClean="0"/>
              <a:t>N	vario</a:t>
            </a:r>
          </a:p>
          <a:p>
            <a:r>
              <a:rPr lang="it-IT" dirty="0" smtClean="0"/>
              <a:t>G	- </a:t>
            </a:r>
            <a:r>
              <a:rPr lang="it-IT" dirty="0" err="1" smtClean="0"/>
              <a:t>is</a:t>
            </a:r>
            <a:endParaRPr lang="it-IT" dirty="0" smtClean="0"/>
          </a:p>
          <a:p>
            <a:r>
              <a:rPr lang="it-IT" dirty="0" smtClean="0"/>
              <a:t>D	- i</a:t>
            </a:r>
          </a:p>
          <a:p>
            <a:r>
              <a:rPr lang="it-IT" dirty="0" smtClean="0"/>
              <a:t>AC	</a:t>
            </a:r>
            <a:r>
              <a:rPr lang="it-IT" sz="1400" dirty="0" smtClean="0"/>
              <a:t> vario, uguale al </a:t>
            </a:r>
            <a:r>
              <a:rPr lang="it-IT" sz="1400" dirty="0" err="1" smtClean="0"/>
              <a:t>nomin</a:t>
            </a:r>
            <a:r>
              <a:rPr lang="it-IT" sz="1400" dirty="0" smtClean="0"/>
              <a:t>.</a:t>
            </a:r>
          </a:p>
          <a:p>
            <a:r>
              <a:rPr lang="it-IT" dirty="0" smtClean="0"/>
              <a:t>V	</a:t>
            </a:r>
            <a:r>
              <a:rPr lang="it-IT" sz="1400" dirty="0" smtClean="0"/>
              <a:t> vario, uguale al </a:t>
            </a:r>
            <a:r>
              <a:rPr lang="it-IT" sz="1400" dirty="0" err="1" smtClean="0"/>
              <a:t>nomin</a:t>
            </a:r>
            <a:r>
              <a:rPr lang="it-IT" sz="1400" dirty="0" smtClean="0"/>
              <a:t>.</a:t>
            </a:r>
            <a:endParaRPr lang="it-IT" sz="1400" dirty="0"/>
          </a:p>
          <a:p>
            <a:r>
              <a:rPr lang="it-IT" dirty="0" smtClean="0"/>
              <a:t>AB	- e / - i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9129251" y="3625505"/>
            <a:ext cx="280957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Plurale</a:t>
            </a:r>
          </a:p>
          <a:p>
            <a:pPr algn="ctr"/>
            <a:endParaRPr lang="it-IT" b="1" dirty="0" smtClean="0"/>
          </a:p>
          <a:p>
            <a:r>
              <a:rPr lang="it-IT" dirty="0" smtClean="0"/>
              <a:t>N	- a / -</a:t>
            </a:r>
            <a:r>
              <a:rPr lang="it-IT" dirty="0" err="1" smtClean="0"/>
              <a:t>ia</a:t>
            </a:r>
            <a:endParaRPr lang="it-IT" dirty="0" smtClean="0"/>
          </a:p>
          <a:p>
            <a:r>
              <a:rPr lang="it-IT" dirty="0" smtClean="0"/>
              <a:t>G	- </a:t>
            </a:r>
            <a:r>
              <a:rPr lang="it-IT" dirty="0" err="1" smtClean="0"/>
              <a:t>um</a:t>
            </a:r>
            <a:r>
              <a:rPr lang="it-IT" dirty="0" smtClean="0"/>
              <a:t> / - </a:t>
            </a:r>
            <a:r>
              <a:rPr lang="it-IT" dirty="0" err="1" smtClean="0"/>
              <a:t>ium</a:t>
            </a:r>
            <a:endParaRPr lang="it-IT" dirty="0" smtClean="0"/>
          </a:p>
          <a:p>
            <a:r>
              <a:rPr lang="it-IT" dirty="0" smtClean="0"/>
              <a:t>D	- </a:t>
            </a:r>
            <a:r>
              <a:rPr lang="it-IT" dirty="0" err="1" smtClean="0"/>
              <a:t>ĭbus</a:t>
            </a:r>
            <a:endParaRPr lang="it-IT" dirty="0" smtClean="0"/>
          </a:p>
          <a:p>
            <a:r>
              <a:rPr lang="it-IT" dirty="0" smtClean="0"/>
              <a:t>AC	 - a / -</a:t>
            </a:r>
            <a:r>
              <a:rPr lang="it-IT" dirty="0" err="1" smtClean="0"/>
              <a:t>ia</a:t>
            </a:r>
            <a:endParaRPr lang="it-IT" dirty="0" smtClean="0"/>
          </a:p>
          <a:p>
            <a:r>
              <a:rPr lang="it-IT" dirty="0" smtClean="0"/>
              <a:t>V	 - a / -</a:t>
            </a:r>
            <a:r>
              <a:rPr lang="it-IT" dirty="0" err="1" smtClean="0"/>
              <a:t>ia</a:t>
            </a:r>
            <a:endParaRPr lang="it-IT" dirty="0" smtClean="0"/>
          </a:p>
          <a:p>
            <a:r>
              <a:rPr lang="it-IT" dirty="0" smtClean="0"/>
              <a:t>AB	- </a:t>
            </a:r>
            <a:r>
              <a:rPr lang="it-IT" dirty="0" err="1" smtClean="0"/>
              <a:t>ĭbus</a:t>
            </a:r>
            <a:endParaRPr lang="it-IT" dirty="0"/>
          </a:p>
        </p:txBody>
      </p:sp>
      <p:sp>
        <p:nvSpPr>
          <p:cNvPr id="30" name="Rettangolo 29"/>
          <p:cNvSpPr/>
          <p:nvPr/>
        </p:nvSpPr>
        <p:spPr>
          <a:xfrm>
            <a:off x="45066" y="3458155"/>
            <a:ext cx="5773502" cy="2696839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5970146" y="3458155"/>
            <a:ext cx="6120254" cy="26968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Freccia in giù 1"/>
          <p:cNvSpPr/>
          <p:nvPr/>
        </p:nvSpPr>
        <p:spPr>
          <a:xfrm>
            <a:off x="2831690" y="2497394"/>
            <a:ext cx="207624" cy="73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/>
          <p:cNvSpPr/>
          <p:nvPr/>
        </p:nvSpPr>
        <p:spPr>
          <a:xfrm>
            <a:off x="8893277" y="2432436"/>
            <a:ext cx="207624" cy="73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1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22" grpId="0"/>
      <p:bldP spid="23" grpId="0"/>
      <p:bldP spid="24" grpId="0" animBg="1"/>
      <p:bldP spid="25" grpId="0" animBg="1"/>
      <p:bldP spid="30" grpId="0" animBg="1"/>
      <p:bldP spid="31" grpId="0" animBg="1"/>
      <p:bldP spid="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9100" y="226116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smtClean="0"/>
              <a:t>Attenzione: </a:t>
            </a:r>
            <a:r>
              <a:rPr lang="it-IT" sz="4000" dirty="0"/>
              <a:t>c</a:t>
            </a:r>
            <a:r>
              <a:rPr lang="it-IT" sz="4000" dirty="0" smtClean="0"/>
              <a:t>i sono tre casi con una doppia desinenza!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1679"/>
            <a:ext cx="10515600" cy="2746375"/>
          </a:xfrm>
        </p:spPr>
        <p:txBody>
          <a:bodyPr/>
          <a:lstStyle/>
          <a:p>
            <a:r>
              <a:rPr lang="it-IT" b="1" dirty="0" smtClean="0">
                <a:latin typeface="Corbel Light" panose="020B0303020204020204" pitchFamily="34" charset="0"/>
              </a:rPr>
              <a:t>Ablativo singolare</a:t>
            </a:r>
            <a:r>
              <a:rPr lang="it-IT" dirty="0" smtClean="0">
                <a:latin typeface="Corbel Light" panose="020B0303020204020204" pitchFamily="34" charset="0"/>
              </a:rPr>
              <a:t>			</a:t>
            </a:r>
            <a:r>
              <a:rPr lang="it-IT" b="1" dirty="0" smtClean="0">
                <a:latin typeface="Corbel Light" panose="020B0303020204020204" pitchFamily="34" charset="0"/>
              </a:rPr>
              <a:t>- </a:t>
            </a:r>
            <a:r>
              <a:rPr lang="it-IT" b="1" i="1" dirty="0" smtClean="0">
                <a:latin typeface="Corbel Light" panose="020B0303020204020204" pitchFamily="34" charset="0"/>
              </a:rPr>
              <a:t>e </a:t>
            </a:r>
            <a:r>
              <a:rPr lang="it-IT" i="1" dirty="0" smtClean="0">
                <a:latin typeface="Corbel Light" panose="020B0303020204020204" pitchFamily="34" charset="0"/>
              </a:rPr>
              <a:t>	</a:t>
            </a:r>
            <a:r>
              <a:rPr lang="it-IT" dirty="0" smtClean="0">
                <a:latin typeface="Corbel Light" panose="020B0303020204020204" pitchFamily="34" charset="0"/>
              </a:rPr>
              <a:t>oppure	 </a:t>
            </a:r>
            <a:r>
              <a:rPr lang="it-IT" b="1" dirty="0" smtClean="0">
                <a:latin typeface="Corbel Light" panose="020B0303020204020204" pitchFamily="34" charset="0"/>
              </a:rPr>
              <a:t>- </a:t>
            </a:r>
            <a:r>
              <a:rPr lang="it-IT" b="1" i="1" dirty="0" smtClean="0">
                <a:latin typeface="Corbel Light" panose="020B0303020204020204" pitchFamily="34" charset="0"/>
              </a:rPr>
              <a:t>i</a:t>
            </a:r>
          </a:p>
          <a:p>
            <a:pPr marL="0" indent="0">
              <a:buNone/>
            </a:pPr>
            <a:endParaRPr lang="it-IT" dirty="0" smtClean="0">
              <a:latin typeface="Corbel Light" panose="020B0303020204020204" pitchFamily="34" charset="0"/>
            </a:endParaRPr>
          </a:p>
          <a:p>
            <a:r>
              <a:rPr lang="it-IT" b="1" dirty="0" smtClean="0">
                <a:latin typeface="Corbel Light" panose="020B0303020204020204" pitchFamily="34" charset="0"/>
              </a:rPr>
              <a:t>Genitivo plurale</a:t>
            </a:r>
            <a:r>
              <a:rPr lang="it-IT" dirty="0" smtClean="0">
                <a:latin typeface="Corbel Light" panose="020B0303020204020204" pitchFamily="34" charset="0"/>
              </a:rPr>
              <a:t>			</a:t>
            </a:r>
            <a:r>
              <a:rPr lang="it-IT" b="1" dirty="0" smtClean="0">
                <a:latin typeface="Corbel Light" panose="020B0303020204020204" pitchFamily="34" charset="0"/>
              </a:rPr>
              <a:t>- </a:t>
            </a:r>
            <a:r>
              <a:rPr lang="it-IT" b="1" i="1" dirty="0" err="1" smtClean="0">
                <a:latin typeface="Corbel Light" panose="020B0303020204020204" pitchFamily="34" charset="0"/>
              </a:rPr>
              <a:t>um</a:t>
            </a:r>
            <a:r>
              <a:rPr lang="it-IT" b="1" dirty="0" smtClean="0">
                <a:latin typeface="Corbel Light" panose="020B0303020204020204" pitchFamily="34" charset="0"/>
              </a:rPr>
              <a:t> </a:t>
            </a:r>
            <a:r>
              <a:rPr lang="it-IT" dirty="0" smtClean="0">
                <a:latin typeface="Corbel Light" panose="020B0303020204020204" pitchFamily="34" charset="0"/>
              </a:rPr>
              <a:t>	oppure 	</a:t>
            </a:r>
            <a:r>
              <a:rPr lang="it-IT" b="1" dirty="0" smtClean="0">
                <a:latin typeface="Corbel Light" panose="020B0303020204020204" pitchFamily="34" charset="0"/>
              </a:rPr>
              <a:t>- </a:t>
            </a:r>
            <a:r>
              <a:rPr lang="it-IT" b="1" i="1" dirty="0" err="1" smtClean="0">
                <a:latin typeface="Corbel Light" panose="020B0303020204020204" pitchFamily="34" charset="0"/>
              </a:rPr>
              <a:t>ium</a:t>
            </a:r>
            <a:endParaRPr lang="it-IT" b="1" i="1" dirty="0" smtClean="0">
              <a:latin typeface="Corbel Light" panose="020B0303020204020204" pitchFamily="34" charset="0"/>
            </a:endParaRPr>
          </a:p>
          <a:p>
            <a:pPr marL="0" indent="0">
              <a:buNone/>
            </a:pPr>
            <a:endParaRPr lang="it-IT" i="1" dirty="0" smtClean="0">
              <a:latin typeface="Corbel Light" panose="020B0303020204020204" pitchFamily="34" charset="0"/>
            </a:endParaRPr>
          </a:p>
          <a:p>
            <a:r>
              <a:rPr lang="it-IT" b="1" dirty="0" smtClean="0">
                <a:latin typeface="Corbel Light" panose="020B0303020204020204" pitchFamily="34" charset="0"/>
              </a:rPr>
              <a:t>Casi retti del neutro plurale</a:t>
            </a:r>
            <a:r>
              <a:rPr lang="it-IT" dirty="0" smtClean="0">
                <a:latin typeface="Corbel Light" panose="020B0303020204020204" pitchFamily="34" charset="0"/>
              </a:rPr>
              <a:t>	</a:t>
            </a:r>
            <a:r>
              <a:rPr lang="it-IT" b="1" i="1" dirty="0" smtClean="0">
                <a:latin typeface="Corbel Light" panose="020B0303020204020204" pitchFamily="34" charset="0"/>
              </a:rPr>
              <a:t>- a</a:t>
            </a:r>
            <a:r>
              <a:rPr lang="it-IT" i="1" dirty="0" smtClean="0">
                <a:latin typeface="Corbel Light" panose="020B0303020204020204" pitchFamily="34" charset="0"/>
              </a:rPr>
              <a:t> 	</a:t>
            </a:r>
            <a:r>
              <a:rPr lang="it-IT" dirty="0" smtClean="0">
                <a:latin typeface="Corbel Light" panose="020B0303020204020204" pitchFamily="34" charset="0"/>
              </a:rPr>
              <a:t>oppure 	</a:t>
            </a:r>
            <a:r>
              <a:rPr lang="it-IT" b="1" dirty="0" smtClean="0">
                <a:latin typeface="Corbel Light" panose="020B0303020204020204" pitchFamily="34" charset="0"/>
              </a:rPr>
              <a:t>- </a:t>
            </a:r>
            <a:r>
              <a:rPr lang="it-IT" b="1" i="1" dirty="0" err="1" smtClean="0">
                <a:latin typeface="Corbel Light" panose="020B0303020204020204" pitchFamily="34" charset="0"/>
              </a:rPr>
              <a:t>ia</a:t>
            </a:r>
            <a:endParaRPr lang="it-IT" b="1" dirty="0" smtClean="0">
              <a:latin typeface="Corbel Light" panose="020B0303020204020204" pitchFamily="34" charset="0"/>
            </a:endParaRPr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8200" y="1503483"/>
            <a:ext cx="10596716" cy="27945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40773" y="4682869"/>
            <a:ext cx="11337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000" dirty="0" smtClean="0"/>
              <a:t>A seconda di quale desinenza usano nei casi con la doppia scelta, i sostantivi della terza declinazione sono divisi in tre gruppi. 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32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93291" y="316299"/>
            <a:ext cx="10441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 smtClean="0"/>
              <a:t>1° gruppo: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000" dirty="0" smtClean="0">
                <a:solidFill>
                  <a:schemeClr val="accent1"/>
                </a:solidFill>
              </a:rPr>
              <a:t>sostantivi imparisillabi con tema in consonante semplice</a:t>
            </a:r>
          </a:p>
          <a:p>
            <a:r>
              <a:rPr lang="it-IT" sz="2600" dirty="0" smtClean="0"/>
              <a:t>Significa che il tema del sostantivo finisce con una sola consonante. Ad esempio, </a:t>
            </a:r>
            <a:r>
              <a:rPr lang="it-IT" sz="2600" i="1" dirty="0" err="1" smtClean="0"/>
              <a:t>pastor</a:t>
            </a:r>
            <a:r>
              <a:rPr lang="it-IT" sz="2600" i="1" dirty="0" smtClean="0"/>
              <a:t>, </a:t>
            </a:r>
            <a:r>
              <a:rPr lang="it-IT" sz="2600" i="1" dirty="0" err="1" smtClean="0"/>
              <a:t>pastoris</a:t>
            </a:r>
            <a:r>
              <a:rPr lang="it-IT" sz="2600" i="1" dirty="0" smtClean="0"/>
              <a:t> </a:t>
            </a:r>
            <a:r>
              <a:rPr lang="it-IT" sz="2600" dirty="0" smtClean="0"/>
              <a:t>(tema: </a:t>
            </a:r>
            <a:r>
              <a:rPr lang="it-IT" sz="2600" i="1" dirty="0" err="1" smtClean="0"/>
              <a:t>pastor</a:t>
            </a:r>
            <a:r>
              <a:rPr lang="it-IT" sz="2600" i="1" dirty="0" smtClean="0"/>
              <a:t>-</a:t>
            </a:r>
            <a:r>
              <a:rPr lang="it-IT" sz="2600" dirty="0" smtClean="0"/>
              <a:t>)</a:t>
            </a:r>
            <a:endParaRPr lang="it-IT" sz="2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14632" y="2451980"/>
            <a:ext cx="10441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 smtClean="0"/>
              <a:t>2° gruppo: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000" dirty="0" smtClean="0">
                <a:solidFill>
                  <a:srgbClr val="FF0000"/>
                </a:solidFill>
              </a:rPr>
              <a:t>sostantivi parisillabi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000" dirty="0" smtClean="0">
                <a:solidFill>
                  <a:srgbClr val="FF0000"/>
                </a:solidFill>
              </a:rPr>
              <a:t>sostantivi imparisillabi con tema in consonante doppia </a:t>
            </a:r>
          </a:p>
          <a:p>
            <a:r>
              <a:rPr lang="it-IT" sz="2600" dirty="0" smtClean="0"/>
              <a:t>Significa che il tema del sostantivo finisce con due consonanti. Ad esempio, </a:t>
            </a:r>
            <a:r>
              <a:rPr lang="it-IT" sz="2600" i="1" dirty="0" err="1" smtClean="0"/>
              <a:t>mons</a:t>
            </a:r>
            <a:r>
              <a:rPr lang="it-IT" sz="2600" i="1" dirty="0" smtClean="0"/>
              <a:t>, </a:t>
            </a:r>
            <a:r>
              <a:rPr lang="it-IT" sz="2600" i="1" dirty="0" err="1" smtClean="0"/>
              <a:t>montis</a:t>
            </a:r>
            <a:r>
              <a:rPr lang="it-IT" sz="2600" dirty="0" smtClean="0"/>
              <a:t> (tema: </a:t>
            </a:r>
            <a:r>
              <a:rPr lang="it-IT" sz="2600" i="1" dirty="0" err="1" smtClean="0"/>
              <a:t>mont</a:t>
            </a:r>
            <a:r>
              <a:rPr lang="it-IT" sz="2600" i="1" dirty="0" smtClean="0"/>
              <a:t>-</a:t>
            </a:r>
            <a:r>
              <a:rPr lang="it-IT" sz="2600" dirty="0" smtClean="0"/>
              <a:t>)</a:t>
            </a:r>
            <a:endParaRPr lang="it-IT" sz="32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1949" y="4990332"/>
            <a:ext cx="104418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/>
              <a:t>3</a:t>
            </a:r>
            <a:r>
              <a:rPr lang="it-IT" sz="3800" dirty="0" smtClean="0"/>
              <a:t>° gruppo: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000" dirty="0" smtClean="0">
                <a:solidFill>
                  <a:srgbClr val="00B050"/>
                </a:solidFill>
              </a:rPr>
              <a:t>sostantivi neutri con nominativo singolare in </a:t>
            </a:r>
            <a:r>
              <a:rPr lang="it-IT" sz="3000" i="1" dirty="0" smtClean="0">
                <a:solidFill>
                  <a:srgbClr val="00B050"/>
                </a:solidFill>
              </a:rPr>
              <a:t>- e</a:t>
            </a:r>
            <a:r>
              <a:rPr lang="it-IT" sz="3000" dirty="0" smtClean="0">
                <a:solidFill>
                  <a:srgbClr val="00B050"/>
                </a:solidFill>
              </a:rPr>
              <a:t>, </a:t>
            </a:r>
            <a:r>
              <a:rPr lang="it-IT" sz="3000" i="1" dirty="0" smtClean="0">
                <a:solidFill>
                  <a:srgbClr val="00B050"/>
                </a:solidFill>
              </a:rPr>
              <a:t>- al</a:t>
            </a:r>
            <a:r>
              <a:rPr lang="it-IT" sz="3000" dirty="0" smtClean="0">
                <a:solidFill>
                  <a:srgbClr val="00B050"/>
                </a:solidFill>
              </a:rPr>
              <a:t>, - </a:t>
            </a:r>
            <a:r>
              <a:rPr lang="it-IT" sz="3000" i="1" dirty="0" err="1" smtClean="0">
                <a:solidFill>
                  <a:srgbClr val="00B050"/>
                </a:solidFill>
              </a:rPr>
              <a:t>ar</a:t>
            </a:r>
            <a:endParaRPr lang="it-IT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6749" y="226141"/>
            <a:ext cx="10547556" cy="2163097"/>
          </a:xfrm>
        </p:spPr>
        <p:txBody>
          <a:bodyPr>
            <a:normAutofit/>
          </a:bodyPr>
          <a:lstStyle/>
          <a:p>
            <a:r>
              <a:rPr lang="it-IT" sz="3400" b="1" dirty="0" smtClean="0">
                <a:solidFill>
                  <a:schemeClr val="accent1"/>
                </a:solidFill>
              </a:rPr>
              <a:t>Primo gruppo:</a:t>
            </a:r>
            <a:r>
              <a:rPr lang="it-IT" sz="3400" dirty="0" smtClean="0"/>
              <a:t/>
            </a:r>
            <a:br>
              <a:rPr lang="it-IT" sz="3400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ablativo in </a:t>
            </a:r>
            <a:r>
              <a:rPr lang="it-IT" sz="3400" i="1" dirty="0" smtClean="0"/>
              <a:t>-e</a:t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genitivo plurale in </a:t>
            </a:r>
            <a:r>
              <a:rPr lang="it-IT" sz="3400" i="1" dirty="0" smtClean="0"/>
              <a:t>-</a:t>
            </a:r>
            <a:r>
              <a:rPr lang="it-IT" sz="3400" i="1" dirty="0" err="1" smtClean="0"/>
              <a:t>um</a:t>
            </a:r>
            <a:r>
              <a:rPr lang="it-IT" sz="3400" i="1" dirty="0" smtClean="0"/>
              <a:t/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casi retti del neutro plurale in </a:t>
            </a:r>
            <a:r>
              <a:rPr lang="it-IT" sz="3400" i="1" dirty="0" smtClean="0"/>
              <a:t>-a</a:t>
            </a:r>
            <a:endParaRPr lang="it-IT" sz="3400" i="1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776749" y="2389238"/>
            <a:ext cx="10547556" cy="216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 smtClean="0">
                <a:solidFill>
                  <a:srgbClr val="FF0000"/>
                </a:solidFill>
              </a:rPr>
              <a:t>Secondo gruppo:</a:t>
            </a:r>
            <a:r>
              <a:rPr lang="it-IT" sz="3400" dirty="0" smtClean="0"/>
              <a:t/>
            </a:r>
            <a:br>
              <a:rPr lang="it-IT" sz="3400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ablativo in </a:t>
            </a:r>
            <a:r>
              <a:rPr lang="it-IT" sz="3400" i="1" dirty="0" smtClean="0"/>
              <a:t>-e</a:t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genitivo plurale in </a:t>
            </a:r>
            <a:r>
              <a:rPr lang="it-IT" sz="3400" i="1" dirty="0" smtClean="0"/>
              <a:t>-</a:t>
            </a:r>
            <a:r>
              <a:rPr lang="it-IT" sz="3400" i="1" dirty="0" err="1" smtClean="0"/>
              <a:t>ium</a:t>
            </a:r>
            <a:r>
              <a:rPr lang="it-IT" sz="3400" i="1" dirty="0" smtClean="0"/>
              <a:t/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casi retti del neutro plurale in </a:t>
            </a:r>
            <a:r>
              <a:rPr lang="it-IT" sz="3400" i="1" dirty="0" smtClean="0"/>
              <a:t>-a</a:t>
            </a:r>
            <a:endParaRPr lang="it-IT" sz="3400" i="1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776749" y="4552335"/>
            <a:ext cx="10547556" cy="216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 smtClean="0">
                <a:solidFill>
                  <a:srgbClr val="00B050"/>
                </a:solidFill>
              </a:rPr>
              <a:t>Terzo gruppo:</a:t>
            </a:r>
            <a:r>
              <a:rPr lang="it-IT" sz="3400" dirty="0" smtClean="0">
                <a:solidFill>
                  <a:srgbClr val="00B050"/>
                </a:solidFill>
              </a:rPr>
              <a:t/>
            </a:r>
            <a:br>
              <a:rPr lang="it-IT" sz="3400" dirty="0" smtClean="0">
                <a:solidFill>
                  <a:srgbClr val="00B050"/>
                </a:solidFill>
              </a:rPr>
            </a:br>
            <a:r>
              <a:rPr lang="it-IT" sz="2000" dirty="0" smtClean="0"/>
              <a:t>• </a:t>
            </a:r>
            <a:r>
              <a:rPr lang="it-IT" sz="3400" dirty="0" smtClean="0"/>
              <a:t>ablativo in </a:t>
            </a:r>
            <a:r>
              <a:rPr lang="it-IT" sz="3400" i="1" dirty="0" smtClean="0"/>
              <a:t>-i</a:t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genitivo plurale in </a:t>
            </a:r>
            <a:r>
              <a:rPr lang="it-IT" sz="3400" i="1" dirty="0" smtClean="0"/>
              <a:t>-</a:t>
            </a:r>
            <a:r>
              <a:rPr lang="it-IT" sz="3400" i="1" dirty="0" err="1" smtClean="0"/>
              <a:t>ium</a:t>
            </a:r>
            <a:r>
              <a:rPr lang="it-IT" sz="3400" i="1" dirty="0" smtClean="0"/>
              <a:t/>
            </a:r>
            <a:br>
              <a:rPr lang="it-IT" sz="3400" i="1" dirty="0" smtClean="0"/>
            </a:br>
            <a:r>
              <a:rPr lang="it-IT" sz="2000" dirty="0" smtClean="0"/>
              <a:t>• </a:t>
            </a:r>
            <a:r>
              <a:rPr lang="it-IT" sz="3400" dirty="0" smtClean="0"/>
              <a:t>casi retti del neutro plurale in </a:t>
            </a:r>
            <a:r>
              <a:rPr lang="it-IT" sz="3400" i="1" dirty="0" smtClean="0"/>
              <a:t>-</a:t>
            </a:r>
            <a:r>
              <a:rPr lang="it-IT" sz="3400" i="1" dirty="0" err="1" smtClean="0"/>
              <a:t>ia</a:t>
            </a:r>
            <a:endParaRPr lang="it-IT" sz="3400" i="1" dirty="0"/>
          </a:p>
        </p:txBody>
      </p:sp>
    </p:spTree>
    <p:extLst>
      <p:ext uri="{BB962C8B-B14F-4D97-AF65-F5344CB8AC3E}">
        <p14:creationId xmlns:p14="http://schemas.microsoft.com/office/powerpoint/2010/main" val="442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98643" y="493160"/>
            <a:ext cx="1053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Ecco tre sostantivi (maschile, femminile e neutro) del primo gruppo: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68158" y="2578812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err="1" smtClean="0"/>
              <a:t>Consul</a:t>
            </a:r>
            <a:endParaRPr lang="it-IT" sz="2000" i="1" dirty="0" smtClean="0"/>
          </a:p>
          <a:p>
            <a:r>
              <a:rPr lang="it-IT" sz="2000" i="1" dirty="0" err="1" smtClean="0"/>
              <a:t>Consul-is</a:t>
            </a:r>
            <a:endParaRPr lang="it-IT" sz="2000" i="1" dirty="0" smtClean="0"/>
          </a:p>
          <a:p>
            <a:r>
              <a:rPr lang="it-IT" sz="2000" i="1" dirty="0" err="1" smtClean="0"/>
              <a:t>Consul</a:t>
            </a:r>
            <a:r>
              <a:rPr lang="it-IT" sz="2000" i="1" dirty="0" smtClean="0"/>
              <a:t>-i</a:t>
            </a:r>
          </a:p>
          <a:p>
            <a:r>
              <a:rPr lang="it-IT" sz="2000" i="1" dirty="0" err="1" smtClean="0"/>
              <a:t>Consul-em</a:t>
            </a:r>
            <a:endParaRPr lang="it-IT" sz="2000" i="1" dirty="0" smtClean="0"/>
          </a:p>
          <a:p>
            <a:r>
              <a:rPr lang="it-IT" sz="2000" i="1" dirty="0" err="1" smtClean="0"/>
              <a:t>Consul</a:t>
            </a:r>
            <a:endParaRPr lang="it-IT" sz="2000" i="1" dirty="0" smtClean="0"/>
          </a:p>
          <a:p>
            <a:r>
              <a:rPr lang="it-IT" sz="2000" i="1" dirty="0" err="1" smtClean="0"/>
              <a:t>Consul</a:t>
            </a:r>
            <a:r>
              <a:rPr lang="it-IT" sz="2000" i="1" dirty="0" smtClean="0"/>
              <a:t>-e</a:t>
            </a:r>
            <a:endParaRPr lang="it-IT" sz="2000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969214" y="2578812"/>
            <a:ext cx="1565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err="1" smtClean="0"/>
              <a:t>Consul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Consul-um</a:t>
            </a:r>
            <a:endParaRPr lang="it-IT" sz="2000" i="1" dirty="0" smtClean="0"/>
          </a:p>
          <a:p>
            <a:r>
              <a:rPr lang="it-IT" sz="2000" i="1" dirty="0" err="1" smtClean="0"/>
              <a:t>Consul-ibus</a:t>
            </a:r>
            <a:endParaRPr lang="it-IT" sz="2000" i="1" dirty="0" smtClean="0"/>
          </a:p>
          <a:p>
            <a:r>
              <a:rPr lang="it-IT" sz="2000" i="1" dirty="0" err="1" smtClean="0"/>
              <a:t>Consul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Consul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Consul-ibus</a:t>
            </a:r>
            <a:endParaRPr lang="it-IT" sz="2000" i="1" dirty="0"/>
          </a:p>
        </p:txBody>
      </p:sp>
      <p:cxnSp>
        <p:nvCxnSpPr>
          <p:cNvPr id="9" name="Connettore 2 8"/>
          <p:cNvCxnSpPr/>
          <p:nvPr/>
        </p:nvCxnSpPr>
        <p:spPr>
          <a:xfrm flipH="1">
            <a:off x="1306101" y="933517"/>
            <a:ext cx="2496621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28947" y="2034281"/>
            <a:ext cx="2898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 smtClean="0"/>
              <a:t>consul</a:t>
            </a:r>
            <a:r>
              <a:rPr lang="it-IT" sz="2200" i="1" dirty="0" smtClean="0"/>
              <a:t>, </a:t>
            </a:r>
            <a:r>
              <a:rPr lang="it-IT" sz="2200" i="1" dirty="0" err="1" smtClean="0"/>
              <a:t>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chemeClr val="accent1"/>
                </a:solidFill>
              </a:rPr>
              <a:t>m.</a:t>
            </a:r>
            <a:r>
              <a:rPr lang="it-IT" sz="2200" dirty="0" smtClean="0"/>
              <a:t>, il console</a:t>
            </a:r>
            <a:endParaRPr lang="it-IT" sz="2200" i="1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5203430" y="954825"/>
            <a:ext cx="0" cy="68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32952" y="2034281"/>
            <a:ext cx="3348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v</a:t>
            </a:r>
            <a:r>
              <a:rPr lang="it-IT" sz="2200" i="1" dirty="0" err="1" smtClean="0"/>
              <a:t>eritas</a:t>
            </a:r>
            <a:r>
              <a:rPr lang="it-IT" sz="2200" i="1" dirty="0" smtClean="0"/>
              <a:t>, </a:t>
            </a:r>
            <a:r>
              <a:rPr lang="it-IT" sz="2200" i="1" dirty="0" err="1" smtClean="0"/>
              <a:t>veritatis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rgbClr val="FF66FF"/>
                </a:solidFill>
              </a:rPr>
              <a:t>f.</a:t>
            </a:r>
            <a:r>
              <a:rPr lang="it-IT" sz="2200" dirty="0" smtClean="0"/>
              <a:t>, la verità</a:t>
            </a:r>
            <a:endParaRPr lang="it-IT" sz="22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290185" y="2627073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smtClean="0"/>
              <a:t>Corpus</a:t>
            </a:r>
          </a:p>
          <a:p>
            <a:r>
              <a:rPr lang="it-IT" sz="2000" i="1" dirty="0" err="1" smtClean="0"/>
              <a:t>Corpor-is</a:t>
            </a:r>
            <a:endParaRPr lang="it-IT" sz="2000" i="1" dirty="0" smtClean="0"/>
          </a:p>
          <a:p>
            <a:r>
              <a:rPr lang="it-IT" sz="2000" i="1" dirty="0" err="1" smtClean="0"/>
              <a:t>Corpor</a:t>
            </a:r>
            <a:r>
              <a:rPr lang="it-IT" sz="2000" i="1" dirty="0" smtClean="0"/>
              <a:t>-i</a:t>
            </a:r>
          </a:p>
          <a:p>
            <a:r>
              <a:rPr lang="it-IT" sz="2000" i="1" dirty="0" smtClean="0"/>
              <a:t>Corpus</a:t>
            </a:r>
          </a:p>
          <a:p>
            <a:r>
              <a:rPr lang="it-IT" sz="2000" i="1" dirty="0" smtClean="0"/>
              <a:t>Corpus</a:t>
            </a:r>
          </a:p>
          <a:p>
            <a:r>
              <a:rPr lang="it-IT" sz="2000" i="1" dirty="0" err="1" smtClean="0"/>
              <a:t>Corpore</a:t>
            </a:r>
            <a:r>
              <a:rPr lang="it-IT" sz="2000" i="1" dirty="0" smtClean="0"/>
              <a:t>-e</a:t>
            </a:r>
            <a:endParaRPr lang="it-IT" sz="2000" i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583577" y="2583922"/>
            <a:ext cx="1572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err="1" smtClean="0"/>
              <a:t>Veritat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/>
              <a:t>V</a:t>
            </a:r>
            <a:r>
              <a:rPr lang="it-IT" sz="2000" i="1" dirty="0" err="1" smtClean="0"/>
              <a:t>eritat-um</a:t>
            </a:r>
            <a:endParaRPr lang="it-IT" sz="2000" i="1" dirty="0" smtClean="0"/>
          </a:p>
          <a:p>
            <a:r>
              <a:rPr lang="it-IT" sz="2000" i="1" dirty="0" err="1" smtClean="0"/>
              <a:t>Veritat-ibus</a:t>
            </a:r>
            <a:endParaRPr lang="it-IT" sz="2000" i="1" dirty="0" smtClean="0"/>
          </a:p>
          <a:p>
            <a:r>
              <a:rPr lang="it-IT" sz="2000" i="1" dirty="0" err="1" smtClean="0"/>
              <a:t>Veritat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Veritat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Veritat-ibus</a:t>
            </a:r>
            <a:endParaRPr lang="it-IT" sz="2000" i="1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6618700" y="933517"/>
            <a:ext cx="2338487" cy="5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8257851" y="2005116"/>
            <a:ext cx="295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/>
              <a:t>c</a:t>
            </a:r>
            <a:r>
              <a:rPr lang="it-IT" sz="2200" i="1" dirty="0" smtClean="0"/>
              <a:t>orpus, </a:t>
            </a:r>
            <a:r>
              <a:rPr lang="it-IT" sz="2200" i="1" dirty="0" err="1" smtClean="0"/>
              <a:t>oris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rgbClr val="00B050"/>
                </a:solidFill>
              </a:rPr>
              <a:t>n.</a:t>
            </a:r>
            <a:r>
              <a:rPr lang="it-IT" sz="2200" dirty="0" smtClean="0"/>
              <a:t>, il corpo</a:t>
            </a:r>
            <a:endParaRPr lang="it-IT" sz="2200" i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035177" y="2578810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smtClean="0"/>
              <a:t>Veritas</a:t>
            </a:r>
          </a:p>
          <a:p>
            <a:r>
              <a:rPr lang="it-IT" sz="2000" i="1" dirty="0" err="1" smtClean="0"/>
              <a:t>Veritat-is</a:t>
            </a:r>
            <a:endParaRPr lang="it-IT" sz="2000" i="1" dirty="0" smtClean="0"/>
          </a:p>
          <a:p>
            <a:r>
              <a:rPr lang="it-IT" sz="2000" i="1" dirty="0" err="1" smtClean="0"/>
              <a:t>Veritat</a:t>
            </a:r>
            <a:r>
              <a:rPr lang="it-IT" sz="2000" i="1" dirty="0" smtClean="0"/>
              <a:t>-i</a:t>
            </a:r>
          </a:p>
          <a:p>
            <a:r>
              <a:rPr lang="it-IT" sz="2000" i="1" dirty="0" err="1" smtClean="0"/>
              <a:t>Veritat-em</a:t>
            </a:r>
            <a:endParaRPr lang="it-IT" sz="2000" i="1" dirty="0" smtClean="0"/>
          </a:p>
          <a:p>
            <a:r>
              <a:rPr lang="it-IT" sz="2000" i="1" dirty="0" smtClean="0"/>
              <a:t>Veritas</a:t>
            </a:r>
          </a:p>
          <a:p>
            <a:r>
              <a:rPr lang="it-IT" sz="2000" i="1" dirty="0" err="1" smtClean="0"/>
              <a:t>Veritat</a:t>
            </a:r>
            <a:r>
              <a:rPr lang="it-IT" sz="2000" i="1" dirty="0" smtClean="0"/>
              <a:t>-e</a:t>
            </a:r>
            <a:endParaRPr lang="it-IT" sz="2000" i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9844127" y="2627073"/>
            <a:ext cx="1634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err="1" smtClean="0"/>
              <a:t>Corpor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Corpor-um</a:t>
            </a:r>
            <a:endParaRPr lang="it-IT" sz="2000" i="1" dirty="0" smtClean="0"/>
          </a:p>
          <a:p>
            <a:r>
              <a:rPr lang="it-IT" sz="2000" i="1" dirty="0" err="1" smtClean="0"/>
              <a:t>Corpor-ibus</a:t>
            </a:r>
            <a:endParaRPr lang="it-IT" sz="2000" i="1" dirty="0" smtClean="0"/>
          </a:p>
          <a:p>
            <a:r>
              <a:rPr lang="it-IT" sz="2000" i="1" dirty="0" err="1" smtClean="0"/>
              <a:t>Corpor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Corpor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Corpor-ibus</a:t>
            </a:r>
            <a:endParaRPr lang="it-IT" sz="2000" i="1" dirty="0"/>
          </a:p>
        </p:txBody>
      </p:sp>
      <p:sp>
        <p:nvSpPr>
          <p:cNvPr id="32" name="Rettangolo 31"/>
          <p:cNvSpPr/>
          <p:nvPr/>
        </p:nvSpPr>
        <p:spPr>
          <a:xfrm>
            <a:off x="220672" y="1715784"/>
            <a:ext cx="3626777" cy="347266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4035177" y="1715784"/>
            <a:ext cx="3793731" cy="347266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7972300" y="1715784"/>
            <a:ext cx="3823700" cy="347266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Esplosione 1 39"/>
          <p:cNvSpPr/>
          <p:nvPr/>
        </p:nvSpPr>
        <p:spPr>
          <a:xfrm>
            <a:off x="10556197" y="3789878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Esplosione 1 40"/>
          <p:cNvSpPr/>
          <p:nvPr/>
        </p:nvSpPr>
        <p:spPr>
          <a:xfrm>
            <a:off x="2640458" y="3102796"/>
            <a:ext cx="686657" cy="596753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Esplosione 1 41"/>
          <p:cNvSpPr/>
          <p:nvPr/>
        </p:nvSpPr>
        <p:spPr>
          <a:xfrm>
            <a:off x="6275372" y="3153810"/>
            <a:ext cx="686657" cy="596753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Esplosione 1 42"/>
          <p:cNvSpPr/>
          <p:nvPr/>
        </p:nvSpPr>
        <p:spPr>
          <a:xfrm>
            <a:off x="10542997" y="3121056"/>
            <a:ext cx="686657" cy="596753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Esplosione 1 43"/>
          <p:cNvSpPr/>
          <p:nvPr/>
        </p:nvSpPr>
        <p:spPr>
          <a:xfrm>
            <a:off x="4726539" y="4381772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Esplosione 1 44"/>
          <p:cNvSpPr/>
          <p:nvPr/>
        </p:nvSpPr>
        <p:spPr>
          <a:xfrm>
            <a:off x="9112009" y="4394695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Esplosione 1 45"/>
          <p:cNvSpPr/>
          <p:nvPr/>
        </p:nvSpPr>
        <p:spPr>
          <a:xfrm>
            <a:off x="10543490" y="2911725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Esplosione 1 46"/>
          <p:cNvSpPr/>
          <p:nvPr/>
        </p:nvSpPr>
        <p:spPr>
          <a:xfrm>
            <a:off x="10556197" y="4073843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Esplosione 1 47"/>
          <p:cNvSpPr/>
          <p:nvPr/>
        </p:nvSpPr>
        <p:spPr>
          <a:xfrm>
            <a:off x="1074505" y="4394695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8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98643" y="493160"/>
            <a:ext cx="1053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Ecco tre sostantivi (maschile, femminile e neutro) del secondo gruppo:</a:t>
            </a:r>
            <a:endParaRPr lang="it-IT" sz="2400" dirty="0"/>
          </a:p>
        </p:txBody>
      </p:sp>
      <p:sp>
        <p:nvSpPr>
          <p:cNvPr id="5" name="Rettangolo 4"/>
          <p:cNvSpPr/>
          <p:nvPr/>
        </p:nvSpPr>
        <p:spPr>
          <a:xfrm>
            <a:off x="220672" y="1715784"/>
            <a:ext cx="3626777" cy="34726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5779" y="2578808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err="1"/>
              <a:t>h</a:t>
            </a:r>
            <a:r>
              <a:rPr lang="it-IT" sz="2000" i="1" dirty="0" err="1" smtClean="0"/>
              <a:t>ost-is</a:t>
            </a:r>
            <a:endParaRPr lang="it-IT" sz="2000" i="1" dirty="0" smtClean="0"/>
          </a:p>
          <a:p>
            <a:r>
              <a:rPr lang="it-IT" sz="2000" i="1" dirty="0" err="1" smtClean="0"/>
              <a:t>host-is</a:t>
            </a:r>
            <a:endParaRPr lang="it-IT" sz="2000" i="1" dirty="0" smtClean="0"/>
          </a:p>
          <a:p>
            <a:r>
              <a:rPr lang="it-IT" sz="2000" i="1" dirty="0" err="1" smtClean="0"/>
              <a:t>host</a:t>
            </a:r>
            <a:r>
              <a:rPr lang="it-IT" sz="2000" i="1" dirty="0" smtClean="0"/>
              <a:t>-i</a:t>
            </a:r>
          </a:p>
          <a:p>
            <a:r>
              <a:rPr lang="it-IT" sz="2000" i="1" dirty="0" err="1" smtClean="0"/>
              <a:t>host-em</a:t>
            </a:r>
            <a:endParaRPr lang="it-IT" sz="2000" i="1" dirty="0" smtClean="0"/>
          </a:p>
          <a:p>
            <a:r>
              <a:rPr lang="it-IT" sz="2000" i="1" dirty="0" err="1"/>
              <a:t>h</a:t>
            </a:r>
            <a:r>
              <a:rPr lang="it-IT" sz="2000" i="1" dirty="0" err="1" smtClean="0"/>
              <a:t>ost-is</a:t>
            </a:r>
            <a:endParaRPr lang="it-IT" sz="2000" i="1" dirty="0" smtClean="0"/>
          </a:p>
          <a:p>
            <a:r>
              <a:rPr lang="it-IT" sz="2000" i="1" dirty="0" err="1" smtClean="0"/>
              <a:t>host</a:t>
            </a:r>
            <a:r>
              <a:rPr lang="it-IT" sz="2000" i="1" dirty="0" smtClean="0"/>
              <a:t>-e</a:t>
            </a:r>
            <a:endParaRPr lang="it-IT" sz="2000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969214" y="2578812"/>
            <a:ext cx="1565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err="1" smtClean="0"/>
              <a:t>host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host-ium</a:t>
            </a:r>
            <a:endParaRPr lang="it-IT" sz="2000" i="1" dirty="0" smtClean="0"/>
          </a:p>
          <a:p>
            <a:r>
              <a:rPr lang="it-IT" sz="2000" i="1" dirty="0" err="1" smtClean="0"/>
              <a:t>host-ibus</a:t>
            </a:r>
            <a:endParaRPr lang="it-IT" sz="2000" i="1" dirty="0" smtClean="0"/>
          </a:p>
          <a:p>
            <a:r>
              <a:rPr lang="it-IT" sz="2000" i="1" dirty="0" err="1" smtClean="0"/>
              <a:t>host</a:t>
            </a:r>
            <a:r>
              <a:rPr lang="it-IT" sz="2000" i="1" dirty="0" smtClean="0"/>
              <a:t>-es</a:t>
            </a:r>
          </a:p>
          <a:p>
            <a:r>
              <a:rPr lang="it-IT" sz="2000" i="1" dirty="0" err="1" smtClean="0"/>
              <a:t>host</a:t>
            </a:r>
            <a:r>
              <a:rPr lang="it-IT" sz="2000" i="1" dirty="0"/>
              <a:t>-</a:t>
            </a:r>
            <a:r>
              <a:rPr lang="it-IT" sz="2000" i="1" dirty="0" smtClean="0"/>
              <a:t>es</a:t>
            </a:r>
          </a:p>
          <a:p>
            <a:r>
              <a:rPr lang="it-IT" sz="2000" i="1" dirty="0" err="1" smtClean="0"/>
              <a:t>host-ibus</a:t>
            </a:r>
            <a:endParaRPr lang="it-IT" sz="2000" i="1" dirty="0"/>
          </a:p>
        </p:txBody>
      </p:sp>
      <p:sp>
        <p:nvSpPr>
          <p:cNvPr id="8" name="Rettangolo 7"/>
          <p:cNvSpPr/>
          <p:nvPr/>
        </p:nvSpPr>
        <p:spPr>
          <a:xfrm>
            <a:off x="4035177" y="1715784"/>
            <a:ext cx="3793731" cy="34726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320713" y="2578808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err="1" smtClean="0"/>
              <a:t>fons</a:t>
            </a:r>
            <a:endParaRPr lang="it-IT" sz="2000" i="1" dirty="0" smtClean="0"/>
          </a:p>
          <a:p>
            <a:r>
              <a:rPr lang="it-IT" sz="2000" i="1" dirty="0" smtClean="0"/>
              <a:t>font-</a:t>
            </a:r>
            <a:r>
              <a:rPr lang="it-IT" sz="2000" i="1" dirty="0" err="1" smtClean="0"/>
              <a:t>is</a:t>
            </a:r>
            <a:endParaRPr lang="it-IT" sz="2000" i="1" dirty="0" smtClean="0"/>
          </a:p>
          <a:p>
            <a:r>
              <a:rPr lang="it-IT" sz="2000" i="1" dirty="0" smtClean="0"/>
              <a:t>font-i</a:t>
            </a:r>
          </a:p>
          <a:p>
            <a:r>
              <a:rPr lang="it-IT" sz="2000" i="1" dirty="0" smtClean="0"/>
              <a:t>font-</a:t>
            </a:r>
            <a:r>
              <a:rPr lang="it-IT" sz="2000" i="1" dirty="0" err="1" smtClean="0"/>
              <a:t>em</a:t>
            </a:r>
            <a:endParaRPr lang="it-IT" sz="2000" i="1" dirty="0" smtClean="0"/>
          </a:p>
          <a:p>
            <a:r>
              <a:rPr lang="it-IT" sz="2000" i="1" dirty="0" err="1" smtClean="0"/>
              <a:t>fons</a:t>
            </a:r>
            <a:endParaRPr lang="it-IT" sz="2000" i="1" dirty="0" smtClean="0"/>
          </a:p>
          <a:p>
            <a:r>
              <a:rPr lang="it-IT" sz="2000" i="1" dirty="0" smtClean="0"/>
              <a:t>font-e</a:t>
            </a:r>
            <a:endParaRPr lang="it-IT" sz="2000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964148" y="2578809"/>
            <a:ext cx="1572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smtClean="0"/>
              <a:t>font-es</a:t>
            </a:r>
          </a:p>
          <a:p>
            <a:r>
              <a:rPr lang="it-IT" sz="2000" i="1" dirty="0" smtClean="0"/>
              <a:t>font-</a:t>
            </a:r>
            <a:r>
              <a:rPr lang="it-IT" sz="2000" i="1" dirty="0" err="1"/>
              <a:t>i</a:t>
            </a:r>
            <a:r>
              <a:rPr lang="it-IT" sz="2000" i="1" dirty="0" err="1" smtClean="0"/>
              <a:t>um</a:t>
            </a:r>
            <a:endParaRPr lang="it-IT" sz="2000" i="1" dirty="0" smtClean="0"/>
          </a:p>
          <a:p>
            <a:r>
              <a:rPr lang="it-IT" sz="2000" i="1" dirty="0" smtClean="0"/>
              <a:t>font-</a:t>
            </a:r>
            <a:r>
              <a:rPr lang="it-IT" sz="2000" i="1" dirty="0" err="1" smtClean="0"/>
              <a:t>ibus</a:t>
            </a:r>
            <a:endParaRPr lang="it-IT" sz="2000" i="1" dirty="0" smtClean="0"/>
          </a:p>
          <a:p>
            <a:r>
              <a:rPr lang="it-IT" sz="2000" i="1" dirty="0" smtClean="0"/>
              <a:t>font-es</a:t>
            </a:r>
          </a:p>
          <a:p>
            <a:r>
              <a:rPr lang="it-IT" sz="2000" i="1" dirty="0" smtClean="0"/>
              <a:t>font-es</a:t>
            </a:r>
          </a:p>
          <a:p>
            <a:r>
              <a:rPr lang="it-IT" sz="2000" i="1" dirty="0" smtClean="0"/>
              <a:t>font-</a:t>
            </a:r>
            <a:r>
              <a:rPr lang="it-IT" sz="2000" i="1" dirty="0" err="1" smtClean="0"/>
              <a:t>ibus</a:t>
            </a:r>
            <a:endParaRPr lang="it-IT" sz="2000" i="1" dirty="0"/>
          </a:p>
        </p:txBody>
      </p:sp>
      <p:sp>
        <p:nvSpPr>
          <p:cNvPr id="11" name="Rettangolo 10"/>
          <p:cNvSpPr/>
          <p:nvPr/>
        </p:nvSpPr>
        <p:spPr>
          <a:xfrm>
            <a:off x="7972300" y="1715784"/>
            <a:ext cx="3823700" cy="34726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8290185" y="2627073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 dirty="0" err="1" smtClean="0"/>
              <a:t>os</a:t>
            </a:r>
            <a:endParaRPr lang="it-IT" sz="2000" i="1" dirty="0" smtClean="0"/>
          </a:p>
          <a:p>
            <a:r>
              <a:rPr lang="it-IT" sz="2000" i="1" dirty="0" err="1" smtClean="0"/>
              <a:t>oss-is</a:t>
            </a:r>
            <a:endParaRPr lang="it-IT" sz="2000" i="1" dirty="0" smtClean="0"/>
          </a:p>
          <a:p>
            <a:r>
              <a:rPr lang="it-IT" sz="2000" i="1" dirty="0" err="1" smtClean="0"/>
              <a:t>oss</a:t>
            </a:r>
            <a:r>
              <a:rPr lang="it-IT" sz="2000" i="1" dirty="0" smtClean="0"/>
              <a:t>-i</a:t>
            </a:r>
          </a:p>
          <a:p>
            <a:r>
              <a:rPr lang="it-IT" sz="2000" i="1" dirty="0" err="1" smtClean="0"/>
              <a:t>os</a:t>
            </a:r>
            <a:endParaRPr lang="it-IT" sz="2000" i="1" dirty="0" smtClean="0"/>
          </a:p>
          <a:p>
            <a:r>
              <a:rPr lang="it-IT" sz="2000" i="1" dirty="0" err="1" smtClean="0"/>
              <a:t>os</a:t>
            </a:r>
            <a:endParaRPr lang="it-IT" sz="2000" i="1" dirty="0" smtClean="0"/>
          </a:p>
          <a:p>
            <a:r>
              <a:rPr lang="it-IT" sz="2000" i="1" dirty="0" err="1" smtClean="0"/>
              <a:t>oss</a:t>
            </a:r>
            <a:r>
              <a:rPr lang="it-IT" sz="2000" i="1" dirty="0" smtClean="0"/>
              <a:t>-e</a:t>
            </a:r>
            <a:endParaRPr lang="it-IT" sz="2000" i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844127" y="2627073"/>
            <a:ext cx="1634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err="1" smtClean="0"/>
              <a:t>oss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oss-ium</a:t>
            </a:r>
            <a:endParaRPr lang="it-IT" sz="2000" i="1" dirty="0" smtClean="0"/>
          </a:p>
          <a:p>
            <a:r>
              <a:rPr lang="it-IT" sz="2000" i="1" dirty="0" err="1" smtClean="0"/>
              <a:t>oss-ibus</a:t>
            </a:r>
            <a:endParaRPr lang="it-IT" sz="2000" i="1" dirty="0" smtClean="0"/>
          </a:p>
          <a:p>
            <a:r>
              <a:rPr lang="it-IT" sz="2000" i="1" dirty="0" err="1" smtClean="0"/>
              <a:t>oss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oss</a:t>
            </a:r>
            <a:r>
              <a:rPr lang="it-IT" sz="2000" i="1" dirty="0" smtClean="0"/>
              <a:t>-a</a:t>
            </a:r>
          </a:p>
          <a:p>
            <a:r>
              <a:rPr lang="it-IT" sz="2000" i="1" dirty="0" err="1" smtClean="0"/>
              <a:t>oss-ibus</a:t>
            </a:r>
            <a:endParaRPr lang="it-IT" sz="2000" i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28947" y="2034281"/>
            <a:ext cx="2898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 smtClean="0"/>
              <a:t>hostis</a:t>
            </a:r>
            <a:r>
              <a:rPr lang="it-IT" sz="2200" i="1" dirty="0" smtClean="0"/>
              <a:t>, </a:t>
            </a:r>
            <a:r>
              <a:rPr lang="it-IT" sz="2200" i="1" dirty="0" err="1" smtClean="0"/>
              <a:t>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chemeClr val="accent1"/>
                </a:solidFill>
              </a:rPr>
              <a:t>m.</a:t>
            </a:r>
            <a:r>
              <a:rPr lang="it-IT" sz="2200" dirty="0" smtClean="0"/>
              <a:t>, il nemico</a:t>
            </a:r>
            <a:endParaRPr lang="it-IT" sz="22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320713" y="2017373"/>
            <a:ext cx="2898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 smtClean="0"/>
              <a:t>fons</a:t>
            </a:r>
            <a:r>
              <a:rPr lang="it-IT" sz="2200" i="1" dirty="0" smtClean="0"/>
              <a:t>, </a:t>
            </a:r>
            <a:r>
              <a:rPr lang="it-IT" sz="2200" i="1" dirty="0" err="1" smtClean="0"/>
              <a:t>fontis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rgbClr val="FF66FF"/>
                </a:solidFill>
              </a:rPr>
              <a:t>f.</a:t>
            </a:r>
            <a:r>
              <a:rPr lang="it-IT" sz="2200" dirty="0" smtClean="0"/>
              <a:t>, la fonte</a:t>
            </a:r>
            <a:endParaRPr lang="it-IT" sz="2200" i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395043" y="2017373"/>
            <a:ext cx="2898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 smtClean="0"/>
              <a:t>os</a:t>
            </a:r>
            <a:r>
              <a:rPr lang="it-IT" sz="2200" i="1" dirty="0" smtClean="0"/>
              <a:t>, </a:t>
            </a:r>
            <a:r>
              <a:rPr lang="it-IT" sz="2200" i="1" dirty="0" err="1" smtClean="0"/>
              <a:t>ossis</a:t>
            </a:r>
            <a:r>
              <a:rPr lang="it-IT" sz="2200" i="1" dirty="0" smtClean="0"/>
              <a:t>, </a:t>
            </a:r>
            <a:r>
              <a:rPr lang="it-IT" sz="2200" dirty="0" smtClean="0">
                <a:solidFill>
                  <a:srgbClr val="00B050"/>
                </a:solidFill>
              </a:rPr>
              <a:t>n.</a:t>
            </a:r>
            <a:r>
              <a:rPr lang="it-IT" sz="2200" dirty="0" smtClean="0"/>
              <a:t>, l’osso</a:t>
            </a:r>
            <a:endParaRPr lang="it-IT" sz="2200" i="1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2751761" y="1029307"/>
            <a:ext cx="964833" cy="5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5014413" y="954825"/>
            <a:ext cx="68864" cy="63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6656439" y="954825"/>
            <a:ext cx="1524000" cy="63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losione 1 26"/>
          <p:cNvSpPr/>
          <p:nvPr/>
        </p:nvSpPr>
        <p:spPr>
          <a:xfrm>
            <a:off x="773132" y="4329312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Esplosione 1 27"/>
          <p:cNvSpPr/>
          <p:nvPr/>
        </p:nvSpPr>
        <p:spPr>
          <a:xfrm>
            <a:off x="4718369" y="4329312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Esplosione 1 28"/>
          <p:cNvSpPr/>
          <p:nvPr/>
        </p:nvSpPr>
        <p:spPr>
          <a:xfrm>
            <a:off x="8645553" y="4439118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Esplosione 1 29"/>
          <p:cNvSpPr/>
          <p:nvPr/>
        </p:nvSpPr>
        <p:spPr>
          <a:xfrm>
            <a:off x="2416568" y="3078480"/>
            <a:ext cx="722872" cy="622809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Esplosione 1 30"/>
          <p:cNvSpPr/>
          <p:nvPr/>
        </p:nvSpPr>
        <p:spPr>
          <a:xfrm>
            <a:off x="6360160" y="3156759"/>
            <a:ext cx="858721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Esplosione 1 31"/>
          <p:cNvSpPr/>
          <p:nvPr/>
        </p:nvSpPr>
        <p:spPr>
          <a:xfrm>
            <a:off x="10201124" y="3156759"/>
            <a:ext cx="700556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splosione 1 33"/>
          <p:cNvSpPr/>
          <p:nvPr/>
        </p:nvSpPr>
        <p:spPr>
          <a:xfrm>
            <a:off x="10197573" y="2884494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Esplosione 1 34"/>
          <p:cNvSpPr/>
          <p:nvPr/>
        </p:nvSpPr>
        <p:spPr>
          <a:xfrm>
            <a:off x="10197572" y="4093616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Esplosione 1 35"/>
          <p:cNvSpPr/>
          <p:nvPr/>
        </p:nvSpPr>
        <p:spPr>
          <a:xfrm>
            <a:off x="10194377" y="3779009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2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98643" y="493160"/>
            <a:ext cx="1053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Ed ecco uno dei pochissimi sostantivi (neutri) del terzo gruppo:</a:t>
            </a:r>
            <a:endParaRPr lang="it-IT" sz="2400" dirty="0"/>
          </a:p>
        </p:txBody>
      </p:sp>
      <p:sp>
        <p:nvSpPr>
          <p:cNvPr id="8" name="Rettangolo 7"/>
          <p:cNvSpPr/>
          <p:nvPr/>
        </p:nvSpPr>
        <p:spPr>
          <a:xfrm>
            <a:off x="4035177" y="1715784"/>
            <a:ext cx="3793731" cy="347266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320713" y="2578808"/>
            <a:ext cx="135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SING.</a:t>
            </a:r>
          </a:p>
          <a:p>
            <a:r>
              <a:rPr lang="it-IT" sz="2000" i="1"/>
              <a:t>m</a:t>
            </a:r>
            <a:r>
              <a:rPr lang="it-IT" sz="2000" i="1" smtClean="0"/>
              <a:t>ar-e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is</a:t>
            </a:r>
            <a:endParaRPr lang="it-IT" sz="2000" i="1" dirty="0" smtClean="0"/>
          </a:p>
          <a:p>
            <a:r>
              <a:rPr lang="it-IT" sz="2000" i="1" dirty="0" smtClean="0"/>
              <a:t>mar-i</a:t>
            </a:r>
          </a:p>
          <a:p>
            <a:r>
              <a:rPr lang="it-IT" sz="2000" i="1" dirty="0" smtClean="0"/>
              <a:t>mar-e</a:t>
            </a:r>
          </a:p>
          <a:p>
            <a:r>
              <a:rPr lang="it-IT" sz="2000" i="1" dirty="0" smtClean="0"/>
              <a:t>mar-e</a:t>
            </a:r>
          </a:p>
          <a:p>
            <a:r>
              <a:rPr lang="it-IT" sz="2000" i="1" dirty="0" smtClean="0"/>
              <a:t>mari-i</a:t>
            </a:r>
            <a:endParaRPr lang="it-IT" sz="2000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964148" y="2578809"/>
            <a:ext cx="1572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PLUR.</a:t>
            </a:r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ia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ium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ibus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ia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ia</a:t>
            </a:r>
            <a:endParaRPr lang="it-IT" sz="2000" i="1" dirty="0" smtClean="0"/>
          </a:p>
          <a:p>
            <a:r>
              <a:rPr lang="it-IT" sz="2000" i="1" dirty="0" smtClean="0"/>
              <a:t>mar-</a:t>
            </a:r>
            <a:r>
              <a:rPr lang="it-IT" sz="2000" i="1" dirty="0" err="1" smtClean="0"/>
              <a:t>ibus</a:t>
            </a:r>
            <a:endParaRPr lang="it-IT" sz="20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320713" y="2017373"/>
            <a:ext cx="2898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/>
              <a:t>m</a:t>
            </a:r>
            <a:r>
              <a:rPr lang="it-IT" sz="2200" i="1" dirty="0" smtClean="0"/>
              <a:t>are, </a:t>
            </a:r>
            <a:r>
              <a:rPr lang="it-IT" sz="2200" i="1" dirty="0" err="1" smtClean="0"/>
              <a:t>maris</a:t>
            </a:r>
            <a:r>
              <a:rPr lang="it-IT" sz="2200" i="1" dirty="0" smtClean="0"/>
              <a:t>, </a:t>
            </a:r>
            <a:r>
              <a:rPr lang="it-IT" sz="2200" dirty="0" smtClean="0"/>
              <a:t>n., il mare</a:t>
            </a:r>
            <a:endParaRPr lang="it-IT" sz="2200" i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668781" y="1009062"/>
            <a:ext cx="9832" cy="5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losione 1 20"/>
          <p:cNvSpPr/>
          <p:nvPr/>
        </p:nvSpPr>
        <p:spPr>
          <a:xfrm>
            <a:off x="4768066" y="4331847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Esplosione 1 21"/>
          <p:cNvSpPr/>
          <p:nvPr/>
        </p:nvSpPr>
        <p:spPr>
          <a:xfrm>
            <a:off x="6411502" y="2838098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Esplosione 1 23"/>
          <p:cNvSpPr/>
          <p:nvPr/>
        </p:nvSpPr>
        <p:spPr>
          <a:xfrm>
            <a:off x="6411502" y="3758469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Esplosione 1 24"/>
          <p:cNvSpPr/>
          <p:nvPr/>
        </p:nvSpPr>
        <p:spPr>
          <a:xfrm>
            <a:off x="6411501" y="4052686"/>
            <a:ext cx="463193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Esplosione 1 25"/>
          <p:cNvSpPr/>
          <p:nvPr/>
        </p:nvSpPr>
        <p:spPr>
          <a:xfrm>
            <a:off x="6411501" y="3170617"/>
            <a:ext cx="629379" cy="544530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7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793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 Light</vt:lpstr>
      <vt:lpstr>Tema di Office</vt:lpstr>
      <vt:lpstr>Presentazione standard di PowerPoint</vt:lpstr>
      <vt:lpstr>Presentazione standard di PowerPoint</vt:lpstr>
      <vt:lpstr>Attenzione: ci sono tre casi con una doppia desinenza!</vt:lpstr>
      <vt:lpstr>Presentazione standard di PowerPoint</vt:lpstr>
      <vt:lpstr>Primo gruppo: • ablativo in -e • genitivo plurale in -um • casi retti del neutro plurale in -a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</dc:creator>
  <cp:lastModifiedBy>Sabina Riondino</cp:lastModifiedBy>
  <cp:revision>39</cp:revision>
  <dcterms:created xsi:type="dcterms:W3CDTF">2020-12-24T11:07:48Z</dcterms:created>
  <dcterms:modified xsi:type="dcterms:W3CDTF">2024-10-16T15:20:13Z</dcterms:modified>
</cp:coreProperties>
</file>