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16/6/2021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16/6/2021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FFB3-5E8B-4B09-8652-ECA69510A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Dezvoltarea</a:t>
            </a:r>
            <a:r>
              <a:rPr lang="en-US" sz="4400" dirty="0"/>
              <a:t> </a:t>
            </a:r>
            <a:r>
              <a:rPr lang="en-US" sz="4400" dirty="0" err="1"/>
              <a:t>unei</a:t>
            </a:r>
            <a:r>
              <a:rPr lang="en-US" sz="4400" dirty="0"/>
              <a:t> </a:t>
            </a:r>
            <a:r>
              <a:rPr lang="en-US" sz="4400" dirty="0" err="1"/>
              <a:t>aplicații</a:t>
            </a:r>
            <a:r>
              <a:rPr lang="en-US" sz="4400" dirty="0"/>
              <a:t> </a:t>
            </a:r>
            <a:r>
              <a:rPr lang="en-US" sz="4400" dirty="0" err="1"/>
              <a:t>pentru</a:t>
            </a:r>
            <a:r>
              <a:rPr lang="en-US" sz="4400" dirty="0"/>
              <a:t> </a:t>
            </a:r>
            <a:r>
              <a:rPr lang="en-US" sz="4400" dirty="0" err="1"/>
              <a:t>managementul</a:t>
            </a:r>
            <a:r>
              <a:rPr lang="en-US" sz="4400" dirty="0"/>
              <a:t> </a:t>
            </a:r>
            <a:r>
              <a:rPr lang="en-US" sz="4400" dirty="0" err="1"/>
              <a:t>proiectelor</a:t>
            </a:r>
            <a:r>
              <a:rPr lang="en-US" sz="4400" dirty="0"/>
              <a:t> pe </a:t>
            </a:r>
            <a:r>
              <a:rPr lang="en-US" sz="4400" dirty="0" err="1"/>
              <a:t>platforma</a:t>
            </a:r>
            <a:r>
              <a:rPr lang="en-US" sz="4400" dirty="0"/>
              <a:t>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3EBDA-871A-489B-ACAC-C40BD7BF4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4063297" cy="914400"/>
          </a:xfrm>
        </p:spPr>
        <p:txBody>
          <a:bodyPr/>
          <a:lstStyle/>
          <a:p>
            <a:r>
              <a:rPr lang="en-US" sz="1800" dirty="0"/>
              <a:t>COORDONATOR ŞTIINŢIFIC:</a:t>
            </a:r>
          </a:p>
          <a:p>
            <a:r>
              <a:rPr lang="en-US" sz="1800" dirty="0"/>
              <a:t>Conf. univ. dr. Ana Cristina </a:t>
            </a:r>
            <a:r>
              <a:rPr lang="en-US" sz="1800" dirty="0" err="1"/>
              <a:t>Dăscălescu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701F27-F323-40EC-9DF6-5BD349DE85E8}"/>
              </a:ext>
            </a:extLst>
          </p:cNvPr>
          <p:cNvSpPr txBox="1">
            <a:spLocks/>
          </p:cNvSpPr>
          <p:nvPr/>
        </p:nvSpPr>
        <p:spPr>
          <a:xfrm>
            <a:off x="6879023" y="5102352"/>
            <a:ext cx="1752915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ABSOLVENT:</a:t>
            </a:r>
          </a:p>
          <a:p>
            <a:r>
              <a:rPr lang="en-US" sz="1800"/>
              <a:t>Sabin Drăgan 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DFD6B63-E879-434E-9262-8CAF3FD288EE}"/>
              </a:ext>
            </a:extLst>
          </p:cNvPr>
          <p:cNvSpPr txBox="1">
            <a:spLocks/>
          </p:cNvSpPr>
          <p:nvPr/>
        </p:nvSpPr>
        <p:spPr>
          <a:xfrm>
            <a:off x="1069848" y="1273354"/>
            <a:ext cx="6220968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UNIVERSITATEA “TITU MAIORESCU” DIN BUCUREŞTI</a:t>
            </a:r>
          </a:p>
          <a:p>
            <a:r>
              <a:rPr lang="en-US" sz="1800" dirty="0"/>
              <a:t>FACULTATEA DE INFORMATICĂ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6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3BB9-2AFB-481D-AE3C-186ED06B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 selectivă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4577-ECF4-4816-A9F4-301DC991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Darwin, Ian F. 2012. Android Cookbook. </a:t>
            </a:r>
            <a:r>
              <a:rPr lang="en-US" dirty="0" err="1"/>
              <a:t>s.l.</a:t>
            </a:r>
            <a:r>
              <a:rPr lang="en-US" dirty="0"/>
              <a:t> : O'REILLY, 2012.</a:t>
            </a:r>
            <a:endParaRPr lang="ro-RO" dirty="0"/>
          </a:p>
          <a:p>
            <a:r>
              <a:rPr lang="ro-RO" dirty="0"/>
              <a:t>2.	Lee, </a:t>
            </a:r>
            <a:r>
              <a:rPr lang="ro-RO" dirty="0" err="1"/>
              <a:t>Wei-Meng</a:t>
            </a:r>
            <a:r>
              <a:rPr lang="ro-RO" dirty="0"/>
              <a:t>. 2013. Android </a:t>
            </a:r>
            <a:r>
              <a:rPr lang="ro-RO" dirty="0" err="1"/>
              <a:t>application</a:t>
            </a:r>
            <a:r>
              <a:rPr lang="ro-RO" dirty="0"/>
              <a:t> </a:t>
            </a:r>
            <a:r>
              <a:rPr lang="ro-RO" dirty="0" err="1"/>
              <a:t>development</a:t>
            </a:r>
            <a:r>
              <a:rPr lang="ro-RO" dirty="0"/>
              <a:t> </a:t>
            </a:r>
            <a:r>
              <a:rPr lang="ro-RO" dirty="0" err="1"/>
              <a:t>cookbook</a:t>
            </a:r>
            <a:r>
              <a:rPr lang="ro-RO" dirty="0"/>
              <a:t> 93 </a:t>
            </a:r>
            <a:r>
              <a:rPr lang="ro-RO" dirty="0" err="1"/>
              <a:t>recipes</a:t>
            </a:r>
            <a:r>
              <a:rPr lang="ro-RO" dirty="0"/>
              <a:t> for building </a:t>
            </a:r>
            <a:r>
              <a:rPr lang="ro-RO" dirty="0" err="1"/>
              <a:t>winning</a:t>
            </a:r>
            <a:r>
              <a:rPr lang="ro-RO" dirty="0"/>
              <a:t> </a:t>
            </a:r>
            <a:r>
              <a:rPr lang="ro-RO" dirty="0" err="1"/>
              <a:t>apps</a:t>
            </a:r>
            <a:r>
              <a:rPr lang="ro-RO" dirty="0"/>
              <a:t>. </a:t>
            </a:r>
            <a:r>
              <a:rPr lang="ro-RO" dirty="0" err="1"/>
              <a:t>s.l</a:t>
            </a:r>
            <a:r>
              <a:rPr lang="ro-RO" dirty="0"/>
              <a:t>. : </a:t>
            </a:r>
            <a:r>
              <a:rPr lang="ro-RO" dirty="0" err="1"/>
              <a:t>Wrox</a:t>
            </a:r>
            <a:r>
              <a:rPr lang="ro-RO" dirty="0"/>
              <a:t>, 2013.</a:t>
            </a:r>
          </a:p>
          <a:p>
            <a:r>
              <a:rPr lang="ro-RO" dirty="0"/>
              <a:t>3.	</a:t>
            </a:r>
            <a:r>
              <a:rPr lang="ro-RO" dirty="0" err="1"/>
              <a:t>Rick</a:t>
            </a:r>
            <a:r>
              <a:rPr lang="ro-RO" dirty="0"/>
              <a:t> Rogers, John </a:t>
            </a:r>
            <a:r>
              <a:rPr lang="ro-RO" dirty="0" err="1"/>
              <a:t>Lombardo</a:t>
            </a:r>
            <a:r>
              <a:rPr lang="ro-RO" dirty="0"/>
              <a:t>, </a:t>
            </a:r>
            <a:r>
              <a:rPr lang="ro-RO" dirty="0" err="1"/>
              <a:t>Zigurd</a:t>
            </a:r>
            <a:r>
              <a:rPr lang="ro-RO" dirty="0"/>
              <a:t> </a:t>
            </a:r>
            <a:r>
              <a:rPr lang="ro-RO" dirty="0" err="1"/>
              <a:t>Mednieks</a:t>
            </a:r>
            <a:r>
              <a:rPr lang="ro-RO" dirty="0"/>
              <a:t> &amp; Blake </a:t>
            </a:r>
            <a:r>
              <a:rPr lang="ro-RO" dirty="0" err="1"/>
              <a:t>Meike</a:t>
            </a:r>
            <a:r>
              <a:rPr lang="ro-RO" dirty="0"/>
              <a:t>. 2009. Android </a:t>
            </a:r>
            <a:r>
              <a:rPr lang="ro-RO" dirty="0" err="1"/>
              <a:t>Application</a:t>
            </a:r>
            <a:r>
              <a:rPr lang="ro-RO" dirty="0"/>
              <a:t> </a:t>
            </a:r>
            <a:r>
              <a:rPr lang="ro-RO" dirty="0" err="1"/>
              <a:t>Development</a:t>
            </a:r>
            <a:r>
              <a:rPr lang="ro-RO" dirty="0"/>
              <a:t>. </a:t>
            </a:r>
            <a:r>
              <a:rPr lang="ro-RO" dirty="0" err="1"/>
              <a:t>s.l</a:t>
            </a:r>
            <a:r>
              <a:rPr lang="ro-RO" dirty="0"/>
              <a:t>. : </a:t>
            </a:r>
            <a:r>
              <a:rPr lang="ro-RO" dirty="0" err="1"/>
              <a:t>OReilly</a:t>
            </a:r>
            <a:r>
              <a:rPr lang="ro-RO" dirty="0"/>
              <a:t>, 2009.</a:t>
            </a:r>
          </a:p>
          <a:p>
            <a:r>
              <a:rPr lang="ro-RO" dirty="0"/>
              <a:t>4.	</a:t>
            </a:r>
            <a:r>
              <a:rPr lang="ro-RO" dirty="0" err="1"/>
              <a:t>Stack</a:t>
            </a:r>
            <a:r>
              <a:rPr lang="ro-RO" dirty="0"/>
              <a:t> </a:t>
            </a:r>
            <a:r>
              <a:rPr lang="ro-RO" dirty="0" err="1"/>
              <a:t>Overflow</a:t>
            </a:r>
            <a:r>
              <a:rPr lang="ro-RO" dirty="0"/>
              <a:t> . Android™ Notes for </a:t>
            </a:r>
            <a:r>
              <a:rPr lang="ro-RO" dirty="0" err="1"/>
              <a:t>Professionals</a:t>
            </a:r>
            <a:r>
              <a:rPr lang="ro-RO" dirty="0"/>
              <a:t>. </a:t>
            </a:r>
            <a:r>
              <a:rPr lang="ro-RO" dirty="0" err="1"/>
              <a:t>s.l</a:t>
            </a:r>
            <a:r>
              <a:rPr lang="ro-RO" dirty="0"/>
              <a:t>. : Creative </a:t>
            </a:r>
            <a:r>
              <a:rPr lang="ro-RO" dirty="0" err="1"/>
              <a:t>Commons</a:t>
            </a:r>
            <a:r>
              <a:rPr lang="ro-RO" dirty="0"/>
              <a:t> BY-SA.</a:t>
            </a:r>
          </a:p>
          <a:p>
            <a:r>
              <a:rPr lang="en-US" dirty="0"/>
              <a:t>5.	To, James Steele Nelson. The Android Developer’s Cookbook Building Applications with the Android SDK. </a:t>
            </a:r>
            <a:r>
              <a:rPr lang="en-US" dirty="0" err="1"/>
              <a:t>s.l.</a:t>
            </a:r>
            <a:r>
              <a:rPr lang="en-US" dirty="0"/>
              <a:t> : Addison-Wesley.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0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F8CB-FD1F-439F-8904-62F046C5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Cuprinsul</a:t>
            </a:r>
            <a:r>
              <a:rPr lang="en-US" dirty="0"/>
              <a:t> </a:t>
            </a:r>
            <a:r>
              <a:rPr lang="en-US" dirty="0" err="1"/>
              <a:t>lucrării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6475-D97D-4519-B047-A9786F18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Capitolul I – Tehnologii utilizate</a:t>
            </a:r>
          </a:p>
          <a:p>
            <a:pPr lvl="1"/>
            <a:r>
              <a:rPr lang="it-IT" dirty="0"/>
              <a:t>Arhitectura Android</a:t>
            </a:r>
          </a:p>
          <a:p>
            <a:pPr lvl="1"/>
            <a:r>
              <a:rPr lang="en-US" dirty="0"/>
              <a:t>Java in </a:t>
            </a:r>
            <a:r>
              <a:rPr lang="en-US" dirty="0" err="1"/>
              <a:t>contextul</a:t>
            </a:r>
            <a:r>
              <a:rPr lang="en-US" dirty="0"/>
              <a:t> Android	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 err="1"/>
              <a:t>RecyclerView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ViewPager2</a:t>
            </a:r>
          </a:p>
          <a:p>
            <a:pPr lvl="1"/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RecyclerView</a:t>
            </a:r>
            <a:endParaRPr lang="en-US" dirty="0"/>
          </a:p>
          <a:p>
            <a:pPr lvl="1"/>
            <a:r>
              <a:rPr lang="en-US" dirty="0" err="1"/>
              <a:t>Fragmente</a:t>
            </a:r>
            <a:endParaRPr lang="en-US" dirty="0"/>
          </a:p>
          <a:p>
            <a:r>
              <a:rPr lang="en-US" dirty="0" err="1"/>
              <a:t>Capitolul</a:t>
            </a:r>
            <a:r>
              <a:rPr lang="en-US" dirty="0"/>
              <a:t> II  - </a:t>
            </a:r>
            <a:r>
              <a:rPr lang="en-US" dirty="0" err="1"/>
              <a:t>Etapele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Android</a:t>
            </a:r>
          </a:p>
          <a:p>
            <a:r>
              <a:rPr lang="en-US" dirty="0" err="1"/>
              <a:t>Capitolul</a:t>
            </a:r>
            <a:r>
              <a:rPr lang="en-US" dirty="0"/>
              <a:t> III –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en-US" dirty="0"/>
          </a:p>
          <a:p>
            <a:r>
              <a:rPr lang="en-US" dirty="0" err="1"/>
              <a:t>Capitolul</a:t>
            </a:r>
            <a:r>
              <a:rPr lang="en-US" dirty="0"/>
              <a:t> IV – </a:t>
            </a: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en-US" dirty="0"/>
          </a:p>
          <a:p>
            <a:r>
              <a:rPr lang="en-US" dirty="0" err="1"/>
              <a:t>Capitolul</a:t>
            </a:r>
            <a:r>
              <a:rPr lang="en-US" dirty="0"/>
              <a:t> V – </a:t>
            </a:r>
            <a:r>
              <a:rPr lang="en-US" dirty="0" err="1"/>
              <a:t>Funcționalitatea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en-US" dirty="0"/>
          </a:p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4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3BB9-2AFB-481D-AE3C-186ED06B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 propuse.</a:t>
            </a:r>
            <a:br>
              <a:rPr lang="ro-RO" dirty="0"/>
            </a:br>
            <a:r>
              <a:rPr lang="ro-RO" dirty="0"/>
              <a:t>Probleme.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4577-ECF4-4816-A9F4-301DC991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Aplicația implică realizarea unui model de afișare a sarcinilor care se derulează pe parcursul unui proiect structurate pe liste după stagiul in care se află.</a:t>
            </a:r>
          </a:p>
          <a:p>
            <a:r>
              <a:rPr lang="ro-RO" dirty="0"/>
              <a:t>Navigarea între sarcini si liste trebuie sa fie rapidă și intuitivă, iar modificarea lor să se poată realiza cu ușurință de pe un dispozitiv mobil.</a:t>
            </a:r>
          </a:p>
          <a:p>
            <a:r>
              <a:rPr lang="ro-RO" dirty="0"/>
              <a:t>Pe parcursul dezvoltării pot apărea probleme la salvarea datelor in memoria dispozitivului, la reafișarea datelor și la modificarea lor.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5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3BB9-2AFB-481D-AE3C-186ED06B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 viitoare. Stadiul actual.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4577-ECF4-4816-A9F4-301DC991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Obiectivul extins al aplicației este conectarea ei la un server cu o bază de date externă pentru a avea o copie de rezervă a datelor si pentru a permite colaborarea între mai mulți utilizatori pe proiecte.</a:t>
            </a:r>
          </a:p>
          <a:p>
            <a:r>
              <a:rPr lang="ro-RO" dirty="0"/>
              <a:t>In starea ei prezentă, aplicația gestionează datele doar local și </a:t>
            </a:r>
            <a:r>
              <a:rPr lang="ro-RO" dirty="0" err="1"/>
              <a:t>înca</a:t>
            </a:r>
            <a:r>
              <a:rPr lang="ro-RO" dirty="0"/>
              <a:t> nu are funcțiile care ar permite colaborarea mai multor utilizatori.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2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3BB9-2AFB-481D-AE3C-186ED06B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Autentificare și înregistrare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4577-ECF4-4816-A9F4-301DC9914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122333" cy="5120640"/>
          </a:xfrm>
        </p:spPr>
        <p:txBody>
          <a:bodyPr/>
          <a:lstStyle/>
          <a:p>
            <a:r>
              <a:rPr lang="ro-RO" dirty="0"/>
              <a:t>Activitatea de autentificare permite utilizatorului accesarea securizată a aplicației. </a:t>
            </a:r>
          </a:p>
          <a:p>
            <a:r>
              <a:rPr lang="ro-RO" dirty="0"/>
              <a:t>În cazul în care utilizatorul nu are cont, poate crea unul cu ajutorul activității de înregistrare.</a:t>
            </a:r>
          </a:p>
          <a:p>
            <a:r>
              <a:rPr lang="ro-RO" dirty="0"/>
              <a:t>Ambele activități conțin verificări de completare corectă a câmpurilor de text, apoi trimit utilizatorul la activitatea principală.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C0AA0-0236-4FD2-B17D-C2C665C4B4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73" y="1123837"/>
            <a:ext cx="2429145" cy="46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8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3BB9-2AFB-481D-AE3C-186ED06B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Activitatea principală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4577-ECF4-4816-A9F4-301DC9914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360332" cy="5120640"/>
          </a:xfrm>
        </p:spPr>
        <p:txBody>
          <a:bodyPr/>
          <a:lstStyle/>
          <a:p>
            <a:r>
              <a:rPr lang="ro-RO" dirty="0"/>
              <a:t>In activitatea principală se pot crea sarcini noi sau liste noi și se pot muta sarcinile între liste.</a:t>
            </a:r>
          </a:p>
          <a:p>
            <a:r>
              <a:rPr lang="ro-RO" dirty="0"/>
              <a:t>Navigarea între elementele activității principale se realizează prin mișcări de tip </a:t>
            </a:r>
            <a:r>
              <a:rPr lang="ro-RO" dirty="0" err="1"/>
              <a:t>swipe</a:t>
            </a:r>
            <a:r>
              <a:rPr lang="ro-RO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9FC04-71BF-4E60-8B06-2FF6AFF814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4" y="646164"/>
            <a:ext cx="3204609" cy="57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9425-9304-4439-B0AB-106E4B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Fragmentele de editare ale sarcinilor si listelor de sarcini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8F96-F289-441D-B5BA-C0C26A903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853820" cy="5120640"/>
          </a:xfrm>
        </p:spPr>
        <p:txBody>
          <a:bodyPr/>
          <a:lstStyle/>
          <a:p>
            <a:r>
              <a:rPr lang="ro-RO" dirty="0"/>
              <a:t>Prin apăsarea prelungită pe o sarcină din listă este deschis ecranul care permite modificarea sau ștergerea ei</a:t>
            </a:r>
          </a:p>
          <a:p>
            <a:r>
              <a:rPr lang="ro-RO" dirty="0"/>
              <a:t>Apăsarea prelungită pe un tab din bara de navigare a listelor deschide fragmentul care permite editarea sau ștergerea listei dar si a tuturor sarcinilor din ea.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BEE0F-E8BF-4ABC-AF1D-B5B5044736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17" y="1123837"/>
            <a:ext cx="1858797" cy="3749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F3CB7A-39C9-49E6-8076-35C13C651D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743" y="1069460"/>
            <a:ext cx="1858797" cy="3803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9FF7C-D349-4B61-8386-A5FE478C58F2}"/>
              </a:ext>
            </a:extLst>
          </p:cNvPr>
          <p:cNvSpPr txBox="1"/>
          <p:nvPr/>
        </p:nvSpPr>
        <p:spPr>
          <a:xfrm>
            <a:off x="7926544" y="5109709"/>
            <a:ext cx="1729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200" dirty="0"/>
              <a:t>Fragmentul</a:t>
            </a:r>
            <a:r>
              <a:rPr lang="pt-BR" sz="1200" dirty="0"/>
              <a:t> de editare a </a:t>
            </a:r>
            <a:r>
              <a:rPr lang="ro-RO" sz="1200" dirty="0"/>
              <a:t>sarcinilor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490A6-40C8-4266-8E10-20F777FADFE6}"/>
              </a:ext>
            </a:extLst>
          </p:cNvPr>
          <p:cNvSpPr txBox="1"/>
          <p:nvPr/>
        </p:nvSpPr>
        <p:spPr>
          <a:xfrm>
            <a:off x="9999671" y="5109710"/>
            <a:ext cx="1729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200" dirty="0"/>
              <a:t>Fragmentul</a:t>
            </a:r>
            <a:r>
              <a:rPr lang="pt-BR" sz="1200" dirty="0"/>
              <a:t> de editare a listelor de </a:t>
            </a:r>
            <a:r>
              <a:rPr lang="ro-RO" sz="1200" dirty="0"/>
              <a:t>sarcini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536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3BB9-2AFB-481D-AE3C-186ED06B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08441" cy="4601183"/>
          </a:xfrm>
        </p:spPr>
        <p:txBody>
          <a:bodyPr/>
          <a:lstStyle/>
          <a:p>
            <a:r>
              <a:rPr lang="ro-RO" dirty="0"/>
              <a:t>Implementarea aplicației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4577-ECF4-4816-A9F4-301DC991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Implementarea aplicației a fost realizată folosind Android Studio cu ajutorul limbajului de programare Java.</a:t>
            </a:r>
          </a:p>
          <a:p>
            <a:r>
              <a:rPr lang="ro-RO" dirty="0"/>
              <a:t>Pentru realizarea structurii aplicației au fost folosite Activități, Fragmente, </a:t>
            </a:r>
            <a:r>
              <a:rPr lang="ro-RO" dirty="0" err="1"/>
              <a:t>SQLite</a:t>
            </a:r>
            <a:r>
              <a:rPr lang="ro-RO" dirty="0"/>
              <a:t> pentru baza de date, </a:t>
            </a:r>
            <a:r>
              <a:rPr lang="ro-RO" dirty="0" err="1"/>
              <a:t>RecyclerView</a:t>
            </a:r>
            <a:r>
              <a:rPr lang="ro-RO" dirty="0"/>
              <a:t> si ViewPager2.</a:t>
            </a:r>
          </a:p>
          <a:p>
            <a:r>
              <a:rPr lang="ro-RO" dirty="0"/>
              <a:t>Datele sunt scrise in baza de date si preluate cu ajutorul unor clase model, iar formatarea lor se realizează prin intermediul unor clase adaptor ale </a:t>
            </a:r>
            <a:r>
              <a:rPr lang="ro-RO" dirty="0" err="1"/>
              <a:t>RecyclerView</a:t>
            </a:r>
            <a:r>
              <a:rPr lang="ro-RO" dirty="0"/>
              <a:t> si ViewPager2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1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3BB9-2AFB-481D-AE3C-186ED06B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4577-ECF4-4816-A9F4-301DC991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Aplicația poate aduce îmbunătățiri în organizarea oricărui proiect prin oferirea unei metode rapide de a urmări sarcinile proprii în timpul realizării acestora.</a:t>
            </a:r>
          </a:p>
          <a:p>
            <a:r>
              <a:rPr lang="ro-RO" dirty="0"/>
              <a:t>Prin editarea facilă a elementelor se asigură adaptarea rapidă la orice modificare survenită proiectului.</a:t>
            </a:r>
          </a:p>
          <a:p>
            <a:r>
              <a:rPr lang="ro-RO" dirty="0"/>
              <a:t>Dezvoltarea ulterioară va permite extinderea acestor </a:t>
            </a:r>
            <a:r>
              <a:rPr lang="ro-RO" dirty="0" err="1"/>
              <a:t>îmbunătătiri</a:t>
            </a:r>
            <a:r>
              <a:rPr lang="ro-RO" dirty="0"/>
              <a:t> organizatorice la întreaga echipă.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068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83</TotalTime>
  <Words>627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Frame</vt:lpstr>
      <vt:lpstr>Dezvoltarea unei aplicații pentru managementul proiectelor pe platforma Android</vt:lpstr>
      <vt:lpstr>Cuprinsul lucrării</vt:lpstr>
      <vt:lpstr>Obiective propuse. Probleme.</vt:lpstr>
      <vt:lpstr>Obiective viitoare. Stadiul actual.</vt:lpstr>
      <vt:lpstr>Autentificare și înregistrare</vt:lpstr>
      <vt:lpstr>Activitatea principală</vt:lpstr>
      <vt:lpstr>Fragmentele de editare ale sarcinilor si listelor de sarcini</vt:lpstr>
      <vt:lpstr>Implementarea aplicației</vt:lpstr>
      <vt:lpstr>Concluzii</vt:lpstr>
      <vt:lpstr>Bibliografie selectivă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unei aplicații pentru managementul proiectelor pe platforma Android</dc:title>
  <dc:creator>Sabin</dc:creator>
  <cp:lastModifiedBy>Sabin</cp:lastModifiedBy>
  <cp:revision>9</cp:revision>
  <dcterms:created xsi:type="dcterms:W3CDTF">2021-06-16T03:32:08Z</dcterms:created>
  <dcterms:modified xsi:type="dcterms:W3CDTF">2021-06-16T04:56:05Z</dcterms:modified>
</cp:coreProperties>
</file>