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15" r:id="rId3"/>
    <p:sldId id="317" r:id="rId4"/>
    <p:sldId id="259" r:id="rId5"/>
    <p:sldId id="276" r:id="rId6"/>
    <p:sldId id="258" r:id="rId7"/>
    <p:sldId id="290" r:id="rId8"/>
    <p:sldId id="318" r:id="rId9"/>
    <p:sldId id="320" r:id="rId10"/>
    <p:sldId id="321" r:id="rId11"/>
    <p:sldId id="323" r:id="rId12"/>
    <p:sldId id="324" r:id="rId13"/>
    <p:sldId id="325" r:id="rId14"/>
    <p:sldId id="322" r:id="rId15"/>
    <p:sldId id="326" r:id="rId16"/>
    <p:sldId id="327" r:id="rId17"/>
    <p:sldId id="32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Bell MT" panose="02020503060305020303" pitchFamily="18" charset="0"/>
      <p:regular r:id="rId28"/>
      <p:bold r:id="rId29"/>
      <p:italic r:id="rId30"/>
    </p:embeddedFont>
    <p:embeddedFont>
      <p:font typeface="PT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7531F9-9D2B-4239-A5C3-116116FBEDE6}">
  <a:tblStyle styleId="{ED7531F9-9D2B-4239-A5C3-116116FBE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8814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1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4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5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edfa3e31c0_2_2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edfa3e31c0_2_2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6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edfa3e31c0_2_20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edfa3e31c0_2_20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4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09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1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5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00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6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11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099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52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79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64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8361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8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2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center/definition/infra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echtarget.com/searchwindowsserver/definition/system" TargetMode="External"/><Relationship Id="rId4" Type="http://schemas.openxmlformats.org/officeDocument/2006/relationships/hyperlink" Target="https://www.techtarget.com/whatis/definition/compon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Here is where your presentation begins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097989" y="505132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0" grpId="0" build="p"/>
      <p:bldP spid="27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66"/>
          <p:cNvSpPr/>
          <p:nvPr/>
        </p:nvSpPr>
        <p:spPr>
          <a:xfrm>
            <a:off x="3455143" y="2910125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66"/>
          <p:cNvSpPr/>
          <p:nvPr/>
        </p:nvSpPr>
        <p:spPr>
          <a:xfrm>
            <a:off x="616547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66"/>
          <p:cNvSpPr/>
          <p:nvPr/>
        </p:nvSpPr>
        <p:spPr>
          <a:xfrm>
            <a:off x="74482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896644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Some examples of the population that uses </a:t>
            </a:r>
            <a:r>
              <a:rPr lang="en-US" sz="2000" dirty="0" smtClean="0">
                <a:solidFill>
                  <a:schemeClr val="accent2"/>
                </a:solidFill>
              </a:rPr>
              <a:t>Tic </a:t>
            </a:r>
            <a:r>
              <a:rPr lang="en-US" sz="2000" dirty="0">
                <a:solidFill>
                  <a:schemeClr val="accent2"/>
                </a:solidFill>
              </a:rPr>
              <a:t>to communicate</a:t>
            </a:r>
            <a:endParaRPr sz="2000"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discord</a:t>
            </a:r>
            <a:endParaRPr dirty="0"/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r>
              <a:rPr lang="ar-DZ" dirty="0" smtClean="0"/>
              <a:t>50</a:t>
            </a:r>
            <a:r>
              <a:rPr lang="en" dirty="0" smtClean="0"/>
              <a:t>M</a:t>
            </a:r>
            <a:endParaRPr dirty="0"/>
          </a:p>
        </p:txBody>
      </p:sp>
      <p:sp>
        <p:nvSpPr>
          <p:cNvPr id="4422" name="Google Shape;4422;p6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/>
              <a:t>-</a:t>
            </a:r>
            <a:r>
              <a:rPr lang="en" dirty="0" smtClean="0"/>
              <a:t>mail</a:t>
            </a:r>
            <a:endParaRPr dirty="0"/>
          </a:p>
        </p:txBody>
      </p:sp>
      <p:sp>
        <p:nvSpPr>
          <p:cNvPr id="4424" name="Google Shape;4424;p66"/>
          <p:cNvSpPr txBox="1">
            <a:spLocks noGrp="1"/>
          </p:cNvSpPr>
          <p:nvPr>
            <p:ph type="title" idx="6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2B</a:t>
            </a:r>
            <a:endParaRPr dirty="0"/>
          </a:p>
        </p:txBody>
      </p:sp>
      <p:sp>
        <p:nvSpPr>
          <p:cNvPr id="4425" name="Google Shape;4425;p6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instagram</a:t>
            </a:r>
            <a:endParaRPr dirty="0"/>
          </a:p>
        </p:txBody>
      </p:sp>
      <p:sp>
        <p:nvSpPr>
          <p:cNvPr id="4427" name="Google Shape;4427;p66"/>
          <p:cNvSpPr txBox="1">
            <a:spLocks noGrp="1"/>
          </p:cNvSpPr>
          <p:nvPr>
            <p:ph type="title" idx="9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700M</a:t>
            </a:r>
            <a:endParaRPr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Camera, instagram, instagra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57" y="31855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c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12" y="3138129"/>
            <a:ext cx="806719" cy="8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mail, google icon - Free download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11" y="3534520"/>
            <a:ext cx="746791" cy="7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40980" y="969206"/>
            <a:ext cx="680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2000"/>
            </a:pP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Tic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simplify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communication and </a:t>
            </a:r>
            <a:r>
              <a:rPr lang="en-US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It makes the world a small village due to the speed of communication and the speed of news circulation</a:t>
            </a:r>
            <a:endParaRPr lang="fr-FR" sz="16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175068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" grpId="0" animBg="1"/>
      <p:bldP spid="4416" grpId="0" animBg="1"/>
      <p:bldP spid="4417" grpId="0" animBg="1"/>
      <p:bldP spid="4418" grpId="0"/>
      <p:bldP spid="4420" grpId="0"/>
      <p:bldP spid="4421" grpId="0"/>
      <p:bldP spid="4422" grpId="0"/>
      <p:bldP spid="4424" grpId="0"/>
      <p:bldP spid="4425" grpId="0"/>
      <p:bldP spid="442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6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63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sz="4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</a:t>
            </a:r>
            <a:endParaRPr sz="4400" dirty="0"/>
          </a:p>
        </p:txBody>
      </p:sp>
      <p:sp>
        <p:nvSpPr>
          <p:cNvPr id="4296" name="Google Shape;4296;p63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git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google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services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97" name="Google Shape;4297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ar-DZ" dirty="0" smtClean="0"/>
              <a:t>4</a:t>
            </a:r>
            <a:endParaRPr dirty="0"/>
          </a:p>
        </p:txBody>
      </p:sp>
      <p:grpSp>
        <p:nvGrpSpPr>
          <p:cNvPr id="4298" name="Google Shape;4298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9" name="Google Shape;4299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5" name="Google Shape;4305;p6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4306" name="Google Shape;4306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2" name="Google Shape;4312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3" name="Google Shape;4323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4" name="Google Shape;4324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4" name="Google Shape;4334;p63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4335" name="Google Shape;4335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1" name="Google Shape;4341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2" name="Google Shape;4342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9" name="Google Shape;4349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5" name="Google Shape;435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6" name="Google Shape;435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6" name="Google Shape;436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7" name="Google Shape;436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231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4" grpId="0" animBg="1"/>
      <p:bldP spid="4295" grpId="0"/>
      <p:bldP spid="42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60"/>
          <p:cNvSpPr txBox="1">
            <a:spLocks noGrp="1"/>
          </p:cNvSpPr>
          <p:nvPr>
            <p:ph type="title"/>
          </p:nvPr>
        </p:nvSpPr>
        <p:spPr>
          <a:xfrm>
            <a:off x="730618" y="56015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 smtClean="0"/>
              <a:t>it github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064" name="Google Shape;4064;p60"/>
          <p:cNvGrpSpPr/>
          <p:nvPr/>
        </p:nvGrpSpPr>
        <p:grpSpPr>
          <a:xfrm>
            <a:off x="3878582" y="2073135"/>
            <a:ext cx="1818909" cy="1134884"/>
            <a:chOff x="4089166" y="1582291"/>
            <a:chExt cx="1818909" cy="1134884"/>
          </a:xfrm>
        </p:grpSpPr>
        <p:sp>
          <p:nvSpPr>
            <p:cNvPr id="4065" name="Google Shape;4065;p60"/>
            <p:cNvSpPr/>
            <p:nvPr/>
          </p:nvSpPr>
          <p:spPr>
            <a:xfrm>
              <a:off x="4089166" y="1582291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1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66" name="Google Shape;4066;p60"/>
            <p:cNvSpPr txBox="1"/>
            <p:nvPr/>
          </p:nvSpPr>
          <p:spPr>
            <a:xfrm>
              <a:off x="4089175" y="2041275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Sun is the star at the center of the Solar System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67" name="Google Shape;4067;p60"/>
          <p:cNvGrpSpPr/>
          <p:nvPr/>
        </p:nvGrpSpPr>
        <p:grpSpPr>
          <a:xfrm>
            <a:off x="6886638" y="2005299"/>
            <a:ext cx="1818906" cy="1134884"/>
            <a:chOff x="6366669" y="1582291"/>
            <a:chExt cx="1818906" cy="1134884"/>
          </a:xfrm>
        </p:grpSpPr>
        <p:sp>
          <p:nvSpPr>
            <p:cNvPr id="4068" name="Google Shape;4068;p60"/>
            <p:cNvSpPr/>
            <p:nvPr/>
          </p:nvSpPr>
          <p:spPr>
            <a:xfrm>
              <a:off x="6366669" y="1582291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2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69" name="Google Shape;4069;p60"/>
            <p:cNvSpPr txBox="1"/>
            <p:nvPr/>
          </p:nvSpPr>
          <p:spPr>
            <a:xfrm>
              <a:off x="6366675" y="2041275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Earth is the third planet from the Sun and where we live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73" name="Google Shape;4073;p60"/>
          <p:cNvGrpSpPr/>
          <p:nvPr/>
        </p:nvGrpSpPr>
        <p:grpSpPr>
          <a:xfrm>
            <a:off x="5335435" y="3913889"/>
            <a:ext cx="1818907" cy="1134909"/>
            <a:chOff x="6366669" y="2982243"/>
            <a:chExt cx="1818907" cy="1134909"/>
          </a:xfrm>
        </p:grpSpPr>
        <p:sp>
          <p:nvSpPr>
            <p:cNvPr id="4074" name="Google Shape;4074;p60"/>
            <p:cNvSpPr/>
            <p:nvPr/>
          </p:nvSpPr>
          <p:spPr>
            <a:xfrm>
              <a:off x="6366669" y="2982243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4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75" name="Google Shape;4075;p60"/>
            <p:cNvSpPr txBox="1"/>
            <p:nvPr/>
          </p:nvSpPr>
          <p:spPr>
            <a:xfrm>
              <a:off x="6366676" y="3441252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Venus is the second planet from the Sun. It’s hot there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4082" name="Google Shape;4082;p60"/>
          <p:cNvCxnSpPr/>
          <p:nvPr/>
        </p:nvCxnSpPr>
        <p:spPr>
          <a:xfrm>
            <a:off x="2986287" y="2658083"/>
            <a:ext cx="0" cy="38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6" name="Google Shape;4106;p60"/>
          <p:cNvGrpSpPr/>
          <p:nvPr/>
        </p:nvGrpSpPr>
        <p:grpSpPr>
          <a:xfrm rot="-5400000">
            <a:off x="8263914" y="1082628"/>
            <a:ext cx="883262" cy="242091"/>
            <a:chOff x="2300350" y="2601250"/>
            <a:chExt cx="2275275" cy="623625"/>
          </a:xfrm>
        </p:grpSpPr>
        <p:sp>
          <p:nvSpPr>
            <p:cNvPr id="4107" name="Google Shape;410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3" name="Google Shape;4113;p60"/>
          <p:cNvGrpSpPr/>
          <p:nvPr/>
        </p:nvGrpSpPr>
        <p:grpSpPr>
          <a:xfrm>
            <a:off x="1169392" y="1050642"/>
            <a:ext cx="1105976" cy="133969"/>
            <a:chOff x="8183182" y="663852"/>
            <a:chExt cx="1475028" cy="178673"/>
          </a:xfrm>
        </p:grpSpPr>
        <p:grpSp>
          <p:nvGrpSpPr>
            <p:cNvPr id="4114" name="Google Shape;4114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15" name="Google Shape;4115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5" name="Google Shape;4125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26" name="Google Shape;4126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6" name="Google Shape;4136;p60"/>
          <p:cNvGrpSpPr/>
          <p:nvPr/>
        </p:nvGrpSpPr>
        <p:grpSpPr>
          <a:xfrm>
            <a:off x="3358273" y="4239253"/>
            <a:ext cx="883262" cy="242091"/>
            <a:chOff x="2300350" y="2601250"/>
            <a:chExt cx="2275275" cy="623625"/>
          </a:xfrm>
        </p:grpSpPr>
        <p:sp>
          <p:nvSpPr>
            <p:cNvPr id="4137" name="Google Shape;413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3881;p56"/>
          <p:cNvGrpSpPr/>
          <p:nvPr/>
        </p:nvGrpSpPr>
        <p:grpSpPr>
          <a:xfrm>
            <a:off x="1813022" y="3826769"/>
            <a:ext cx="572693" cy="574140"/>
            <a:chOff x="-61784125" y="3377700"/>
            <a:chExt cx="316650" cy="317450"/>
          </a:xfrm>
        </p:grpSpPr>
        <p:sp>
          <p:nvSpPr>
            <p:cNvPr id="83" name="Google Shape;3882;p5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83;p5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84;p5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85;p5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86;p5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87;p5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88;p5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ntroduction to Git and GitHub | Basic of Git and GitHub | The Star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5" y="1623342"/>
            <a:ext cx="3572955" cy="183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82129" y="1179591"/>
            <a:ext cx="42324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GitHub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a web-based platform for version control and collaborative software development using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lèche vers le bas 5"/>
          <p:cNvSpPr/>
          <p:nvPr/>
        </p:nvSpPr>
        <p:spPr>
          <a:xfrm rot="10800000">
            <a:off x="6244885" y="3140183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 vers le bas 94"/>
          <p:cNvSpPr/>
          <p:nvPr/>
        </p:nvSpPr>
        <p:spPr>
          <a:xfrm rot="19020612">
            <a:off x="5758984" y="2174825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 vers le bas 95"/>
          <p:cNvSpPr/>
          <p:nvPr/>
        </p:nvSpPr>
        <p:spPr>
          <a:xfrm rot="3060200">
            <a:off x="6589785" y="2213674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ol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29" y="2733513"/>
            <a:ext cx="408513" cy="4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98104" y="1281860"/>
            <a:ext cx="35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definition</a:t>
            </a:r>
            <a:endParaRPr lang="fr-FR" sz="28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15483" y="2573176"/>
            <a:ext cx="350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example</a:t>
            </a:r>
            <a:endParaRPr lang="fr-FR" sz="3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69417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5" grpId="0" animBg="1"/>
      <p:bldP spid="9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5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2"/>
                </a:solidFill>
              </a:rPr>
              <a:t>Microsoft </a:t>
            </a:r>
            <a:r>
              <a:rPr lang="fr-FR" dirty="0" err="1">
                <a:solidFill>
                  <a:schemeClr val="accent2"/>
                </a:solidFill>
              </a:rPr>
              <a:t>submissions</a:t>
            </a:r>
            <a:endParaRPr dirty="0"/>
          </a:p>
        </p:txBody>
      </p:sp>
      <p:grpSp>
        <p:nvGrpSpPr>
          <p:cNvPr id="4023" name="Google Shape;4023;p59"/>
          <p:cNvGrpSpPr/>
          <p:nvPr/>
        </p:nvGrpSpPr>
        <p:grpSpPr>
          <a:xfrm rot="5400000">
            <a:off x="7120250" y="1615250"/>
            <a:ext cx="98902" cy="553090"/>
            <a:chOff x="4898850" y="4820550"/>
            <a:chExt cx="98902" cy="553090"/>
          </a:xfrm>
        </p:grpSpPr>
        <p:sp>
          <p:nvSpPr>
            <p:cNvPr id="4024" name="Google Shape;4024;p5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9" name="Google Shape;4029;p59"/>
          <p:cNvGrpSpPr/>
          <p:nvPr/>
        </p:nvGrpSpPr>
        <p:grpSpPr>
          <a:xfrm rot="10800000">
            <a:off x="785473" y="4051927"/>
            <a:ext cx="883262" cy="242091"/>
            <a:chOff x="2300350" y="2601250"/>
            <a:chExt cx="2275275" cy="623625"/>
          </a:xfrm>
        </p:grpSpPr>
        <p:sp>
          <p:nvSpPr>
            <p:cNvPr id="4030" name="Google Shape;4030;p5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6" name="Google Shape;4036;p59"/>
          <p:cNvGrpSpPr/>
          <p:nvPr/>
        </p:nvGrpSpPr>
        <p:grpSpPr>
          <a:xfrm>
            <a:off x="2818167" y="4305992"/>
            <a:ext cx="1105976" cy="133969"/>
            <a:chOff x="8183182" y="663852"/>
            <a:chExt cx="1475028" cy="178673"/>
          </a:xfrm>
        </p:grpSpPr>
        <p:grpSp>
          <p:nvGrpSpPr>
            <p:cNvPr id="4037" name="Google Shape;4037;p5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038" name="Google Shape;4038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8" name="Google Shape;4048;p5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49" name="Google Shape;4049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551398" y="1152265"/>
            <a:ext cx="579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One of the most influential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sites that we use to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Project presentation.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Submission</a:t>
            </a:r>
            <a:r>
              <a:rPr lang="ar-DZ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CV 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Google Shape;3643;p52"/>
          <p:cNvSpPr/>
          <p:nvPr/>
        </p:nvSpPr>
        <p:spPr>
          <a:xfrm>
            <a:off x="5166449" y="39796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outlook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8" name="Google Shape;3646;p52"/>
          <p:cNvSpPr/>
          <p:nvPr/>
        </p:nvSpPr>
        <p:spPr>
          <a:xfrm>
            <a:off x="2194125" y="39796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powerpoint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1" name="Google Shape;3649;p52"/>
          <p:cNvSpPr/>
          <p:nvPr/>
        </p:nvSpPr>
        <p:spPr>
          <a:xfrm>
            <a:off x="71310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exel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4" name="Google Shape;3652;p52"/>
          <p:cNvSpPr/>
          <p:nvPr/>
        </p:nvSpPr>
        <p:spPr>
          <a:xfrm>
            <a:off x="663720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oneNote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7" name="Google Shape;3655;p52"/>
          <p:cNvSpPr/>
          <p:nvPr/>
        </p:nvSpPr>
        <p:spPr>
          <a:xfrm>
            <a:off x="367515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word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89" name="Google Shape;3657;p52"/>
          <p:cNvCxnSpPr>
            <a:stCxn id="109" idx="6"/>
            <a:endCxn id="100" idx="2"/>
          </p:cNvCxnSpPr>
          <p:nvPr/>
        </p:nvCxnSpPr>
        <p:spPr>
          <a:xfrm>
            <a:off x="1775100" y="3497600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3660;p52"/>
          <p:cNvCxnSpPr>
            <a:stCxn id="100" idx="6"/>
          </p:cNvCxnSpPr>
          <p:nvPr/>
        </p:nvCxnSpPr>
        <p:spPr>
          <a:xfrm>
            <a:off x="3256425" y="3497600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3661;p52"/>
          <p:cNvCxnSpPr>
            <a:endCxn id="103" idx="2"/>
          </p:cNvCxnSpPr>
          <p:nvPr/>
        </p:nvCxnSpPr>
        <p:spPr>
          <a:xfrm>
            <a:off x="4737750" y="3502787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3663;p52"/>
          <p:cNvCxnSpPr>
            <a:stCxn id="103" idx="6"/>
            <a:endCxn id="106" idx="2"/>
          </p:cNvCxnSpPr>
          <p:nvPr/>
        </p:nvCxnSpPr>
        <p:spPr>
          <a:xfrm>
            <a:off x="6218775" y="3502787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3665;p52"/>
          <p:cNvCxnSpPr>
            <a:stCxn id="109" idx="0"/>
            <a:endCxn id="81" idx="2"/>
          </p:cNvCxnSpPr>
          <p:nvPr/>
        </p:nvCxnSpPr>
        <p:spPr>
          <a:xfrm rot="10800000" flipH="1">
            <a:off x="1609350" y="3015650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3666;p52"/>
          <p:cNvCxnSpPr>
            <a:endCxn id="87" idx="2"/>
          </p:cNvCxnSpPr>
          <p:nvPr/>
        </p:nvCxnSpPr>
        <p:spPr>
          <a:xfrm rot="10800000">
            <a:off x="4572000" y="3015437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3667;p52"/>
          <p:cNvCxnSpPr>
            <a:stCxn id="106" idx="0"/>
            <a:endCxn id="84" idx="2"/>
          </p:cNvCxnSpPr>
          <p:nvPr/>
        </p:nvCxnSpPr>
        <p:spPr>
          <a:xfrm rot="10800000">
            <a:off x="7534050" y="3015437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3668;p52"/>
          <p:cNvCxnSpPr>
            <a:stCxn id="75" idx="0"/>
            <a:endCxn id="103" idx="4"/>
          </p:cNvCxnSpPr>
          <p:nvPr/>
        </p:nvCxnSpPr>
        <p:spPr>
          <a:xfrm flipH="1" flipV="1">
            <a:off x="6053025" y="3668537"/>
            <a:ext cx="10274" cy="31107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3669;p52"/>
          <p:cNvCxnSpPr>
            <a:stCxn id="78" idx="0"/>
            <a:endCxn id="100" idx="4"/>
          </p:cNvCxnSpPr>
          <p:nvPr/>
        </p:nvCxnSpPr>
        <p:spPr>
          <a:xfrm flipH="1" flipV="1">
            <a:off x="3090675" y="3663350"/>
            <a:ext cx="300" cy="31626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" name="Google Shape;3687;p52"/>
          <p:cNvGrpSpPr/>
          <p:nvPr/>
        </p:nvGrpSpPr>
        <p:grpSpPr>
          <a:xfrm>
            <a:off x="2924925" y="3331850"/>
            <a:ext cx="331500" cy="331500"/>
            <a:chOff x="2924924" y="2835362"/>
            <a:chExt cx="331500" cy="331500"/>
          </a:xfrm>
        </p:grpSpPr>
        <p:sp>
          <p:nvSpPr>
            <p:cNvPr id="99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3689;p52"/>
          <p:cNvGrpSpPr/>
          <p:nvPr/>
        </p:nvGrpSpPr>
        <p:grpSpPr>
          <a:xfrm>
            <a:off x="5887275" y="3337037"/>
            <a:ext cx="331500" cy="331500"/>
            <a:chOff x="5887274" y="2840549"/>
            <a:chExt cx="331500" cy="331500"/>
          </a:xfrm>
        </p:grpSpPr>
        <p:sp>
          <p:nvSpPr>
            <p:cNvPr id="102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3691;p52"/>
          <p:cNvGrpSpPr/>
          <p:nvPr/>
        </p:nvGrpSpPr>
        <p:grpSpPr>
          <a:xfrm>
            <a:off x="7368300" y="3337037"/>
            <a:ext cx="331500" cy="331500"/>
            <a:chOff x="7368299" y="2840549"/>
            <a:chExt cx="331500" cy="331500"/>
          </a:xfrm>
        </p:grpSpPr>
        <p:sp>
          <p:nvSpPr>
            <p:cNvPr id="105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693;p52"/>
          <p:cNvGrpSpPr/>
          <p:nvPr/>
        </p:nvGrpSpPr>
        <p:grpSpPr>
          <a:xfrm>
            <a:off x="1443600" y="3331850"/>
            <a:ext cx="331500" cy="331500"/>
            <a:chOff x="1443599" y="2835362"/>
            <a:chExt cx="331500" cy="331500"/>
          </a:xfrm>
        </p:grpSpPr>
        <p:sp>
          <p:nvSpPr>
            <p:cNvPr id="108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3641;p52"/>
          <p:cNvSpPr/>
          <p:nvPr/>
        </p:nvSpPr>
        <p:spPr>
          <a:xfrm>
            <a:off x="4406250" y="3337037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Document, exel, file, microsoft,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05" y="65469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6" y="45085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ument, exel, file, microsoft,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28" y="19069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ord, logo, ms, social, social m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05" y="1923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utlook, logo, microsoft, social, social m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26" y="44060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Onen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89" y="1938113"/>
            <a:ext cx="694523" cy="6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88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5" grpId="0" animBg="1"/>
      <p:bldP spid="78" grpId="0" animBg="1"/>
      <p:bldP spid="81" grpId="0" animBg="1"/>
      <p:bldP spid="84" grpId="0" animBg="1"/>
      <p:bldP spid="87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61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6"/>
                </a:solidFill>
              </a:rPr>
              <a:t>T</a:t>
            </a:r>
            <a:r>
              <a:rPr lang="en" dirty="0" smtClean="0">
                <a:solidFill>
                  <a:schemeClr val="accent6"/>
                </a:solidFill>
              </a:rPr>
              <a:t>he </a:t>
            </a:r>
            <a:r>
              <a:rPr lang="en" dirty="0" smtClean="0">
                <a:solidFill>
                  <a:schemeClr val="accent2"/>
                </a:solidFill>
              </a:rPr>
              <a:t>impact</a:t>
            </a:r>
            <a:endParaRPr dirty="0"/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ar-DZ" dirty="0" smtClean="0"/>
              <a:t>5</a:t>
            </a:r>
            <a:endParaRPr dirty="0"/>
          </a:p>
        </p:txBody>
      </p:sp>
      <p:sp>
        <p:nvSpPr>
          <p:cNvPr id="4150" name="Google Shape;4150;p61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/>
              <a:t>Results and development of science</a:t>
            </a:r>
            <a:endParaRPr sz="2000" dirty="0"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062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1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1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1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1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" grpId="0" animBg="1"/>
      <p:bldP spid="4148" grpId="0"/>
      <p:bldP spid="4149" grpId="0"/>
      <p:bldP spid="415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3527936" y="4523436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7147865" y="386950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ZoneTexte 4"/>
          <p:cNvSpPr txBox="1"/>
          <p:nvPr/>
        </p:nvSpPr>
        <p:spPr>
          <a:xfrm>
            <a:off x="1784399" y="838022"/>
            <a:ext cx="593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Exo"/>
                <a:ea typeface="Exo"/>
                <a:cs typeface="Exo"/>
                <a:sym typeface="Exo"/>
              </a:rPr>
              <a:t>have revolutionized global connectivity, transforming communication, business, education, and healthcare while shaping modern economies and societies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1026" name="Picture 2" descr="Clock, time, vintage, w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40" y="19437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h, 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16" y="28972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, deal, mon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34" y="185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tcoin, cryptocurrency, currency, money, fi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41" y="36199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ent, education, stud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34" y="28972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p, microscope, research, test, viru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35979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70272" y="3765608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New sites to make money (trading)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74756" y="2150626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Save time, effort and money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80078" y="3656433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Facilitating scientific research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268138" y="1910487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Digital commerce and transactions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4336" y="2805971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Facilitating study and </a:t>
            </a:r>
            <a:r>
              <a:rPr lang="fr-F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its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resources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83109" y="3104668"/>
            <a:ext cx="2303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Facilitating financial exchanges and trade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8" grpId="0"/>
      <p:bldP spid="70" grpId="0"/>
      <p:bldP spid="71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5" name="Google Shape;4535;p68"/>
          <p:cNvPicPr preferRelativeResize="0"/>
          <p:nvPr/>
        </p:nvPicPr>
        <p:blipFill rotWithShape="1">
          <a:blip r:embed="rId3">
            <a:alphaModFix/>
          </a:blip>
          <a:srcRect l="17128" r="17121"/>
          <a:stretch/>
        </p:blipFill>
        <p:spPr>
          <a:xfrm>
            <a:off x="6132271" y="877665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823529" y="1862694"/>
            <a:ext cx="4887102" cy="2528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ICT presentation underscores their transformative impact, revolutionizing global connectivity and shaping modern societies across diverse </a:t>
            </a:r>
            <a:r>
              <a:rPr lang="en-US" sz="1800" dirty="0" smtClean="0"/>
              <a:t>sectors: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 smtClean="0"/>
              <a:t>ICT emerges as a pivotal force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 smtClean="0"/>
              <a:t>driving innovation and efficiency in communication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fr-FR" sz="1600" dirty="0" smtClean="0"/>
              <a:t>business, </a:t>
            </a:r>
            <a:r>
              <a:rPr lang="fr-FR" sz="1600" dirty="0" err="1" smtClean="0"/>
              <a:t>education</a:t>
            </a:r>
            <a:r>
              <a:rPr lang="fr-FR" sz="1600" dirty="0" smtClean="0"/>
              <a:t>, and </a:t>
            </a:r>
            <a:r>
              <a:rPr lang="fr-FR" sz="1600" dirty="0" err="1" smtClean="0"/>
              <a:t>healthcare</a:t>
            </a:r>
            <a:r>
              <a:rPr lang="fr-FR" sz="1600" dirty="0" smtClean="0"/>
              <a:t> ……</a:t>
            </a:r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8010768" y="3868134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318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" grpId="0"/>
      <p:bldP spid="4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58"/>
          <p:cNvSpPr/>
          <p:nvPr/>
        </p:nvSpPr>
        <p:spPr>
          <a:xfrm>
            <a:off x="1323025" y="1606059"/>
            <a:ext cx="2143260" cy="53096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Hamroun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Sami Abdelmalek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2"/>
                </a:solidFill>
              </a:rPr>
              <a:t>TEAM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989" name="Google Shape;3989;p58"/>
          <p:cNvGrpSpPr/>
          <p:nvPr/>
        </p:nvGrpSpPr>
        <p:grpSpPr>
          <a:xfrm rot="10800000">
            <a:off x="3173864" y="4502492"/>
            <a:ext cx="883262" cy="242091"/>
            <a:chOff x="2300350" y="2601250"/>
            <a:chExt cx="2275275" cy="623625"/>
          </a:xfrm>
        </p:grpSpPr>
        <p:sp>
          <p:nvSpPr>
            <p:cNvPr id="3990" name="Google Shape;3990;p5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3975;p58"/>
          <p:cNvSpPr/>
          <p:nvPr/>
        </p:nvSpPr>
        <p:spPr>
          <a:xfrm>
            <a:off x="1198084" y="3498570"/>
            <a:ext cx="2268200" cy="51862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Soualah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 Mohammed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Saber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46" name="Google Shape;3975;p58"/>
          <p:cNvSpPr/>
          <p:nvPr/>
        </p:nvSpPr>
        <p:spPr>
          <a:xfrm>
            <a:off x="6355296" y="3501156"/>
            <a:ext cx="2218765" cy="5160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Boumediene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Noufel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47" name="Google Shape;3975;p58"/>
          <p:cNvSpPr/>
          <p:nvPr/>
        </p:nvSpPr>
        <p:spPr>
          <a:xfrm>
            <a:off x="6355296" y="1617028"/>
            <a:ext cx="2218765" cy="5199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Baatout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 Mohamed Amine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49" name="Google Shape;3975;p58"/>
          <p:cNvSpPr/>
          <p:nvPr/>
        </p:nvSpPr>
        <p:spPr>
          <a:xfrm>
            <a:off x="3758696" y="2622960"/>
            <a:ext cx="2249308" cy="5312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Rouabah</a:t>
            </a:r>
            <a:r>
              <a:rPr lang="fr-FR" sz="1600" b="1" dirty="0">
                <a:solidFill>
                  <a:schemeClr val="lt1"/>
                </a:solidFill>
                <a:latin typeface="Exo"/>
                <a:ea typeface="Exo"/>
                <a:cs typeface="Exo"/>
              </a:rPr>
              <a:t> Dalila </a:t>
            </a:r>
            <a:r>
              <a:rPr lang="fr-FR" sz="1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Chaima</a:t>
            </a: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91442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351928" y="551796"/>
            <a:ext cx="65625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n this representation we will see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796247" y="1219570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946004" y="465954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207329" y="434672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74971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5335" y="431078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ZoneTexte 3"/>
          <p:cNvSpPr txBox="1"/>
          <p:nvPr/>
        </p:nvSpPr>
        <p:spPr>
          <a:xfrm>
            <a:off x="479085" y="1219570"/>
            <a:ext cx="5338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(social media)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 (git ,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impact of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ar-DZ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12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5" grpId="0" animBg="1"/>
      <p:bldP spid="27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1"/>
          <p:cNvSpPr/>
          <p:nvPr/>
        </p:nvSpPr>
        <p:spPr>
          <a:xfrm>
            <a:off x="1837894" y="1941565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058248" y="1876333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101935" y="2899623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01938" y="3864744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005205" y="1898922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005205" y="2958926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005205" y="3944329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1231950" y="1112100"/>
            <a:ext cx="6915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ICT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Information and Communication Technologies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infrastructure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components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enable modern computing. Among the goals of IC technologies, tools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systems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to improve the way humans </a:t>
            </a:r>
            <a:r>
              <a:rPr 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  <a:p>
            <a:endParaRPr lang="fr-FR" dirty="0"/>
          </a:p>
        </p:txBody>
      </p:sp>
      <p:sp>
        <p:nvSpPr>
          <p:cNvPr id="61" name="Google Shape;3587;p51"/>
          <p:cNvSpPr/>
          <p:nvPr/>
        </p:nvSpPr>
        <p:spPr>
          <a:xfrm>
            <a:off x="1807349" y="2972580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sp>
        <p:nvSpPr>
          <p:cNvPr id="63" name="Google Shape;3587;p51"/>
          <p:cNvSpPr/>
          <p:nvPr/>
        </p:nvSpPr>
        <p:spPr>
          <a:xfrm>
            <a:off x="1793365" y="3916457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Technologies</a:t>
            </a:r>
          </a:p>
        </p:txBody>
      </p:sp>
      <p:sp>
        <p:nvSpPr>
          <p:cNvPr id="69" name="Google Shape;3587;p51"/>
          <p:cNvSpPr/>
          <p:nvPr/>
        </p:nvSpPr>
        <p:spPr>
          <a:xfrm>
            <a:off x="5745169" y="3943526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Devices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3587;p51"/>
          <p:cNvSpPr/>
          <p:nvPr/>
        </p:nvSpPr>
        <p:spPr>
          <a:xfrm>
            <a:off x="5730127" y="3037494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Applications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3587;p51"/>
          <p:cNvSpPr/>
          <p:nvPr/>
        </p:nvSpPr>
        <p:spPr>
          <a:xfrm>
            <a:off x="5705392" y="1974212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Media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" grpId="0" animBg="1"/>
      <p:bldP spid="3588" grpId="0"/>
      <p:bldP spid="3622" grpId="0" animBg="1"/>
      <p:bldP spid="61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819284" y="1793572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Influential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how TIC is utilized in the context of website development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730221" y="419791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302351" y="402876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30" name="Picture 6" descr="Google, drive, disk, storage,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477">
            <a:off x="4837630" y="10975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main, name, website, browser, inter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8917">
            <a:off x="5086844" y="35936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owser, chrome, google, internet, online, search, webs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69" y="1347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gauche 1"/>
          <p:cNvSpPr/>
          <p:nvPr/>
        </p:nvSpPr>
        <p:spPr>
          <a:xfrm>
            <a:off x="2671196" y="2613544"/>
            <a:ext cx="1110837" cy="184412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5" grpId="0" animBg="1"/>
      <p:bldP spid="277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959144" y="1108177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have a multiple of website that we use in our life in diff</a:t>
            </a:r>
            <a:r>
              <a:rPr lang="fr-FR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 </a:t>
            </a:r>
            <a:r>
              <a:rPr lang="fr-FR" sz="3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0" name="Picture 2" descr="Business, finance, office, web chart, graph, analytic,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2953">
            <a:off x="6255793" y="11938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find, magnifier, monitor, search, webpage,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4" y="221116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zz, yahoo, bookmarking, content, social, syndication, webs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514">
            <a:off x="4107656" y="2903907"/>
            <a:ext cx="526170" cy="5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, marketing, media, social, website, on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84" y="33570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marketing, media, social, web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708">
            <a:off x="2974278" y="1115164"/>
            <a:ext cx="559555" cy="5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526894" y="356836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9" name="Google Shape;2739;p35"/>
          <p:cNvSpPr/>
          <p:nvPr/>
        </p:nvSpPr>
        <p:spPr>
          <a:xfrm>
            <a:off x="713099" y="3570228"/>
            <a:ext cx="2551239" cy="4562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186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err="1" smtClean="0"/>
              <a:t>example</a:t>
            </a:r>
            <a:r>
              <a:rPr lang="fr-FR" sz="3200" dirty="0" smtClean="0"/>
              <a:t> W</a:t>
            </a:r>
            <a:r>
              <a:rPr lang="en" sz="3200" dirty="0" smtClean="0"/>
              <a:t>ebsites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Content Management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512233" y="2363338"/>
            <a:ext cx="2952970" cy="689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Platforms that simplify the creation and management of digital content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that support the creation and management of online stores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You can describe the topic of the section here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4"/>
            <a:ext cx="2487788" cy="337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Technologies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HTML, CSS, and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550500" y="3661236"/>
            <a:ext cx="2336794" cy="230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Trends and Innovations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Trends shaping the future of web development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Web Security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070500" y="4026444"/>
            <a:ext cx="265510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Measures to secure data transmission and build trust with users</a:t>
            </a:r>
            <a:r>
              <a:rPr lang="en-US" sz="1200" dirty="0">
                <a:latin typeface="Bell MT" panose="02020503060305020303" pitchFamily="18" charset="0"/>
              </a:rPr>
              <a:t>.</a:t>
            </a:r>
            <a:endParaRPr sz="1200" dirty="0">
              <a:latin typeface="Bell MT" panose="02020503060305020303" pitchFamily="18" charset="0"/>
            </a:endParaRPr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c plein 2"/>
          <p:cNvSpPr/>
          <p:nvPr/>
        </p:nvSpPr>
        <p:spPr>
          <a:xfrm>
            <a:off x="2801893" y="215084"/>
            <a:ext cx="3540214" cy="455880"/>
          </a:xfrm>
          <a:prstGeom prst="blockArc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7" grpId="0" animBg="1"/>
      <p:bldP spid="2738" grpId="0" animBg="1"/>
      <p:bldP spid="2739" grpId="0" animBg="1"/>
      <p:bldP spid="2740" grpId="0" animBg="1"/>
      <p:bldP spid="2741" grpId="0" animBg="1"/>
      <p:bldP spid="2742" grpId="0" animBg="1"/>
      <p:bldP spid="2744" grpId="0"/>
      <p:bldP spid="2745" grpId="0" build="p"/>
      <p:bldP spid="2746" grpId="0"/>
      <p:bldP spid="2747" grpId="0"/>
      <p:bldP spid="2748" grpId="0" build="p"/>
      <p:bldP spid="2749" grpId="0"/>
      <p:bldP spid="2750" grpId="0"/>
      <p:bldP spid="2751" grpId="0" build="p"/>
      <p:bldP spid="2752" grpId="0"/>
      <p:bldP spid="2753" grpId="0"/>
      <p:bldP spid="2754" grpId="0" build="p"/>
      <p:bldP spid="2755" grpId="0"/>
      <p:bldP spid="2756" grpId="0"/>
      <p:bldP spid="2757" grpId="0" build="p"/>
      <p:bldP spid="2758" grpId="0"/>
      <p:bldP spid="2759" grpId="0"/>
      <p:bldP spid="2760" grpId="0" build="p"/>
      <p:bldP spid="27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5573598" y="1874774"/>
            <a:ext cx="2964193" cy="434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fr-F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2000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69" name="Google Shape;4469;p67"/>
          <p:cNvSpPr txBox="1">
            <a:spLocks noGrp="1"/>
          </p:cNvSpPr>
          <p:nvPr>
            <p:ph type="subTitle" idx="1"/>
          </p:nvPr>
        </p:nvSpPr>
        <p:spPr>
          <a:xfrm>
            <a:off x="4317597" y="2928657"/>
            <a:ext cx="2626101" cy="63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2000" b="1" dirty="0" err="1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Development</a:t>
            </a:r>
            <a:r>
              <a:rPr lang="fr-FR" sz="2000" b="1" dirty="0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 Tools and </a:t>
            </a:r>
            <a:r>
              <a:rPr lang="fr-FR" sz="2000" b="1" dirty="0" err="1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Frameworks</a:t>
            </a:r>
            <a:endParaRPr sz="2000" b="1" dirty="0">
              <a:solidFill>
                <a:schemeClr val="accent5">
                  <a:lumMod val="65000"/>
                </a:schemeClr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130523" y="1463672"/>
            <a:ext cx="2911863" cy="239903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6359589" y="3754153"/>
            <a:ext cx="883262" cy="242091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/>
          <p:cNvSpPr txBox="1"/>
          <p:nvPr/>
        </p:nvSpPr>
        <p:spPr>
          <a:xfrm>
            <a:off x="2303916" y="157175"/>
            <a:ext cx="416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Explore how TIC is utilized in the context of website development</a:t>
            </a: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5" y="1582925"/>
            <a:ext cx="2621503" cy="1435585"/>
          </a:xfrm>
          <a:prstGeom prst="rect">
            <a:avLst/>
          </a:prstGeom>
        </p:spPr>
      </p:pic>
      <p:sp>
        <p:nvSpPr>
          <p:cNvPr id="5" name="Interdiction 4"/>
          <p:cNvSpPr/>
          <p:nvPr/>
        </p:nvSpPr>
        <p:spPr>
          <a:xfrm>
            <a:off x="7929735" y="919936"/>
            <a:ext cx="490057" cy="54373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99798" y="4064176"/>
            <a:ext cx="253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3200"/>
            </a:pPr>
            <a:r>
              <a:rPr lang="fr-FR" sz="2000" b="1" dirty="0">
                <a:solidFill>
                  <a:schemeClr val="lt1"/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Control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 err="1">
                <a:solidFill>
                  <a:schemeClr val="accent2"/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Systems</a:t>
            </a:r>
            <a:endParaRPr lang="fr-FR" sz="2000" b="1" dirty="0">
              <a:solidFill>
                <a:schemeClr val="accent2"/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sp>
        <p:nvSpPr>
          <p:cNvPr id="10" name="Bouton d'action : Fin 9">
            <a:hlinkClick r:id="" action="ppaction://hlinkshowjump?jump=lastslide" highlightClick="1"/>
          </p:cNvPr>
          <p:cNvSpPr/>
          <p:nvPr/>
        </p:nvSpPr>
        <p:spPr>
          <a:xfrm>
            <a:off x="6518170" y="4410521"/>
            <a:ext cx="395138" cy="389962"/>
          </a:xfrm>
          <a:prstGeom prst="actionButtonE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8690" y="1045892"/>
            <a:ext cx="29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LAST SLIDE</a:t>
            </a:r>
            <a:endParaRPr lang="fr-FR" sz="2000" b="1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7407" y="3701349"/>
            <a:ext cx="336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Used</a:t>
            </a:r>
            <a:r>
              <a:rPr lang="fr-FR" b="1" dirty="0" smtClean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app</a:t>
            </a:r>
            <a:r>
              <a:rPr lang="fr-FR" b="1" dirty="0" smtClean="0">
                <a:solidFill>
                  <a:schemeClr val="accent6">
                    <a:lumMod val="95000"/>
                  </a:schemeClr>
                </a:solidFill>
              </a:rPr>
              <a:t> :</a:t>
            </a:r>
          </a:p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Html,css,java</a:t>
            </a:r>
            <a:endParaRPr lang="fr-FR" b="1" dirty="0" smtClean="0">
              <a:solidFill>
                <a:schemeClr val="accent6">
                  <a:lumMod val="95000"/>
                </a:schemeClr>
              </a:solidFill>
            </a:endParaRPr>
          </a:p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Frameworks</a:t>
            </a:r>
            <a:endParaRPr lang="fr-FR" b="1" dirty="0" smtClean="0">
              <a:solidFill>
                <a:schemeClr val="accent6">
                  <a:lumMod val="95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C,C++ and </a:t>
            </a:r>
            <a:r>
              <a:rPr lang="fr-FR" b="1" dirty="0" err="1" smtClean="0">
                <a:solidFill>
                  <a:schemeClr val="bg1"/>
                </a:solidFill>
              </a:rPr>
              <a:t>other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programming</a:t>
            </a:r>
            <a:r>
              <a:rPr lang="fr-FR" b="1" dirty="0" smtClean="0">
                <a:solidFill>
                  <a:schemeClr val="bg1"/>
                </a:solidFill>
              </a:rPr>
              <a:t> web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8" grpId="0"/>
      <p:bldP spid="4469" grpId="0" build="p"/>
      <p:bldP spid="8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351928" y="551796"/>
            <a:ext cx="65625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n this representation we will see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825927" y="1095730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946004" y="465954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207329" y="434672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74971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5335" y="431078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ZoneTexte 3"/>
          <p:cNvSpPr txBox="1"/>
          <p:nvPr/>
        </p:nvSpPr>
        <p:spPr>
          <a:xfrm>
            <a:off x="479085" y="1219570"/>
            <a:ext cx="5338022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lang="fr-FR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(social media)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impact of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ar-DZ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10040;p84"/>
          <p:cNvSpPr/>
          <p:nvPr/>
        </p:nvSpPr>
        <p:spPr>
          <a:xfrm>
            <a:off x="1135031" y="1184679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0089;p84"/>
          <p:cNvGrpSpPr/>
          <p:nvPr/>
        </p:nvGrpSpPr>
        <p:grpSpPr>
          <a:xfrm>
            <a:off x="4604316" y="3153267"/>
            <a:ext cx="266921" cy="369039"/>
            <a:chOff x="-38129425" y="3222550"/>
            <a:chExt cx="228450" cy="315850"/>
          </a:xfrm>
        </p:grpSpPr>
        <p:sp>
          <p:nvSpPr>
            <p:cNvPr id="52" name="Google Shape;10090;p84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91;p84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652;p83"/>
          <p:cNvGrpSpPr/>
          <p:nvPr/>
        </p:nvGrpSpPr>
        <p:grpSpPr>
          <a:xfrm>
            <a:off x="5913425" y="3766266"/>
            <a:ext cx="352332" cy="339288"/>
            <a:chOff x="2071000" y="1435025"/>
            <a:chExt cx="500400" cy="481875"/>
          </a:xfrm>
        </p:grpSpPr>
        <p:sp>
          <p:nvSpPr>
            <p:cNvPr id="55" name="Google Shape;9653;p83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9654;p83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9655;p83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" name="Google Shape;9563;p83"/>
          <p:cNvGrpSpPr/>
          <p:nvPr/>
        </p:nvGrpSpPr>
        <p:grpSpPr>
          <a:xfrm>
            <a:off x="4737777" y="1493915"/>
            <a:ext cx="298169" cy="339253"/>
            <a:chOff x="1529350" y="258825"/>
            <a:chExt cx="423475" cy="481825"/>
          </a:xfrm>
        </p:grpSpPr>
        <p:sp>
          <p:nvSpPr>
            <p:cNvPr id="59" name="Google Shape;9564;p8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9565;p8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12644;p89"/>
          <p:cNvGrpSpPr/>
          <p:nvPr/>
        </p:nvGrpSpPr>
        <p:grpSpPr>
          <a:xfrm>
            <a:off x="1815384" y="3736838"/>
            <a:ext cx="387681" cy="387681"/>
            <a:chOff x="4417380" y="1687279"/>
            <a:chExt cx="397907" cy="397907"/>
          </a:xfrm>
        </p:grpSpPr>
        <p:sp>
          <p:nvSpPr>
            <p:cNvPr id="62" name="Google Shape;12645;p89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46;p89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16154" y="2615413"/>
            <a:ext cx="465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ICT plays a pivotal role in shaping how individuals, businesses, and societies communicate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39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5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4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Percentage of population connected to the Internet</a:t>
            </a:r>
            <a:endParaRPr sz="2400" dirty="0">
              <a:solidFill>
                <a:schemeClr val="accent2"/>
              </a:solidFill>
            </a:endParaRPr>
          </a:p>
        </p:txBody>
      </p:sp>
      <p:grpSp>
        <p:nvGrpSpPr>
          <p:cNvPr id="3323" name="Google Shape;3323;p46"/>
          <p:cNvGrpSpPr/>
          <p:nvPr/>
        </p:nvGrpSpPr>
        <p:grpSpPr>
          <a:xfrm>
            <a:off x="888283" y="1524499"/>
            <a:ext cx="4294722" cy="2883551"/>
            <a:chOff x="626675" y="1846865"/>
            <a:chExt cx="3826033" cy="2568865"/>
          </a:xfrm>
        </p:grpSpPr>
        <p:sp>
          <p:nvSpPr>
            <p:cNvPr id="3324" name="Google Shape;3324;p46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6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6"/>
            <p:cNvSpPr/>
            <p:nvPr/>
          </p:nvSpPr>
          <p:spPr>
            <a:xfrm>
              <a:off x="213967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6"/>
            <p:cNvSpPr/>
            <p:nvPr/>
          </p:nvSpPr>
          <p:spPr>
            <a:xfrm>
              <a:off x="3855028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6"/>
            <p:cNvSpPr/>
            <p:nvPr/>
          </p:nvSpPr>
          <p:spPr>
            <a:xfrm>
              <a:off x="37178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6"/>
            <p:cNvSpPr/>
            <p:nvPr/>
          </p:nvSpPr>
          <p:spPr>
            <a:xfrm>
              <a:off x="3912739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0" name="Google Shape;3330;p46"/>
          <p:cNvGrpSpPr/>
          <p:nvPr/>
        </p:nvGrpSpPr>
        <p:grpSpPr>
          <a:xfrm>
            <a:off x="5813508" y="1398452"/>
            <a:ext cx="2617392" cy="1519356"/>
            <a:chOff x="6012900" y="1366316"/>
            <a:chExt cx="2617392" cy="1519356"/>
          </a:xfrm>
        </p:grpSpPr>
        <p:sp>
          <p:nvSpPr>
            <p:cNvPr id="3331" name="Google Shape;3331;p46"/>
            <p:cNvSpPr/>
            <p:nvPr/>
          </p:nvSpPr>
          <p:spPr>
            <a:xfrm>
              <a:off x="6012900" y="1901376"/>
              <a:ext cx="2617392" cy="4463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fr-FR" dirty="0" err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Connected</a:t>
              </a:r>
              <a:r>
                <a:rPr lang="fr-FR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 to the Internet</a:t>
              </a:r>
              <a:endParaRPr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2" name="Google Shape;3332;p46"/>
            <p:cNvSpPr txBox="1"/>
            <p:nvPr/>
          </p:nvSpPr>
          <p:spPr>
            <a:xfrm>
              <a:off x="6012900" y="2360372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Nearly 5 billion people use social networking sites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3" name="Google Shape;3333;p46"/>
            <p:cNvSpPr txBox="1"/>
            <p:nvPr/>
          </p:nvSpPr>
          <p:spPr>
            <a:xfrm>
              <a:off x="6440850" y="1366316"/>
              <a:ext cx="14097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6</a:t>
              </a:r>
              <a:r>
                <a:rPr lang="ar-DZ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7</a:t>
              </a: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sz="3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3334" name="Google Shape;3334;p46"/>
          <p:cNvGrpSpPr/>
          <p:nvPr/>
        </p:nvGrpSpPr>
        <p:grpSpPr>
          <a:xfrm>
            <a:off x="5779269" y="3064432"/>
            <a:ext cx="2265600" cy="1519360"/>
            <a:chOff x="6012900" y="3037376"/>
            <a:chExt cx="2265600" cy="1519360"/>
          </a:xfrm>
        </p:grpSpPr>
        <p:sp>
          <p:nvSpPr>
            <p:cNvPr id="3335" name="Google Shape;3335;p46"/>
            <p:cNvSpPr/>
            <p:nvPr/>
          </p:nvSpPr>
          <p:spPr>
            <a:xfrm>
              <a:off x="6012900" y="3572436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disconnected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6" name="Google Shape;3336;p46"/>
            <p:cNvSpPr txBox="1"/>
            <p:nvPr/>
          </p:nvSpPr>
          <p:spPr>
            <a:xfrm>
              <a:off x="6012900" y="4031436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2.6 billion </a:t>
              </a:r>
              <a:r>
                <a:rPr lang="fr-FR" dirty="0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people</a:t>
              </a:r>
              <a:r>
                <a:rPr lang="ar-DZ" dirty="0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fr-FR" dirty="0" err="1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doesn</a:t>
              </a:r>
              <a:r>
                <a:rPr lang="fr-FR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7" name="Google Shape;3337;p46"/>
            <p:cNvSpPr txBox="1"/>
            <p:nvPr/>
          </p:nvSpPr>
          <p:spPr>
            <a:xfrm>
              <a:off x="6440850" y="3037376"/>
              <a:ext cx="14097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32%</a:t>
              </a:r>
              <a:endParaRPr sz="3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338" name="Google Shape;3338;p46"/>
          <p:cNvSpPr/>
          <p:nvPr/>
        </p:nvSpPr>
        <p:spPr>
          <a:xfrm>
            <a:off x="3059065" y="245005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6"/>
          <p:cNvSpPr/>
          <p:nvPr/>
        </p:nvSpPr>
        <p:spPr>
          <a:xfrm>
            <a:off x="2001564" y="350086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0" name="Google Shape;3340;p46"/>
          <p:cNvCxnSpPr>
            <a:stCxn id="3333" idx="1"/>
            <a:endCxn id="3338" idx="6"/>
          </p:cNvCxnSpPr>
          <p:nvPr/>
        </p:nvCxnSpPr>
        <p:spPr>
          <a:xfrm rot="10800000" flipV="1">
            <a:off x="3294566" y="1640851"/>
            <a:ext cx="2946893" cy="9269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341" name="Google Shape;3341;p46"/>
          <p:cNvCxnSpPr>
            <a:stCxn id="3337" idx="1"/>
            <a:endCxn id="3339" idx="6"/>
          </p:cNvCxnSpPr>
          <p:nvPr/>
        </p:nvCxnSpPr>
        <p:spPr>
          <a:xfrm rot="10800000" flipV="1">
            <a:off x="2237065" y="3306831"/>
            <a:ext cx="3970155" cy="3117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342" name="Google Shape;3342;p46"/>
          <p:cNvGrpSpPr/>
          <p:nvPr/>
        </p:nvGrpSpPr>
        <p:grpSpPr>
          <a:xfrm rot="5400000">
            <a:off x="1888000" y="933075"/>
            <a:ext cx="98902" cy="553090"/>
            <a:chOff x="4898850" y="4820550"/>
            <a:chExt cx="98902" cy="553090"/>
          </a:xfrm>
        </p:grpSpPr>
        <p:sp>
          <p:nvSpPr>
            <p:cNvPr id="3343" name="Google Shape;3343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374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2" grpId="0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506</Words>
  <Application>Microsoft Office PowerPoint</Application>
  <PresentationFormat>Affichage à l'écran 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Calibri</vt:lpstr>
      <vt:lpstr>Exo</vt:lpstr>
      <vt:lpstr>Bell MT</vt:lpstr>
      <vt:lpstr>Arial</vt:lpstr>
      <vt:lpstr>PT Sans</vt:lpstr>
      <vt:lpstr>Data Center Business Plan by Slidesgo</vt:lpstr>
      <vt:lpstr>Information and Communication Technologies presentation</vt:lpstr>
      <vt:lpstr>In this representation we will see</vt:lpstr>
      <vt:lpstr>introduction</vt:lpstr>
      <vt:lpstr>website</vt:lpstr>
      <vt:lpstr>We have a multiple of website that we use in our life in different area</vt:lpstr>
      <vt:lpstr>example Websites </vt:lpstr>
      <vt:lpstr>Management Systems</vt:lpstr>
      <vt:lpstr>In this representation we will see</vt:lpstr>
      <vt:lpstr>Percentage of population connected to the Internet</vt:lpstr>
      <vt:lpstr>Some examples of the population that uses Tic to communicate</vt:lpstr>
      <vt:lpstr>Technologies related to tic</vt:lpstr>
      <vt:lpstr>Git github</vt:lpstr>
      <vt:lpstr>Microsoft submissions</vt:lpstr>
      <vt:lpstr>The impact</vt:lpstr>
      <vt:lpstr>Présentation PowerPoint</vt:lpstr>
      <vt:lpstr>CONCLUSIONS</vt:lpstr>
      <vt:lpstr>OUR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</dc:title>
  <dc:creator>HP</dc:creator>
  <cp:lastModifiedBy>HP</cp:lastModifiedBy>
  <cp:revision>76</cp:revision>
  <dcterms:modified xsi:type="dcterms:W3CDTF">2023-12-29T23:30:56Z</dcterms:modified>
</cp:coreProperties>
</file>