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315" r:id="rId3"/>
    <p:sldId id="317" r:id="rId4"/>
    <p:sldId id="259" r:id="rId5"/>
    <p:sldId id="276" r:id="rId6"/>
    <p:sldId id="258" r:id="rId7"/>
    <p:sldId id="290" r:id="rId8"/>
    <p:sldId id="318" r:id="rId9"/>
    <p:sldId id="320" r:id="rId10"/>
    <p:sldId id="321" r:id="rId11"/>
    <p:sldId id="323" r:id="rId12"/>
    <p:sldId id="324" r:id="rId13"/>
    <p:sldId id="325" r:id="rId14"/>
    <p:sldId id="322" r:id="rId15"/>
    <p:sldId id="326" r:id="rId16"/>
    <p:sldId id="327" r:id="rId17"/>
    <p:sldId id="328" r:id="rId18"/>
  </p:sldIdLst>
  <p:sldSz cx="9144000" cy="5143500" type="screen16x9"/>
  <p:notesSz cx="6858000" cy="9144000"/>
  <p:embeddedFontLst>
    <p:embeddedFont>
      <p:font typeface="Exo" panose="020B0604020202020204" charset="0"/>
      <p:regular r:id="rId20"/>
      <p:bold r:id="rId21"/>
      <p:italic r:id="rId22"/>
      <p:boldItalic r:id="rId23"/>
    </p:embeddedFont>
    <p:embeddedFont>
      <p:font typeface="Bell MT" panose="02020503060305020303" pitchFamily="18" charset="0"/>
      <p:regular r:id="rId24"/>
      <p:bold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PT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7531F9-9D2B-4239-A5C3-116116FBEDE6}">
  <a:tblStyle styleId="{ED7531F9-9D2B-4239-A5C3-116116FBED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 snapToGrid="0">
      <p:cViewPr varScale="1">
        <p:scale>
          <a:sx n="93" d="100"/>
          <a:sy n="93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8814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816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" name="Google Shape;4412;gedfa3e31c0_2_2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3" name="Google Shape;4413;gedfa3e31c0_2_2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645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1" name="Google Shape;4291;gedfa3e31c0_2_20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2" name="Google Shape;4292;gedfa3e31c0_2_20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85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gedfa3e31c0_2_20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1" name="Google Shape;4061;gedfa3e31c0_2_20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689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gedfa3e31c0_2_20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0" name="Google Shape;4010;gedfa3e31c0_2_20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80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5" name="Google Shape;4145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143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3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edfa3e31c0_2_2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edfa3e31c0_2_2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409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edfa3e31c0_2_20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Google Shape;3970;gedfa3e31c0_2_20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1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7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5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45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gedfa3e31c0_2_19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7" name="Google Shape;3697;gedfa3e31c0_2_19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00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53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368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edfa3e31c0_2_20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edfa3e31c0_2_20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40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110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0991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5521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379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64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8361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8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925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3" r:id="rId6"/>
    <p:sldLayoutId id="2147483674" r:id="rId7"/>
    <p:sldLayoutId id="2147483675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datacenter/definition/infrastru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echtarget.com/searchwindowsserver/definition/system" TargetMode="External"/><Relationship Id="rId4" Type="http://schemas.openxmlformats.org/officeDocument/2006/relationships/hyperlink" Target="https://www.techtarget.com/whatis/definition/compone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mtClean="0">
                <a:latin typeface="Calibri" panose="020F0502020204030204" pitchFamily="34" charset="0"/>
                <a:cs typeface="Calibri" panose="020F0502020204030204" pitchFamily="34" charset="0"/>
              </a:rPr>
              <a:t>presentation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begins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097989" y="505132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and Communication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fr-F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0" grpId="0" build="p"/>
      <p:bldP spid="27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Google Shape;4415;p66"/>
          <p:cNvSpPr/>
          <p:nvPr/>
        </p:nvSpPr>
        <p:spPr>
          <a:xfrm>
            <a:off x="3455143" y="2910125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6" name="Google Shape;4416;p66"/>
          <p:cNvSpPr/>
          <p:nvPr/>
        </p:nvSpPr>
        <p:spPr>
          <a:xfrm>
            <a:off x="6165475" y="2548246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66"/>
          <p:cNvSpPr/>
          <p:nvPr/>
        </p:nvSpPr>
        <p:spPr>
          <a:xfrm>
            <a:off x="744825" y="2548246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6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896644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accent2"/>
                </a:solidFill>
              </a:rPr>
              <a:t>Some examples of the population that uses </a:t>
            </a:r>
            <a:r>
              <a:rPr lang="en-US" sz="2000" dirty="0" smtClean="0">
                <a:solidFill>
                  <a:schemeClr val="accent2"/>
                </a:solidFill>
              </a:rPr>
              <a:t>Tic </a:t>
            </a:r>
            <a:r>
              <a:rPr lang="en-US" sz="2000" dirty="0">
                <a:solidFill>
                  <a:schemeClr val="accent2"/>
                </a:solidFill>
              </a:rPr>
              <a:t>to communicate</a:t>
            </a:r>
            <a:endParaRPr sz="2000" dirty="0"/>
          </a:p>
        </p:txBody>
      </p:sp>
      <p:sp>
        <p:nvSpPr>
          <p:cNvPr id="4420" name="Google Shape;4420;p6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discord</a:t>
            </a:r>
            <a:endParaRPr dirty="0"/>
          </a:p>
        </p:txBody>
      </p:sp>
      <p:sp>
        <p:nvSpPr>
          <p:cNvPr id="4421" name="Google Shape;4421;p66"/>
          <p:cNvSpPr txBox="1">
            <a:spLocks noGrp="1"/>
          </p:cNvSpPr>
          <p:nvPr>
            <p:ph type="title" idx="3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r>
              <a:rPr lang="ar-DZ" dirty="0" smtClean="0"/>
              <a:t>50</a:t>
            </a:r>
            <a:r>
              <a:rPr lang="en" dirty="0" smtClean="0"/>
              <a:t>M</a:t>
            </a:r>
            <a:endParaRPr dirty="0"/>
          </a:p>
        </p:txBody>
      </p:sp>
      <p:sp>
        <p:nvSpPr>
          <p:cNvPr id="4422" name="Google Shape;4422;p6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G</a:t>
            </a:r>
            <a:r>
              <a:rPr lang="en" dirty="0"/>
              <a:t>-</a:t>
            </a:r>
            <a:r>
              <a:rPr lang="en" dirty="0" smtClean="0"/>
              <a:t>mail</a:t>
            </a:r>
            <a:endParaRPr dirty="0"/>
          </a:p>
        </p:txBody>
      </p:sp>
      <p:sp>
        <p:nvSpPr>
          <p:cNvPr id="4424" name="Google Shape;4424;p66"/>
          <p:cNvSpPr txBox="1">
            <a:spLocks noGrp="1"/>
          </p:cNvSpPr>
          <p:nvPr>
            <p:ph type="title" idx="6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2B</a:t>
            </a:r>
            <a:endParaRPr dirty="0"/>
          </a:p>
        </p:txBody>
      </p:sp>
      <p:sp>
        <p:nvSpPr>
          <p:cNvPr id="4425" name="Google Shape;4425;p6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instagram</a:t>
            </a:r>
            <a:endParaRPr dirty="0"/>
          </a:p>
        </p:txBody>
      </p:sp>
      <p:sp>
        <p:nvSpPr>
          <p:cNvPr id="4427" name="Google Shape;4427;p66"/>
          <p:cNvSpPr txBox="1">
            <a:spLocks noGrp="1"/>
          </p:cNvSpPr>
          <p:nvPr>
            <p:ph type="title" idx="9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700M</a:t>
            </a:r>
            <a:endParaRPr dirty="0"/>
          </a:p>
        </p:txBody>
      </p:sp>
      <p:grpSp>
        <p:nvGrpSpPr>
          <p:cNvPr id="4428" name="Google Shape;4428;p66"/>
          <p:cNvGrpSpPr/>
          <p:nvPr/>
        </p:nvGrpSpPr>
        <p:grpSpPr>
          <a:xfrm>
            <a:off x="6013064" y="4228553"/>
            <a:ext cx="883262" cy="242091"/>
            <a:chOff x="2300350" y="2601250"/>
            <a:chExt cx="2275275" cy="623625"/>
          </a:xfrm>
        </p:grpSpPr>
        <p:sp>
          <p:nvSpPr>
            <p:cNvPr id="4429" name="Google Shape;4429;p6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5" name="Google Shape;4435;p66"/>
          <p:cNvGrpSpPr/>
          <p:nvPr/>
        </p:nvGrpSpPr>
        <p:grpSpPr>
          <a:xfrm>
            <a:off x="2138317" y="3907916"/>
            <a:ext cx="1105976" cy="133969"/>
            <a:chOff x="8183182" y="663852"/>
            <a:chExt cx="1475028" cy="178673"/>
          </a:xfrm>
        </p:grpSpPr>
        <p:grpSp>
          <p:nvGrpSpPr>
            <p:cNvPr id="4436" name="Google Shape;4436;p6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37" name="Google Shape;4437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7" name="Google Shape;4447;p6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48" name="Google Shape;4448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58" name="Google Shape;4458;p66"/>
          <p:cNvGrpSpPr/>
          <p:nvPr/>
        </p:nvGrpSpPr>
        <p:grpSpPr>
          <a:xfrm rot="5400000">
            <a:off x="3682250" y="1265812"/>
            <a:ext cx="98902" cy="553090"/>
            <a:chOff x="4898850" y="4820550"/>
            <a:chExt cx="98902" cy="553090"/>
          </a:xfrm>
        </p:grpSpPr>
        <p:sp>
          <p:nvSpPr>
            <p:cNvPr id="4459" name="Google Shape;4459;p6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Camera, instagram, instagra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57" y="318553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co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12" y="3138129"/>
            <a:ext cx="806719" cy="8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mail, google icon - Free download on Iconfin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11" y="3534520"/>
            <a:ext cx="746791" cy="74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140980" y="969206"/>
            <a:ext cx="680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2000"/>
            </a:pPr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Tic </a:t>
            </a:r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simplify</a:t>
            </a:r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communication and </a:t>
            </a:r>
            <a:r>
              <a:rPr lang="en-US" sz="16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It makes the world a small village due to the speed of communication and the speed of news circulation</a:t>
            </a:r>
            <a:endParaRPr lang="fr-FR" sz="16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1750685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5" grpId="0" animBg="1"/>
      <p:bldP spid="4416" grpId="0" animBg="1"/>
      <p:bldP spid="4417" grpId="0" animBg="1"/>
      <p:bldP spid="4418" grpId="0"/>
      <p:bldP spid="4420" grpId="0"/>
      <p:bldP spid="4421" grpId="0"/>
      <p:bldP spid="4422" grpId="0"/>
      <p:bldP spid="4424" grpId="0"/>
      <p:bldP spid="4425" grpId="0"/>
      <p:bldP spid="442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4" name="Google Shape;4294;p63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5" name="Google Shape;4295;p63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fr-FR" sz="4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tic</a:t>
            </a:r>
            <a:endParaRPr sz="4400" dirty="0"/>
          </a:p>
        </p:txBody>
      </p:sp>
      <p:sp>
        <p:nvSpPr>
          <p:cNvPr id="4296" name="Google Shape;4296;p63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git 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microsoft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google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services 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97" name="Google Shape;4297;p63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ar-DZ" dirty="0" smtClean="0"/>
              <a:t>4</a:t>
            </a:r>
            <a:endParaRPr dirty="0"/>
          </a:p>
        </p:txBody>
      </p:sp>
      <p:grpSp>
        <p:nvGrpSpPr>
          <p:cNvPr id="4298" name="Google Shape;4298;p63"/>
          <p:cNvGrpSpPr/>
          <p:nvPr/>
        </p:nvGrpSpPr>
        <p:grpSpPr>
          <a:xfrm rot="-5400000" flipH="1">
            <a:off x="7383127" y="3012828"/>
            <a:ext cx="883262" cy="242091"/>
            <a:chOff x="2300350" y="2601250"/>
            <a:chExt cx="2275275" cy="623625"/>
          </a:xfrm>
        </p:grpSpPr>
        <p:sp>
          <p:nvSpPr>
            <p:cNvPr id="4299" name="Google Shape;4299;p6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5" name="Google Shape;4305;p63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4306" name="Google Shape;4306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63"/>
          <p:cNvGrpSpPr/>
          <p:nvPr/>
        </p:nvGrpSpPr>
        <p:grpSpPr>
          <a:xfrm>
            <a:off x="2502517" y="715516"/>
            <a:ext cx="1105976" cy="133969"/>
            <a:chOff x="8183182" y="663852"/>
            <a:chExt cx="1475028" cy="178673"/>
          </a:xfrm>
        </p:grpSpPr>
        <p:grpSp>
          <p:nvGrpSpPr>
            <p:cNvPr id="4312" name="Google Shape;4312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13" name="Google Shape;4313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3" name="Google Shape;4323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24" name="Google Shape;4324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4" name="Google Shape;4334;p63"/>
          <p:cNvGrpSpPr/>
          <p:nvPr/>
        </p:nvGrpSpPr>
        <p:grpSpPr>
          <a:xfrm>
            <a:off x="5835364" y="1296428"/>
            <a:ext cx="883262" cy="242091"/>
            <a:chOff x="2300350" y="2601250"/>
            <a:chExt cx="2275275" cy="623625"/>
          </a:xfrm>
        </p:grpSpPr>
        <p:sp>
          <p:nvSpPr>
            <p:cNvPr id="4335" name="Google Shape;4335;p6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1" name="Google Shape;4341;p63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4342" name="Google Shape;4342;p6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8" name="Google Shape;4348;p63"/>
          <p:cNvGrpSpPr/>
          <p:nvPr/>
        </p:nvGrpSpPr>
        <p:grpSpPr>
          <a:xfrm rot="5400000">
            <a:off x="4397925" y="1382925"/>
            <a:ext cx="98902" cy="553090"/>
            <a:chOff x="4898850" y="4820550"/>
            <a:chExt cx="98902" cy="553090"/>
          </a:xfrm>
        </p:grpSpPr>
        <p:sp>
          <p:nvSpPr>
            <p:cNvPr id="4349" name="Google Shape;4349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63"/>
          <p:cNvGrpSpPr/>
          <p:nvPr/>
        </p:nvGrpSpPr>
        <p:grpSpPr>
          <a:xfrm>
            <a:off x="5564542" y="4282016"/>
            <a:ext cx="1105976" cy="133969"/>
            <a:chOff x="8183182" y="663852"/>
            <a:chExt cx="1475028" cy="178673"/>
          </a:xfrm>
        </p:grpSpPr>
        <p:grpSp>
          <p:nvGrpSpPr>
            <p:cNvPr id="4355" name="Google Shape;4355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56" name="Google Shape;4356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6" name="Google Shape;4366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67" name="Google Shape;4367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5231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4" grpId="0" animBg="1"/>
      <p:bldP spid="4295" grpId="0"/>
      <p:bldP spid="429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p60"/>
          <p:cNvSpPr txBox="1">
            <a:spLocks noGrp="1"/>
          </p:cNvSpPr>
          <p:nvPr>
            <p:ph type="title"/>
          </p:nvPr>
        </p:nvSpPr>
        <p:spPr>
          <a:xfrm>
            <a:off x="730618" y="56015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G</a:t>
            </a:r>
            <a:r>
              <a:rPr lang="en" dirty="0" smtClean="0"/>
              <a:t>it github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4064" name="Google Shape;4064;p60"/>
          <p:cNvGrpSpPr/>
          <p:nvPr/>
        </p:nvGrpSpPr>
        <p:grpSpPr>
          <a:xfrm>
            <a:off x="3878582" y="2073135"/>
            <a:ext cx="1818909" cy="1134884"/>
            <a:chOff x="4089166" y="1582291"/>
            <a:chExt cx="1818909" cy="1134884"/>
          </a:xfrm>
        </p:grpSpPr>
        <p:sp>
          <p:nvSpPr>
            <p:cNvPr id="4065" name="Google Shape;4065;p60"/>
            <p:cNvSpPr/>
            <p:nvPr/>
          </p:nvSpPr>
          <p:spPr>
            <a:xfrm>
              <a:off x="4089166" y="1582291"/>
              <a:ext cx="18189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Partner 1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066" name="Google Shape;4066;p60"/>
            <p:cNvSpPr txBox="1"/>
            <p:nvPr/>
          </p:nvSpPr>
          <p:spPr>
            <a:xfrm>
              <a:off x="4089175" y="2041275"/>
              <a:ext cx="18189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The Sun is the star at the center of the Solar System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067" name="Google Shape;4067;p60"/>
          <p:cNvGrpSpPr/>
          <p:nvPr/>
        </p:nvGrpSpPr>
        <p:grpSpPr>
          <a:xfrm>
            <a:off x="6886638" y="2005299"/>
            <a:ext cx="1818906" cy="1134884"/>
            <a:chOff x="6366669" y="1582291"/>
            <a:chExt cx="1818906" cy="1134884"/>
          </a:xfrm>
        </p:grpSpPr>
        <p:sp>
          <p:nvSpPr>
            <p:cNvPr id="4068" name="Google Shape;4068;p60"/>
            <p:cNvSpPr/>
            <p:nvPr/>
          </p:nvSpPr>
          <p:spPr>
            <a:xfrm>
              <a:off x="6366669" y="1582291"/>
              <a:ext cx="18189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Partner 2</a:t>
              </a:r>
              <a:endParaRPr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069" name="Google Shape;4069;p60"/>
            <p:cNvSpPr txBox="1"/>
            <p:nvPr/>
          </p:nvSpPr>
          <p:spPr>
            <a:xfrm>
              <a:off x="6366675" y="2041275"/>
              <a:ext cx="18189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Earth is the third planet from the Sun and where we live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073" name="Google Shape;4073;p60"/>
          <p:cNvGrpSpPr/>
          <p:nvPr/>
        </p:nvGrpSpPr>
        <p:grpSpPr>
          <a:xfrm>
            <a:off x="5335435" y="3913889"/>
            <a:ext cx="1818907" cy="1134909"/>
            <a:chOff x="6366669" y="2982243"/>
            <a:chExt cx="1818907" cy="1134909"/>
          </a:xfrm>
        </p:grpSpPr>
        <p:sp>
          <p:nvSpPr>
            <p:cNvPr id="4074" name="Google Shape;4074;p60"/>
            <p:cNvSpPr/>
            <p:nvPr/>
          </p:nvSpPr>
          <p:spPr>
            <a:xfrm>
              <a:off x="6366669" y="2982243"/>
              <a:ext cx="18189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Partner 4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075" name="Google Shape;4075;p60"/>
            <p:cNvSpPr txBox="1"/>
            <p:nvPr/>
          </p:nvSpPr>
          <p:spPr>
            <a:xfrm>
              <a:off x="6366676" y="3441252"/>
              <a:ext cx="18189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Venus is the second planet from the Sun. It’s hot there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cxnSp>
        <p:nvCxnSpPr>
          <p:cNvPr id="4082" name="Google Shape;4082;p60"/>
          <p:cNvCxnSpPr/>
          <p:nvPr/>
        </p:nvCxnSpPr>
        <p:spPr>
          <a:xfrm>
            <a:off x="2986287" y="2658083"/>
            <a:ext cx="0" cy="383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6" name="Google Shape;4106;p60"/>
          <p:cNvGrpSpPr/>
          <p:nvPr/>
        </p:nvGrpSpPr>
        <p:grpSpPr>
          <a:xfrm rot="-5400000">
            <a:off x="8263914" y="1082628"/>
            <a:ext cx="883262" cy="242091"/>
            <a:chOff x="2300350" y="2601250"/>
            <a:chExt cx="2275275" cy="623625"/>
          </a:xfrm>
        </p:grpSpPr>
        <p:sp>
          <p:nvSpPr>
            <p:cNvPr id="4107" name="Google Shape;4107;p6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3" name="Google Shape;4113;p60"/>
          <p:cNvGrpSpPr/>
          <p:nvPr/>
        </p:nvGrpSpPr>
        <p:grpSpPr>
          <a:xfrm>
            <a:off x="1169392" y="1050642"/>
            <a:ext cx="1105976" cy="133969"/>
            <a:chOff x="8183182" y="663852"/>
            <a:chExt cx="1475028" cy="178673"/>
          </a:xfrm>
        </p:grpSpPr>
        <p:grpSp>
          <p:nvGrpSpPr>
            <p:cNvPr id="4114" name="Google Shape;4114;p6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15" name="Google Shape;4115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5" name="Google Shape;4125;p6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26" name="Google Shape;4126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6" name="Google Shape;4136;p60"/>
          <p:cNvGrpSpPr/>
          <p:nvPr/>
        </p:nvGrpSpPr>
        <p:grpSpPr>
          <a:xfrm>
            <a:off x="3358273" y="4239253"/>
            <a:ext cx="883262" cy="242091"/>
            <a:chOff x="2300350" y="2601250"/>
            <a:chExt cx="2275275" cy="623625"/>
          </a:xfrm>
        </p:grpSpPr>
        <p:sp>
          <p:nvSpPr>
            <p:cNvPr id="4137" name="Google Shape;4137;p6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3881;p56"/>
          <p:cNvGrpSpPr/>
          <p:nvPr/>
        </p:nvGrpSpPr>
        <p:grpSpPr>
          <a:xfrm>
            <a:off x="1813022" y="3826769"/>
            <a:ext cx="572693" cy="574140"/>
            <a:chOff x="-61784125" y="3377700"/>
            <a:chExt cx="316650" cy="317450"/>
          </a:xfrm>
        </p:grpSpPr>
        <p:sp>
          <p:nvSpPr>
            <p:cNvPr id="83" name="Google Shape;3882;p5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83;p5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84;p5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85;p5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86;p5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87;p5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88;p5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Introduction to Git and GitHub | Basic of Git and GitHub | The Star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5" y="1623342"/>
            <a:ext cx="3572955" cy="183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82129" y="1179591"/>
            <a:ext cx="42324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GitHub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 a web-based platform for version control and collaborative software development using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Git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lèche vers le bas 5"/>
          <p:cNvSpPr/>
          <p:nvPr/>
        </p:nvSpPr>
        <p:spPr>
          <a:xfrm rot="10800000">
            <a:off x="6244885" y="3140183"/>
            <a:ext cx="351124" cy="661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lèche vers le bas 94"/>
          <p:cNvSpPr/>
          <p:nvPr/>
        </p:nvSpPr>
        <p:spPr>
          <a:xfrm rot="19020612">
            <a:off x="5758984" y="2174825"/>
            <a:ext cx="351124" cy="661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 vers le bas 95"/>
          <p:cNvSpPr/>
          <p:nvPr/>
        </p:nvSpPr>
        <p:spPr>
          <a:xfrm rot="3060200">
            <a:off x="6589785" y="2213674"/>
            <a:ext cx="351124" cy="661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Fol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729" y="2733513"/>
            <a:ext cx="408513" cy="4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798104" y="1281860"/>
            <a:ext cx="35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definition</a:t>
            </a:r>
            <a:endParaRPr lang="fr-FR" sz="28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15483" y="2573176"/>
            <a:ext cx="350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example</a:t>
            </a:r>
            <a:endParaRPr lang="fr-FR" sz="36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69417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5" grpId="0" animBg="1"/>
      <p:bldP spid="9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p5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solidFill>
                  <a:schemeClr val="accent2"/>
                </a:solidFill>
              </a:rPr>
              <a:t>Microsoft </a:t>
            </a:r>
            <a:r>
              <a:rPr lang="fr-FR" dirty="0" err="1">
                <a:solidFill>
                  <a:schemeClr val="accent2"/>
                </a:solidFill>
              </a:rPr>
              <a:t>submissions</a:t>
            </a:r>
            <a:endParaRPr dirty="0"/>
          </a:p>
        </p:txBody>
      </p:sp>
      <p:grpSp>
        <p:nvGrpSpPr>
          <p:cNvPr id="4023" name="Google Shape;4023;p59"/>
          <p:cNvGrpSpPr/>
          <p:nvPr/>
        </p:nvGrpSpPr>
        <p:grpSpPr>
          <a:xfrm rot="5400000">
            <a:off x="7120250" y="1615250"/>
            <a:ext cx="98902" cy="553090"/>
            <a:chOff x="4898850" y="4820550"/>
            <a:chExt cx="98902" cy="553090"/>
          </a:xfrm>
        </p:grpSpPr>
        <p:sp>
          <p:nvSpPr>
            <p:cNvPr id="4024" name="Google Shape;4024;p5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9" name="Google Shape;4029;p59"/>
          <p:cNvGrpSpPr/>
          <p:nvPr/>
        </p:nvGrpSpPr>
        <p:grpSpPr>
          <a:xfrm rot="10800000">
            <a:off x="785473" y="4051927"/>
            <a:ext cx="883262" cy="242091"/>
            <a:chOff x="2300350" y="2601250"/>
            <a:chExt cx="2275275" cy="623625"/>
          </a:xfrm>
        </p:grpSpPr>
        <p:sp>
          <p:nvSpPr>
            <p:cNvPr id="4030" name="Google Shape;4030;p5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5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5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6" name="Google Shape;4036;p59"/>
          <p:cNvGrpSpPr/>
          <p:nvPr/>
        </p:nvGrpSpPr>
        <p:grpSpPr>
          <a:xfrm>
            <a:off x="2818167" y="4305992"/>
            <a:ext cx="1105976" cy="133969"/>
            <a:chOff x="8183182" y="663852"/>
            <a:chExt cx="1475028" cy="178673"/>
          </a:xfrm>
        </p:grpSpPr>
        <p:grpSp>
          <p:nvGrpSpPr>
            <p:cNvPr id="4037" name="Google Shape;4037;p5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038" name="Google Shape;4038;p5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5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5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5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5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5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5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5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5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5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8" name="Google Shape;4048;p5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049" name="Google Shape;4049;p5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5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5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5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5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5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5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5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5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5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ZoneTexte 1"/>
          <p:cNvSpPr txBox="1"/>
          <p:nvPr/>
        </p:nvSpPr>
        <p:spPr>
          <a:xfrm>
            <a:off x="1551398" y="1152265"/>
            <a:ext cx="579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One of the most influential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sites that we use to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 Project presentation.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Submission</a:t>
            </a:r>
            <a:r>
              <a:rPr lang="ar-DZ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CV </a:t>
            </a:r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Google Shape;3643;p52"/>
          <p:cNvSpPr/>
          <p:nvPr/>
        </p:nvSpPr>
        <p:spPr>
          <a:xfrm>
            <a:off x="5166449" y="3979611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outlook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8" name="Google Shape;3646;p52"/>
          <p:cNvSpPr/>
          <p:nvPr/>
        </p:nvSpPr>
        <p:spPr>
          <a:xfrm>
            <a:off x="2194125" y="3979611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powerpoint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1" name="Google Shape;3649;p52"/>
          <p:cNvSpPr/>
          <p:nvPr/>
        </p:nvSpPr>
        <p:spPr>
          <a:xfrm>
            <a:off x="713100" y="2615687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exel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4" name="Google Shape;3652;p52"/>
          <p:cNvSpPr/>
          <p:nvPr/>
        </p:nvSpPr>
        <p:spPr>
          <a:xfrm>
            <a:off x="6637200" y="2615687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oneNote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7" name="Google Shape;3655;p52"/>
          <p:cNvSpPr/>
          <p:nvPr/>
        </p:nvSpPr>
        <p:spPr>
          <a:xfrm>
            <a:off x="3675150" y="2615687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word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89" name="Google Shape;3657;p52"/>
          <p:cNvCxnSpPr>
            <a:stCxn id="109" idx="6"/>
            <a:endCxn id="100" idx="2"/>
          </p:cNvCxnSpPr>
          <p:nvPr/>
        </p:nvCxnSpPr>
        <p:spPr>
          <a:xfrm>
            <a:off x="1775100" y="3497600"/>
            <a:ext cx="1149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3660;p52"/>
          <p:cNvCxnSpPr>
            <a:stCxn id="100" idx="6"/>
          </p:cNvCxnSpPr>
          <p:nvPr/>
        </p:nvCxnSpPr>
        <p:spPr>
          <a:xfrm>
            <a:off x="3256425" y="3497600"/>
            <a:ext cx="1149900" cy="5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3661;p52"/>
          <p:cNvCxnSpPr>
            <a:endCxn id="103" idx="2"/>
          </p:cNvCxnSpPr>
          <p:nvPr/>
        </p:nvCxnSpPr>
        <p:spPr>
          <a:xfrm>
            <a:off x="4737750" y="3502787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3663;p52"/>
          <p:cNvCxnSpPr>
            <a:stCxn id="103" idx="6"/>
            <a:endCxn id="106" idx="2"/>
          </p:cNvCxnSpPr>
          <p:nvPr/>
        </p:nvCxnSpPr>
        <p:spPr>
          <a:xfrm>
            <a:off x="6218775" y="3502787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3665;p52"/>
          <p:cNvCxnSpPr>
            <a:stCxn id="109" idx="0"/>
            <a:endCxn id="81" idx="2"/>
          </p:cNvCxnSpPr>
          <p:nvPr/>
        </p:nvCxnSpPr>
        <p:spPr>
          <a:xfrm rot="10800000" flipH="1">
            <a:off x="1609350" y="3015650"/>
            <a:ext cx="600" cy="316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3666;p52"/>
          <p:cNvCxnSpPr>
            <a:endCxn id="87" idx="2"/>
          </p:cNvCxnSpPr>
          <p:nvPr/>
        </p:nvCxnSpPr>
        <p:spPr>
          <a:xfrm rot="10800000">
            <a:off x="4572000" y="3015437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3667;p52"/>
          <p:cNvCxnSpPr>
            <a:stCxn id="106" idx="0"/>
            <a:endCxn id="84" idx="2"/>
          </p:cNvCxnSpPr>
          <p:nvPr/>
        </p:nvCxnSpPr>
        <p:spPr>
          <a:xfrm rot="10800000">
            <a:off x="7534050" y="3015437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3668;p52"/>
          <p:cNvCxnSpPr>
            <a:stCxn id="75" idx="0"/>
            <a:endCxn id="103" idx="4"/>
          </p:cNvCxnSpPr>
          <p:nvPr/>
        </p:nvCxnSpPr>
        <p:spPr>
          <a:xfrm flipH="1" flipV="1">
            <a:off x="6053025" y="3668537"/>
            <a:ext cx="10274" cy="31107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3669;p52"/>
          <p:cNvCxnSpPr>
            <a:stCxn id="78" idx="0"/>
            <a:endCxn id="100" idx="4"/>
          </p:cNvCxnSpPr>
          <p:nvPr/>
        </p:nvCxnSpPr>
        <p:spPr>
          <a:xfrm flipH="1" flipV="1">
            <a:off x="3090675" y="3663350"/>
            <a:ext cx="300" cy="31626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" name="Google Shape;3687;p52"/>
          <p:cNvGrpSpPr/>
          <p:nvPr/>
        </p:nvGrpSpPr>
        <p:grpSpPr>
          <a:xfrm>
            <a:off x="2924925" y="3331850"/>
            <a:ext cx="331500" cy="331500"/>
            <a:chOff x="2924924" y="2835362"/>
            <a:chExt cx="331500" cy="331500"/>
          </a:xfrm>
        </p:grpSpPr>
        <p:sp>
          <p:nvSpPr>
            <p:cNvPr id="99" name="Google Shape;3688;p52"/>
            <p:cNvSpPr/>
            <p:nvPr/>
          </p:nvSpPr>
          <p:spPr>
            <a:xfrm>
              <a:off x="299467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659;p52"/>
            <p:cNvSpPr/>
            <p:nvPr/>
          </p:nvSpPr>
          <p:spPr>
            <a:xfrm>
              <a:off x="2924924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3689;p52"/>
          <p:cNvGrpSpPr/>
          <p:nvPr/>
        </p:nvGrpSpPr>
        <p:grpSpPr>
          <a:xfrm>
            <a:off x="5887275" y="3337037"/>
            <a:ext cx="331500" cy="331500"/>
            <a:chOff x="5887274" y="2840549"/>
            <a:chExt cx="331500" cy="331500"/>
          </a:xfrm>
        </p:grpSpPr>
        <p:sp>
          <p:nvSpPr>
            <p:cNvPr id="102" name="Google Shape;3690;p52"/>
            <p:cNvSpPr/>
            <p:nvPr/>
          </p:nvSpPr>
          <p:spPr>
            <a:xfrm>
              <a:off x="595672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662;p52"/>
            <p:cNvSpPr/>
            <p:nvPr/>
          </p:nvSpPr>
          <p:spPr>
            <a:xfrm>
              <a:off x="5887274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3691;p52"/>
          <p:cNvGrpSpPr/>
          <p:nvPr/>
        </p:nvGrpSpPr>
        <p:grpSpPr>
          <a:xfrm>
            <a:off x="7368300" y="3337037"/>
            <a:ext cx="331500" cy="331500"/>
            <a:chOff x="7368299" y="2840549"/>
            <a:chExt cx="331500" cy="331500"/>
          </a:xfrm>
        </p:grpSpPr>
        <p:sp>
          <p:nvSpPr>
            <p:cNvPr id="105" name="Google Shape;3692;p52"/>
            <p:cNvSpPr/>
            <p:nvPr/>
          </p:nvSpPr>
          <p:spPr>
            <a:xfrm>
              <a:off x="7437750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664;p52"/>
            <p:cNvSpPr/>
            <p:nvPr/>
          </p:nvSpPr>
          <p:spPr>
            <a:xfrm>
              <a:off x="7368299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693;p52"/>
          <p:cNvGrpSpPr/>
          <p:nvPr/>
        </p:nvGrpSpPr>
        <p:grpSpPr>
          <a:xfrm>
            <a:off x="1443600" y="3331850"/>
            <a:ext cx="331500" cy="331500"/>
            <a:chOff x="1443599" y="2835362"/>
            <a:chExt cx="331500" cy="331500"/>
          </a:xfrm>
        </p:grpSpPr>
        <p:sp>
          <p:nvSpPr>
            <p:cNvPr id="108" name="Google Shape;3694;p52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658;p52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3641;p52"/>
          <p:cNvSpPr/>
          <p:nvPr/>
        </p:nvSpPr>
        <p:spPr>
          <a:xfrm>
            <a:off x="4406250" y="3337037"/>
            <a:ext cx="331500" cy="331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Document, exel, file, microsoft, 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05" y="654696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wer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66" y="45085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cument, exel, file, microsoft, 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28" y="190696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ord, logo, ms, social, social m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05" y="1923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utlook, logo, microsoft, social, social m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26" y="44060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Oneno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89" y="1938113"/>
            <a:ext cx="694523" cy="6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889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5" grpId="0" animBg="1"/>
      <p:bldP spid="78" grpId="0" animBg="1"/>
      <p:bldP spid="81" grpId="0" animBg="1"/>
      <p:bldP spid="84" grpId="0" animBg="1"/>
      <p:bldP spid="87" grpId="0" animBg="1"/>
      <p:bldP spid="1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p61"/>
          <p:cNvSpPr/>
          <p:nvPr/>
        </p:nvSpPr>
        <p:spPr>
          <a:xfrm>
            <a:off x="37014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8" name="Google Shape;4148;p61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accent6"/>
                </a:solidFill>
              </a:rPr>
              <a:t>T</a:t>
            </a:r>
            <a:r>
              <a:rPr lang="en" dirty="0" smtClean="0">
                <a:solidFill>
                  <a:schemeClr val="accent6"/>
                </a:solidFill>
              </a:rPr>
              <a:t>he </a:t>
            </a:r>
            <a:r>
              <a:rPr lang="en" dirty="0" smtClean="0">
                <a:solidFill>
                  <a:schemeClr val="accent2"/>
                </a:solidFill>
              </a:rPr>
              <a:t>impact</a:t>
            </a:r>
            <a:endParaRPr dirty="0"/>
          </a:p>
        </p:txBody>
      </p:sp>
      <p:sp>
        <p:nvSpPr>
          <p:cNvPr id="4149" name="Google Shape;4149;p61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ar-DZ" dirty="0" smtClean="0"/>
              <a:t>5</a:t>
            </a:r>
            <a:endParaRPr dirty="0"/>
          </a:p>
        </p:txBody>
      </p:sp>
      <p:sp>
        <p:nvSpPr>
          <p:cNvPr id="4150" name="Google Shape;4150;p61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dirty="0"/>
              <a:t>Results and development of science</a:t>
            </a:r>
            <a:endParaRPr sz="2000" dirty="0"/>
          </a:p>
        </p:txBody>
      </p:sp>
      <p:grpSp>
        <p:nvGrpSpPr>
          <p:cNvPr id="4151" name="Google Shape;4151;p61"/>
          <p:cNvGrpSpPr/>
          <p:nvPr/>
        </p:nvGrpSpPr>
        <p:grpSpPr>
          <a:xfrm flipH="1">
            <a:off x="5624514" y="4219003"/>
            <a:ext cx="883262" cy="242091"/>
            <a:chOff x="2300350" y="2601250"/>
            <a:chExt cx="2275275" cy="623625"/>
          </a:xfrm>
        </p:grpSpPr>
        <p:sp>
          <p:nvSpPr>
            <p:cNvPr id="4152" name="Google Shape;4152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61"/>
          <p:cNvGrpSpPr/>
          <p:nvPr/>
        </p:nvGrpSpPr>
        <p:grpSpPr>
          <a:xfrm rot="5400000">
            <a:off x="2406975" y="1552975"/>
            <a:ext cx="98902" cy="553090"/>
            <a:chOff x="4898850" y="4820550"/>
            <a:chExt cx="98902" cy="553090"/>
          </a:xfrm>
        </p:grpSpPr>
        <p:sp>
          <p:nvSpPr>
            <p:cNvPr id="4159" name="Google Shape;4159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61"/>
          <p:cNvGrpSpPr/>
          <p:nvPr/>
        </p:nvGrpSpPr>
        <p:grpSpPr>
          <a:xfrm>
            <a:off x="1764792" y="3545691"/>
            <a:ext cx="1105976" cy="133969"/>
            <a:chOff x="8183182" y="663852"/>
            <a:chExt cx="1475028" cy="178673"/>
          </a:xfrm>
        </p:grpSpPr>
        <p:grpSp>
          <p:nvGrpSpPr>
            <p:cNvPr id="4165" name="Google Shape;4165;p6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66" name="Google Shape;4166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6" name="Google Shape;4176;p6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77" name="Google Shape;4177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7" name="Google Shape;4187;p61"/>
          <p:cNvGrpSpPr/>
          <p:nvPr/>
        </p:nvGrpSpPr>
        <p:grpSpPr>
          <a:xfrm rot="10800000">
            <a:off x="3861214" y="1283578"/>
            <a:ext cx="883262" cy="242091"/>
            <a:chOff x="2300350" y="2601250"/>
            <a:chExt cx="2275275" cy="623625"/>
          </a:xfrm>
        </p:grpSpPr>
        <p:sp>
          <p:nvSpPr>
            <p:cNvPr id="4188" name="Google Shape;4188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61"/>
          <p:cNvGrpSpPr/>
          <p:nvPr/>
        </p:nvGrpSpPr>
        <p:grpSpPr>
          <a:xfrm rot="5400000">
            <a:off x="5527875" y="467850"/>
            <a:ext cx="98902" cy="553090"/>
            <a:chOff x="4898850" y="4820550"/>
            <a:chExt cx="98902" cy="553090"/>
          </a:xfrm>
        </p:grpSpPr>
        <p:sp>
          <p:nvSpPr>
            <p:cNvPr id="4195" name="Google Shape;4195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2062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1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1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1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1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41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" grpId="0" animBg="1"/>
      <p:bldP spid="4148" grpId="0"/>
      <p:bldP spid="4149" grpId="0"/>
      <p:bldP spid="415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6" name="Google Shape;2826;p37"/>
          <p:cNvGrpSpPr/>
          <p:nvPr/>
        </p:nvGrpSpPr>
        <p:grpSpPr>
          <a:xfrm flipH="1">
            <a:off x="3527936" y="4523436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7147865" y="386950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ZoneTexte 4"/>
          <p:cNvSpPr txBox="1"/>
          <p:nvPr/>
        </p:nvSpPr>
        <p:spPr>
          <a:xfrm>
            <a:off x="1784399" y="838022"/>
            <a:ext cx="593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  <a:latin typeface="Exo"/>
                <a:ea typeface="Exo"/>
                <a:cs typeface="Exo"/>
                <a:sym typeface="Exo"/>
              </a:rPr>
              <a:t>have revolutionized global connectivity, transforming communication, business, education, and healthcare while shaping modern economies and societies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1026" name="Picture 2" descr="Clock, time, vintage, w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40" y="19437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sh, mon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16" y="289720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siness, deal, mon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834" y="185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tcoin, cryptocurrency, currency, money, fina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41" y="36199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udent, education, stud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34" y="289720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p, microscope, research, test, viru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56" y="35979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70272" y="3765608"/>
            <a:ext cx="2303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New sites to make money (trading)</a:t>
            </a:r>
            <a:endParaRPr lang="fr-FR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74756" y="2150626"/>
            <a:ext cx="2303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Save time, effort and money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80078" y="3656433"/>
            <a:ext cx="2303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Facilitating scientific research</a:t>
            </a:r>
            <a:endParaRPr lang="fr-FR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268138" y="1910487"/>
            <a:ext cx="2303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Digital commerce and transactions</a:t>
            </a:r>
            <a:endParaRPr lang="fr-FR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4336" y="2805971"/>
            <a:ext cx="2303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Facilitating study and </a:t>
            </a:r>
            <a:r>
              <a:rPr lang="fr-FR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its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resources</a:t>
            </a:r>
            <a:endParaRPr lang="fr-FR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83109" y="3104668"/>
            <a:ext cx="2303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Facilitating financial exchanges and trade</a:t>
            </a:r>
            <a:endParaRPr lang="fr-FR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8" grpId="0"/>
      <p:bldP spid="70" grpId="0"/>
      <p:bldP spid="71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5" name="Google Shape;4535;p68"/>
          <p:cNvPicPr preferRelativeResize="0"/>
          <p:nvPr/>
        </p:nvPicPr>
        <p:blipFill rotWithShape="1">
          <a:blip r:embed="rId3">
            <a:alphaModFix/>
          </a:blip>
          <a:srcRect l="17128" r="17121"/>
          <a:stretch/>
        </p:blipFill>
        <p:spPr>
          <a:xfrm>
            <a:off x="6132271" y="877665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4536" name="Google Shape;4536;p6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4537" name="Google Shape;4537;p68"/>
          <p:cNvSpPr txBox="1">
            <a:spLocks noGrp="1"/>
          </p:cNvSpPr>
          <p:nvPr>
            <p:ph type="subTitle" idx="1"/>
          </p:nvPr>
        </p:nvSpPr>
        <p:spPr>
          <a:xfrm>
            <a:off x="823529" y="1862694"/>
            <a:ext cx="4887102" cy="2528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ICT presentation underscores their transformative impact, revolutionizing global connectivity and shaping modern societies across diverse </a:t>
            </a:r>
            <a:r>
              <a:rPr lang="en-US" sz="1800" dirty="0" smtClean="0"/>
              <a:t>sectors: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 smtClean="0"/>
              <a:t>ICT emerges as a pivotal force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 smtClean="0"/>
              <a:t>driving innovation and efficiency in communication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fr-FR" sz="1600" dirty="0" smtClean="0"/>
              <a:t>business, </a:t>
            </a:r>
            <a:r>
              <a:rPr lang="fr-FR" sz="1600" dirty="0" err="1" smtClean="0"/>
              <a:t>education</a:t>
            </a:r>
            <a:r>
              <a:rPr lang="fr-FR" sz="1600" dirty="0" smtClean="0"/>
              <a:t>, and </a:t>
            </a:r>
            <a:r>
              <a:rPr lang="fr-FR" sz="1600" dirty="0" err="1" smtClean="0"/>
              <a:t>healthcare</a:t>
            </a:r>
            <a:r>
              <a:rPr lang="fr-FR" sz="1600" dirty="0" smtClean="0"/>
              <a:t> ……</a:t>
            </a:r>
          </a:p>
        </p:txBody>
      </p:sp>
      <p:sp>
        <p:nvSpPr>
          <p:cNvPr id="4538" name="Google Shape;4538;p68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9" name="Google Shape;4539;p68"/>
          <p:cNvGrpSpPr/>
          <p:nvPr/>
        </p:nvGrpSpPr>
        <p:grpSpPr>
          <a:xfrm rot="-5400000">
            <a:off x="8010768" y="3868134"/>
            <a:ext cx="883262" cy="242091"/>
            <a:chOff x="2300350" y="2601250"/>
            <a:chExt cx="2275275" cy="623625"/>
          </a:xfrm>
        </p:grpSpPr>
        <p:sp>
          <p:nvSpPr>
            <p:cNvPr id="4540" name="Google Shape;4540;p6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6" name="Google Shape;4546;p68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4547" name="Google Shape;4547;p6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48" name="Google Shape;4548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8" name="Google Shape;4558;p6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59" name="Google Shape;4559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9" name="Google Shape;4569;p68"/>
          <p:cNvGrpSpPr/>
          <p:nvPr/>
        </p:nvGrpSpPr>
        <p:grpSpPr>
          <a:xfrm rot="5400000">
            <a:off x="5285275" y="3708175"/>
            <a:ext cx="98902" cy="553090"/>
            <a:chOff x="4898850" y="4820550"/>
            <a:chExt cx="98902" cy="553090"/>
          </a:xfrm>
        </p:grpSpPr>
        <p:sp>
          <p:nvSpPr>
            <p:cNvPr id="4570" name="Google Shape;4570;p6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31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" grpId="0"/>
      <p:bldP spid="45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58"/>
          <p:cNvSpPr/>
          <p:nvPr/>
        </p:nvSpPr>
        <p:spPr>
          <a:xfrm>
            <a:off x="1323025" y="1606059"/>
            <a:ext cx="2143260" cy="53096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Hamroun</a:t>
            </a:r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Sami Abdelmalek</a:t>
            </a:r>
            <a:endParaRPr sz="16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76" name="Google Shape;3976;p58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2"/>
                </a:solidFill>
              </a:rPr>
              <a:t>TEAM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3989" name="Google Shape;3989;p58"/>
          <p:cNvGrpSpPr/>
          <p:nvPr/>
        </p:nvGrpSpPr>
        <p:grpSpPr>
          <a:xfrm rot="10800000">
            <a:off x="3173864" y="4502492"/>
            <a:ext cx="883262" cy="242091"/>
            <a:chOff x="2300350" y="2601250"/>
            <a:chExt cx="2275275" cy="623625"/>
          </a:xfrm>
        </p:grpSpPr>
        <p:sp>
          <p:nvSpPr>
            <p:cNvPr id="3990" name="Google Shape;3990;p5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6" name="Google Shape;3996;p58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3997" name="Google Shape;3997;p5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2" name="Google Shape;4002;p58"/>
          <p:cNvGrpSpPr/>
          <p:nvPr/>
        </p:nvGrpSpPr>
        <p:grpSpPr>
          <a:xfrm rot="5400000">
            <a:off x="2818975" y="934625"/>
            <a:ext cx="98902" cy="553090"/>
            <a:chOff x="4898850" y="4820550"/>
            <a:chExt cx="98902" cy="553090"/>
          </a:xfrm>
        </p:grpSpPr>
        <p:sp>
          <p:nvSpPr>
            <p:cNvPr id="4003" name="Google Shape;4003;p5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3975;p58"/>
          <p:cNvSpPr/>
          <p:nvPr/>
        </p:nvSpPr>
        <p:spPr>
          <a:xfrm>
            <a:off x="1198084" y="3498570"/>
            <a:ext cx="2268200" cy="51862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Soualah</a:t>
            </a:r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</a:rPr>
              <a:t> Mohammed </a:t>
            </a:r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Saber</a:t>
            </a:r>
            <a:endParaRPr sz="16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46" name="Google Shape;3975;p58"/>
          <p:cNvSpPr/>
          <p:nvPr/>
        </p:nvSpPr>
        <p:spPr>
          <a:xfrm>
            <a:off x="6355296" y="3501156"/>
            <a:ext cx="2218765" cy="5160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</a:rPr>
              <a:t>Boumediene </a:t>
            </a:r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Noufel</a:t>
            </a:r>
            <a:endParaRPr sz="16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47" name="Google Shape;3975;p58"/>
          <p:cNvSpPr/>
          <p:nvPr/>
        </p:nvSpPr>
        <p:spPr>
          <a:xfrm>
            <a:off x="6355296" y="1617028"/>
            <a:ext cx="2218765" cy="5199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Baatout</a:t>
            </a:r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</a:rPr>
              <a:t> Mohamed Amine</a:t>
            </a:r>
            <a:endParaRPr sz="16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49" name="Google Shape;3975;p58"/>
          <p:cNvSpPr/>
          <p:nvPr/>
        </p:nvSpPr>
        <p:spPr>
          <a:xfrm>
            <a:off x="3758696" y="2622960"/>
            <a:ext cx="2249308" cy="53120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Rouabah</a:t>
            </a:r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</a:rPr>
              <a:t> Dalila </a:t>
            </a:r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Chaima</a:t>
            </a:r>
            <a:endParaRPr sz="16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9144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351928" y="551796"/>
            <a:ext cx="65625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n this representation we will see</a:t>
            </a:r>
            <a:endParaRPr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796247" y="1219570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946004" y="465954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6" name="Google Shape;2776;p36"/>
          <p:cNvSpPr/>
          <p:nvPr/>
        </p:nvSpPr>
        <p:spPr>
          <a:xfrm>
            <a:off x="-207329" y="434672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749712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5335" y="431078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ZoneTexte 3"/>
          <p:cNvSpPr txBox="1"/>
          <p:nvPr/>
        </p:nvSpPr>
        <p:spPr>
          <a:xfrm>
            <a:off x="479085" y="1219570"/>
            <a:ext cx="5338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daily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….)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(social media)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tic (git , 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…)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impact of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Communication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evolves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ar-DZ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122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2" grpId="0"/>
      <p:bldP spid="2775" grpId="0" animBg="1"/>
      <p:bldP spid="27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" name="Google Shape;3587;p51"/>
          <p:cNvSpPr/>
          <p:nvPr/>
        </p:nvSpPr>
        <p:spPr>
          <a:xfrm>
            <a:off x="1837894" y="1941565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fr-FR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01" name="Google Shape;3601;p51"/>
          <p:cNvGrpSpPr/>
          <p:nvPr/>
        </p:nvGrpSpPr>
        <p:grpSpPr>
          <a:xfrm>
            <a:off x="1058248" y="1876333"/>
            <a:ext cx="526491" cy="530364"/>
            <a:chOff x="1902068" y="3407083"/>
            <a:chExt cx="424179" cy="416494"/>
          </a:xfrm>
        </p:grpSpPr>
        <p:sp>
          <p:nvSpPr>
            <p:cNvPr id="3602" name="Google Shape;3602;p51"/>
            <p:cNvSpPr/>
            <p:nvPr/>
          </p:nvSpPr>
          <p:spPr>
            <a:xfrm>
              <a:off x="1952316" y="3525461"/>
              <a:ext cx="333020" cy="298116"/>
            </a:xfrm>
            <a:custGeom>
              <a:avLst/>
              <a:gdLst/>
              <a:ahLst/>
              <a:cxnLst/>
              <a:rect l="l" t="t" r="r" b="b"/>
              <a:pathLst>
                <a:path w="9312" h="8336" extrusionOk="0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2102202" y="3602103"/>
              <a:ext cx="33259" cy="3325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1902068" y="3407083"/>
              <a:ext cx="424179" cy="241898"/>
            </a:xfrm>
            <a:custGeom>
              <a:avLst/>
              <a:gdLst/>
              <a:ahLst/>
              <a:cxnLst/>
              <a:rect l="l" t="t" r="r" b="b"/>
              <a:pathLst>
                <a:path w="11861" h="6764" extrusionOk="0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05" name="Google Shape;3605;p51"/>
          <p:cNvGrpSpPr/>
          <p:nvPr/>
        </p:nvGrpSpPr>
        <p:grpSpPr>
          <a:xfrm>
            <a:off x="1101935" y="2899623"/>
            <a:ext cx="526489" cy="530333"/>
            <a:chOff x="4002330" y="1437755"/>
            <a:chExt cx="417385" cy="415849"/>
          </a:xfrm>
        </p:grpSpPr>
        <p:sp>
          <p:nvSpPr>
            <p:cNvPr id="3606" name="Google Shape;3606;p51"/>
            <p:cNvSpPr/>
            <p:nvPr/>
          </p:nvSpPr>
          <p:spPr>
            <a:xfrm>
              <a:off x="4014276" y="1530777"/>
              <a:ext cx="405439" cy="322828"/>
            </a:xfrm>
            <a:custGeom>
              <a:avLst/>
              <a:gdLst/>
              <a:ahLst/>
              <a:cxnLst/>
              <a:rect l="l" t="t" r="r" b="b"/>
              <a:pathLst>
                <a:path w="11337" h="9027" extrusionOk="0">
                  <a:moveTo>
                    <a:pt x="5287" y="7002"/>
                  </a:moveTo>
                  <a:cubicBezTo>
                    <a:pt x="5478" y="7002"/>
                    <a:pt x="5621" y="7145"/>
                    <a:pt x="5621" y="7336"/>
                  </a:cubicBezTo>
                  <a:cubicBezTo>
                    <a:pt x="5621" y="7526"/>
                    <a:pt x="5478" y="7669"/>
                    <a:pt x="5287" y="7669"/>
                  </a:cubicBezTo>
                  <a:cubicBezTo>
                    <a:pt x="5097" y="7669"/>
                    <a:pt x="4954" y="7526"/>
                    <a:pt x="4954" y="7336"/>
                  </a:cubicBezTo>
                  <a:cubicBezTo>
                    <a:pt x="4954" y="7145"/>
                    <a:pt x="5097" y="7002"/>
                    <a:pt x="5287" y="7002"/>
                  </a:cubicBezTo>
                  <a:close/>
                  <a:moveTo>
                    <a:pt x="6692" y="7002"/>
                  </a:moveTo>
                  <a:cubicBezTo>
                    <a:pt x="6883" y="7002"/>
                    <a:pt x="7026" y="7145"/>
                    <a:pt x="7026" y="7336"/>
                  </a:cubicBezTo>
                  <a:cubicBezTo>
                    <a:pt x="7026" y="7526"/>
                    <a:pt x="6883" y="7669"/>
                    <a:pt x="6692" y="7669"/>
                  </a:cubicBezTo>
                  <a:cubicBezTo>
                    <a:pt x="6502" y="7669"/>
                    <a:pt x="6359" y="7526"/>
                    <a:pt x="6359" y="7336"/>
                  </a:cubicBezTo>
                  <a:cubicBezTo>
                    <a:pt x="6359" y="7145"/>
                    <a:pt x="6502" y="7002"/>
                    <a:pt x="6692" y="7002"/>
                  </a:cubicBezTo>
                  <a:close/>
                  <a:moveTo>
                    <a:pt x="9788" y="7002"/>
                  </a:moveTo>
                  <a:cubicBezTo>
                    <a:pt x="9979" y="7002"/>
                    <a:pt x="10122" y="7145"/>
                    <a:pt x="10122" y="7336"/>
                  </a:cubicBezTo>
                  <a:cubicBezTo>
                    <a:pt x="10122" y="7526"/>
                    <a:pt x="9979" y="7669"/>
                    <a:pt x="9788" y="7669"/>
                  </a:cubicBezTo>
                  <a:lnTo>
                    <a:pt x="8216" y="7669"/>
                  </a:lnTo>
                  <a:cubicBezTo>
                    <a:pt x="8026" y="7669"/>
                    <a:pt x="7859" y="7526"/>
                    <a:pt x="7859" y="7336"/>
                  </a:cubicBezTo>
                  <a:cubicBezTo>
                    <a:pt x="7859" y="7145"/>
                    <a:pt x="8026" y="7002"/>
                    <a:pt x="8216" y="7002"/>
                  </a:cubicBezTo>
                  <a:close/>
                  <a:moveTo>
                    <a:pt x="9526" y="1"/>
                  </a:moveTo>
                  <a:cubicBezTo>
                    <a:pt x="9074" y="1"/>
                    <a:pt x="8693" y="287"/>
                    <a:pt x="8550" y="692"/>
                  </a:cubicBezTo>
                  <a:lnTo>
                    <a:pt x="7073" y="692"/>
                  </a:lnTo>
                  <a:cubicBezTo>
                    <a:pt x="7073" y="573"/>
                    <a:pt x="7049" y="453"/>
                    <a:pt x="7026" y="334"/>
                  </a:cubicBezTo>
                  <a:lnTo>
                    <a:pt x="4978" y="334"/>
                  </a:lnTo>
                  <a:cubicBezTo>
                    <a:pt x="5025" y="834"/>
                    <a:pt x="5025" y="1382"/>
                    <a:pt x="4978" y="1882"/>
                  </a:cubicBezTo>
                  <a:lnTo>
                    <a:pt x="7026" y="1882"/>
                  </a:lnTo>
                  <a:cubicBezTo>
                    <a:pt x="7049" y="1716"/>
                    <a:pt x="7073" y="1549"/>
                    <a:pt x="7097" y="1358"/>
                  </a:cubicBezTo>
                  <a:lnTo>
                    <a:pt x="8550" y="1358"/>
                  </a:lnTo>
                  <a:cubicBezTo>
                    <a:pt x="8669" y="1668"/>
                    <a:pt x="8883" y="1882"/>
                    <a:pt x="9193" y="2001"/>
                  </a:cubicBezTo>
                  <a:lnTo>
                    <a:pt x="9193" y="5621"/>
                  </a:lnTo>
                  <a:lnTo>
                    <a:pt x="4382" y="5621"/>
                  </a:lnTo>
                  <a:cubicBezTo>
                    <a:pt x="3954" y="5621"/>
                    <a:pt x="3573" y="6002"/>
                    <a:pt x="3573" y="6431"/>
                  </a:cubicBezTo>
                  <a:lnTo>
                    <a:pt x="3573" y="7145"/>
                  </a:lnTo>
                  <a:lnTo>
                    <a:pt x="2620" y="7145"/>
                  </a:lnTo>
                  <a:cubicBezTo>
                    <a:pt x="2501" y="6860"/>
                    <a:pt x="2287" y="6621"/>
                    <a:pt x="1977" y="6526"/>
                  </a:cubicBezTo>
                  <a:lnTo>
                    <a:pt x="1977" y="4526"/>
                  </a:lnTo>
                  <a:cubicBezTo>
                    <a:pt x="2120" y="4573"/>
                    <a:pt x="2263" y="4621"/>
                    <a:pt x="2406" y="4669"/>
                  </a:cubicBezTo>
                  <a:cubicBezTo>
                    <a:pt x="2096" y="4049"/>
                    <a:pt x="1953" y="3240"/>
                    <a:pt x="1858" y="2549"/>
                  </a:cubicBezTo>
                  <a:lnTo>
                    <a:pt x="0" y="2549"/>
                  </a:lnTo>
                  <a:cubicBezTo>
                    <a:pt x="262" y="3216"/>
                    <a:pt x="739" y="3764"/>
                    <a:pt x="1310" y="4168"/>
                  </a:cubicBezTo>
                  <a:lnTo>
                    <a:pt x="1310" y="6526"/>
                  </a:lnTo>
                  <a:cubicBezTo>
                    <a:pt x="905" y="6669"/>
                    <a:pt x="620" y="7050"/>
                    <a:pt x="620" y="7502"/>
                  </a:cubicBezTo>
                  <a:cubicBezTo>
                    <a:pt x="620" y="8050"/>
                    <a:pt x="1072" y="8503"/>
                    <a:pt x="1644" y="8503"/>
                  </a:cubicBezTo>
                  <a:cubicBezTo>
                    <a:pt x="2096" y="8503"/>
                    <a:pt x="2477" y="8241"/>
                    <a:pt x="2620" y="7836"/>
                  </a:cubicBezTo>
                  <a:lnTo>
                    <a:pt x="3573" y="7836"/>
                  </a:lnTo>
                  <a:lnTo>
                    <a:pt x="3573" y="8217"/>
                  </a:lnTo>
                  <a:cubicBezTo>
                    <a:pt x="3573" y="8669"/>
                    <a:pt x="3954" y="9027"/>
                    <a:pt x="4382" y="9027"/>
                  </a:cubicBezTo>
                  <a:lnTo>
                    <a:pt x="10526" y="9027"/>
                  </a:lnTo>
                  <a:cubicBezTo>
                    <a:pt x="10979" y="9027"/>
                    <a:pt x="11336" y="8669"/>
                    <a:pt x="11336" y="8217"/>
                  </a:cubicBezTo>
                  <a:lnTo>
                    <a:pt x="11336" y="6431"/>
                  </a:lnTo>
                  <a:cubicBezTo>
                    <a:pt x="11336" y="6002"/>
                    <a:pt x="10979" y="5621"/>
                    <a:pt x="10526" y="5621"/>
                  </a:cubicBezTo>
                  <a:lnTo>
                    <a:pt x="9860" y="5621"/>
                  </a:lnTo>
                  <a:lnTo>
                    <a:pt x="9860" y="2001"/>
                  </a:lnTo>
                  <a:cubicBezTo>
                    <a:pt x="10264" y="1858"/>
                    <a:pt x="10550" y="1477"/>
                    <a:pt x="10550" y="1025"/>
                  </a:cubicBezTo>
                  <a:cubicBezTo>
                    <a:pt x="10550" y="453"/>
                    <a:pt x="10098" y="1"/>
                    <a:pt x="9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4105402" y="1621938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0" y="0"/>
                  </a:moveTo>
                  <a:cubicBezTo>
                    <a:pt x="72" y="595"/>
                    <a:pt x="286" y="1786"/>
                    <a:pt x="715" y="2191"/>
                  </a:cubicBezTo>
                  <a:cubicBezTo>
                    <a:pt x="751" y="2227"/>
                    <a:pt x="798" y="2245"/>
                    <a:pt x="846" y="2245"/>
                  </a:cubicBezTo>
                  <a:cubicBezTo>
                    <a:pt x="894" y="2245"/>
                    <a:pt x="941" y="2227"/>
                    <a:pt x="977" y="2191"/>
                  </a:cubicBezTo>
                  <a:cubicBezTo>
                    <a:pt x="1406" y="1786"/>
                    <a:pt x="1620" y="595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4170992" y="1621938"/>
              <a:ext cx="86903" cy="75816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548" y="0"/>
                  </a:moveTo>
                  <a:cubicBezTo>
                    <a:pt x="477" y="572"/>
                    <a:pt x="381" y="1096"/>
                    <a:pt x="238" y="1524"/>
                  </a:cubicBezTo>
                  <a:cubicBezTo>
                    <a:pt x="167" y="1762"/>
                    <a:pt x="95" y="1953"/>
                    <a:pt x="0" y="2120"/>
                  </a:cubicBezTo>
                  <a:cubicBezTo>
                    <a:pt x="1096" y="1810"/>
                    <a:pt x="1977" y="1024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4013417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2430" y="0"/>
                  </a:moveTo>
                  <a:lnTo>
                    <a:pt x="2430" y="0"/>
                  </a:lnTo>
                  <a:cubicBezTo>
                    <a:pt x="1334" y="310"/>
                    <a:pt x="453" y="1096"/>
                    <a:pt x="1" y="2120"/>
                  </a:cubicBezTo>
                  <a:lnTo>
                    <a:pt x="1882" y="2120"/>
                  </a:lnTo>
                  <a:cubicBezTo>
                    <a:pt x="1953" y="1453"/>
                    <a:pt x="2120" y="619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4105402" y="1437755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846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59"/>
                    <a:pt x="72" y="1649"/>
                    <a:pt x="0" y="2245"/>
                  </a:cubicBezTo>
                  <a:lnTo>
                    <a:pt x="1691" y="2245"/>
                  </a:lnTo>
                  <a:cubicBezTo>
                    <a:pt x="1620" y="1649"/>
                    <a:pt x="1406" y="459"/>
                    <a:pt x="977" y="54"/>
                  </a:cubicBezTo>
                  <a:cubicBezTo>
                    <a:pt x="941" y="18"/>
                    <a:pt x="894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4170992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0" y="0"/>
                  </a:moveTo>
                  <a:lnTo>
                    <a:pt x="0" y="0"/>
                  </a:lnTo>
                  <a:cubicBezTo>
                    <a:pt x="310" y="619"/>
                    <a:pt x="477" y="1429"/>
                    <a:pt x="548" y="2120"/>
                  </a:cubicBezTo>
                  <a:lnTo>
                    <a:pt x="2429" y="2120"/>
                  </a:lnTo>
                  <a:cubicBezTo>
                    <a:pt x="1977" y="1096"/>
                    <a:pt x="1096" y="3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4002330" y="1542722"/>
              <a:ext cx="76711" cy="55396"/>
            </a:xfrm>
            <a:custGeom>
              <a:avLst/>
              <a:gdLst/>
              <a:ahLst/>
              <a:cxnLst/>
              <a:rect l="l" t="t" r="r" b="b"/>
              <a:pathLst>
                <a:path w="2145" h="1549" extrusionOk="0">
                  <a:moveTo>
                    <a:pt x="96" y="0"/>
                  </a:moveTo>
                  <a:cubicBezTo>
                    <a:pt x="1" y="477"/>
                    <a:pt x="1" y="1024"/>
                    <a:pt x="96" y="1548"/>
                  </a:cubicBezTo>
                  <a:lnTo>
                    <a:pt x="2144" y="1548"/>
                  </a:lnTo>
                  <a:cubicBezTo>
                    <a:pt x="2097" y="1024"/>
                    <a:pt x="2120" y="477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4102004" y="1542722"/>
              <a:ext cx="67305" cy="55396"/>
            </a:xfrm>
            <a:custGeom>
              <a:avLst/>
              <a:gdLst/>
              <a:ahLst/>
              <a:cxnLst/>
              <a:rect l="l" t="t" r="r" b="b"/>
              <a:pathLst>
                <a:path w="1882" h="1549" extrusionOk="0">
                  <a:moveTo>
                    <a:pt x="24" y="0"/>
                  </a:moveTo>
                  <a:cubicBezTo>
                    <a:pt x="0" y="500"/>
                    <a:pt x="0" y="1048"/>
                    <a:pt x="24" y="1548"/>
                  </a:cubicBezTo>
                  <a:lnTo>
                    <a:pt x="1858" y="1548"/>
                  </a:lnTo>
                  <a:cubicBezTo>
                    <a:pt x="1882" y="1048"/>
                    <a:pt x="1882" y="500"/>
                    <a:pt x="1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4" name="Google Shape;3614;p51"/>
          <p:cNvGrpSpPr/>
          <p:nvPr/>
        </p:nvGrpSpPr>
        <p:grpSpPr>
          <a:xfrm>
            <a:off x="1101938" y="3864744"/>
            <a:ext cx="526489" cy="526446"/>
            <a:chOff x="4003189" y="3407083"/>
            <a:chExt cx="416526" cy="416492"/>
          </a:xfrm>
        </p:grpSpPr>
        <p:sp>
          <p:nvSpPr>
            <p:cNvPr id="3615" name="Google Shape;3615;p51"/>
            <p:cNvSpPr/>
            <p:nvPr/>
          </p:nvSpPr>
          <p:spPr>
            <a:xfrm>
              <a:off x="4011701" y="3407083"/>
              <a:ext cx="189112" cy="40912"/>
            </a:xfrm>
            <a:custGeom>
              <a:avLst/>
              <a:gdLst/>
              <a:ahLst/>
              <a:cxnLst/>
              <a:rect l="l" t="t" r="r" b="b"/>
              <a:pathLst>
                <a:path w="5288" h="1144" extrusionOk="0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1143"/>
                  </a:lnTo>
                  <a:lnTo>
                    <a:pt x="5288" y="1143"/>
                  </a:lnTo>
                  <a:lnTo>
                    <a:pt x="4669" y="167"/>
                  </a:lnTo>
                  <a:cubicBezTo>
                    <a:pt x="4621" y="71"/>
                    <a:pt x="4502" y="0"/>
                    <a:pt x="4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4073035" y="3551855"/>
              <a:ext cx="77533" cy="77533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2168"/>
                  </a:lnTo>
                  <a:lnTo>
                    <a:pt x="2168" y="2168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4003189" y="3471780"/>
              <a:ext cx="416526" cy="351796"/>
            </a:xfrm>
            <a:custGeom>
              <a:avLst/>
              <a:gdLst/>
              <a:ahLst/>
              <a:cxnLst/>
              <a:rect l="l" t="t" r="r" b="b"/>
              <a:pathLst>
                <a:path w="11647" h="9837" extrusionOk="0">
                  <a:moveTo>
                    <a:pt x="10193" y="2311"/>
                  </a:moveTo>
                  <a:cubicBezTo>
                    <a:pt x="10384" y="2311"/>
                    <a:pt x="10527" y="2454"/>
                    <a:pt x="10527" y="2644"/>
                  </a:cubicBezTo>
                  <a:cubicBezTo>
                    <a:pt x="10527" y="2835"/>
                    <a:pt x="10384" y="3002"/>
                    <a:pt x="10193" y="3002"/>
                  </a:cubicBezTo>
                  <a:lnTo>
                    <a:pt x="7026" y="3002"/>
                  </a:lnTo>
                  <a:cubicBezTo>
                    <a:pt x="6859" y="3002"/>
                    <a:pt x="6693" y="2835"/>
                    <a:pt x="6693" y="2644"/>
                  </a:cubicBezTo>
                  <a:cubicBezTo>
                    <a:pt x="6693" y="2454"/>
                    <a:pt x="6859" y="2311"/>
                    <a:pt x="7026" y="2311"/>
                  </a:cubicBezTo>
                  <a:close/>
                  <a:moveTo>
                    <a:pt x="10193" y="3668"/>
                  </a:moveTo>
                  <a:cubicBezTo>
                    <a:pt x="10384" y="3668"/>
                    <a:pt x="10527" y="3835"/>
                    <a:pt x="10527" y="4026"/>
                  </a:cubicBezTo>
                  <a:cubicBezTo>
                    <a:pt x="10527" y="4192"/>
                    <a:pt x="10384" y="4359"/>
                    <a:pt x="10193" y="4359"/>
                  </a:cubicBezTo>
                  <a:lnTo>
                    <a:pt x="7026" y="4359"/>
                  </a:lnTo>
                  <a:cubicBezTo>
                    <a:pt x="6859" y="4359"/>
                    <a:pt x="6693" y="4192"/>
                    <a:pt x="6693" y="4026"/>
                  </a:cubicBezTo>
                  <a:cubicBezTo>
                    <a:pt x="6693" y="3835"/>
                    <a:pt x="6859" y="3668"/>
                    <a:pt x="7026" y="3668"/>
                  </a:cubicBezTo>
                  <a:close/>
                  <a:moveTo>
                    <a:pt x="4502" y="1573"/>
                  </a:moveTo>
                  <a:cubicBezTo>
                    <a:pt x="4668" y="1573"/>
                    <a:pt x="4811" y="1692"/>
                    <a:pt x="4811" y="1882"/>
                  </a:cubicBezTo>
                  <a:lnTo>
                    <a:pt x="4811" y="4788"/>
                  </a:lnTo>
                  <a:cubicBezTo>
                    <a:pt x="4811" y="4954"/>
                    <a:pt x="4668" y="5097"/>
                    <a:pt x="4502" y="5097"/>
                  </a:cubicBezTo>
                  <a:lnTo>
                    <a:pt x="1573" y="5097"/>
                  </a:lnTo>
                  <a:cubicBezTo>
                    <a:pt x="1406" y="5097"/>
                    <a:pt x="1263" y="4954"/>
                    <a:pt x="1263" y="4788"/>
                  </a:cubicBezTo>
                  <a:lnTo>
                    <a:pt x="1263" y="1882"/>
                  </a:lnTo>
                  <a:cubicBezTo>
                    <a:pt x="1263" y="1692"/>
                    <a:pt x="1406" y="1573"/>
                    <a:pt x="1573" y="1573"/>
                  </a:cubicBezTo>
                  <a:close/>
                  <a:moveTo>
                    <a:pt x="239" y="1"/>
                  </a:moveTo>
                  <a:lnTo>
                    <a:pt x="239" y="6312"/>
                  </a:lnTo>
                  <a:cubicBezTo>
                    <a:pt x="239" y="6502"/>
                    <a:pt x="406" y="6645"/>
                    <a:pt x="572" y="6645"/>
                  </a:cubicBezTo>
                  <a:lnTo>
                    <a:pt x="5478" y="6645"/>
                  </a:lnTo>
                  <a:lnTo>
                    <a:pt x="5478" y="7860"/>
                  </a:lnTo>
                  <a:cubicBezTo>
                    <a:pt x="5192" y="7955"/>
                    <a:pt x="4954" y="8193"/>
                    <a:pt x="4859" y="8479"/>
                  </a:cubicBezTo>
                  <a:lnTo>
                    <a:pt x="1977" y="8479"/>
                  </a:lnTo>
                  <a:cubicBezTo>
                    <a:pt x="1858" y="8074"/>
                    <a:pt x="1477" y="7788"/>
                    <a:pt x="1025" y="7788"/>
                  </a:cubicBezTo>
                  <a:cubicBezTo>
                    <a:pt x="453" y="7788"/>
                    <a:pt x="1" y="8241"/>
                    <a:pt x="1" y="8812"/>
                  </a:cubicBezTo>
                  <a:cubicBezTo>
                    <a:pt x="1" y="9384"/>
                    <a:pt x="453" y="9836"/>
                    <a:pt x="1025" y="9836"/>
                  </a:cubicBezTo>
                  <a:cubicBezTo>
                    <a:pt x="1477" y="9836"/>
                    <a:pt x="1858" y="9550"/>
                    <a:pt x="1977" y="9146"/>
                  </a:cubicBezTo>
                  <a:lnTo>
                    <a:pt x="4859" y="9146"/>
                  </a:lnTo>
                  <a:cubicBezTo>
                    <a:pt x="5002" y="9550"/>
                    <a:pt x="5383" y="9836"/>
                    <a:pt x="5811" y="9836"/>
                  </a:cubicBezTo>
                  <a:cubicBezTo>
                    <a:pt x="6264" y="9836"/>
                    <a:pt x="6645" y="9550"/>
                    <a:pt x="6788" y="9146"/>
                  </a:cubicBezTo>
                  <a:lnTo>
                    <a:pt x="9669" y="9146"/>
                  </a:lnTo>
                  <a:cubicBezTo>
                    <a:pt x="9789" y="9550"/>
                    <a:pt x="10170" y="9836"/>
                    <a:pt x="10622" y="9836"/>
                  </a:cubicBezTo>
                  <a:cubicBezTo>
                    <a:pt x="11194" y="9836"/>
                    <a:pt x="11646" y="9384"/>
                    <a:pt x="11646" y="8812"/>
                  </a:cubicBezTo>
                  <a:cubicBezTo>
                    <a:pt x="11646" y="8241"/>
                    <a:pt x="11194" y="7788"/>
                    <a:pt x="10622" y="7788"/>
                  </a:cubicBezTo>
                  <a:cubicBezTo>
                    <a:pt x="10170" y="7788"/>
                    <a:pt x="9789" y="8074"/>
                    <a:pt x="9669" y="8479"/>
                  </a:cubicBezTo>
                  <a:lnTo>
                    <a:pt x="6788" y="8479"/>
                  </a:lnTo>
                  <a:cubicBezTo>
                    <a:pt x="6693" y="8193"/>
                    <a:pt x="6454" y="7955"/>
                    <a:pt x="6169" y="7860"/>
                  </a:cubicBezTo>
                  <a:lnTo>
                    <a:pt x="6169" y="6645"/>
                  </a:lnTo>
                  <a:lnTo>
                    <a:pt x="11074" y="6645"/>
                  </a:lnTo>
                  <a:cubicBezTo>
                    <a:pt x="11241" y="6645"/>
                    <a:pt x="11408" y="6502"/>
                    <a:pt x="11408" y="6312"/>
                  </a:cubicBezTo>
                  <a:lnTo>
                    <a:pt x="11408" y="358"/>
                  </a:lnTo>
                  <a:cubicBezTo>
                    <a:pt x="11408" y="168"/>
                    <a:pt x="11241" y="1"/>
                    <a:pt x="1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8" name="Google Shape;3618;p51"/>
          <p:cNvGrpSpPr/>
          <p:nvPr/>
        </p:nvGrpSpPr>
        <p:grpSpPr>
          <a:xfrm>
            <a:off x="5005205" y="1898922"/>
            <a:ext cx="526485" cy="526491"/>
            <a:chOff x="5440856" y="3407083"/>
            <a:chExt cx="416490" cy="416494"/>
          </a:xfrm>
        </p:grpSpPr>
        <p:sp>
          <p:nvSpPr>
            <p:cNvPr id="3619" name="Google Shape;3619;p51"/>
            <p:cNvSpPr/>
            <p:nvPr/>
          </p:nvSpPr>
          <p:spPr>
            <a:xfrm>
              <a:off x="5581408" y="3516091"/>
              <a:ext cx="145661" cy="40912"/>
            </a:xfrm>
            <a:custGeom>
              <a:avLst/>
              <a:gdLst/>
              <a:ahLst/>
              <a:cxnLst/>
              <a:rect l="l" t="t" r="r" b="b"/>
              <a:pathLst>
                <a:path w="4073" h="1144" extrusionOk="0">
                  <a:moveTo>
                    <a:pt x="452" y="0"/>
                  </a:moveTo>
                  <a:cubicBezTo>
                    <a:pt x="286" y="0"/>
                    <a:pt x="143" y="48"/>
                    <a:pt x="0" y="95"/>
                  </a:cubicBezTo>
                  <a:cubicBezTo>
                    <a:pt x="381" y="548"/>
                    <a:pt x="262" y="381"/>
                    <a:pt x="595" y="786"/>
                  </a:cubicBezTo>
                  <a:cubicBezTo>
                    <a:pt x="786" y="1024"/>
                    <a:pt x="1095" y="1143"/>
                    <a:pt x="1405" y="1143"/>
                  </a:cubicBezTo>
                  <a:lnTo>
                    <a:pt x="2691" y="1143"/>
                  </a:lnTo>
                  <a:cubicBezTo>
                    <a:pt x="3001" y="1143"/>
                    <a:pt x="3310" y="1024"/>
                    <a:pt x="3501" y="786"/>
                  </a:cubicBezTo>
                  <a:cubicBezTo>
                    <a:pt x="3834" y="405"/>
                    <a:pt x="3715" y="548"/>
                    <a:pt x="4072" y="119"/>
                  </a:cubicBezTo>
                  <a:cubicBezTo>
                    <a:pt x="3929" y="48"/>
                    <a:pt x="3763" y="0"/>
                    <a:pt x="3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5554978" y="3534831"/>
              <a:ext cx="196765" cy="288746"/>
            </a:xfrm>
            <a:custGeom>
              <a:avLst/>
              <a:gdLst/>
              <a:ahLst/>
              <a:cxnLst/>
              <a:rect l="l" t="t" r="r" b="b"/>
              <a:pathLst>
                <a:path w="5502" h="8074" extrusionOk="0">
                  <a:moveTo>
                    <a:pt x="2739" y="2215"/>
                  </a:moveTo>
                  <a:cubicBezTo>
                    <a:pt x="2930" y="2215"/>
                    <a:pt x="3097" y="2382"/>
                    <a:pt x="3097" y="2548"/>
                  </a:cubicBezTo>
                  <a:lnTo>
                    <a:pt x="3097" y="4120"/>
                  </a:lnTo>
                  <a:lnTo>
                    <a:pt x="3454" y="3763"/>
                  </a:lnTo>
                  <a:cubicBezTo>
                    <a:pt x="3525" y="3691"/>
                    <a:pt x="3615" y="3656"/>
                    <a:pt x="3704" y="3656"/>
                  </a:cubicBezTo>
                  <a:cubicBezTo>
                    <a:pt x="3793" y="3656"/>
                    <a:pt x="3883" y="3691"/>
                    <a:pt x="3954" y="3763"/>
                  </a:cubicBezTo>
                  <a:cubicBezTo>
                    <a:pt x="4073" y="3882"/>
                    <a:pt x="4073" y="4096"/>
                    <a:pt x="3954" y="4239"/>
                  </a:cubicBezTo>
                  <a:lnTo>
                    <a:pt x="3001" y="5192"/>
                  </a:lnTo>
                  <a:cubicBezTo>
                    <a:pt x="2930" y="5251"/>
                    <a:pt x="2841" y="5281"/>
                    <a:pt x="2751" y="5281"/>
                  </a:cubicBezTo>
                  <a:cubicBezTo>
                    <a:pt x="2662" y="5281"/>
                    <a:pt x="2573" y="5251"/>
                    <a:pt x="2501" y="5192"/>
                  </a:cubicBezTo>
                  <a:lnTo>
                    <a:pt x="1549" y="4239"/>
                  </a:lnTo>
                  <a:cubicBezTo>
                    <a:pt x="1430" y="4096"/>
                    <a:pt x="1430" y="3882"/>
                    <a:pt x="1549" y="3763"/>
                  </a:cubicBezTo>
                  <a:cubicBezTo>
                    <a:pt x="1620" y="3691"/>
                    <a:pt x="1709" y="3656"/>
                    <a:pt x="1799" y="3656"/>
                  </a:cubicBezTo>
                  <a:cubicBezTo>
                    <a:pt x="1888" y="3656"/>
                    <a:pt x="1977" y="3691"/>
                    <a:pt x="2049" y="3763"/>
                  </a:cubicBezTo>
                  <a:lnTo>
                    <a:pt x="2406" y="4120"/>
                  </a:lnTo>
                  <a:lnTo>
                    <a:pt x="2406" y="2548"/>
                  </a:lnTo>
                  <a:cubicBezTo>
                    <a:pt x="2406" y="2382"/>
                    <a:pt x="2573" y="2215"/>
                    <a:pt x="2739" y="2215"/>
                  </a:cubicBezTo>
                  <a:close/>
                  <a:moveTo>
                    <a:pt x="3906" y="6025"/>
                  </a:moveTo>
                  <a:cubicBezTo>
                    <a:pt x="4097" y="6025"/>
                    <a:pt x="4240" y="6168"/>
                    <a:pt x="4240" y="6359"/>
                  </a:cubicBezTo>
                  <a:cubicBezTo>
                    <a:pt x="4240" y="6549"/>
                    <a:pt x="4097" y="6716"/>
                    <a:pt x="3906" y="6716"/>
                  </a:cubicBezTo>
                  <a:lnTo>
                    <a:pt x="1596" y="6716"/>
                  </a:lnTo>
                  <a:cubicBezTo>
                    <a:pt x="1406" y="6716"/>
                    <a:pt x="1263" y="6549"/>
                    <a:pt x="1263" y="6359"/>
                  </a:cubicBezTo>
                  <a:cubicBezTo>
                    <a:pt x="1263" y="6168"/>
                    <a:pt x="1406" y="6025"/>
                    <a:pt x="1596" y="6025"/>
                  </a:cubicBezTo>
                  <a:close/>
                  <a:moveTo>
                    <a:pt x="215" y="0"/>
                  </a:moveTo>
                  <a:cubicBezTo>
                    <a:pt x="96" y="191"/>
                    <a:pt x="1" y="405"/>
                    <a:pt x="1" y="667"/>
                  </a:cubicBezTo>
                  <a:lnTo>
                    <a:pt x="1" y="6621"/>
                  </a:lnTo>
                  <a:cubicBezTo>
                    <a:pt x="1" y="7430"/>
                    <a:pt x="668" y="8073"/>
                    <a:pt x="1477" y="8073"/>
                  </a:cubicBezTo>
                  <a:lnTo>
                    <a:pt x="4025" y="8073"/>
                  </a:lnTo>
                  <a:cubicBezTo>
                    <a:pt x="4835" y="8073"/>
                    <a:pt x="5502" y="7430"/>
                    <a:pt x="5502" y="6621"/>
                  </a:cubicBezTo>
                  <a:lnTo>
                    <a:pt x="5502" y="667"/>
                  </a:lnTo>
                  <a:cubicBezTo>
                    <a:pt x="5502" y="429"/>
                    <a:pt x="5430" y="238"/>
                    <a:pt x="5311" y="48"/>
                  </a:cubicBezTo>
                  <a:cubicBezTo>
                    <a:pt x="5002" y="429"/>
                    <a:pt x="5121" y="262"/>
                    <a:pt x="4764" y="691"/>
                  </a:cubicBezTo>
                  <a:cubicBezTo>
                    <a:pt x="4430" y="1096"/>
                    <a:pt x="3930" y="1310"/>
                    <a:pt x="3430" y="1310"/>
                  </a:cubicBezTo>
                  <a:lnTo>
                    <a:pt x="2144" y="1310"/>
                  </a:lnTo>
                  <a:cubicBezTo>
                    <a:pt x="1596" y="1310"/>
                    <a:pt x="1072" y="1024"/>
                    <a:pt x="810" y="691"/>
                  </a:cubicBezTo>
                  <a:cubicBezTo>
                    <a:pt x="429" y="262"/>
                    <a:pt x="572" y="429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5440856" y="3407083"/>
              <a:ext cx="416490" cy="241898"/>
            </a:xfrm>
            <a:custGeom>
              <a:avLst/>
              <a:gdLst/>
              <a:ahLst/>
              <a:cxnLst/>
              <a:rect l="l" t="t" r="r" b="b"/>
              <a:pathLst>
                <a:path w="11646" h="6764" extrusionOk="0">
                  <a:moveTo>
                    <a:pt x="5811" y="0"/>
                  </a:moveTo>
                  <a:cubicBezTo>
                    <a:pt x="5526" y="0"/>
                    <a:pt x="5240" y="48"/>
                    <a:pt x="4954" y="143"/>
                  </a:cubicBezTo>
                  <a:cubicBezTo>
                    <a:pt x="4359" y="381"/>
                    <a:pt x="3859" y="857"/>
                    <a:pt x="3597" y="1453"/>
                  </a:cubicBezTo>
                  <a:cubicBezTo>
                    <a:pt x="3382" y="1357"/>
                    <a:pt x="3144" y="1286"/>
                    <a:pt x="2906" y="1286"/>
                  </a:cubicBezTo>
                  <a:cubicBezTo>
                    <a:pt x="2477" y="1286"/>
                    <a:pt x="2120" y="1453"/>
                    <a:pt x="1834" y="1691"/>
                  </a:cubicBezTo>
                  <a:cubicBezTo>
                    <a:pt x="1691" y="1810"/>
                    <a:pt x="1572" y="1977"/>
                    <a:pt x="1477" y="2143"/>
                  </a:cubicBezTo>
                  <a:cubicBezTo>
                    <a:pt x="1334" y="2405"/>
                    <a:pt x="1263" y="2691"/>
                    <a:pt x="1287" y="3024"/>
                  </a:cubicBezTo>
                  <a:cubicBezTo>
                    <a:pt x="596" y="3263"/>
                    <a:pt x="96" y="3858"/>
                    <a:pt x="1" y="4620"/>
                  </a:cubicBezTo>
                  <a:cubicBezTo>
                    <a:pt x="1" y="4691"/>
                    <a:pt x="1" y="4763"/>
                    <a:pt x="1" y="4834"/>
                  </a:cubicBezTo>
                  <a:cubicBezTo>
                    <a:pt x="1" y="5906"/>
                    <a:pt x="858" y="6763"/>
                    <a:pt x="1906" y="6763"/>
                  </a:cubicBezTo>
                  <a:lnTo>
                    <a:pt x="2525" y="6763"/>
                  </a:lnTo>
                  <a:lnTo>
                    <a:pt x="2525" y="4239"/>
                  </a:lnTo>
                  <a:cubicBezTo>
                    <a:pt x="2525" y="3215"/>
                    <a:pt x="3358" y="2381"/>
                    <a:pt x="4382" y="2381"/>
                  </a:cubicBezTo>
                  <a:lnTo>
                    <a:pt x="7502" y="2381"/>
                  </a:lnTo>
                  <a:cubicBezTo>
                    <a:pt x="8526" y="2381"/>
                    <a:pt x="9360" y="3215"/>
                    <a:pt x="9360" y="4239"/>
                  </a:cubicBezTo>
                  <a:lnTo>
                    <a:pt x="9360" y="6763"/>
                  </a:lnTo>
                  <a:lnTo>
                    <a:pt x="9717" y="6763"/>
                  </a:lnTo>
                  <a:cubicBezTo>
                    <a:pt x="10241" y="6763"/>
                    <a:pt x="10717" y="6549"/>
                    <a:pt x="11051" y="6216"/>
                  </a:cubicBezTo>
                  <a:cubicBezTo>
                    <a:pt x="11408" y="5858"/>
                    <a:pt x="11646" y="5382"/>
                    <a:pt x="11646" y="4834"/>
                  </a:cubicBezTo>
                  <a:cubicBezTo>
                    <a:pt x="11646" y="4763"/>
                    <a:pt x="11622" y="4691"/>
                    <a:pt x="11622" y="4620"/>
                  </a:cubicBezTo>
                  <a:cubicBezTo>
                    <a:pt x="11527" y="3882"/>
                    <a:pt x="11027" y="3263"/>
                    <a:pt x="10336" y="3024"/>
                  </a:cubicBezTo>
                  <a:cubicBezTo>
                    <a:pt x="10360" y="2691"/>
                    <a:pt x="10288" y="2405"/>
                    <a:pt x="10146" y="2143"/>
                  </a:cubicBezTo>
                  <a:cubicBezTo>
                    <a:pt x="9884" y="1643"/>
                    <a:pt x="9336" y="1286"/>
                    <a:pt x="8717" y="1286"/>
                  </a:cubicBezTo>
                  <a:cubicBezTo>
                    <a:pt x="8598" y="1286"/>
                    <a:pt x="8479" y="1310"/>
                    <a:pt x="8359" y="1334"/>
                  </a:cubicBezTo>
                  <a:cubicBezTo>
                    <a:pt x="8240" y="1357"/>
                    <a:pt x="8121" y="1405"/>
                    <a:pt x="8026" y="1453"/>
                  </a:cubicBezTo>
                  <a:cubicBezTo>
                    <a:pt x="7931" y="1262"/>
                    <a:pt x="7836" y="1072"/>
                    <a:pt x="7693" y="905"/>
                  </a:cubicBezTo>
                  <a:cubicBezTo>
                    <a:pt x="7264" y="357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22" name="Google Shape;3622;p51"/>
          <p:cNvSpPr/>
          <p:nvPr/>
        </p:nvSpPr>
        <p:spPr>
          <a:xfrm>
            <a:off x="5005205" y="2958926"/>
            <a:ext cx="526487" cy="526532"/>
          </a:xfrm>
          <a:custGeom>
            <a:avLst/>
            <a:gdLst/>
            <a:ahLst/>
            <a:cxnLst/>
            <a:rect l="l" t="t" r="r" b="b"/>
            <a:pathLst>
              <a:path w="11646" h="11647" extrusionOk="0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23" name="Google Shape;3623;p51"/>
          <p:cNvGrpSpPr/>
          <p:nvPr/>
        </p:nvGrpSpPr>
        <p:grpSpPr>
          <a:xfrm>
            <a:off x="5005205" y="3944329"/>
            <a:ext cx="526490" cy="525416"/>
            <a:chOff x="1181536" y="3407083"/>
            <a:chExt cx="417352" cy="416501"/>
          </a:xfrm>
        </p:grpSpPr>
        <p:sp>
          <p:nvSpPr>
            <p:cNvPr id="3624" name="Google Shape;3624;p51"/>
            <p:cNvSpPr/>
            <p:nvPr/>
          </p:nvSpPr>
          <p:spPr>
            <a:xfrm>
              <a:off x="1360390" y="3407083"/>
              <a:ext cx="149058" cy="108182"/>
            </a:xfrm>
            <a:custGeom>
              <a:avLst/>
              <a:gdLst/>
              <a:ahLst/>
              <a:cxnLst/>
              <a:rect l="l" t="t" r="r" b="b"/>
              <a:pathLst>
                <a:path w="4168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4168" y="3024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1425981" y="3591016"/>
              <a:ext cx="75817" cy="109898"/>
            </a:xfrm>
            <a:custGeom>
              <a:avLst/>
              <a:gdLst/>
              <a:ahLst/>
              <a:cxnLst/>
              <a:rect l="l" t="t" r="r" b="b"/>
              <a:pathLst>
                <a:path w="2120" h="3073" extrusionOk="0">
                  <a:moveTo>
                    <a:pt x="0" y="1"/>
                  </a:moveTo>
                  <a:cubicBezTo>
                    <a:pt x="548" y="620"/>
                    <a:pt x="857" y="1430"/>
                    <a:pt x="857" y="2287"/>
                  </a:cubicBezTo>
                  <a:cubicBezTo>
                    <a:pt x="857" y="2573"/>
                    <a:pt x="834" y="2835"/>
                    <a:pt x="786" y="3073"/>
                  </a:cubicBezTo>
                  <a:lnTo>
                    <a:pt x="2120" y="3073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1295658" y="3407083"/>
              <a:ext cx="303230" cy="293825"/>
            </a:xfrm>
            <a:custGeom>
              <a:avLst/>
              <a:gdLst/>
              <a:ahLst/>
              <a:cxnLst/>
              <a:rect l="l" t="t" r="r" b="b"/>
              <a:pathLst>
                <a:path w="8479" h="8216" extrusionOk="0">
                  <a:moveTo>
                    <a:pt x="334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4120"/>
                  </a:lnTo>
                  <a:cubicBezTo>
                    <a:pt x="334" y="4025"/>
                    <a:pt x="667" y="3977"/>
                    <a:pt x="1025" y="3977"/>
                  </a:cubicBezTo>
                  <a:cubicBezTo>
                    <a:pt x="1691" y="3977"/>
                    <a:pt x="2311" y="4144"/>
                    <a:pt x="2834" y="4453"/>
                  </a:cubicBezTo>
                  <a:lnTo>
                    <a:pt x="6097" y="4453"/>
                  </a:lnTo>
                  <a:cubicBezTo>
                    <a:pt x="6288" y="4453"/>
                    <a:pt x="6454" y="4620"/>
                    <a:pt x="6454" y="4811"/>
                  </a:cubicBezTo>
                  <a:lnTo>
                    <a:pt x="6454" y="8216"/>
                  </a:lnTo>
                  <a:lnTo>
                    <a:pt x="8121" y="8216"/>
                  </a:lnTo>
                  <a:cubicBezTo>
                    <a:pt x="8312" y="8216"/>
                    <a:pt x="8478" y="8073"/>
                    <a:pt x="8478" y="7883"/>
                  </a:cubicBezTo>
                  <a:lnTo>
                    <a:pt x="8478" y="1810"/>
                  </a:lnTo>
                  <a:cubicBezTo>
                    <a:pt x="8478" y="1715"/>
                    <a:pt x="8431" y="1619"/>
                    <a:pt x="8359" y="1548"/>
                  </a:cubicBezTo>
                  <a:cubicBezTo>
                    <a:pt x="8359" y="1548"/>
                    <a:pt x="6907" y="95"/>
                    <a:pt x="6883" y="95"/>
                  </a:cubicBezTo>
                  <a:cubicBezTo>
                    <a:pt x="6835" y="24"/>
                    <a:pt x="6740" y="0"/>
                    <a:pt x="6669" y="0"/>
                  </a:cubicBezTo>
                  <a:lnTo>
                    <a:pt x="6669" y="3382"/>
                  </a:lnTo>
                  <a:cubicBezTo>
                    <a:pt x="6669" y="3548"/>
                    <a:pt x="6526" y="3715"/>
                    <a:pt x="6335" y="3715"/>
                  </a:cubicBezTo>
                  <a:lnTo>
                    <a:pt x="1453" y="3715"/>
                  </a:lnTo>
                  <a:cubicBezTo>
                    <a:pt x="1263" y="3715"/>
                    <a:pt x="1120" y="3548"/>
                    <a:pt x="1120" y="338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1181536" y="3730709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143" y="0"/>
                  </a:moveTo>
                  <a:lnTo>
                    <a:pt x="310" y="858"/>
                  </a:lnTo>
                  <a:cubicBezTo>
                    <a:pt x="119" y="1048"/>
                    <a:pt x="0" y="1310"/>
                    <a:pt x="0" y="1572"/>
                  </a:cubicBezTo>
                  <a:cubicBezTo>
                    <a:pt x="0" y="2144"/>
                    <a:pt x="477" y="2596"/>
                    <a:pt x="1024" y="2596"/>
                  </a:cubicBezTo>
                  <a:cubicBezTo>
                    <a:pt x="1310" y="2596"/>
                    <a:pt x="1572" y="2501"/>
                    <a:pt x="1763" y="2287"/>
                  </a:cubicBezTo>
                  <a:lnTo>
                    <a:pt x="2596" y="1453"/>
                  </a:lnTo>
                  <a:cubicBezTo>
                    <a:pt x="1977" y="1144"/>
                    <a:pt x="1477" y="62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1232642" y="3573134"/>
              <a:ext cx="200163" cy="200198"/>
            </a:xfrm>
            <a:custGeom>
              <a:avLst/>
              <a:gdLst/>
              <a:ahLst/>
              <a:cxnLst/>
              <a:rect l="l" t="t" r="r" b="b"/>
              <a:pathLst>
                <a:path w="5597" h="5598" extrusionOk="0">
                  <a:moveTo>
                    <a:pt x="2787" y="1"/>
                  </a:moveTo>
                  <a:cubicBezTo>
                    <a:pt x="1262" y="1"/>
                    <a:pt x="0" y="1263"/>
                    <a:pt x="0" y="2787"/>
                  </a:cubicBezTo>
                  <a:cubicBezTo>
                    <a:pt x="0" y="4335"/>
                    <a:pt x="1262" y="5597"/>
                    <a:pt x="2787" y="5597"/>
                  </a:cubicBezTo>
                  <a:cubicBezTo>
                    <a:pt x="4334" y="5597"/>
                    <a:pt x="5597" y="4335"/>
                    <a:pt x="5597" y="2787"/>
                  </a:cubicBezTo>
                  <a:cubicBezTo>
                    <a:pt x="5597" y="1263"/>
                    <a:pt x="4334" y="1"/>
                    <a:pt x="2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1231950" y="1112100"/>
            <a:ext cx="6915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ICT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Information and Communication Technologies </a:t>
            </a: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infrastructure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components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enable modern computing. Among the goals of IC technologies, tools 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systems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to improve the way humans </a:t>
            </a:r>
            <a:r>
              <a:rPr 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  <a:p>
            <a:endParaRPr lang="fr-FR" dirty="0"/>
          </a:p>
        </p:txBody>
      </p:sp>
      <p:sp>
        <p:nvSpPr>
          <p:cNvPr id="61" name="Google Shape;3587;p51"/>
          <p:cNvSpPr/>
          <p:nvPr/>
        </p:nvSpPr>
        <p:spPr>
          <a:xfrm>
            <a:off x="1807349" y="2972580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</p:txBody>
      </p:sp>
      <p:sp>
        <p:nvSpPr>
          <p:cNvPr id="63" name="Google Shape;3587;p51"/>
          <p:cNvSpPr/>
          <p:nvPr/>
        </p:nvSpPr>
        <p:spPr>
          <a:xfrm>
            <a:off x="1793365" y="3916457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Technologies</a:t>
            </a:r>
          </a:p>
        </p:txBody>
      </p:sp>
      <p:sp>
        <p:nvSpPr>
          <p:cNvPr id="69" name="Google Shape;3587;p51"/>
          <p:cNvSpPr/>
          <p:nvPr/>
        </p:nvSpPr>
        <p:spPr>
          <a:xfrm>
            <a:off x="5745169" y="3943526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Devices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Google Shape;3587;p51"/>
          <p:cNvSpPr/>
          <p:nvPr/>
        </p:nvSpPr>
        <p:spPr>
          <a:xfrm>
            <a:off x="5730127" y="3037494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Applications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Google Shape;3587;p51"/>
          <p:cNvSpPr/>
          <p:nvPr/>
        </p:nvSpPr>
        <p:spPr>
          <a:xfrm>
            <a:off x="5705392" y="1974212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Media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" grpId="0" animBg="1"/>
      <p:bldP spid="3588" grpId="0"/>
      <p:bldP spid="3622" grpId="0" animBg="1"/>
      <p:bldP spid="61" grpId="0" animBg="1"/>
      <p:bldP spid="63" grpId="0" animBg="1"/>
      <p:bldP spid="69" grpId="0" animBg="1"/>
      <p:bldP spid="70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819284" y="1793572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endParaRPr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Influential</a:t>
            </a:r>
            <a:r>
              <a:rPr lang="fr-F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Explore how TIC is utilized in the context of website development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730221" y="419791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6" name="Google Shape;2776;p36"/>
          <p:cNvSpPr/>
          <p:nvPr/>
        </p:nvSpPr>
        <p:spPr>
          <a:xfrm>
            <a:off x="-302351" y="402876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1030" name="Picture 6" descr="Google, drive, disk, storage, webs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477">
            <a:off x="4837630" y="109752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main, name, website, browser, intern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8917">
            <a:off x="5086844" y="359361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owser, chrome, google, internet, online, search, webs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69" y="1347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 gauche 1"/>
          <p:cNvSpPr/>
          <p:nvPr/>
        </p:nvSpPr>
        <p:spPr>
          <a:xfrm>
            <a:off x="2671196" y="2613544"/>
            <a:ext cx="1110837" cy="184412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2" grpId="0"/>
      <p:bldP spid="2775" grpId="0" animBg="1"/>
      <p:bldP spid="2776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p53"/>
          <p:cNvSpPr txBox="1">
            <a:spLocks noGrp="1"/>
          </p:cNvSpPr>
          <p:nvPr>
            <p:ph type="title"/>
          </p:nvPr>
        </p:nvSpPr>
        <p:spPr>
          <a:xfrm>
            <a:off x="959144" y="1108177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3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" sz="3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have a multiple of website that we use in our life in diff</a:t>
            </a:r>
            <a:r>
              <a:rPr lang="fr-FR" sz="3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" sz="3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rent </a:t>
            </a:r>
            <a:r>
              <a:rPr lang="fr-FR" sz="3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00" name="Google Shape;3700;p53"/>
          <p:cNvGrpSpPr/>
          <p:nvPr/>
        </p:nvGrpSpPr>
        <p:grpSpPr>
          <a:xfrm rot="10800000">
            <a:off x="2054539" y="4031203"/>
            <a:ext cx="883262" cy="242091"/>
            <a:chOff x="2300350" y="2601250"/>
            <a:chExt cx="2275275" cy="623625"/>
          </a:xfrm>
        </p:grpSpPr>
        <p:sp>
          <p:nvSpPr>
            <p:cNvPr id="3701" name="Google Shape;3701;p5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2" name="Google Shape;3702;p5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3" name="Google Shape;3703;p5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6" name="Google Shape;3706;p5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7" name="Google Shape;3707;p53"/>
          <p:cNvGrpSpPr/>
          <p:nvPr/>
        </p:nvGrpSpPr>
        <p:grpSpPr>
          <a:xfrm>
            <a:off x="6010292" y="904716"/>
            <a:ext cx="1105976" cy="133969"/>
            <a:chOff x="8183182" y="663852"/>
            <a:chExt cx="1475028" cy="178673"/>
          </a:xfrm>
        </p:grpSpPr>
        <p:grpSp>
          <p:nvGrpSpPr>
            <p:cNvPr id="3708" name="Google Shape;3708;p5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709" name="Google Shape;3709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Google Shape;3710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Google Shape;3711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Google Shape;3712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Google Shape;3713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Google Shape;3714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Google Shape;3715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Google Shape;3716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Google Shape;3717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Google Shape;3718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19" name="Google Shape;3719;p5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720" name="Google Shape;3720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Google Shape;3721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Google Shape;3722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Google Shape;3723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Google Shape;3724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Google Shape;3725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Google Shape;3726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Google Shape;3727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Google Shape;3728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Google Shape;3729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730" name="Google Shape;3730;p53"/>
          <p:cNvGrpSpPr/>
          <p:nvPr/>
        </p:nvGrpSpPr>
        <p:grpSpPr>
          <a:xfrm>
            <a:off x="5447301" y="4459919"/>
            <a:ext cx="1252897" cy="51000"/>
            <a:chOff x="2915381" y="4104819"/>
            <a:chExt cx="1252897" cy="51000"/>
          </a:xfrm>
        </p:grpSpPr>
        <p:sp>
          <p:nvSpPr>
            <p:cNvPr id="3731" name="Google Shape;3731;p5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4" name="Google Shape;3744;p5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050" name="Picture 2" descr="Business, finance, office, web chart, graph, analytic, web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2953">
            <a:off x="6255793" y="119388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owser, find, magnifier, monitor, search, webpage, webs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4" y="221116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zz, yahoo, bookmarking, content, social, syndication, webs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8514">
            <a:off x="4107656" y="2903907"/>
            <a:ext cx="526170" cy="52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otify, marketing, media, social, website, on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84" y="335703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marketing, media, social, websi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1708">
            <a:off x="2974278" y="1115164"/>
            <a:ext cx="559555" cy="5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3526894" y="356836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8" name="Google Shape;2738;p35"/>
          <p:cNvSpPr/>
          <p:nvPr/>
        </p:nvSpPr>
        <p:spPr>
          <a:xfrm>
            <a:off x="60705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9" name="Google Shape;2739;p35"/>
          <p:cNvSpPr/>
          <p:nvPr/>
        </p:nvSpPr>
        <p:spPr>
          <a:xfrm>
            <a:off x="713099" y="3570228"/>
            <a:ext cx="2551239" cy="45621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2" name="Google Shape;2742;p35"/>
          <p:cNvSpPr/>
          <p:nvPr/>
        </p:nvSpPr>
        <p:spPr>
          <a:xfrm>
            <a:off x="713100" y="1911868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 err="1" smtClean="0"/>
              <a:t>example</a:t>
            </a:r>
            <a:r>
              <a:rPr lang="fr-FR" sz="3200" dirty="0" smtClean="0"/>
              <a:t> W</a:t>
            </a:r>
            <a:r>
              <a:rPr lang="en" sz="3200" dirty="0" smtClean="0"/>
              <a:t>ebsites 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Content Management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512233" y="2363338"/>
            <a:ext cx="2952970" cy="689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Platforms that simplify the creation and management of digital content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E-commerce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that support the creation and management of online stores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You can describe the topic of the section here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776550" y="3617844"/>
            <a:ext cx="2487788" cy="337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Technologies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HTML, CSS, and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JavaScript </a:t>
            </a:r>
            <a:r>
              <a:rPr lang="fr-F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3550500" y="3661236"/>
            <a:ext cx="2336794" cy="230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Trends and Innovations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7" name="Google Shape;2757;p35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Trends shaping the future of web development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9" name="Google Shape;2759;p35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Web Security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0" name="Google Shape;2760;p35"/>
          <p:cNvSpPr txBox="1">
            <a:spLocks noGrp="1"/>
          </p:cNvSpPr>
          <p:nvPr>
            <p:ph type="subTitle" idx="20"/>
          </p:nvPr>
        </p:nvSpPr>
        <p:spPr>
          <a:xfrm>
            <a:off x="6070500" y="4026444"/>
            <a:ext cx="265510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Measures to secure data transmission and build trust with users</a:t>
            </a:r>
            <a:r>
              <a:rPr lang="en-US" sz="1200" dirty="0">
                <a:latin typeface="Bell MT" panose="02020503060305020303" pitchFamily="18" charset="0"/>
              </a:rPr>
              <a:t>.</a:t>
            </a:r>
            <a:endParaRPr sz="1200" dirty="0">
              <a:latin typeface="Bell MT" panose="02020503060305020303" pitchFamily="18" charset="0"/>
            </a:endParaRPr>
          </a:p>
        </p:txBody>
      </p:sp>
      <p:sp>
        <p:nvSpPr>
          <p:cNvPr id="2761" name="Google Shape;2761;p35"/>
          <p:cNvSpPr txBox="1">
            <a:spLocks noGrp="1"/>
          </p:cNvSpPr>
          <p:nvPr>
            <p:ph type="title" idx="2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rc plein 2"/>
          <p:cNvSpPr/>
          <p:nvPr/>
        </p:nvSpPr>
        <p:spPr>
          <a:xfrm>
            <a:off x="2801893" y="215084"/>
            <a:ext cx="3540214" cy="455880"/>
          </a:xfrm>
          <a:prstGeom prst="blockArc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>
                  <a:lumMod val="25000"/>
                  <a:lumOff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7" grpId="0" animBg="1"/>
      <p:bldP spid="2738" grpId="0" animBg="1"/>
      <p:bldP spid="2739" grpId="0" animBg="1"/>
      <p:bldP spid="2740" grpId="0" animBg="1"/>
      <p:bldP spid="2741" grpId="0" animBg="1"/>
      <p:bldP spid="2742" grpId="0" animBg="1"/>
      <p:bldP spid="2744" grpId="0"/>
      <p:bldP spid="2745" grpId="0" build="p"/>
      <p:bldP spid="2746" grpId="0"/>
      <p:bldP spid="2747" grpId="0"/>
      <p:bldP spid="2748" grpId="0" build="p"/>
      <p:bldP spid="2749" grpId="0"/>
      <p:bldP spid="2750" grpId="0"/>
      <p:bldP spid="2751" grpId="0" build="p"/>
      <p:bldP spid="2752" grpId="0"/>
      <p:bldP spid="2753" grpId="0"/>
      <p:bldP spid="2754" grpId="0" build="p"/>
      <p:bldP spid="2755" grpId="0"/>
      <p:bldP spid="2756" grpId="0"/>
      <p:bldP spid="2757" grpId="0" build="p"/>
      <p:bldP spid="2758" grpId="0"/>
      <p:bldP spid="2759" grpId="0"/>
      <p:bldP spid="2760" grpId="0" build="p"/>
      <p:bldP spid="27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67"/>
          <p:cNvSpPr txBox="1">
            <a:spLocks noGrp="1"/>
          </p:cNvSpPr>
          <p:nvPr>
            <p:ph type="title"/>
          </p:nvPr>
        </p:nvSpPr>
        <p:spPr>
          <a:xfrm>
            <a:off x="5573598" y="1874774"/>
            <a:ext cx="2964193" cy="434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</a:t>
            </a:r>
            <a:r>
              <a:rPr lang="fr-FR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endParaRPr sz="2000" dirty="0">
              <a:solidFill>
                <a:schemeClr val="accent3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69" name="Google Shape;4469;p67"/>
          <p:cNvSpPr txBox="1">
            <a:spLocks noGrp="1"/>
          </p:cNvSpPr>
          <p:nvPr>
            <p:ph type="subTitle" idx="1"/>
          </p:nvPr>
        </p:nvSpPr>
        <p:spPr>
          <a:xfrm>
            <a:off x="4317597" y="2928657"/>
            <a:ext cx="2626101" cy="630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sz="2000" b="1" dirty="0" err="1">
                <a:solidFill>
                  <a:schemeClr val="accent5">
                    <a:lumMod val="65000"/>
                  </a:schemeClr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Development</a:t>
            </a:r>
            <a:r>
              <a:rPr lang="fr-FR" sz="2000" b="1" dirty="0">
                <a:solidFill>
                  <a:schemeClr val="accent5">
                    <a:lumMod val="65000"/>
                  </a:schemeClr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 Tools and </a:t>
            </a:r>
            <a:r>
              <a:rPr lang="fr-FR" sz="2000" b="1" dirty="0" err="1">
                <a:solidFill>
                  <a:schemeClr val="accent5">
                    <a:lumMod val="65000"/>
                  </a:schemeClr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Frameworks</a:t>
            </a:r>
            <a:endParaRPr sz="2000" b="1" dirty="0">
              <a:solidFill>
                <a:schemeClr val="accent5">
                  <a:lumMod val="65000"/>
                </a:schemeClr>
              </a:solidFill>
              <a:latin typeface="Calibri" panose="020F0502020204030204" pitchFamily="34" charset="0"/>
              <a:ea typeface="Exo"/>
              <a:cs typeface="Calibri" panose="020F0502020204030204" pitchFamily="34" charset="0"/>
              <a:sym typeface="Exo"/>
            </a:endParaRPr>
          </a:p>
        </p:txBody>
      </p:sp>
      <p:grpSp>
        <p:nvGrpSpPr>
          <p:cNvPr id="4470" name="Google Shape;4470;p67"/>
          <p:cNvGrpSpPr/>
          <p:nvPr/>
        </p:nvGrpSpPr>
        <p:grpSpPr>
          <a:xfrm>
            <a:off x="1130523" y="1463672"/>
            <a:ext cx="2911863" cy="2399034"/>
            <a:chOff x="1197023" y="1520687"/>
            <a:chExt cx="3150344" cy="2595515"/>
          </a:xfrm>
        </p:grpSpPr>
        <p:sp>
          <p:nvSpPr>
            <p:cNvPr id="4471" name="Google Shape;4471;p67"/>
            <p:cNvSpPr/>
            <p:nvPr/>
          </p:nvSpPr>
          <p:spPr>
            <a:xfrm>
              <a:off x="2395534" y="3572052"/>
              <a:ext cx="753939" cy="429086"/>
            </a:xfrm>
            <a:custGeom>
              <a:avLst/>
              <a:gdLst/>
              <a:ahLst/>
              <a:cxnLst/>
              <a:rect l="l" t="t" r="r" b="b"/>
              <a:pathLst>
                <a:path w="29834" h="17416" extrusionOk="0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7"/>
            <p:cNvSpPr/>
            <p:nvPr/>
          </p:nvSpPr>
          <p:spPr>
            <a:xfrm>
              <a:off x="2133633" y="4054309"/>
              <a:ext cx="1277103" cy="61893"/>
            </a:xfrm>
            <a:custGeom>
              <a:avLst/>
              <a:gdLst/>
              <a:ahLst/>
              <a:cxnLst/>
              <a:rect l="l" t="t" r="r" b="b"/>
              <a:pathLst>
                <a:path w="50536" h="1256" extrusionOk="0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7"/>
            <p:cNvSpPr/>
            <p:nvPr/>
          </p:nvSpPr>
          <p:spPr>
            <a:xfrm>
              <a:off x="2133641" y="3992441"/>
              <a:ext cx="1277103" cy="61889"/>
            </a:xfrm>
            <a:custGeom>
              <a:avLst/>
              <a:gdLst/>
              <a:ahLst/>
              <a:cxnLst/>
              <a:rect l="l" t="t" r="r" b="b"/>
              <a:pathLst>
                <a:path w="50536" h="2512" extrusionOk="0">
                  <a:moveTo>
                    <a:pt x="10363" y="1"/>
                  </a:moveTo>
                  <a:lnTo>
                    <a:pt x="1" y="2512"/>
                  </a:lnTo>
                  <a:lnTo>
                    <a:pt x="50536" y="2512"/>
                  </a:lnTo>
                  <a:lnTo>
                    <a:pt x="40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7"/>
            <p:cNvSpPr/>
            <p:nvPr/>
          </p:nvSpPr>
          <p:spPr>
            <a:xfrm>
              <a:off x="1197023" y="3342369"/>
              <a:ext cx="3150344" cy="275028"/>
            </a:xfrm>
            <a:custGeom>
              <a:avLst/>
              <a:gdLst/>
              <a:ahLst/>
              <a:cxnLst/>
              <a:rect l="l" t="t" r="r" b="b"/>
              <a:pathLst>
                <a:path w="116524" h="11163" extrusionOk="0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7"/>
            <p:cNvSpPr/>
            <p:nvPr/>
          </p:nvSpPr>
          <p:spPr>
            <a:xfrm>
              <a:off x="1197023" y="1520687"/>
              <a:ext cx="3150344" cy="1830275"/>
            </a:xfrm>
            <a:custGeom>
              <a:avLst/>
              <a:gdLst/>
              <a:ahLst/>
              <a:cxnLst/>
              <a:rect l="l" t="t" r="r" b="b"/>
              <a:pathLst>
                <a:path w="116524" h="65258" extrusionOk="0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7"/>
            <p:cNvSpPr/>
            <p:nvPr/>
          </p:nvSpPr>
          <p:spPr>
            <a:xfrm>
              <a:off x="2715111" y="3421323"/>
              <a:ext cx="114807" cy="112495"/>
            </a:xfrm>
            <a:custGeom>
              <a:avLst/>
              <a:gdLst/>
              <a:ahLst/>
              <a:cxnLst/>
              <a:rect l="l" t="t" r="r" b="b"/>
              <a:pathLst>
                <a:path w="4543" h="4566" extrusionOk="0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501" name="Google Shape;4501;p67"/>
          <p:cNvGrpSpPr/>
          <p:nvPr/>
        </p:nvGrpSpPr>
        <p:grpSpPr>
          <a:xfrm>
            <a:off x="6359589" y="3754153"/>
            <a:ext cx="883262" cy="242091"/>
            <a:chOff x="2300350" y="2601250"/>
            <a:chExt cx="2275275" cy="623625"/>
          </a:xfrm>
        </p:grpSpPr>
        <p:sp>
          <p:nvSpPr>
            <p:cNvPr id="4502" name="Google Shape;4502;p6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3" name="Google Shape;4503;p6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4" name="Google Shape;4504;p6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5" name="Google Shape;4505;p6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6" name="Google Shape;4506;p6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7" name="Google Shape;4507;p6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08" name="Google Shape;4508;p67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ZoneTexte 2"/>
          <p:cNvSpPr txBox="1"/>
          <p:nvPr/>
        </p:nvSpPr>
        <p:spPr>
          <a:xfrm>
            <a:off x="2303916" y="157175"/>
            <a:ext cx="416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Explore how TIC is utilized in the context of website development</a:t>
            </a:r>
            <a:endParaRPr lang="fr-F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5" y="1582925"/>
            <a:ext cx="2621503" cy="1435585"/>
          </a:xfrm>
          <a:prstGeom prst="rect">
            <a:avLst/>
          </a:prstGeom>
        </p:spPr>
      </p:pic>
      <p:sp>
        <p:nvSpPr>
          <p:cNvPr id="5" name="Interdiction 4"/>
          <p:cNvSpPr/>
          <p:nvPr/>
        </p:nvSpPr>
        <p:spPr>
          <a:xfrm>
            <a:off x="7929735" y="919936"/>
            <a:ext cx="490057" cy="54373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99798" y="4064176"/>
            <a:ext cx="2537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3200"/>
            </a:pPr>
            <a:r>
              <a:rPr lang="fr-FR" sz="2000" b="1" dirty="0">
                <a:solidFill>
                  <a:schemeClr val="lt1"/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Control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1" dirty="0" err="1">
                <a:solidFill>
                  <a:schemeClr val="accent2"/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Systems</a:t>
            </a:r>
            <a:endParaRPr lang="fr-FR" sz="2000" b="1" dirty="0">
              <a:solidFill>
                <a:schemeClr val="accent2"/>
              </a:solidFill>
              <a:latin typeface="Calibri" panose="020F0502020204030204" pitchFamily="34" charset="0"/>
              <a:ea typeface="Exo"/>
              <a:cs typeface="Calibri" panose="020F0502020204030204" pitchFamily="34" charset="0"/>
              <a:sym typeface="Exo"/>
            </a:endParaRPr>
          </a:p>
        </p:txBody>
      </p:sp>
      <p:sp>
        <p:nvSpPr>
          <p:cNvPr id="10" name="Bouton d'action : Fin 9">
            <a:hlinkClick r:id="" action="ppaction://hlinkshowjump?jump=lastslide" highlightClick="1"/>
          </p:cNvPr>
          <p:cNvSpPr/>
          <p:nvPr/>
        </p:nvSpPr>
        <p:spPr>
          <a:xfrm>
            <a:off x="6518170" y="4410521"/>
            <a:ext cx="395138" cy="389962"/>
          </a:xfrm>
          <a:prstGeom prst="actionButtonE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08690" y="1045892"/>
            <a:ext cx="297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LAST SLIDE</a:t>
            </a:r>
            <a:endParaRPr lang="fr-FR" sz="2000" b="1" dirty="0">
              <a:solidFill>
                <a:schemeClr val="accent3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Exo"/>
              <a:cs typeface="Calibri" panose="020F0502020204030204" pitchFamily="34" charset="0"/>
              <a:sym typeface="Exo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947407" y="3701349"/>
            <a:ext cx="3367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6">
                    <a:lumMod val="95000"/>
                  </a:schemeClr>
                </a:solidFill>
              </a:rPr>
              <a:t>Used</a:t>
            </a:r>
            <a:r>
              <a:rPr lang="fr-FR" b="1" dirty="0" smtClean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6">
                    <a:lumMod val="95000"/>
                  </a:schemeClr>
                </a:solidFill>
              </a:rPr>
              <a:t>app</a:t>
            </a:r>
            <a:r>
              <a:rPr lang="fr-FR" b="1" dirty="0" smtClean="0">
                <a:solidFill>
                  <a:schemeClr val="accent6">
                    <a:lumMod val="95000"/>
                  </a:schemeClr>
                </a:solidFill>
              </a:rPr>
              <a:t> :</a:t>
            </a:r>
          </a:p>
          <a:p>
            <a:r>
              <a:rPr lang="fr-FR" b="1" dirty="0" err="1" smtClean="0">
                <a:solidFill>
                  <a:schemeClr val="accent6">
                    <a:lumMod val="95000"/>
                  </a:schemeClr>
                </a:solidFill>
              </a:rPr>
              <a:t>Html,css,java</a:t>
            </a:r>
            <a:endParaRPr lang="fr-FR" b="1" dirty="0" smtClean="0">
              <a:solidFill>
                <a:schemeClr val="accent6">
                  <a:lumMod val="95000"/>
                </a:schemeClr>
              </a:solidFill>
            </a:endParaRPr>
          </a:p>
          <a:p>
            <a:r>
              <a:rPr lang="fr-FR" b="1" dirty="0" err="1" smtClean="0">
                <a:solidFill>
                  <a:schemeClr val="accent6">
                    <a:lumMod val="95000"/>
                  </a:schemeClr>
                </a:solidFill>
              </a:rPr>
              <a:t>Frameworks</a:t>
            </a:r>
            <a:endParaRPr lang="fr-FR" b="1" dirty="0" smtClean="0">
              <a:solidFill>
                <a:schemeClr val="accent6">
                  <a:lumMod val="95000"/>
                </a:schemeClr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C,C++ and </a:t>
            </a:r>
            <a:r>
              <a:rPr lang="fr-FR" b="1" dirty="0" err="1" smtClean="0">
                <a:solidFill>
                  <a:schemeClr val="bg1"/>
                </a:solidFill>
              </a:rPr>
              <a:t>other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programming</a:t>
            </a:r>
            <a:r>
              <a:rPr lang="fr-FR" b="1" dirty="0" smtClean="0">
                <a:solidFill>
                  <a:schemeClr val="bg1"/>
                </a:solidFill>
              </a:rPr>
              <a:t> web 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8" grpId="0"/>
      <p:bldP spid="4469" grpId="0" build="p"/>
      <p:bldP spid="8" grpId="0"/>
      <p:bldP spid="10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351928" y="551796"/>
            <a:ext cx="65625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n this representation we will see</a:t>
            </a:r>
            <a:endParaRPr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825927" y="1095730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946004" y="465954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6" name="Google Shape;2776;p36"/>
          <p:cNvSpPr/>
          <p:nvPr/>
        </p:nvSpPr>
        <p:spPr>
          <a:xfrm>
            <a:off x="-207329" y="434672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749712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5335" y="431078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ZoneTexte 3"/>
          <p:cNvSpPr txBox="1"/>
          <p:nvPr/>
        </p:nvSpPr>
        <p:spPr>
          <a:xfrm>
            <a:off x="479085" y="1219570"/>
            <a:ext cx="5338022" cy="30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endParaRPr lang="fr-FR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(social media)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tic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impact of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Communication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evolves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ar-DZ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Google Shape;10040;p84"/>
          <p:cNvSpPr/>
          <p:nvPr/>
        </p:nvSpPr>
        <p:spPr>
          <a:xfrm>
            <a:off x="1135031" y="1184679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0089;p84"/>
          <p:cNvGrpSpPr/>
          <p:nvPr/>
        </p:nvGrpSpPr>
        <p:grpSpPr>
          <a:xfrm>
            <a:off x="4604316" y="3153267"/>
            <a:ext cx="266921" cy="369039"/>
            <a:chOff x="-38129425" y="3222550"/>
            <a:chExt cx="228450" cy="315850"/>
          </a:xfrm>
        </p:grpSpPr>
        <p:sp>
          <p:nvSpPr>
            <p:cNvPr id="52" name="Google Shape;10090;p84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091;p84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9652;p83"/>
          <p:cNvGrpSpPr/>
          <p:nvPr/>
        </p:nvGrpSpPr>
        <p:grpSpPr>
          <a:xfrm>
            <a:off x="5913425" y="3766266"/>
            <a:ext cx="352332" cy="339288"/>
            <a:chOff x="2071000" y="1435025"/>
            <a:chExt cx="500400" cy="481875"/>
          </a:xfrm>
        </p:grpSpPr>
        <p:sp>
          <p:nvSpPr>
            <p:cNvPr id="55" name="Google Shape;9653;p83"/>
            <p:cNvSpPr/>
            <p:nvPr/>
          </p:nvSpPr>
          <p:spPr>
            <a:xfrm>
              <a:off x="2425125" y="1718700"/>
              <a:ext cx="146275" cy="141750"/>
            </a:xfrm>
            <a:custGeom>
              <a:avLst/>
              <a:gdLst/>
              <a:ahLst/>
              <a:cxnLst/>
              <a:rect l="l" t="t" r="r" b="b"/>
              <a:pathLst>
                <a:path w="5851" h="5670" extrusionOk="0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9654;p83"/>
            <p:cNvSpPr/>
            <p:nvPr/>
          </p:nvSpPr>
          <p:spPr>
            <a:xfrm>
              <a:off x="2071000" y="1477850"/>
              <a:ext cx="453125" cy="439050"/>
            </a:xfrm>
            <a:custGeom>
              <a:avLst/>
              <a:gdLst/>
              <a:ahLst/>
              <a:cxnLst/>
              <a:rect l="l" t="t" r="r" b="b"/>
              <a:pathLst>
                <a:path w="18125" h="17562" extrusionOk="0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9655;p83"/>
            <p:cNvSpPr/>
            <p:nvPr/>
          </p:nvSpPr>
          <p:spPr>
            <a:xfrm>
              <a:off x="2141600" y="1435025"/>
              <a:ext cx="146300" cy="141850"/>
            </a:xfrm>
            <a:custGeom>
              <a:avLst/>
              <a:gdLst/>
              <a:ahLst/>
              <a:cxnLst/>
              <a:rect l="l" t="t" r="r" b="b"/>
              <a:pathLst>
                <a:path w="5852" h="5674" extrusionOk="0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" name="Google Shape;9563;p83"/>
          <p:cNvGrpSpPr/>
          <p:nvPr/>
        </p:nvGrpSpPr>
        <p:grpSpPr>
          <a:xfrm>
            <a:off x="4737777" y="1493915"/>
            <a:ext cx="298169" cy="339253"/>
            <a:chOff x="1529350" y="258825"/>
            <a:chExt cx="423475" cy="481825"/>
          </a:xfrm>
        </p:grpSpPr>
        <p:sp>
          <p:nvSpPr>
            <p:cNvPr id="59" name="Google Shape;9564;p83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9565;p83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" name="Google Shape;12644;p89"/>
          <p:cNvGrpSpPr/>
          <p:nvPr/>
        </p:nvGrpSpPr>
        <p:grpSpPr>
          <a:xfrm>
            <a:off x="1815384" y="3736838"/>
            <a:ext cx="387681" cy="387681"/>
            <a:chOff x="4417380" y="1687279"/>
            <a:chExt cx="397907" cy="397907"/>
          </a:xfrm>
        </p:grpSpPr>
        <p:sp>
          <p:nvSpPr>
            <p:cNvPr id="62" name="Google Shape;12645;p89"/>
            <p:cNvSpPr/>
            <p:nvPr/>
          </p:nvSpPr>
          <p:spPr>
            <a:xfrm>
              <a:off x="4417380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9525" y="2794"/>
                  </a:moveTo>
                  <a:cubicBezTo>
                    <a:pt x="11382" y="2845"/>
                    <a:pt x="13514" y="4021"/>
                    <a:pt x="13514" y="6949"/>
                  </a:cubicBezTo>
                  <a:cubicBezTo>
                    <a:pt x="13514" y="7361"/>
                    <a:pt x="13500" y="7674"/>
                    <a:pt x="13486" y="7912"/>
                  </a:cubicBezTo>
                  <a:cubicBezTo>
                    <a:pt x="13689" y="7867"/>
                    <a:pt x="14004" y="7789"/>
                    <a:pt x="14208" y="7789"/>
                  </a:cubicBezTo>
                  <a:cubicBezTo>
                    <a:pt x="14882" y="7789"/>
                    <a:pt x="15370" y="8202"/>
                    <a:pt x="15370" y="8769"/>
                  </a:cubicBezTo>
                  <a:cubicBezTo>
                    <a:pt x="15370" y="9574"/>
                    <a:pt x="14598" y="9882"/>
                    <a:pt x="14137" y="10066"/>
                  </a:cubicBezTo>
                  <a:cubicBezTo>
                    <a:pt x="14020" y="10112"/>
                    <a:pt x="13857" y="10178"/>
                    <a:pt x="13767" y="10231"/>
                  </a:cubicBezTo>
                  <a:cubicBezTo>
                    <a:pt x="13822" y="10949"/>
                    <a:pt x="14437" y="11278"/>
                    <a:pt x="15354" y="11690"/>
                  </a:cubicBezTo>
                  <a:cubicBezTo>
                    <a:pt x="16061" y="12007"/>
                    <a:pt x="16794" y="12336"/>
                    <a:pt x="16794" y="13104"/>
                  </a:cubicBezTo>
                  <a:cubicBezTo>
                    <a:pt x="16794" y="13896"/>
                    <a:pt x="16088" y="14016"/>
                    <a:pt x="15520" y="14112"/>
                  </a:cubicBezTo>
                  <a:cubicBezTo>
                    <a:pt x="15333" y="14146"/>
                    <a:pt x="15111" y="14183"/>
                    <a:pt x="14855" y="14239"/>
                  </a:cubicBezTo>
                  <a:cubicBezTo>
                    <a:pt x="14768" y="14620"/>
                    <a:pt x="14600" y="15156"/>
                    <a:pt x="13939" y="15156"/>
                  </a:cubicBezTo>
                  <a:cubicBezTo>
                    <a:pt x="13709" y="15156"/>
                    <a:pt x="13258" y="15035"/>
                    <a:pt x="12916" y="15035"/>
                  </a:cubicBezTo>
                  <a:cubicBezTo>
                    <a:pt x="12370" y="15035"/>
                    <a:pt x="12048" y="15253"/>
                    <a:pt x="11642" y="15531"/>
                  </a:cubicBezTo>
                  <a:cubicBezTo>
                    <a:pt x="11160" y="15860"/>
                    <a:pt x="10556" y="16272"/>
                    <a:pt x="9534" y="16272"/>
                  </a:cubicBezTo>
                  <a:cubicBezTo>
                    <a:pt x="8510" y="16272"/>
                    <a:pt x="7908" y="15860"/>
                    <a:pt x="7425" y="15531"/>
                  </a:cubicBezTo>
                  <a:cubicBezTo>
                    <a:pt x="7020" y="15255"/>
                    <a:pt x="6698" y="15035"/>
                    <a:pt x="6151" y="15035"/>
                  </a:cubicBezTo>
                  <a:cubicBezTo>
                    <a:pt x="5810" y="15035"/>
                    <a:pt x="5357" y="15156"/>
                    <a:pt x="5129" y="15156"/>
                  </a:cubicBezTo>
                  <a:cubicBezTo>
                    <a:pt x="4467" y="15156"/>
                    <a:pt x="4298" y="14620"/>
                    <a:pt x="4211" y="14239"/>
                  </a:cubicBezTo>
                  <a:cubicBezTo>
                    <a:pt x="3956" y="14183"/>
                    <a:pt x="3735" y="14146"/>
                    <a:pt x="3547" y="14112"/>
                  </a:cubicBezTo>
                  <a:cubicBezTo>
                    <a:pt x="2980" y="14016"/>
                    <a:pt x="2272" y="13896"/>
                    <a:pt x="2272" y="13104"/>
                  </a:cubicBezTo>
                  <a:cubicBezTo>
                    <a:pt x="2272" y="12336"/>
                    <a:pt x="3004" y="12007"/>
                    <a:pt x="3712" y="11690"/>
                  </a:cubicBezTo>
                  <a:cubicBezTo>
                    <a:pt x="4630" y="11280"/>
                    <a:pt x="5246" y="10949"/>
                    <a:pt x="5299" y="10231"/>
                  </a:cubicBezTo>
                  <a:cubicBezTo>
                    <a:pt x="5209" y="10178"/>
                    <a:pt x="5046" y="10112"/>
                    <a:pt x="4929" y="10066"/>
                  </a:cubicBezTo>
                  <a:cubicBezTo>
                    <a:pt x="4469" y="9882"/>
                    <a:pt x="3696" y="9573"/>
                    <a:pt x="3696" y="8769"/>
                  </a:cubicBezTo>
                  <a:cubicBezTo>
                    <a:pt x="3696" y="8202"/>
                    <a:pt x="4186" y="7789"/>
                    <a:pt x="4858" y="7789"/>
                  </a:cubicBezTo>
                  <a:cubicBezTo>
                    <a:pt x="5062" y="7789"/>
                    <a:pt x="5378" y="7867"/>
                    <a:pt x="5580" y="7912"/>
                  </a:cubicBezTo>
                  <a:cubicBezTo>
                    <a:pt x="5568" y="7674"/>
                    <a:pt x="5554" y="7361"/>
                    <a:pt x="5554" y="6949"/>
                  </a:cubicBezTo>
                  <a:cubicBezTo>
                    <a:pt x="5554" y="4011"/>
                    <a:pt x="7692" y="2840"/>
                    <a:pt x="9525" y="2794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5" y="19065"/>
                    <a:pt x="2794" y="19065"/>
                  </a:cubicBezTo>
                  <a:lnTo>
                    <a:pt x="16274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646;p89"/>
            <p:cNvSpPr/>
            <p:nvPr/>
          </p:nvSpPr>
          <p:spPr>
            <a:xfrm>
              <a:off x="4492363" y="1768878"/>
              <a:ext cx="248270" cy="234704"/>
            </a:xfrm>
            <a:custGeom>
              <a:avLst/>
              <a:gdLst/>
              <a:ahLst/>
              <a:cxnLst/>
              <a:rect l="l" t="t" r="r" b="b"/>
              <a:pathLst>
                <a:path w="11896" h="11246" extrusionOk="0">
                  <a:moveTo>
                    <a:pt x="5930" y="0"/>
                  </a:moveTo>
                  <a:cubicBezTo>
                    <a:pt x="5093" y="21"/>
                    <a:pt x="3077" y="428"/>
                    <a:pt x="3077" y="3039"/>
                  </a:cubicBezTo>
                  <a:cubicBezTo>
                    <a:pt x="3077" y="3478"/>
                    <a:pt x="3094" y="3798"/>
                    <a:pt x="3107" y="4028"/>
                  </a:cubicBezTo>
                  <a:cubicBezTo>
                    <a:pt x="3142" y="4647"/>
                    <a:pt x="3077" y="5187"/>
                    <a:pt x="2410" y="5187"/>
                  </a:cubicBezTo>
                  <a:cubicBezTo>
                    <a:pt x="2173" y="5187"/>
                    <a:pt x="1840" y="5114"/>
                    <a:pt x="1608" y="5061"/>
                  </a:cubicBezTo>
                  <a:lnTo>
                    <a:pt x="1608" y="5061"/>
                  </a:lnTo>
                  <a:cubicBezTo>
                    <a:pt x="2217" y="5314"/>
                    <a:pt x="2827" y="5535"/>
                    <a:pt x="2827" y="6215"/>
                  </a:cubicBezTo>
                  <a:cubicBezTo>
                    <a:pt x="2827" y="7791"/>
                    <a:pt x="1472" y="8398"/>
                    <a:pt x="577" y="8799"/>
                  </a:cubicBezTo>
                  <a:cubicBezTo>
                    <a:pt x="400" y="8879"/>
                    <a:pt x="169" y="8981"/>
                    <a:pt x="0" y="9077"/>
                  </a:cubicBezTo>
                  <a:cubicBezTo>
                    <a:pt x="386" y="9148"/>
                    <a:pt x="526" y="9160"/>
                    <a:pt x="965" y="9263"/>
                  </a:cubicBezTo>
                  <a:cubicBezTo>
                    <a:pt x="1348" y="9355"/>
                    <a:pt x="1603" y="9620"/>
                    <a:pt x="1713" y="10103"/>
                  </a:cubicBezTo>
                  <a:cubicBezTo>
                    <a:pt x="2012" y="10046"/>
                    <a:pt x="2244" y="10007"/>
                    <a:pt x="2558" y="10007"/>
                  </a:cubicBezTo>
                  <a:cubicBezTo>
                    <a:pt x="3450" y="10007"/>
                    <a:pt x="3988" y="10373"/>
                    <a:pt x="4460" y="10697"/>
                  </a:cubicBezTo>
                  <a:cubicBezTo>
                    <a:pt x="4892" y="10991"/>
                    <a:pt x="5261" y="11244"/>
                    <a:pt x="5941" y="11246"/>
                  </a:cubicBezTo>
                  <a:cubicBezTo>
                    <a:pt x="6620" y="11244"/>
                    <a:pt x="6990" y="10991"/>
                    <a:pt x="7420" y="10697"/>
                  </a:cubicBezTo>
                  <a:cubicBezTo>
                    <a:pt x="7894" y="10373"/>
                    <a:pt x="8430" y="10007"/>
                    <a:pt x="9323" y="10007"/>
                  </a:cubicBezTo>
                  <a:cubicBezTo>
                    <a:pt x="9638" y="10007"/>
                    <a:pt x="9870" y="10044"/>
                    <a:pt x="10169" y="10103"/>
                  </a:cubicBezTo>
                  <a:cubicBezTo>
                    <a:pt x="10280" y="9616"/>
                    <a:pt x="10535" y="9355"/>
                    <a:pt x="10917" y="9263"/>
                  </a:cubicBezTo>
                  <a:cubicBezTo>
                    <a:pt x="11308" y="9171"/>
                    <a:pt x="11524" y="9140"/>
                    <a:pt x="11895" y="9075"/>
                  </a:cubicBezTo>
                  <a:cubicBezTo>
                    <a:pt x="11727" y="8988"/>
                    <a:pt x="11487" y="8880"/>
                    <a:pt x="11304" y="8799"/>
                  </a:cubicBezTo>
                  <a:cubicBezTo>
                    <a:pt x="10409" y="8398"/>
                    <a:pt x="9054" y="7791"/>
                    <a:pt x="9054" y="6215"/>
                  </a:cubicBezTo>
                  <a:cubicBezTo>
                    <a:pt x="9054" y="5541"/>
                    <a:pt x="9663" y="5312"/>
                    <a:pt x="10271" y="5061"/>
                  </a:cubicBezTo>
                  <a:lnTo>
                    <a:pt x="10271" y="5061"/>
                  </a:lnTo>
                  <a:cubicBezTo>
                    <a:pt x="9985" y="5105"/>
                    <a:pt x="9811" y="5187"/>
                    <a:pt x="9472" y="5187"/>
                  </a:cubicBezTo>
                  <a:cubicBezTo>
                    <a:pt x="8805" y="5187"/>
                    <a:pt x="8739" y="4647"/>
                    <a:pt x="8773" y="4028"/>
                  </a:cubicBezTo>
                  <a:cubicBezTo>
                    <a:pt x="8787" y="3798"/>
                    <a:pt x="8805" y="3478"/>
                    <a:pt x="8805" y="3039"/>
                  </a:cubicBezTo>
                  <a:cubicBezTo>
                    <a:pt x="8805" y="439"/>
                    <a:pt x="6795" y="25"/>
                    <a:pt x="59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16154" y="2615413"/>
            <a:ext cx="465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ICT plays a pivotal role in shaping how individuals, businesses, and societies communicate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393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2" grpId="0"/>
      <p:bldP spid="50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p4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Percentage of population connected to the Internet</a:t>
            </a:r>
            <a:endParaRPr sz="2400" dirty="0">
              <a:solidFill>
                <a:schemeClr val="accent2"/>
              </a:solidFill>
            </a:endParaRPr>
          </a:p>
        </p:txBody>
      </p:sp>
      <p:grpSp>
        <p:nvGrpSpPr>
          <p:cNvPr id="3323" name="Google Shape;3323;p46"/>
          <p:cNvGrpSpPr/>
          <p:nvPr/>
        </p:nvGrpSpPr>
        <p:grpSpPr>
          <a:xfrm>
            <a:off x="888283" y="1524499"/>
            <a:ext cx="4294722" cy="2883551"/>
            <a:chOff x="626675" y="1846865"/>
            <a:chExt cx="3826033" cy="2568865"/>
          </a:xfrm>
        </p:grpSpPr>
        <p:sp>
          <p:nvSpPr>
            <p:cNvPr id="3324" name="Google Shape;3324;p46"/>
            <p:cNvSpPr/>
            <p:nvPr/>
          </p:nvSpPr>
          <p:spPr>
            <a:xfrm>
              <a:off x="626675" y="2067523"/>
              <a:ext cx="1451128" cy="2348207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6"/>
            <p:cNvSpPr/>
            <p:nvPr/>
          </p:nvSpPr>
          <p:spPr>
            <a:xfrm>
              <a:off x="1821722" y="1846865"/>
              <a:ext cx="569303" cy="648528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6"/>
            <p:cNvSpPr/>
            <p:nvPr/>
          </p:nvSpPr>
          <p:spPr>
            <a:xfrm>
              <a:off x="2139676" y="1991874"/>
              <a:ext cx="2275223" cy="196152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6"/>
            <p:cNvSpPr/>
            <p:nvPr/>
          </p:nvSpPr>
          <p:spPr>
            <a:xfrm>
              <a:off x="3855028" y="3483822"/>
              <a:ext cx="191969" cy="106082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6"/>
            <p:cNvSpPr/>
            <p:nvPr/>
          </p:nvSpPr>
          <p:spPr>
            <a:xfrm>
              <a:off x="3717854" y="3473170"/>
              <a:ext cx="312760" cy="225529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6"/>
            <p:cNvSpPr/>
            <p:nvPr/>
          </p:nvSpPr>
          <p:spPr>
            <a:xfrm>
              <a:off x="3912739" y="3702258"/>
              <a:ext cx="539969" cy="454068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0" name="Google Shape;3330;p46"/>
          <p:cNvGrpSpPr/>
          <p:nvPr/>
        </p:nvGrpSpPr>
        <p:grpSpPr>
          <a:xfrm>
            <a:off x="5813508" y="1398452"/>
            <a:ext cx="2617392" cy="1519356"/>
            <a:chOff x="6012900" y="1366316"/>
            <a:chExt cx="2617392" cy="1519356"/>
          </a:xfrm>
        </p:grpSpPr>
        <p:sp>
          <p:nvSpPr>
            <p:cNvPr id="3331" name="Google Shape;3331;p46"/>
            <p:cNvSpPr/>
            <p:nvPr/>
          </p:nvSpPr>
          <p:spPr>
            <a:xfrm>
              <a:off x="6012900" y="1901376"/>
              <a:ext cx="2617392" cy="44635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fr-FR" dirty="0" err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Connected</a:t>
              </a:r>
              <a:r>
                <a:rPr lang="fr-FR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 to the Internet</a:t>
              </a:r>
              <a:endParaRPr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332" name="Google Shape;3332;p46"/>
            <p:cNvSpPr txBox="1"/>
            <p:nvPr/>
          </p:nvSpPr>
          <p:spPr>
            <a:xfrm>
              <a:off x="6012900" y="2360372"/>
              <a:ext cx="22656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Nearly 5 billion people use social networking sites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33" name="Google Shape;3333;p46"/>
            <p:cNvSpPr txBox="1"/>
            <p:nvPr/>
          </p:nvSpPr>
          <p:spPr>
            <a:xfrm>
              <a:off x="6440850" y="1366316"/>
              <a:ext cx="1409700" cy="4848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rgbClr val="8FFFFF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 smtClean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rPr>
                <a:t>6</a:t>
              </a:r>
              <a:r>
                <a:rPr lang="ar-DZ" sz="3000" b="1" dirty="0" smtClean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rPr>
                <a:t>7</a:t>
              </a:r>
              <a:r>
                <a:rPr lang="en" sz="3000" b="1" dirty="0" smtClean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rPr>
                <a:t>%</a:t>
              </a:r>
              <a:endParaRPr sz="3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3334" name="Google Shape;3334;p46"/>
          <p:cNvGrpSpPr/>
          <p:nvPr/>
        </p:nvGrpSpPr>
        <p:grpSpPr>
          <a:xfrm>
            <a:off x="5779269" y="3064432"/>
            <a:ext cx="2265600" cy="1519360"/>
            <a:chOff x="6012900" y="3037376"/>
            <a:chExt cx="2265600" cy="1519360"/>
          </a:xfrm>
        </p:grpSpPr>
        <p:sp>
          <p:nvSpPr>
            <p:cNvPr id="3335" name="Google Shape;3335;p46"/>
            <p:cNvSpPr/>
            <p:nvPr/>
          </p:nvSpPr>
          <p:spPr>
            <a:xfrm>
              <a:off x="6012900" y="3572436"/>
              <a:ext cx="22656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disconnected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336" name="Google Shape;3336;p46"/>
            <p:cNvSpPr txBox="1"/>
            <p:nvPr/>
          </p:nvSpPr>
          <p:spPr>
            <a:xfrm>
              <a:off x="6012900" y="4031436"/>
              <a:ext cx="22656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2.6 billion </a:t>
              </a:r>
              <a:r>
                <a:rPr lang="fr-FR" dirty="0" smtClean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people</a:t>
              </a:r>
              <a:r>
                <a:rPr lang="ar-DZ" dirty="0" smtClean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</a:t>
              </a:r>
              <a:r>
                <a:rPr lang="fr-FR" dirty="0" err="1" smtClean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doesn</a:t>
              </a:r>
              <a:r>
                <a:rPr lang="fr-FR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37" name="Google Shape;3337;p46"/>
            <p:cNvSpPr txBox="1"/>
            <p:nvPr/>
          </p:nvSpPr>
          <p:spPr>
            <a:xfrm>
              <a:off x="6440850" y="3037376"/>
              <a:ext cx="1409700" cy="4848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rgbClr val="8FFFFF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 smtClean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rPr>
                <a:t>32%</a:t>
              </a:r>
              <a:endParaRPr sz="3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3338" name="Google Shape;3338;p46"/>
          <p:cNvSpPr/>
          <p:nvPr/>
        </p:nvSpPr>
        <p:spPr>
          <a:xfrm>
            <a:off x="3059065" y="2450051"/>
            <a:ext cx="235500" cy="23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46"/>
          <p:cNvSpPr/>
          <p:nvPr/>
        </p:nvSpPr>
        <p:spPr>
          <a:xfrm>
            <a:off x="2001564" y="3500861"/>
            <a:ext cx="235500" cy="23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40" name="Google Shape;3340;p46"/>
          <p:cNvCxnSpPr>
            <a:stCxn id="3333" idx="1"/>
            <a:endCxn id="3338" idx="6"/>
          </p:cNvCxnSpPr>
          <p:nvPr/>
        </p:nvCxnSpPr>
        <p:spPr>
          <a:xfrm rot="10800000" flipV="1">
            <a:off x="3294566" y="1640851"/>
            <a:ext cx="2946893" cy="9269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341" name="Google Shape;3341;p46"/>
          <p:cNvCxnSpPr>
            <a:stCxn id="3337" idx="1"/>
            <a:endCxn id="3339" idx="6"/>
          </p:cNvCxnSpPr>
          <p:nvPr/>
        </p:nvCxnSpPr>
        <p:spPr>
          <a:xfrm rot="10800000" flipV="1">
            <a:off x="2237065" y="3306831"/>
            <a:ext cx="3970155" cy="31177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3342" name="Google Shape;3342;p46"/>
          <p:cNvGrpSpPr/>
          <p:nvPr/>
        </p:nvGrpSpPr>
        <p:grpSpPr>
          <a:xfrm rot="5400000">
            <a:off x="1888000" y="933075"/>
            <a:ext cx="98902" cy="553090"/>
            <a:chOff x="4898850" y="4820550"/>
            <a:chExt cx="98902" cy="553090"/>
          </a:xfrm>
        </p:grpSpPr>
        <p:sp>
          <p:nvSpPr>
            <p:cNvPr id="3343" name="Google Shape;3343;p4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374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2" grpId="0"/>
    </p:bld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504</Words>
  <Application>Microsoft Office PowerPoint</Application>
  <PresentationFormat>Affichage à l'écran (16:9)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Exo</vt:lpstr>
      <vt:lpstr>Bell MT</vt:lpstr>
      <vt:lpstr>Arial</vt:lpstr>
      <vt:lpstr>Calibri</vt:lpstr>
      <vt:lpstr>PT Sans</vt:lpstr>
      <vt:lpstr>Data Center Business Plan by Slidesgo</vt:lpstr>
      <vt:lpstr>Information and Communication Technologies presentation</vt:lpstr>
      <vt:lpstr>In this representation we will see</vt:lpstr>
      <vt:lpstr>introduction</vt:lpstr>
      <vt:lpstr>website</vt:lpstr>
      <vt:lpstr>We have a multiple of website that we use in our life in different area</vt:lpstr>
      <vt:lpstr>example Websites </vt:lpstr>
      <vt:lpstr>Management Systems</vt:lpstr>
      <vt:lpstr>In this representation we will see</vt:lpstr>
      <vt:lpstr>Percentage of population connected to the Internet</vt:lpstr>
      <vt:lpstr>Some examples of the population that uses Tic to communicate</vt:lpstr>
      <vt:lpstr>Technologies related to tic</vt:lpstr>
      <vt:lpstr>Git github</vt:lpstr>
      <vt:lpstr>Microsoft submissions</vt:lpstr>
      <vt:lpstr>The impact</vt:lpstr>
      <vt:lpstr>Présentation PowerPoint</vt:lpstr>
      <vt:lpstr>CONCLUSIONS</vt:lpstr>
      <vt:lpstr>OUR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BUSINESS PLAN</dc:title>
  <dc:creator>HP</dc:creator>
  <cp:lastModifiedBy>HP</cp:lastModifiedBy>
  <cp:revision>77</cp:revision>
  <dcterms:modified xsi:type="dcterms:W3CDTF">2023-12-30T18:43:34Z</dcterms:modified>
</cp:coreProperties>
</file>