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7" r:id="rId3"/>
    <p:sldId id="320" r:id="rId4"/>
    <p:sldId id="321" r:id="rId5"/>
    <p:sldId id="322" r:id="rId6"/>
    <p:sldId id="323" r:id="rId7"/>
    <p:sldId id="324" r:id="rId8"/>
    <p:sldId id="325" r:id="rId9"/>
    <p:sldId id="326" r:id="rId10"/>
    <p:sldId id="327" r:id="rId11"/>
    <p:sldId id="328" r:id="rId12"/>
    <p:sldId id="329" r:id="rId13"/>
    <p:sldId id="351" r:id="rId14"/>
    <p:sldId id="352" r:id="rId15"/>
    <p:sldId id="353" r:id="rId16"/>
    <p:sldId id="354" r:id="rId17"/>
    <p:sldId id="355" r:id="rId18"/>
    <p:sldId id="356" r:id="rId19"/>
    <p:sldId id="357" r:id="rId20"/>
    <p:sldId id="358" r:id="rId21"/>
    <p:sldId id="359" r:id="rId22"/>
    <p:sldId id="338" r:id="rId23"/>
    <p:sldId id="339" r:id="rId24"/>
    <p:sldId id="341" r:id="rId25"/>
    <p:sldId id="342" r:id="rId26"/>
    <p:sldId id="343" r:id="rId27"/>
    <p:sldId id="344" r:id="rId28"/>
    <p:sldId id="345" r:id="rId29"/>
    <p:sldId id="346" r:id="rId30"/>
    <p:sldId id="347" r:id="rId31"/>
    <p:sldId id="31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95" autoAdjust="0"/>
  </p:normalViewPr>
  <p:slideViewPr>
    <p:cSldViewPr>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B050"/>
                </a:solidFill>
              </a:rPr>
              <a:t>Cache Memory</a:t>
            </a:r>
          </a:p>
        </p:txBody>
      </p:sp>
      <p:sp>
        <p:nvSpPr>
          <p:cNvPr id="3" name="Subtitle 2"/>
          <p:cNvSpPr>
            <a:spLocks noGrp="1"/>
          </p:cNvSpPr>
          <p:nvPr>
            <p:ph type="subTitle" idx="1"/>
          </p:nvPr>
        </p:nvSpPr>
        <p:spPr/>
        <p:txBody>
          <a:bodyPr/>
          <a:lstStyle/>
          <a:p>
            <a:r>
              <a:rPr lang="en-US" dirty="0"/>
              <a:t>Lecture 03</a:t>
            </a:r>
          </a:p>
        </p:txBody>
      </p:sp>
      <p:sp>
        <p:nvSpPr>
          <p:cNvPr id="4" name="Subtitle 2"/>
          <p:cNvSpPr txBox="1">
            <a:spLocks/>
          </p:cNvSpPr>
          <p:nvPr/>
        </p:nvSpPr>
        <p:spPr>
          <a:xfrm>
            <a:off x="4724400" y="5715000"/>
            <a:ext cx="4191000" cy="8382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effectLst/>
                <a:uLnTx/>
                <a:uFillTx/>
                <a:latin typeface="+mn-lt"/>
                <a:ea typeface="+mn-ea"/>
                <a:cs typeface="+mn-cs"/>
              </a:rPr>
              <a:t>Instructor</a:t>
            </a:r>
            <a:r>
              <a:rPr kumimoji="0" lang="en-US" sz="2000" b="0" i="0" u="none" strike="noStrike" kern="1200" cap="none" spc="0" normalizeH="0" baseline="0" noProof="0" dirty="0">
                <a:ln>
                  <a:noFill/>
                </a:ln>
                <a:solidFill>
                  <a:srgbClr val="FF0000"/>
                </a:solidFill>
                <a:effectLst/>
                <a:uLnTx/>
                <a:uFillTx/>
                <a:latin typeface="+mn-lt"/>
                <a:ea typeface="+mn-ea"/>
                <a:cs typeface="+mn-cs"/>
              </a:rPr>
              <a:t>:</a:t>
            </a:r>
            <a:r>
              <a:rPr kumimoji="0" lang="en-US" sz="2000" b="0" i="0" u="none" strike="noStrike" kern="1200" cap="none" spc="0" normalizeH="0" noProof="0" dirty="0">
                <a:ln>
                  <a:noFill/>
                </a:ln>
                <a:solidFill>
                  <a:srgbClr val="FF0000"/>
                </a:solidFill>
                <a:effectLst/>
                <a:uLnTx/>
                <a:uFillTx/>
                <a:latin typeface="+mn-lt"/>
                <a:ea typeface="+mn-ea"/>
                <a:cs typeface="+mn-cs"/>
              </a:rPr>
              <a:t> </a:t>
            </a:r>
            <a:r>
              <a:rPr kumimoji="0" lang="en-US" sz="2000" b="0" i="0" u="none" strike="noStrike" kern="1200" cap="none" spc="0" normalizeH="0" baseline="0" noProof="0" dirty="0">
                <a:ln>
                  <a:noFill/>
                </a:ln>
                <a:solidFill>
                  <a:srgbClr val="FF0000"/>
                </a:solidFill>
                <a:effectLst/>
                <a:uLnTx/>
                <a:uFillTx/>
                <a:latin typeface="+mn-lt"/>
                <a:ea typeface="+mn-ea"/>
                <a:cs typeface="+mn-cs"/>
              </a:rPr>
              <a:t>Tapushe Rabaya Toma</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rgbClr val="FF0000"/>
                </a:solidFill>
              </a:rPr>
              <a:t>                     SWE, DIU.</a:t>
            </a: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Cache Organization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858000" cy="4925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819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Cache Design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391" y="1143000"/>
            <a:ext cx="7162800" cy="548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13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Addresses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35206"/>
            <a:ext cx="672453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84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Technique</a:t>
            </a:r>
          </a:p>
        </p:txBody>
      </p:sp>
      <p:sp>
        <p:nvSpPr>
          <p:cNvPr id="3" name="Content Placeholder 2"/>
          <p:cNvSpPr>
            <a:spLocks noGrp="1"/>
          </p:cNvSpPr>
          <p:nvPr>
            <p:ph idx="1"/>
          </p:nvPr>
        </p:nvSpPr>
        <p:spPr/>
        <p:txBody>
          <a:bodyPr/>
          <a:lstStyle/>
          <a:p>
            <a:pPr>
              <a:buNone/>
            </a:pPr>
            <a:r>
              <a:rPr lang="en-US" dirty="0"/>
              <a:t>Performance of the cache memory mapping function </a:t>
            </a:r>
          </a:p>
          <a:p>
            <a:pPr>
              <a:buNone/>
            </a:pPr>
            <a:r>
              <a:rPr lang="en-US" dirty="0"/>
              <a:t>is key to the speed</a:t>
            </a:r>
          </a:p>
          <a:p>
            <a:pPr>
              <a:buNone/>
            </a:pPr>
            <a:r>
              <a:rPr lang="en-US" dirty="0"/>
              <a:t>• There are a number of mapping techniques</a:t>
            </a:r>
          </a:p>
          <a:p>
            <a:pPr>
              <a:buNone/>
            </a:pPr>
            <a:r>
              <a:rPr lang="en-US" dirty="0"/>
              <a:t>– Direct mapping</a:t>
            </a:r>
          </a:p>
          <a:p>
            <a:pPr>
              <a:buNone/>
            </a:pPr>
            <a:r>
              <a:rPr lang="en-US" dirty="0"/>
              <a:t>– Associative mapping</a:t>
            </a:r>
          </a:p>
          <a:p>
            <a:pPr>
              <a:buNone/>
            </a:pPr>
            <a:r>
              <a:rPr lang="en-US" dirty="0"/>
              <a:t>– Set associative - mapping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sz="2400" dirty="0"/>
                  <a:t>The mapping is expressed as: </a:t>
                </a:r>
              </a:p>
              <a:p>
                <a:pPr marL="0" indent="0" algn="just">
                  <a:buNone/>
                </a:pPr>
                <a14:m>
                  <m:oMathPara xmlns:m="http://schemas.openxmlformats.org/officeDocument/2006/math">
                    <m:oMathParaPr>
                      <m:jc m:val="centerGroup"/>
                    </m:oMathParaPr>
                    <m:oMath xmlns:m="http://schemas.openxmlformats.org/officeDocument/2006/math">
                      <m:r>
                        <a:rPr lang="en-US" sz="2400" b="0" i="1" smtClean="0">
                          <a:latin typeface="Cambria Math"/>
                        </a:rPr>
                        <m:t>𝑖</m:t>
                      </m:r>
                      <m:r>
                        <a:rPr lang="en-US" sz="2400" b="0" i="1" smtClean="0">
                          <a:latin typeface="Cambria Math"/>
                        </a:rPr>
                        <m:t>=</m:t>
                      </m:r>
                      <m:r>
                        <a:rPr lang="en-US" sz="2400" b="0" i="1" smtClean="0">
                          <a:latin typeface="Cambria Math"/>
                        </a:rPr>
                        <m:t>𝑗</m:t>
                      </m:r>
                      <m:r>
                        <a:rPr lang="en-US" sz="2400" b="0" i="1" smtClean="0">
                          <a:latin typeface="Cambria Math"/>
                        </a:rPr>
                        <m:t> </m:t>
                      </m:r>
                      <m:r>
                        <a:rPr lang="en-US" sz="2400" b="0" i="1" smtClean="0">
                          <a:latin typeface="Cambria Math"/>
                        </a:rPr>
                        <m:t>𝑚𝑜𝑑𝑢𝑙𝑜</m:t>
                      </m:r>
                      <m:r>
                        <a:rPr lang="en-US" sz="2400" b="0" i="1" smtClean="0">
                          <a:latin typeface="Cambria Math"/>
                        </a:rPr>
                        <m:t> </m:t>
                      </m:r>
                      <m:r>
                        <a:rPr lang="en-US" sz="2400" b="0" i="1" smtClean="0">
                          <a:latin typeface="Cambria Math"/>
                        </a:rPr>
                        <m:t>𝑚</m:t>
                      </m:r>
                    </m:oMath>
                  </m:oMathPara>
                </a14:m>
                <a:endParaRPr lang="en-US" sz="2400" dirty="0"/>
              </a:p>
              <a:p>
                <a:pPr algn="just"/>
                <a:r>
                  <a:rPr lang="en-US" sz="2400" dirty="0"/>
                  <a:t>where</a:t>
                </a:r>
              </a:p>
              <a:p>
                <a:pPr marL="400050" lvl="1" indent="0" algn="just">
                  <a:buNone/>
                </a:pPr>
                <a:r>
                  <a:rPr lang="en-US" sz="2000" dirty="0" err="1"/>
                  <a:t>i</a:t>
                </a:r>
                <a:r>
                  <a:rPr lang="en-US" sz="2000" dirty="0"/>
                  <a:t>= cache line number</a:t>
                </a:r>
              </a:p>
              <a:p>
                <a:pPr marL="400050" lvl="1" indent="0" algn="just">
                  <a:buNone/>
                </a:pPr>
                <a:r>
                  <a:rPr lang="en-US" sz="2000" dirty="0"/>
                  <a:t>j = main memory block number</a:t>
                </a:r>
              </a:p>
              <a:p>
                <a:pPr marL="400050" lvl="1" indent="0" algn="just">
                  <a:buNone/>
                </a:pPr>
                <a:r>
                  <a:rPr lang="en-US" sz="2000" dirty="0"/>
                  <a:t>m = number of lines in the cache</a:t>
                </a:r>
              </a:p>
              <a:p>
                <a:pPr marL="457200" indent="-457200"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US">
                    <a:noFill/>
                  </a:rPr>
                  <a:t> </a:t>
                </a:r>
              </a:p>
            </p:txBody>
          </p:sp>
        </mc:Fallback>
      </mc:AlternateContent>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14799"/>
            <a:ext cx="647700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00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Mechanisms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924800" cy="4372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442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Mechanisms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46192"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2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Mapping Technique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382000" cy="5446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70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Mapping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71598"/>
            <a:ext cx="5791200" cy="541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1757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Mapping Example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784054"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3657600"/>
            <a:ext cx="8229600" cy="2468563"/>
          </a:xfrm>
        </p:spPr>
        <p:txBody>
          <a:bodyPr/>
          <a:lstStyle/>
          <a:p>
            <a:r>
              <a:rPr lang="en-US" dirty="0"/>
              <a:t>Advantage and Disadvantage? </a:t>
            </a:r>
          </a:p>
          <a:p>
            <a:endParaRPr lang="en-US" dirty="0"/>
          </a:p>
          <a:p>
            <a:pPr lvl="1"/>
            <a:r>
              <a:rPr lang="en-US" dirty="0"/>
              <a:t>Refer to </a:t>
            </a:r>
            <a:r>
              <a:rPr lang="en-US" dirty="0">
                <a:solidFill>
                  <a:srgbClr val="FF0000"/>
                </a:solidFill>
              </a:rPr>
              <a:t>text book</a:t>
            </a:r>
          </a:p>
        </p:txBody>
      </p:sp>
    </p:spTree>
    <p:extLst>
      <p:ext uri="{BB962C8B-B14F-4D97-AF65-F5344CB8AC3E}">
        <p14:creationId xmlns:p14="http://schemas.microsoft.com/office/powerpoint/2010/main" val="29585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Books</a:t>
            </a:r>
          </a:p>
        </p:txBody>
      </p:sp>
      <p:sp>
        <p:nvSpPr>
          <p:cNvPr id="3" name="Content Placeholder 2"/>
          <p:cNvSpPr>
            <a:spLocks noGrp="1"/>
          </p:cNvSpPr>
          <p:nvPr>
            <p:ph idx="1"/>
          </p:nvPr>
        </p:nvSpPr>
        <p:spPr/>
        <p:txBody>
          <a:bodyPr/>
          <a:lstStyle/>
          <a:p>
            <a:pPr algn="just"/>
            <a:r>
              <a:rPr lang="en-US" dirty="0">
                <a:solidFill>
                  <a:srgbClr val="FF0000"/>
                </a:solidFill>
              </a:rPr>
              <a:t>Computer Organization and Architecture: Designing for Performance</a:t>
            </a:r>
            <a:r>
              <a:rPr lang="en-US" dirty="0"/>
              <a:t>- </a:t>
            </a:r>
            <a:r>
              <a:rPr lang="en-US" dirty="0">
                <a:solidFill>
                  <a:srgbClr val="0070C0"/>
                </a:solidFill>
              </a:rPr>
              <a:t>William Stallings </a:t>
            </a:r>
            <a:r>
              <a:rPr lang="en-US" dirty="0"/>
              <a:t>(8</a:t>
            </a:r>
            <a:r>
              <a:rPr lang="en-US" baseline="30000" dirty="0"/>
              <a:t>th</a:t>
            </a:r>
            <a:r>
              <a:rPr lang="en-US" dirty="0"/>
              <a:t> Edition)</a:t>
            </a:r>
          </a:p>
          <a:p>
            <a:pPr lvl="1" algn="just"/>
            <a:r>
              <a:rPr lang="en-US" dirty="0"/>
              <a:t>Any later edition is fine  </a:t>
            </a:r>
          </a:p>
          <a:p>
            <a:pPr algn="just"/>
            <a:endParaRPr lang="en-US" dirty="0"/>
          </a:p>
        </p:txBody>
      </p:sp>
    </p:spTree>
    <p:extLst>
      <p:ext uri="{BB962C8B-B14F-4D97-AF65-F5344CB8AC3E}">
        <p14:creationId xmlns:p14="http://schemas.microsoft.com/office/powerpoint/2010/main" val="3951246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Fully Associative Cache Example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705600" cy="573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057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Fully Associative Cache Example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25790"/>
            <a:ext cx="8082566"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3581400"/>
            <a:ext cx="8229600" cy="2544763"/>
          </a:xfrm>
        </p:spPr>
        <p:txBody>
          <a:bodyPr/>
          <a:lstStyle/>
          <a:p>
            <a:pPr algn="just"/>
            <a:r>
              <a:rPr lang="en-US" dirty="0"/>
              <a:t>Advantage and Disadvantages?</a:t>
            </a:r>
          </a:p>
          <a:p>
            <a:pPr lvl="1" algn="just"/>
            <a:r>
              <a:rPr lang="en-US" dirty="0"/>
              <a:t>Refer to </a:t>
            </a:r>
            <a:r>
              <a:rPr lang="en-US" dirty="0">
                <a:solidFill>
                  <a:srgbClr val="FF0000"/>
                </a:solidFill>
              </a:rPr>
              <a:t>textbook </a:t>
            </a:r>
          </a:p>
          <a:p>
            <a:pPr algn="just"/>
            <a:endParaRPr lang="en-US" dirty="0"/>
          </a:p>
        </p:txBody>
      </p:sp>
    </p:spTree>
    <p:extLst>
      <p:ext uri="{BB962C8B-B14F-4D97-AF65-F5344CB8AC3E}">
        <p14:creationId xmlns:p14="http://schemas.microsoft.com/office/powerpoint/2010/main" val="2628253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Set-associative Mapping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47773"/>
            <a:ext cx="7467600" cy="5606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6087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Set-associative Mapping (2- way set.)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2999"/>
            <a:ext cx="7162800" cy="557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3081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Algorithms</a:t>
            </a:r>
          </a:p>
        </p:txBody>
      </p:sp>
      <p:sp>
        <p:nvSpPr>
          <p:cNvPr id="3" name="Content Placeholder 2"/>
          <p:cNvSpPr>
            <a:spLocks noGrp="1"/>
          </p:cNvSpPr>
          <p:nvPr>
            <p:ph idx="1"/>
          </p:nvPr>
        </p:nvSpPr>
        <p:spPr/>
        <p:txBody>
          <a:bodyPr>
            <a:normAutofit fontScale="92500"/>
          </a:bodyPr>
          <a:lstStyle/>
          <a:p>
            <a:pPr algn="just"/>
            <a:r>
              <a:rPr lang="en-US" dirty="0"/>
              <a:t>Once the cache has been filled, when a new block is brought into the cache, one of the existing blocks must be replaced</a:t>
            </a:r>
          </a:p>
          <a:p>
            <a:pPr algn="just"/>
            <a:r>
              <a:rPr lang="en-US" dirty="0"/>
              <a:t>For direct mapping, there is only one possible line for any particular block, and no choice is possible</a:t>
            </a:r>
          </a:p>
          <a:p>
            <a:pPr algn="just"/>
            <a:r>
              <a:rPr lang="en-US" dirty="0"/>
              <a:t>For the associative and set-associative techniques, a replacement algorithm is needed</a:t>
            </a:r>
          </a:p>
          <a:p>
            <a:pPr lvl="1" algn="just"/>
            <a:r>
              <a:rPr lang="en-US" dirty="0"/>
              <a:t>To achieve high speed, such an algorithm must be implemented in </a:t>
            </a:r>
            <a:r>
              <a:rPr lang="en-US" dirty="0">
                <a:solidFill>
                  <a:srgbClr val="0070C0"/>
                </a:solidFill>
              </a:rPr>
              <a:t>hardware</a:t>
            </a:r>
          </a:p>
        </p:txBody>
      </p:sp>
    </p:spTree>
    <p:extLst>
      <p:ext uri="{BB962C8B-B14F-4D97-AF65-F5344CB8AC3E}">
        <p14:creationId xmlns:p14="http://schemas.microsoft.com/office/powerpoint/2010/main" val="4174014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Algorithms</a:t>
            </a:r>
          </a:p>
        </p:txBody>
      </p:sp>
      <p:sp>
        <p:nvSpPr>
          <p:cNvPr id="3" name="Content Placeholder 2"/>
          <p:cNvSpPr>
            <a:spLocks noGrp="1"/>
          </p:cNvSpPr>
          <p:nvPr>
            <p:ph idx="1"/>
          </p:nvPr>
        </p:nvSpPr>
        <p:spPr/>
        <p:txBody>
          <a:bodyPr>
            <a:normAutofit/>
          </a:bodyPr>
          <a:lstStyle/>
          <a:p>
            <a:pPr algn="just"/>
            <a:r>
              <a:rPr lang="en-US" dirty="0"/>
              <a:t>Least Recently Used (LRU)</a:t>
            </a:r>
          </a:p>
          <a:p>
            <a:pPr lvl="1" algn="just"/>
            <a:r>
              <a:rPr lang="en-US" dirty="0"/>
              <a:t>Most effective</a:t>
            </a:r>
          </a:p>
          <a:p>
            <a:pPr algn="just"/>
            <a:r>
              <a:rPr lang="en-US" dirty="0"/>
              <a:t>First-in-First-Out (FIFO)</a:t>
            </a:r>
          </a:p>
          <a:p>
            <a:pPr algn="just"/>
            <a:r>
              <a:rPr lang="en-US" dirty="0"/>
              <a:t>Least Frequently Used (LFU)</a:t>
            </a:r>
          </a:p>
          <a:p>
            <a:pPr algn="just"/>
            <a:endParaRPr lang="en-US" dirty="0"/>
          </a:p>
          <a:p>
            <a:pPr algn="just"/>
            <a:r>
              <a:rPr lang="en-US" dirty="0"/>
              <a:t>For details: Find the book</a:t>
            </a:r>
            <a:r>
              <a:rPr lang="en-US" dirty="0">
                <a:solidFill>
                  <a:srgbClr val="0070C0"/>
                </a:solidFill>
              </a:rPr>
              <a:t> </a:t>
            </a:r>
            <a:r>
              <a:rPr lang="en-US" dirty="0"/>
              <a:t>and study!</a:t>
            </a:r>
          </a:p>
          <a:p>
            <a:pPr algn="just"/>
            <a:endParaRPr lang="en-US" dirty="0">
              <a:solidFill>
                <a:srgbClr val="0070C0"/>
              </a:solidFill>
            </a:endParaRPr>
          </a:p>
        </p:txBody>
      </p:sp>
    </p:spTree>
    <p:extLst>
      <p:ext uri="{BB962C8B-B14F-4D97-AF65-F5344CB8AC3E}">
        <p14:creationId xmlns:p14="http://schemas.microsoft.com/office/powerpoint/2010/main" val="227784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Policy</a:t>
            </a:r>
          </a:p>
        </p:txBody>
      </p:sp>
      <p:sp>
        <p:nvSpPr>
          <p:cNvPr id="3" name="Content Placeholder 2"/>
          <p:cNvSpPr>
            <a:spLocks noGrp="1"/>
          </p:cNvSpPr>
          <p:nvPr>
            <p:ph idx="1"/>
          </p:nvPr>
        </p:nvSpPr>
        <p:spPr/>
        <p:txBody>
          <a:bodyPr>
            <a:normAutofit fontScale="92500" lnSpcReduction="10000"/>
          </a:bodyPr>
          <a:lstStyle/>
          <a:p>
            <a:pPr algn="just"/>
            <a:r>
              <a:rPr lang="en-US" dirty="0"/>
              <a:t>When a block that is resident in the cache is to be replaced, there are two cases to consider</a:t>
            </a:r>
          </a:p>
          <a:p>
            <a:pPr algn="just"/>
            <a:r>
              <a:rPr lang="en-US" dirty="0"/>
              <a:t>If the old block in the cache has not been altered, then it may be overwritten with a new block without first writing out the old block</a:t>
            </a:r>
          </a:p>
          <a:p>
            <a:pPr algn="just"/>
            <a:r>
              <a:rPr lang="en-US" dirty="0"/>
              <a:t>If at least one write operation has been performed on a word in that line of the cache, then main memory must be updated by writing the line of cache out to the block of memory before bringing in the new block</a:t>
            </a:r>
          </a:p>
        </p:txBody>
      </p:sp>
    </p:spTree>
    <p:extLst>
      <p:ext uri="{BB962C8B-B14F-4D97-AF65-F5344CB8AC3E}">
        <p14:creationId xmlns:p14="http://schemas.microsoft.com/office/powerpoint/2010/main" val="1245245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Policy</a:t>
            </a:r>
          </a:p>
        </p:txBody>
      </p:sp>
      <p:sp>
        <p:nvSpPr>
          <p:cNvPr id="3" name="Content Placeholder 2"/>
          <p:cNvSpPr>
            <a:spLocks noGrp="1"/>
          </p:cNvSpPr>
          <p:nvPr>
            <p:ph idx="1"/>
          </p:nvPr>
        </p:nvSpPr>
        <p:spPr/>
        <p:txBody>
          <a:bodyPr>
            <a:normAutofit/>
          </a:bodyPr>
          <a:lstStyle/>
          <a:p>
            <a:pPr algn="just"/>
            <a:r>
              <a:rPr lang="en-US" dirty="0"/>
              <a:t>Two potential problems</a:t>
            </a:r>
          </a:p>
          <a:p>
            <a:pPr algn="just"/>
            <a:r>
              <a:rPr lang="en-US" dirty="0"/>
              <a:t>More than one device may have access to main memory</a:t>
            </a:r>
          </a:p>
          <a:p>
            <a:pPr algn="just"/>
            <a:r>
              <a:rPr lang="en-US" dirty="0"/>
              <a:t>If multiple processors are attached to the same bus and each processor has its own local cache</a:t>
            </a:r>
          </a:p>
          <a:p>
            <a:pPr algn="just"/>
            <a:endParaRPr lang="en-US" dirty="0"/>
          </a:p>
        </p:txBody>
      </p:sp>
    </p:spTree>
    <p:extLst>
      <p:ext uri="{BB962C8B-B14F-4D97-AF65-F5344CB8AC3E}">
        <p14:creationId xmlns:p14="http://schemas.microsoft.com/office/powerpoint/2010/main" val="1289967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Policies</a:t>
            </a:r>
          </a:p>
        </p:txBody>
      </p:sp>
      <p:sp>
        <p:nvSpPr>
          <p:cNvPr id="3" name="Content Placeholder 2"/>
          <p:cNvSpPr>
            <a:spLocks noGrp="1"/>
          </p:cNvSpPr>
          <p:nvPr>
            <p:ph idx="1"/>
          </p:nvPr>
        </p:nvSpPr>
        <p:spPr/>
        <p:txBody>
          <a:bodyPr>
            <a:normAutofit/>
          </a:bodyPr>
          <a:lstStyle/>
          <a:p>
            <a:pPr algn="just"/>
            <a:r>
              <a:rPr lang="en-US" dirty="0"/>
              <a:t>Write through</a:t>
            </a:r>
          </a:p>
          <a:p>
            <a:pPr lvl="1" algn="just"/>
            <a:r>
              <a:rPr lang="en-US" dirty="0"/>
              <a:t>Simplest of all</a:t>
            </a:r>
          </a:p>
          <a:p>
            <a:pPr algn="just"/>
            <a:r>
              <a:rPr lang="en-US" dirty="0"/>
              <a:t>Write back</a:t>
            </a:r>
          </a:p>
          <a:p>
            <a:pPr lvl="1" algn="just"/>
            <a:r>
              <a:rPr lang="en-US" dirty="0"/>
              <a:t>Minimizes memory writes (</a:t>
            </a:r>
            <a:r>
              <a:rPr lang="en-US" dirty="0">
                <a:solidFill>
                  <a:srgbClr val="00B050"/>
                </a:solidFill>
              </a:rPr>
              <a:t>dirty</a:t>
            </a:r>
            <a:r>
              <a:rPr lang="en-US" dirty="0"/>
              <a:t> bit or </a:t>
            </a:r>
            <a:r>
              <a:rPr lang="en-US" dirty="0">
                <a:solidFill>
                  <a:srgbClr val="0070C0"/>
                </a:solidFill>
              </a:rPr>
              <a:t>use</a:t>
            </a:r>
            <a:r>
              <a:rPr lang="en-US" dirty="0"/>
              <a:t> bit)</a:t>
            </a:r>
          </a:p>
        </p:txBody>
      </p:sp>
    </p:spTree>
    <p:extLst>
      <p:ext uri="{BB962C8B-B14F-4D97-AF65-F5344CB8AC3E}">
        <p14:creationId xmlns:p14="http://schemas.microsoft.com/office/powerpoint/2010/main" val="4064403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Policies</a:t>
            </a:r>
          </a:p>
        </p:txBody>
      </p:sp>
      <p:sp>
        <p:nvSpPr>
          <p:cNvPr id="3" name="Content Placeholder 2"/>
          <p:cNvSpPr>
            <a:spLocks noGrp="1"/>
          </p:cNvSpPr>
          <p:nvPr>
            <p:ph idx="1"/>
          </p:nvPr>
        </p:nvSpPr>
        <p:spPr/>
        <p:txBody>
          <a:bodyPr>
            <a:normAutofit fontScale="92500"/>
          </a:bodyPr>
          <a:lstStyle/>
          <a:p>
            <a:pPr algn="just"/>
            <a:r>
              <a:rPr lang="en-US" dirty="0"/>
              <a:t>In a bus organization in which more than one device (typically a processor) has a cache and main memory is shared, a new problem is introduced</a:t>
            </a:r>
          </a:p>
          <a:p>
            <a:pPr algn="just"/>
            <a:r>
              <a:rPr lang="en-US" dirty="0"/>
              <a:t>If data in one cache are altered, this invalidates not only the corresponding word in main memory, but also that same word in other caches</a:t>
            </a:r>
          </a:p>
          <a:p>
            <a:pPr algn="just"/>
            <a:r>
              <a:rPr lang="en-US" dirty="0"/>
              <a:t>A system that prevents this problem is said to maintain cache coherency</a:t>
            </a:r>
          </a:p>
        </p:txBody>
      </p:sp>
    </p:spTree>
    <p:extLst>
      <p:ext uri="{BB962C8B-B14F-4D97-AF65-F5344CB8AC3E}">
        <p14:creationId xmlns:p14="http://schemas.microsoft.com/office/powerpoint/2010/main" val="135603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Memory</a:t>
            </a:r>
          </a:p>
        </p:txBody>
      </p:sp>
      <p:sp>
        <p:nvSpPr>
          <p:cNvPr id="3" name="Content Placeholder 2"/>
          <p:cNvSpPr>
            <a:spLocks noGrp="1"/>
          </p:cNvSpPr>
          <p:nvPr>
            <p:ph idx="1"/>
          </p:nvPr>
        </p:nvSpPr>
        <p:spPr/>
        <p:txBody>
          <a:bodyPr>
            <a:noAutofit/>
          </a:bodyPr>
          <a:lstStyle/>
          <a:p>
            <a:pPr algn="just"/>
            <a:r>
              <a:rPr lang="en-US" sz="2200" dirty="0"/>
              <a:t>Based on </a:t>
            </a:r>
            <a:r>
              <a:rPr lang="en-US" sz="2200" dirty="0">
                <a:solidFill>
                  <a:srgbClr val="00B050"/>
                </a:solidFill>
              </a:rPr>
              <a:t>three</a:t>
            </a:r>
            <a:r>
              <a:rPr lang="en-US" sz="2200" dirty="0"/>
              <a:t> performance parameters </a:t>
            </a:r>
          </a:p>
          <a:p>
            <a:pPr algn="just"/>
            <a:r>
              <a:rPr lang="en-US" sz="2200" b="1" dirty="0">
                <a:solidFill>
                  <a:srgbClr val="00B050"/>
                </a:solidFill>
              </a:rPr>
              <a:t>Access time</a:t>
            </a:r>
            <a:r>
              <a:rPr lang="en-US" sz="2200" b="1" dirty="0"/>
              <a:t> (</a:t>
            </a:r>
            <a:r>
              <a:rPr lang="en-US" sz="2200" b="1" dirty="0">
                <a:solidFill>
                  <a:srgbClr val="00B0F0"/>
                </a:solidFill>
              </a:rPr>
              <a:t>latency</a:t>
            </a:r>
            <a:r>
              <a:rPr lang="en-US" sz="2200" b="1" dirty="0"/>
              <a:t>): </a:t>
            </a:r>
            <a:r>
              <a:rPr lang="en-US" sz="2200" dirty="0"/>
              <a:t>For random-access memory, this is the time it takes to perform a read or write operation</a:t>
            </a:r>
          </a:p>
          <a:p>
            <a:pPr lvl="1" algn="just"/>
            <a:r>
              <a:rPr lang="en-US" sz="2200" dirty="0"/>
              <a:t>For non-random-access memory, access time is the time it takes to position the read–write mechanism at the desired location</a:t>
            </a:r>
          </a:p>
          <a:p>
            <a:pPr algn="just"/>
            <a:r>
              <a:rPr lang="en-US" sz="2200" b="1" dirty="0">
                <a:solidFill>
                  <a:srgbClr val="00B050"/>
                </a:solidFill>
              </a:rPr>
              <a:t>Memory cycle time</a:t>
            </a:r>
            <a:r>
              <a:rPr lang="en-US" sz="2200" b="1" dirty="0"/>
              <a:t>: </a:t>
            </a:r>
            <a:r>
              <a:rPr lang="en-US" sz="2200" dirty="0"/>
              <a:t>This concept is primarily applied to random-access memory and consists of the access time plus any additional time required before a second access can commence</a:t>
            </a:r>
          </a:p>
          <a:p>
            <a:pPr lvl="1" algn="just"/>
            <a:r>
              <a:rPr lang="en-US" sz="2200" dirty="0"/>
              <a:t>This additional time may be required for transients to die out on signal lines or to regenerate data if they are read destructively</a:t>
            </a:r>
          </a:p>
          <a:p>
            <a:pPr algn="just"/>
            <a:r>
              <a:rPr lang="en-US" sz="2200" b="1" dirty="0">
                <a:solidFill>
                  <a:srgbClr val="00B050"/>
                </a:solidFill>
              </a:rPr>
              <a:t>Transfer rate</a:t>
            </a:r>
            <a:r>
              <a:rPr lang="en-US" sz="2200" b="1" dirty="0"/>
              <a:t>: </a:t>
            </a:r>
            <a:r>
              <a:rPr lang="en-US" sz="2200" dirty="0"/>
              <a:t>This is the rate at which data can be transferred into or out of a memory unit</a:t>
            </a:r>
          </a:p>
          <a:p>
            <a:pPr lvl="1" algn="just"/>
            <a:r>
              <a:rPr lang="en-US" sz="2200" dirty="0"/>
              <a:t>For random-access memory, it is equal to 1/(cycle time)</a:t>
            </a:r>
          </a:p>
        </p:txBody>
      </p:sp>
    </p:spTree>
    <p:extLst>
      <p:ext uri="{BB962C8B-B14F-4D97-AF65-F5344CB8AC3E}">
        <p14:creationId xmlns:p14="http://schemas.microsoft.com/office/powerpoint/2010/main" val="1546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Policies</a:t>
            </a:r>
          </a:p>
        </p:txBody>
      </p:sp>
      <p:sp>
        <p:nvSpPr>
          <p:cNvPr id="3" name="Content Placeholder 2"/>
          <p:cNvSpPr>
            <a:spLocks noGrp="1"/>
          </p:cNvSpPr>
          <p:nvPr>
            <p:ph idx="1"/>
          </p:nvPr>
        </p:nvSpPr>
        <p:spPr/>
        <p:txBody>
          <a:bodyPr>
            <a:normAutofit/>
          </a:bodyPr>
          <a:lstStyle/>
          <a:p>
            <a:r>
              <a:rPr lang="en-US" b="1" dirty="0"/>
              <a:t>Solutions</a:t>
            </a:r>
            <a:r>
              <a:rPr lang="en-US" dirty="0"/>
              <a:t>: </a:t>
            </a:r>
          </a:p>
          <a:p>
            <a:pPr lvl="1"/>
            <a:r>
              <a:rPr lang="en-US" dirty="0"/>
              <a:t>Bus watching with write through</a:t>
            </a:r>
          </a:p>
          <a:p>
            <a:pPr lvl="1"/>
            <a:r>
              <a:rPr lang="en-US" dirty="0"/>
              <a:t>Hardware transparency</a:t>
            </a:r>
          </a:p>
          <a:p>
            <a:pPr lvl="1"/>
            <a:r>
              <a:rPr lang="en-US" dirty="0"/>
              <a:t>Non-cacheable memory</a:t>
            </a:r>
            <a:endParaRPr lang="en-US" dirty="0">
              <a:solidFill>
                <a:srgbClr val="00B050"/>
              </a:solidFill>
            </a:endParaRPr>
          </a:p>
        </p:txBody>
      </p:sp>
    </p:spTree>
    <p:extLst>
      <p:ext uri="{BB962C8B-B14F-4D97-AF65-F5344CB8AC3E}">
        <p14:creationId xmlns:p14="http://schemas.microsoft.com/office/powerpoint/2010/main" val="2659806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i="1" dirty="0">
                <a:solidFill>
                  <a:srgbClr val="FF0000"/>
                </a:solidFill>
              </a:rPr>
              <a:t>Thanks!</a:t>
            </a:r>
          </a:p>
        </p:txBody>
      </p:sp>
    </p:spTree>
    <p:extLst>
      <p:ext uri="{BB962C8B-B14F-4D97-AF65-F5344CB8AC3E}">
        <p14:creationId xmlns:p14="http://schemas.microsoft.com/office/powerpoint/2010/main" val="117412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Memory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gn="just"/>
                <a:r>
                  <a:rPr lang="en-US" sz="2400" dirty="0"/>
                  <a:t>For non-random-access memory, the following relationship holds:</a:t>
                </a:r>
              </a:p>
              <a:p>
                <a:pPr marL="0" indent="0" algn="just">
                  <a:buNone/>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a:rPr>
                            <m:t>𝑇</m:t>
                          </m:r>
                        </m:e>
                        <m:sub>
                          <m:r>
                            <a:rPr lang="en-US" sz="2200" b="0" i="1" smtClean="0">
                              <a:latin typeface="Cambria Math"/>
                            </a:rPr>
                            <m:t>𝑁</m:t>
                          </m:r>
                        </m:sub>
                      </m:sSub>
                      <m:r>
                        <a:rPr lang="en-US" sz="2200" b="0" i="1" smtClean="0">
                          <a:latin typeface="Cambria Math"/>
                        </a:rPr>
                        <m:t>= </m:t>
                      </m:r>
                      <m:sSub>
                        <m:sSubPr>
                          <m:ctrlPr>
                            <a:rPr lang="en-US" sz="2200" b="0" i="1" smtClean="0">
                              <a:latin typeface="Cambria Math" panose="02040503050406030204" pitchFamily="18" charset="0"/>
                            </a:rPr>
                          </m:ctrlPr>
                        </m:sSubPr>
                        <m:e>
                          <m:r>
                            <a:rPr lang="en-US" sz="2200" b="0" i="1" smtClean="0">
                              <a:latin typeface="Cambria Math"/>
                            </a:rPr>
                            <m:t>𝑇</m:t>
                          </m:r>
                        </m:e>
                        <m:sub>
                          <m:r>
                            <a:rPr lang="en-US" sz="2200" b="0" i="1" smtClean="0">
                              <a:latin typeface="Cambria Math"/>
                            </a:rPr>
                            <m:t>𝐴</m:t>
                          </m:r>
                        </m:sub>
                      </m:sSub>
                      <m:r>
                        <a:rPr lang="en-US" sz="2200" b="0" i="1" smtClean="0">
                          <a:latin typeface="Cambria Math"/>
                        </a:rPr>
                        <m:t>+ </m:t>
                      </m:r>
                      <m:f>
                        <m:fPr>
                          <m:ctrlPr>
                            <a:rPr lang="en-US" sz="2200" b="0" i="1" smtClean="0">
                              <a:latin typeface="Cambria Math" panose="02040503050406030204" pitchFamily="18" charset="0"/>
                            </a:rPr>
                          </m:ctrlPr>
                        </m:fPr>
                        <m:num>
                          <m:r>
                            <a:rPr lang="en-US" sz="2200" b="0" i="1" smtClean="0">
                              <a:latin typeface="Cambria Math"/>
                            </a:rPr>
                            <m:t>𝑛</m:t>
                          </m:r>
                        </m:num>
                        <m:den>
                          <m:r>
                            <a:rPr lang="en-US" sz="2200" b="0" i="1" smtClean="0">
                              <a:latin typeface="Cambria Math"/>
                            </a:rPr>
                            <m:t>𝑅</m:t>
                          </m:r>
                        </m:den>
                      </m:f>
                    </m:oMath>
                  </m:oMathPara>
                </a14:m>
                <a:endParaRPr lang="en-US" sz="2200" dirty="0"/>
              </a:p>
              <a:p>
                <a:r>
                  <a:rPr lang="en-US" sz="2400" dirty="0"/>
                  <a:t>where</a:t>
                </a:r>
              </a:p>
              <a:p>
                <a:pPr marL="400050" lvl="1" indent="0">
                  <a:buNone/>
                </a:pPr>
                <a:r>
                  <a:rPr lang="en-US" sz="2000" dirty="0"/>
                  <a:t>TN = Average time to read or write N bits</a:t>
                </a:r>
              </a:p>
              <a:p>
                <a:pPr marL="400050" lvl="1" indent="0">
                  <a:buNone/>
                </a:pPr>
                <a:r>
                  <a:rPr lang="en-US" sz="2000" dirty="0"/>
                  <a:t>TA = Average access time</a:t>
                </a:r>
              </a:p>
              <a:p>
                <a:pPr marL="400050" lvl="1" indent="0">
                  <a:buNone/>
                </a:pPr>
                <a:r>
                  <a:rPr lang="en-US" sz="2000" dirty="0"/>
                  <a:t>n = Number of bits</a:t>
                </a:r>
              </a:p>
              <a:p>
                <a:pPr marL="400050" lvl="1" indent="0">
                  <a:buNone/>
                </a:pPr>
                <a:r>
                  <a:rPr lang="en-US" sz="2000" dirty="0"/>
                  <a:t>R = Transfer rate, in bits per second (bps)</a:t>
                </a:r>
              </a:p>
              <a:p>
                <a:pPr marL="285750"/>
                <a:r>
                  <a:rPr lang="en-US" sz="2200" dirty="0"/>
                  <a:t>Several physical characteristics of memory are also important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11"/>
                </a:stretch>
              </a:blipFill>
            </p:spPr>
            <p:txBody>
              <a:bodyPr/>
              <a:lstStyle/>
              <a:p>
                <a:r>
                  <a:rPr lang="en-US">
                    <a:noFill/>
                  </a:rPr>
                  <a:t> </a:t>
                </a:r>
              </a:p>
            </p:txBody>
          </p:sp>
        </mc:Fallback>
      </mc:AlternateContent>
    </p:spTree>
    <p:extLst>
      <p:ext uri="{BB962C8B-B14F-4D97-AF65-F5344CB8AC3E}">
        <p14:creationId xmlns:p14="http://schemas.microsoft.com/office/powerpoint/2010/main" val="75820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Memory Hierarchy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 y="1219200"/>
            <a:ext cx="5759011"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105400" y="1524000"/>
            <a:ext cx="3657600" cy="2031325"/>
          </a:xfrm>
          <a:prstGeom prst="rect">
            <a:avLst/>
          </a:prstGeom>
        </p:spPr>
        <p:txBody>
          <a:bodyPr wrap="square">
            <a:spAutoFit/>
          </a:bodyPr>
          <a:lstStyle/>
          <a:p>
            <a:r>
              <a:rPr lang="en-US" dirty="0">
                <a:solidFill>
                  <a:srgbClr val="FF0000"/>
                </a:solidFill>
              </a:rPr>
              <a:t>Depends on</a:t>
            </a:r>
            <a:r>
              <a:rPr lang="en-US" dirty="0"/>
              <a:t>:</a:t>
            </a:r>
          </a:p>
          <a:p>
            <a:pPr marL="342900" indent="-342900">
              <a:buFont typeface="+mj-lt"/>
              <a:buAutoNum type="alphaLcPeriod"/>
            </a:pPr>
            <a:r>
              <a:rPr lang="en-US" dirty="0"/>
              <a:t>Faster access time, greater cost per bit</a:t>
            </a:r>
          </a:p>
          <a:p>
            <a:pPr marL="342900" indent="-342900">
              <a:buFont typeface="+mj-lt"/>
              <a:buAutoNum type="alphaLcPeriod"/>
            </a:pPr>
            <a:r>
              <a:rPr lang="en-US" dirty="0"/>
              <a:t>Greater capacity, smaller cost per bit</a:t>
            </a:r>
          </a:p>
          <a:p>
            <a:pPr marL="342900" indent="-342900">
              <a:buFont typeface="+mj-lt"/>
              <a:buAutoNum type="alphaLcPeriod"/>
            </a:pPr>
            <a:r>
              <a:rPr lang="en-US" dirty="0"/>
              <a:t>Greater capacity, slower access time</a:t>
            </a:r>
          </a:p>
        </p:txBody>
      </p:sp>
    </p:spTree>
    <p:extLst>
      <p:ext uri="{BB962C8B-B14F-4D97-AF65-F5344CB8AC3E}">
        <p14:creationId xmlns:p14="http://schemas.microsoft.com/office/powerpoint/2010/main" val="172865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 Principles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35276"/>
            <a:ext cx="6324600" cy="2298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760082"/>
            <a:ext cx="6934200" cy="2930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373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 Principles</a:t>
            </a:r>
          </a:p>
        </p:txBody>
      </p:sp>
      <p:sp>
        <p:nvSpPr>
          <p:cNvPr id="3" name="Content Placeholder 2"/>
          <p:cNvSpPr>
            <a:spLocks noGrp="1"/>
          </p:cNvSpPr>
          <p:nvPr>
            <p:ph idx="1"/>
          </p:nvPr>
        </p:nvSpPr>
        <p:spPr/>
        <p:txBody>
          <a:bodyPr>
            <a:normAutofit fontScale="85000" lnSpcReduction="20000"/>
          </a:bodyPr>
          <a:lstStyle/>
          <a:p>
            <a:pPr algn="just"/>
            <a:r>
              <a:rPr lang="en-US" dirty="0"/>
              <a:t>The cache contains a copy of portions of main memory</a:t>
            </a:r>
          </a:p>
          <a:p>
            <a:pPr algn="just"/>
            <a:r>
              <a:rPr lang="en-US" dirty="0"/>
              <a:t>When the processor attempts to read a word of memory, a check is made to determine if the word is in the cache. If so, the word is delivered to the processor</a:t>
            </a:r>
          </a:p>
          <a:p>
            <a:pPr algn="just"/>
            <a:r>
              <a:rPr lang="en-US" dirty="0"/>
              <a:t>If not, a block of main memory, consisting of some fixed number of words, is read into the cache and then the word is delivered to the processor</a:t>
            </a:r>
          </a:p>
          <a:p>
            <a:pPr algn="just"/>
            <a:r>
              <a:rPr lang="en-US" dirty="0"/>
              <a:t>When a block of data is fetched into the cache to satisfy a single memory reference, it is likely that there will be future references to that same memory location or to other words in the block</a:t>
            </a:r>
          </a:p>
          <a:p>
            <a:pPr lvl="1" algn="just"/>
            <a:r>
              <a:rPr lang="en-US" dirty="0">
                <a:solidFill>
                  <a:srgbClr val="FF0000"/>
                </a:solidFill>
              </a:rPr>
              <a:t>Locality of reference</a:t>
            </a:r>
          </a:p>
        </p:txBody>
      </p:sp>
    </p:spTree>
    <p:extLst>
      <p:ext uri="{BB962C8B-B14F-4D97-AF65-F5344CB8AC3E}">
        <p14:creationId xmlns:p14="http://schemas.microsoft.com/office/powerpoint/2010/main" val="292641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 Structure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468527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234284"/>
            <a:ext cx="2764062" cy="5593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57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Read Operation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5486400" cy="5474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596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836</Words>
  <Application>Microsoft Office PowerPoint</Application>
  <PresentationFormat>On-screen Show (4:3)</PresentationFormat>
  <Paragraphs>104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Cambria Math</vt:lpstr>
      <vt:lpstr>Office Theme</vt:lpstr>
      <vt:lpstr>Cache Memory</vt:lpstr>
      <vt:lpstr>Reference Books</vt:lpstr>
      <vt:lpstr>Performance of Memory</vt:lpstr>
      <vt:lpstr>Performance of Memory</vt:lpstr>
      <vt:lpstr>The Memory Hierarchy</vt:lpstr>
      <vt:lpstr>Cache Memory Principles</vt:lpstr>
      <vt:lpstr>Cache Memory Principles</vt:lpstr>
      <vt:lpstr>Cache Memory Structure</vt:lpstr>
      <vt:lpstr>Cache Read Operation</vt:lpstr>
      <vt:lpstr>Typical Cache Organization</vt:lpstr>
      <vt:lpstr>Elements Of Cache Design</vt:lpstr>
      <vt:lpstr>Cache Addresses</vt:lpstr>
      <vt:lpstr>Mapping Technique</vt:lpstr>
      <vt:lpstr>Direct Mapping</vt:lpstr>
      <vt:lpstr>Mapping Mechanisms</vt:lpstr>
      <vt:lpstr>Mapping Mechanisms</vt:lpstr>
      <vt:lpstr>Direct Mapping Technique</vt:lpstr>
      <vt:lpstr>Direct Mapping Example</vt:lpstr>
      <vt:lpstr>Direct Mapping Example</vt:lpstr>
      <vt:lpstr>Fully Associative Cache Example</vt:lpstr>
      <vt:lpstr>Fully Associative Cache Example</vt:lpstr>
      <vt:lpstr>Set-associative Mapping</vt:lpstr>
      <vt:lpstr>Set-associative Mapping (2- way set.)</vt:lpstr>
      <vt:lpstr>Replacement Algorithms</vt:lpstr>
      <vt:lpstr>Replacement Algorithms</vt:lpstr>
      <vt:lpstr>Write Policy</vt:lpstr>
      <vt:lpstr>Write Policy</vt:lpstr>
      <vt:lpstr>Write Policies</vt:lpstr>
      <vt:lpstr>Write Policies</vt:lpstr>
      <vt:lpstr>Write Policies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Nusrat Jahan</dc:creator>
  <cp:lastModifiedBy>Hasib Siddiqui</cp:lastModifiedBy>
  <cp:revision>131</cp:revision>
  <dcterms:created xsi:type="dcterms:W3CDTF">2006-08-16T00:00:00Z</dcterms:created>
  <dcterms:modified xsi:type="dcterms:W3CDTF">2020-11-04T16:29:39Z</dcterms:modified>
</cp:coreProperties>
</file>