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78" r:id="rId3"/>
    <p:sldId id="299" r:id="rId4"/>
    <p:sldId id="300" r:id="rId5"/>
    <p:sldId id="301"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70" r:id="rId19"/>
    <p:sldId id="271" r:id="rId20"/>
    <p:sldId id="272" r:id="rId21"/>
    <p:sldId id="273" r:id="rId22"/>
    <p:sldId id="274" r:id="rId23"/>
    <p:sldId id="275" r:id="rId24"/>
    <p:sldId id="276" r:id="rId25"/>
    <p:sldId id="277" r:id="rId26"/>
    <p:sldId id="269" r:id="rId27"/>
    <p:sldId id="279" r:id="rId28"/>
    <p:sldId id="280" r:id="rId29"/>
    <p:sldId id="281" r:id="rId30"/>
    <p:sldId id="282" r:id="rId31"/>
    <p:sldId id="283" r:id="rId32"/>
    <p:sldId id="284" r:id="rId33"/>
    <p:sldId id="285" r:id="rId34"/>
    <p:sldId id="302" r:id="rId35"/>
    <p:sldId id="303" r:id="rId36"/>
    <p:sldId id="305" r:id="rId37"/>
    <p:sldId id="286" r:id="rId38"/>
    <p:sldId id="287" r:id="rId39"/>
    <p:sldId id="288" r:id="rId40"/>
    <p:sldId id="289" r:id="rId41"/>
    <p:sldId id="294" r:id="rId42"/>
    <p:sldId id="295" r:id="rId43"/>
    <p:sldId id="296" r:id="rId44"/>
    <p:sldId id="297" r:id="rId45"/>
    <p:sldId id="306" r:id="rId46"/>
    <p:sldId id="298"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50" autoAdjust="0"/>
  </p:normalViewPr>
  <p:slideViewPr>
    <p:cSldViewPr>
      <p:cViewPr varScale="1">
        <p:scale>
          <a:sx n="82" d="100"/>
          <a:sy n="82" d="100"/>
        </p:scale>
        <p:origin x="147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33618F-7FF8-4A0E-8783-6942A1863483}" type="datetimeFigureOut">
              <a:rPr lang="en-US" smtClean="0"/>
              <a:t>10/10/2020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DDD8A0-7093-46CC-981A-A32D2CF02F3B}" type="slidenum">
              <a:rPr lang="en-US" smtClean="0"/>
              <a:t>‹#›</a:t>
            </a:fld>
            <a:endParaRPr lang="en-US"/>
          </a:p>
        </p:txBody>
      </p:sp>
    </p:spTree>
    <p:extLst>
      <p:ext uri="{BB962C8B-B14F-4D97-AF65-F5344CB8AC3E}">
        <p14:creationId xmlns:p14="http://schemas.microsoft.com/office/powerpoint/2010/main" val="2023826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Verdana" panose="020B0604030504040204" pitchFamily="34" charset="0"/>
              </a:rPr>
              <a:t>The CISC approach attempts to minimize the number of instructions per program, sacrificing the number of cycles per instruction. RISC does the opposite, reducing the cycles per instruction at the cost of the number of instructions per program.</a:t>
            </a:r>
            <a:endParaRPr lang="en-US" dirty="0"/>
          </a:p>
        </p:txBody>
      </p:sp>
      <p:sp>
        <p:nvSpPr>
          <p:cNvPr id="4" name="Slide Number Placeholder 3"/>
          <p:cNvSpPr>
            <a:spLocks noGrp="1"/>
          </p:cNvSpPr>
          <p:nvPr>
            <p:ph type="sldNum" sz="quarter" idx="5"/>
          </p:nvPr>
        </p:nvSpPr>
        <p:spPr/>
        <p:txBody>
          <a:bodyPr/>
          <a:lstStyle/>
          <a:p>
            <a:fld id="{36DDD8A0-7093-46CC-981A-A32D2CF02F3B}" type="slidenum">
              <a:rPr lang="en-US" smtClean="0"/>
              <a:t>40</a:t>
            </a:fld>
            <a:endParaRPr lang="en-US"/>
          </a:p>
        </p:txBody>
      </p:sp>
    </p:spTree>
    <p:extLst>
      <p:ext uri="{BB962C8B-B14F-4D97-AF65-F5344CB8AC3E}">
        <p14:creationId xmlns:p14="http://schemas.microsoft.com/office/powerpoint/2010/main" val="2675479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3.wmf"/><Relationship Id="rId4" Type="http://schemas.openxmlformats.org/officeDocument/2006/relationships/oleObject" Target="../embeddings/oleObject1.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6.wmf"/><Relationship Id="rId5" Type="http://schemas.openxmlformats.org/officeDocument/2006/relationships/oleObject" Target="../embeddings/oleObject4.bin"/><Relationship Id="rId4" Type="http://schemas.openxmlformats.org/officeDocument/2006/relationships/image" Target="../media/image15.wmf"/></Relationships>
</file>

<file path=ppt/slides/_rels/slide34.xml.rels><?xml version="1.0" encoding="UTF-8" standalone="yes"?>
<Relationships xmlns="http://schemas.openxmlformats.org/package/2006/relationships"><Relationship Id="rId2" Type="http://schemas.openxmlformats.org/officeDocument/2006/relationships/hyperlink" Target="https://en.wikipedia.org/wiki/MIPS_architecture"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2.wmf"/></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3.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8.png"/><Relationship Id="rId4" Type="http://schemas.openxmlformats.org/officeDocument/2006/relationships/image" Target="../media/image24.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Computer Architecture</a:t>
            </a:r>
          </a:p>
        </p:txBody>
      </p:sp>
      <p:sp>
        <p:nvSpPr>
          <p:cNvPr id="3" name="Subtitle 2"/>
          <p:cNvSpPr>
            <a:spLocks noGrp="1"/>
          </p:cNvSpPr>
          <p:nvPr>
            <p:ph type="subTitle" idx="1"/>
          </p:nvPr>
        </p:nvSpPr>
        <p:spPr/>
        <p:txBody>
          <a:bodyPr/>
          <a:lstStyle/>
          <a:p>
            <a:r>
              <a:rPr lang="en-US" dirty="0"/>
              <a:t>Lecture 01</a:t>
            </a:r>
          </a:p>
        </p:txBody>
      </p:sp>
      <p:sp>
        <p:nvSpPr>
          <p:cNvPr id="4" name="Subtitle 2"/>
          <p:cNvSpPr txBox="1">
            <a:spLocks/>
          </p:cNvSpPr>
          <p:nvPr/>
        </p:nvSpPr>
        <p:spPr>
          <a:xfrm>
            <a:off x="4724400" y="5715000"/>
            <a:ext cx="4191000" cy="8382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effectLst/>
                <a:uLnTx/>
                <a:uFillTx/>
                <a:latin typeface="+mn-lt"/>
                <a:ea typeface="+mn-ea"/>
                <a:cs typeface="+mn-cs"/>
              </a:rPr>
              <a:t>Instructor</a:t>
            </a:r>
            <a:r>
              <a:rPr kumimoji="0" lang="en-US" sz="2000" b="0" i="0" u="none" strike="noStrike" kern="1200" cap="none" spc="0" normalizeH="0" baseline="0" noProof="0" dirty="0">
                <a:ln>
                  <a:noFill/>
                </a:ln>
                <a:solidFill>
                  <a:srgbClr val="FF0000"/>
                </a:solidFill>
                <a:effectLst/>
                <a:uLnTx/>
                <a:uFillTx/>
                <a:latin typeface="+mn-lt"/>
                <a:ea typeface="+mn-ea"/>
                <a:cs typeface="+mn-cs"/>
              </a:rPr>
              <a:t>:</a:t>
            </a:r>
            <a:r>
              <a:rPr kumimoji="0" lang="en-US" sz="2000" b="0" i="0" u="none" strike="noStrike" kern="1200" cap="none" spc="0" normalizeH="0" noProof="0" dirty="0">
                <a:ln>
                  <a:noFill/>
                </a:ln>
                <a:solidFill>
                  <a:srgbClr val="FF0000"/>
                </a:solidFill>
                <a:effectLst/>
                <a:uLnTx/>
                <a:uFillTx/>
                <a:latin typeface="+mn-lt"/>
                <a:ea typeface="+mn-ea"/>
                <a:cs typeface="+mn-cs"/>
              </a:rPr>
              <a:t> </a:t>
            </a:r>
            <a:r>
              <a:rPr lang="en-US" sz="2000" dirty="0">
                <a:solidFill>
                  <a:srgbClr val="FF0000"/>
                </a:solidFill>
              </a:rPr>
              <a:t>Tapushe Rabaya Toma</a:t>
            </a:r>
            <a:endParaRPr kumimoji="0" lang="en-US" sz="2000" b="0" i="0" u="none" strike="noStrike" kern="1200" cap="none" spc="0" normalizeH="0" baseline="0" noProof="0" dirty="0">
              <a:ln>
                <a:noFill/>
              </a:ln>
              <a:solidFill>
                <a:srgbClr val="FF0000"/>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solidFill>
                  <a:srgbClr val="FF0000"/>
                </a:solidFill>
              </a:rPr>
              <a:t>Sr. Lecturer, SWE, DIU.</a:t>
            </a:r>
            <a:endParaRPr kumimoji="0" lang="en-US" sz="20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units</a:t>
            </a:r>
          </a:p>
        </p:txBody>
      </p:sp>
      <p:sp>
        <p:nvSpPr>
          <p:cNvPr id="3" name="Content Placeholder 2"/>
          <p:cNvSpPr>
            <a:spLocks noGrp="1"/>
          </p:cNvSpPr>
          <p:nvPr>
            <p:ph idx="1"/>
          </p:nvPr>
        </p:nvSpPr>
        <p:spPr/>
        <p:txBody>
          <a:bodyPr>
            <a:normAutofit fontScale="70000" lnSpcReduction="20000"/>
          </a:bodyPr>
          <a:lstStyle/>
          <a:p>
            <a:pPr algn="just"/>
            <a:r>
              <a:rPr lang="en-US" dirty="0"/>
              <a:t>In general terms, there are only four functional units:</a:t>
            </a:r>
          </a:p>
          <a:p>
            <a:pPr algn="just"/>
            <a:r>
              <a:rPr lang="en-US" dirty="0">
                <a:solidFill>
                  <a:srgbClr val="FF0000"/>
                </a:solidFill>
              </a:rPr>
              <a:t>Data processing</a:t>
            </a:r>
            <a:r>
              <a:rPr lang="en-US" dirty="0"/>
              <a:t>: The computer must be able to </a:t>
            </a:r>
            <a:r>
              <a:rPr lang="en-US" b="1" dirty="0"/>
              <a:t>process data</a:t>
            </a:r>
          </a:p>
          <a:p>
            <a:pPr lvl="1" algn="just"/>
            <a:r>
              <a:rPr lang="en-US" b="1" dirty="0"/>
              <a:t>The data may take a wide </a:t>
            </a:r>
            <a:r>
              <a:rPr lang="en-US" dirty="0"/>
              <a:t>variety of forms, and the range of processing requirements is broad</a:t>
            </a:r>
          </a:p>
          <a:p>
            <a:pPr algn="just"/>
            <a:r>
              <a:rPr lang="en-US" dirty="0">
                <a:solidFill>
                  <a:srgbClr val="FF0000"/>
                </a:solidFill>
              </a:rPr>
              <a:t>Data storage</a:t>
            </a:r>
            <a:r>
              <a:rPr lang="en-US" dirty="0"/>
              <a:t>: It is also essential that a computer </a:t>
            </a:r>
            <a:r>
              <a:rPr lang="en-US" b="1" dirty="0"/>
              <a:t>store data</a:t>
            </a:r>
          </a:p>
          <a:p>
            <a:pPr algn="just"/>
            <a:r>
              <a:rPr lang="en-US" dirty="0"/>
              <a:t>If the computer is processing data on the fly (i.e., data come in and get processed, and the results go out immediately), the computer must temporarily store at least those pieces of data that are being worked on at any given moment</a:t>
            </a:r>
          </a:p>
          <a:p>
            <a:pPr lvl="1" algn="just"/>
            <a:r>
              <a:rPr lang="en-US" dirty="0"/>
              <a:t>Thus, there is at least a short-term data storage function</a:t>
            </a:r>
          </a:p>
          <a:p>
            <a:pPr algn="just"/>
            <a:r>
              <a:rPr lang="en-US" dirty="0"/>
              <a:t>Equally important, the computer performs a long-term data storage function also</a:t>
            </a:r>
          </a:p>
          <a:p>
            <a:pPr algn="just"/>
            <a:r>
              <a:rPr lang="en-US" dirty="0"/>
              <a:t>Files of data are stored on the computer for subsequent </a:t>
            </a:r>
            <a:r>
              <a:rPr lang="en-US" dirty="0">
                <a:solidFill>
                  <a:srgbClr val="00B050"/>
                </a:solidFill>
              </a:rPr>
              <a:t>retrieval</a:t>
            </a:r>
            <a:r>
              <a:rPr lang="en-US" dirty="0"/>
              <a:t> and </a:t>
            </a:r>
            <a:r>
              <a:rPr lang="en-US" dirty="0">
                <a:solidFill>
                  <a:srgbClr val="0070C0"/>
                </a:solidFill>
              </a:rPr>
              <a:t>update</a:t>
            </a:r>
          </a:p>
          <a:p>
            <a:pPr lvl="1" algn="just"/>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units</a:t>
            </a:r>
          </a:p>
        </p:txBody>
      </p:sp>
      <p:sp>
        <p:nvSpPr>
          <p:cNvPr id="3" name="Content Placeholder 2"/>
          <p:cNvSpPr>
            <a:spLocks noGrp="1"/>
          </p:cNvSpPr>
          <p:nvPr>
            <p:ph idx="1"/>
          </p:nvPr>
        </p:nvSpPr>
        <p:spPr/>
        <p:txBody>
          <a:bodyPr>
            <a:normAutofit fontScale="70000" lnSpcReduction="20000"/>
          </a:bodyPr>
          <a:lstStyle/>
          <a:p>
            <a:pPr algn="just"/>
            <a:r>
              <a:rPr lang="en-US" dirty="0">
                <a:solidFill>
                  <a:srgbClr val="FF0000"/>
                </a:solidFill>
              </a:rPr>
              <a:t>Data movement</a:t>
            </a:r>
            <a:r>
              <a:rPr lang="en-US" dirty="0"/>
              <a:t>: The computer must be able to </a:t>
            </a:r>
            <a:r>
              <a:rPr lang="en-US" b="1" dirty="0"/>
              <a:t>move data between itself and the outside world</a:t>
            </a:r>
          </a:p>
          <a:p>
            <a:pPr algn="just"/>
            <a:r>
              <a:rPr lang="en-US" dirty="0"/>
              <a:t>The computer’s operating environment consists of devices that serve as either sources or destinations of data</a:t>
            </a:r>
          </a:p>
          <a:p>
            <a:pPr algn="just"/>
            <a:r>
              <a:rPr lang="en-US" dirty="0"/>
              <a:t>When data are received from or delivered to a device that is directly connected to the computer, the process is known as </a:t>
            </a:r>
            <a:r>
              <a:rPr lang="en-US" i="1" dirty="0"/>
              <a:t>input–output</a:t>
            </a:r>
            <a:r>
              <a:rPr lang="en-US" dirty="0"/>
              <a:t>(</a:t>
            </a:r>
            <a:r>
              <a:rPr lang="en-US" dirty="0">
                <a:solidFill>
                  <a:srgbClr val="00B0F0"/>
                </a:solidFill>
              </a:rPr>
              <a:t>I/O</a:t>
            </a:r>
            <a:r>
              <a:rPr lang="en-US" dirty="0"/>
              <a:t>), and the device is referred to as a </a:t>
            </a:r>
            <a:r>
              <a:rPr lang="en-US" i="1" dirty="0">
                <a:solidFill>
                  <a:srgbClr val="00B0F0"/>
                </a:solidFill>
              </a:rPr>
              <a:t>peripheral</a:t>
            </a:r>
          </a:p>
          <a:p>
            <a:pPr algn="just"/>
            <a:r>
              <a:rPr lang="en-US" i="1" dirty="0"/>
              <a:t>When data are moved over longer </a:t>
            </a:r>
            <a:r>
              <a:rPr lang="en-US" dirty="0"/>
              <a:t>distances, to or from a remote device, the process is known as </a:t>
            </a:r>
            <a:r>
              <a:rPr lang="en-US" i="1" dirty="0">
                <a:solidFill>
                  <a:schemeClr val="accent6"/>
                </a:solidFill>
              </a:rPr>
              <a:t>data communications</a:t>
            </a:r>
            <a:endParaRPr lang="en-US" dirty="0">
              <a:solidFill>
                <a:schemeClr val="accent6"/>
              </a:solidFill>
            </a:endParaRPr>
          </a:p>
          <a:p>
            <a:pPr algn="just"/>
            <a:r>
              <a:rPr lang="en-US" dirty="0">
                <a:solidFill>
                  <a:srgbClr val="FF0000"/>
                </a:solidFill>
              </a:rPr>
              <a:t>Control</a:t>
            </a:r>
            <a:r>
              <a:rPr lang="en-US" dirty="0"/>
              <a:t>: There must be </a:t>
            </a:r>
            <a:r>
              <a:rPr lang="en-US" b="1" dirty="0"/>
              <a:t>control of these three functions </a:t>
            </a:r>
          </a:p>
          <a:p>
            <a:pPr algn="just"/>
            <a:r>
              <a:rPr lang="en-US" dirty="0"/>
              <a:t>This control is exercised by the individual(s) who provides the computer with instructions </a:t>
            </a:r>
          </a:p>
          <a:p>
            <a:pPr algn="just"/>
            <a:r>
              <a:rPr lang="en-US" dirty="0"/>
              <a:t>Within the computer, a control unit manages the computer’s resources and orchestrates the performance of its functional parts in response to those instructions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Operations</a:t>
            </a:r>
          </a:p>
        </p:txBody>
      </p:sp>
      <p:pic>
        <p:nvPicPr>
          <p:cNvPr id="2050" name="Picture 2"/>
          <p:cNvPicPr>
            <a:picLocks noChangeAspect="1" noChangeArrowheads="1"/>
          </p:cNvPicPr>
          <p:nvPr/>
        </p:nvPicPr>
        <p:blipFill>
          <a:blip r:embed="rId2"/>
          <a:srcRect/>
          <a:stretch>
            <a:fillRect/>
          </a:stretch>
        </p:blipFill>
        <p:spPr bwMode="auto">
          <a:xfrm>
            <a:off x="990600" y="1524000"/>
            <a:ext cx="2705100" cy="3238500"/>
          </a:xfrm>
          <a:prstGeom prst="rect">
            <a:avLst/>
          </a:prstGeom>
          <a:noFill/>
          <a:ln w="9525">
            <a:noFill/>
            <a:miter lim="800000"/>
            <a:headEnd/>
            <a:tailEnd/>
          </a:ln>
          <a:effectLst/>
        </p:spPr>
      </p:pic>
      <p:sp>
        <p:nvSpPr>
          <p:cNvPr id="6" name="Content Placeholder 5"/>
          <p:cNvSpPr>
            <a:spLocks noGrp="1"/>
          </p:cNvSpPr>
          <p:nvPr>
            <p:ph idx="1"/>
          </p:nvPr>
        </p:nvSpPr>
        <p:spPr>
          <a:xfrm>
            <a:off x="457200" y="4876800"/>
            <a:ext cx="8229600" cy="1676400"/>
          </a:xfrm>
        </p:spPr>
        <p:txBody>
          <a:bodyPr>
            <a:normAutofit/>
          </a:bodyPr>
          <a:lstStyle/>
          <a:p>
            <a:pPr algn="just"/>
            <a:r>
              <a:rPr lang="en-US" sz="2000" dirty="0"/>
              <a:t>The computer can function as a data movement device (Figure 1), simply transferring data from one peripheral or communications line to another</a:t>
            </a:r>
          </a:p>
          <a:p>
            <a:pPr algn="just"/>
            <a:r>
              <a:rPr lang="en-US" sz="2000" dirty="0"/>
              <a:t>It can also function as a data storage device (Figure 2), with data transferred from the external environment to computer storage (read) and vice versa (write)</a:t>
            </a:r>
          </a:p>
          <a:p>
            <a:endParaRPr lang="en-US" sz="1600" dirty="0"/>
          </a:p>
        </p:txBody>
      </p:sp>
      <p:pic>
        <p:nvPicPr>
          <p:cNvPr id="2052" name="Picture 4"/>
          <p:cNvPicPr>
            <a:picLocks noChangeAspect="1" noChangeArrowheads="1"/>
          </p:cNvPicPr>
          <p:nvPr/>
        </p:nvPicPr>
        <p:blipFill>
          <a:blip r:embed="rId3"/>
          <a:srcRect/>
          <a:stretch>
            <a:fillRect/>
          </a:stretch>
        </p:blipFill>
        <p:spPr bwMode="auto">
          <a:xfrm>
            <a:off x="5562600" y="1524000"/>
            <a:ext cx="2628900" cy="32289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Operations</a:t>
            </a:r>
          </a:p>
        </p:txBody>
      </p:sp>
      <p:sp>
        <p:nvSpPr>
          <p:cNvPr id="3" name="Content Placeholder 2"/>
          <p:cNvSpPr>
            <a:spLocks noGrp="1"/>
          </p:cNvSpPr>
          <p:nvPr>
            <p:ph idx="1"/>
          </p:nvPr>
        </p:nvSpPr>
        <p:spPr>
          <a:xfrm>
            <a:off x="457200" y="5227637"/>
            <a:ext cx="8229600" cy="1249363"/>
          </a:xfrm>
        </p:spPr>
        <p:txBody>
          <a:bodyPr>
            <a:normAutofit fontScale="77500" lnSpcReduction="20000"/>
          </a:bodyPr>
          <a:lstStyle/>
          <a:p>
            <a:pPr algn="just"/>
            <a:r>
              <a:rPr lang="en-US" dirty="0"/>
              <a:t>The final two diagrams show operations involving data processing, on data either in storage (Figure 3) or en route between storage and the external environment (Figure 4)</a:t>
            </a:r>
          </a:p>
        </p:txBody>
      </p:sp>
      <p:pic>
        <p:nvPicPr>
          <p:cNvPr id="3075" name="Picture 3"/>
          <p:cNvPicPr>
            <a:picLocks noChangeAspect="1" noChangeArrowheads="1"/>
          </p:cNvPicPr>
          <p:nvPr/>
        </p:nvPicPr>
        <p:blipFill>
          <a:blip r:embed="rId2"/>
          <a:srcRect/>
          <a:stretch>
            <a:fillRect/>
          </a:stretch>
        </p:blipFill>
        <p:spPr bwMode="auto">
          <a:xfrm>
            <a:off x="762000" y="1600200"/>
            <a:ext cx="2952750" cy="33337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5562600" y="1524000"/>
            <a:ext cx="2705100" cy="340042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Units/Components</a:t>
            </a:r>
          </a:p>
        </p:txBody>
      </p:sp>
      <p:sp>
        <p:nvSpPr>
          <p:cNvPr id="3" name="Content Placeholder 2"/>
          <p:cNvSpPr>
            <a:spLocks noGrp="1"/>
          </p:cNvSpPr>
          <p:nvPr>
            <p:ph idx="1"/>
          </p:nvPr>
        </p:nvSpPr>
        <p:spPr>
          <a:xfrm>
            <a:off x="457200" y="4876800"/>
            <a:ext cx="8229600" cy="1249363"/>
          </a:xfrm>
        </p:spPr>
        <p:txBody>
          <a:bodyPr>
            <a:normAutofit fontScale="62500" lnSpcReduction="20000"/>
          </a:bodyPr>
          <a:lstStyle/>
          <a:p>
            <a:pPr algn="just"/>
            <a:r>
              <a:rPr lang="en-US" dirty="0"/>
              <a:t>This is the </a:t>
            </a:r>
            <a:r>
              <a:rPr lang="en-US" dirty="0">
                <a:solidFill>
                  <a:srgbClr val="FF0000"/>
                </a:solidFill>
              </a:rPr>
              <a:t>simplest</a:t>
            </a:r>
            <a:r>
              <a:rPr lang="en-US" dirty="0"/>
              <a:t> possible depiction of a computer</a:t>
            </a:r>
          </a:p>
          <a:p>
            <a:pPr algn="just"/>
            <a:r>
              <a:rPr lang="en-US" dirty="0"/>
              <a:t>The computer interacts in some fashion with its external environment</a:t>
            </a:r>
          </a:p>
          <a:p>
            <a:pPr algn="just"/>
            <a:r>
              <a:rPr lang="en-US" dirty="0"/>
              <a:t>In general, all of its linkages to the external environment can be classified as peripheral devices or communication lines</a:t>
            </a:r>
          </a:p>
        </p:txBody>
      </p:sp>
      <p:pic>
        <p:nvPicPr>
          <p:cNvPr id="4098" name="Picture 2"/>
          <p:cNvPicPr>
            <a:picLocks noChangeAspect="1" noChangeArrowheads="1"/>
          </p:cNvPicPr>
          <p:nvPr/>
        </p:nvPicPr>
        <p:blipFill>
          <a:blip r:embed="rId2"/>
          <a:srcRect/>
          <a:stretch>
            <a:fillRect/>
          </a:stretch>
        </p:blipFill>
        <p:spPr bwMode="auto">
          <a:xfrm>
            <a:off x="2286000" y="1295400"/>
            <a:ext cx="4267200" cy="336948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Units/Components</a:t>
            </a:r>
          </a:p>
        </p:txBody>
      </p:sp>
      <p:sp>
        <p:nvSpPr>
          <p:cNvPr id="3" name="Content Placeholder 2"/>
          <p:cNvSpPr>
            <a:spLocks noGrp="1"/>
          </p:cNvSpPr>
          <p:nvPr>
            <p:ph idx="1"/>
          </p:nvPr>
        </p:nvSpPr>
        <p:spPr/>
        <p:txBody>
          <a:bodyPr>
            <a:normAutofit fontScale="77500" lnSpcReduction="20000"/>
          </a:bodyPr>
          <a:lstStyle/>
          <a:p>
            <a:pPr algn="just"/>
            <a:r>
              <a:rPr lang="en-US" dirty="0"/>
              <a:t>There are </a:t>
            </a:r>
            <a:r>
              <a:rPr lang="en-US" dirty="0">
                <a:solidFill>
                  <a:srgbClr val="00B0F0"/>
                </a:solidFill>
              </a:rPr>
              <a:t>four</a:t>
            </a:r>
            <a:r>
              <a:rPr lang="en-US" dirty="0"/>
              <a:t> main structural components:</a:t>
            </a:r>
          </a:p>
          <a:p>
            <a:pPr algn="just"/>
            <a:r>
              <a:rPr lang="en-US" dirty="0">
                <a:solidFill>
                  <a:schemeClr val="accent2"/>
                </a:solidFill>
              </a:rPr>
              <a:t>Central processing unit (CPU)</a:t>
            </a:r>
            <a:r>
              <a:rPr lang="en-US" dirty="0"/>
              <a:t>: Controls the operation of the computer and performs its data processing functions</a:t>
            </a:r>
          </a:p>
          <a:p>
            <a:pPr lvl="1" algn="just"/>
            <a:r>
              <a:rPr lang="en-US" dirty="0"/>
              <a:t>Often simply referred to as </a:t>
            </a:r>
            <a:r>
              <a:rPr lang="en-US" dirty="0">
                <a:solidFill>
                  <a:srgbClr val="00B050"/>
                </a:solidFill>
              </a:rPr>
              <a:t>processor</a:t>
            </a:r>
          </a:p>
          <a:p>
            <a:pPr algn="just"/>
            <a:r>
              <a:rPr lang="en-US" dirty="0">
                <a:solidFill>
                  <a:schemeClr val="accent2"/>
                </a:solidFill>
              </a:rPr>
              <a:t>Main memory</a:t>
            </a:r>
            <a:r>
              <a:rPr lang="en-US" dirty="0"/>
              <a:t>: Stores data</a:t>
            </a:r>
          </a:p>
          <a:p>
            <a:pPr algn="just"/>
            <a:r>
              <a:rPr lang="en-US" dirty="0">
                <a:solidFill>
                  <a:schemeClr val="accent2"/>
                </a:solidFill>
              </a:rPr>
              <a:t>I/O</a:t>
            </a:r>
            <a:r>
              <a:rPr lang="en-US" dirty="0"/>
              <a:t>: Moves data between the computer and its external environment</a:t>
            </a:r>
          </a:p>
          <a:p>
            <a:pPr algn="just"/>
            <a:r>
              <a:rPr lang="en-US" dirty="0">
                <a:solidFill>
                  <a:schemeClr val="accent2"/>
                </a:solidFill>
              </a:rPr>
              <a:t>System interconnection</a:t>
            </a:r>
            <a:r>
              <a:rPr lang="en-US" dirty="0"/>
              <a:t>: Some mechanism that provides for communication among CPU, main memory, and I/O</a:t>
            </a:r>
          </a:p>
          <a:p>
            <a:pPr algn="just"/>
            <a:r>
              <a:rPr lang="en-US" dirty="0"/>
              <a:t>A common example of system interconnection is by means of a </a:t>
            </a:r>
            <a:r>
              <a:rPr lang="en-US" b="1" dirty="0"/>
              <a:t>system bus, </a:t>
            </a:r>
            <a:r>
              <a:rPr lang="en-US" dirty="0"/>
              <a:t>consisting of a number of </a:t>
            </a:r>
            <a:r>
              <a:rPr lang="en-US" dirty="0">
                <a:solidFill>
                  <a:srgbClr val="FF0000"/>
                </a:solidFill>
              </a:rPr>
              <a:t>conducting wires </a:t>
            </a:r>
            <a:r>
              <a:rPr lang="en-US" dirty="0"/>
              <a:t>to which all the other components attach</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Top-Level Structure</a:t>
            </a:r>
          </a:p>
        </p:txBody>
      </p:sp>
      <p:pic>
        <p:nvPicPr>
          <p:cNvPr id="5122" name="Picture 2"/>
          <p:cNvPicPr>
            <a:picLocks noChangeAspect="1" noChangeArrowheads="1"/>
          </p:cNvPicPr>
          <p:nvPr/>
        </p:nvPicPr>
        <p:blipFill>
          <a:blip r:embed="rId2"/>
          <a:srcRect/>
          <a:stretch>
            <a:fillRect/>
          </a:stretch>
        </p:blipFill>
        <p:spPr bwMode="auto">
          <a:xfrm>
            <a:off x="2286000" y="1371600"/>
            <a:ext cx="4495800" cy="5261751"/>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Computers</a:t>
            </a:r>
          </a:p>
        </p:txBody>
      </p:sp>
      <p:sp>
        <p:nvSpPr>
          <p:cNvPr id="3" name="Content Placeholder 2"/>
          <p:cNvSpPr>
            <a:spLocks noGrp="1"/>
          </p:cNvSpPr>
          <p:nvPr>
            <p:ph idx="1"/>
          </p:nvPr>
        </p:nvSpPr>
        <p:spPr/>
        <p:txBody>
          <a:bodyPr>
            <a:normAutofit fontScale="70000" lnSpcReduction="20000"/>
          </a:bodyPr>
          <a:lstStyle/>
          <a:p>
            <a:pPr algn="just"/>
            <a:r>
              <a:rPr lang="en-US" dirty="0">
                <a:solidFill>
                  <a:srgbClr val="FF0000"/>
                </a:solidFill>
              </a:rPr>
              <a:t>First Generation</a:t>
            </a:r>
            <a:r>
              <a:rPr lang="en-US" dirty="0"/>
              <a:t>: </a:t>
            </a:r>
            <a:r>
              <a:rPr lang="en-US" b="1" dirty="0"/>
              <a:t>Vacuum Tubes</a:t>
            </a:r>
          </a:p>
          <a:p>
            <a:pPr lvl="1" algn="just"/>
            <a:r>
              <a:rPr lang="en-US" b="1" i="1" dirty="0"/>
              <a:t>The ENIAC (Electronic Numerical Integrator And Computer)</a:t>
            </a:r>
          </a:p>
          <a:p>
            <a:pPr lvl="1" algn="just"/>
            <a:r>
              <a:rPr lang="en-US" b="1" i="1" dirty="0"/>
              <a:t>Designed </a:t>
            </a:r>
            <a:r>
              <a:rPr lang="en-US" dirty="0"/>
              <a:t>and constructed at the University of Pennsylvania</a:t>
            </a:r>
          </a:p>
          <a:p>
            <a:pPr lvl="1" algn="just"/>
            <a:r>
              <a:rPr lang="en-US" dirty="0"/>
              <a:t>World’s first general purpose electronic digital computer</a:t>
            </a:r>
          </a:p>
          <a:p>
            <a:pPr algn="just"/>
            <a:r>
              <a:rPr lang="en-US" dirty="0">
                <a:solidFill>
                  <a:srgbClr val="FF0000"/>
                </a:solidFill>
              </a:rPr>
              <a:t>Second Generation</a:t>
            </a:r>
            <a:r>
              <a:rPr lang="en-US" dirty="0"/>
              <a:t>: </a:t>
            </a:r>
            <a:r>
              <a:rPr lang="en-US" b="1" dirty="0"/>
              <a:t>Transistors</a:t>
            </a:r>
          </a:p>
          <a:p>
            <a:pPr algn="just"/>
            <a:r>
              <a:rPr lang="en-US" dirty="0"/>
              <a:t>The first major change in the electronic computer came with the replacement of the vacuum tube by the transistor</a:t>
            </a:r>
          </a:p>
          <a:p>
            <a:pPr lvl="1" algn="just"/>
            <a:r>
              <a:rPr lang="en-US" dirty="0"/>
              <a:t>The transistor was invented at Bell Labs in 1947</a:t>
            </a:r>
          </a:p>
          <a:p>
            <a:pPr algn="just"/>
            <a:r>
              <a:rPr lang="en-US" dirty="0"/>
              <a:t>The transistor is smaller, cheaper, and dissipates less heat than a vacuum tube but can be used in the same way as a vacuum tube to construct computers</a:t>
            </a:r>
          </a:p>
          <a:p>
            <a:pPr algn="just"/>
            <a:r>
              <a:rPr lang="en-US" dirty="0"/>
              <a:t>Unlike the vacuum tube, which requires wires, metal plates, a glass capsule, and a vacuum, the transistor is a </a:t>
            </a:r>
            <a:r>
              <a:rPr lang="en-US" i="1" dirty="0"/>
              <a:t>solid-state device, made from silicon</a:t>
            </a:r>
          </a:p>
          <a:p>
            <a:pPr algn="just"/>
            <a:endParaRPr lang="en-US" dirty="0"/>
          </a:p>
          <a:p>
            <a:pPr algn="just"/>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Computers</a:t>
            </a:r>
          </a:p>
        </p:txBody>
      </p:sp>
      <p:sp>
        <p:nvSpPr>
          <p:cNvPr id="3" name="Content Placeholder 2"/>
          <p:cNvSpPr>
            <a:spLocks noGrp="1"/>
          </p:cNvSpPr>
          <p:nvPr>
            <p:ph idx="1"/>
          </p:nvPr>
        </p:nvSpPr>
        <p:spPr/>
        <p:txBody>
          <a:bodyPr>
            <a:normAutofit fontScale="62500" lnSpcReduction="20000"/>
          </a:bodyPr>
          <a:lstStyle/>
          <a:p>
            <a:pPr algn="just"/>
            <a:r>
              <a:rPr lang="en-US" dirty="0">
                <a:solidFill>
                  <a:srgbClr val="FF0000"/>
                </a:solidFill>
              </a:rPr>
              <a:t>Third Generation </a:t>
            </a:r>
            <a:r>
              <a:rPr lang="en-US" dirty="0"/>
              <a:t>and </a:t>
            </a:r>
            <a:r>
              <a:rPr lang="en-US" dirty="0">
                <a:solidFill>
                  <a:srgbClr val="0070C0"/>
                </a:solidFill>
              </a:rPr>
              <a:t>forth</a:t>
            </a:r>
            <a:r>
              <a:rPr lang="en-US" dirty="0"/>
              <a:t>: Integrated Circuits</a:t>
            </a:r>
          </a:p>
          <a:p>
            <a:pPr algn="just"/>
            <a:r>
              <a:rPr lang="en-US" dirty="0"/>
              <a:t> A single, self-contained transistor is called a </a:t>
            </a:r>
            <a:r>
              <a:rPr lang="en-US" i="1" dirty="0"/>
              <a:t>discrete component</a:t>
            </a:r>
          </a:p>
          <a:p>
            <a:pPr algn="just"/>
            <a:r>
              <a:rPr lang="en-US" i="1" dirty="0"/>
              <a:t>Throughout the </a:t>
            </a:r>
            <a:r>
              <a:rPr lang="en-US" dirty="0"/>
              <a:t>1950s and early 1960s, electronic equipment was composed largely of discrete components—transistors, resistors, capacitors, and so on</a:t>
            </a:r>
          </a:p>
          <a:p>
            <a:pPr algn="just"/>
            <a:r>
              <a:rPr lang="en-US" dirty="0"/>
              <a:t>Discrete components were manufactured separately, packaged in their own containers, and soldered or wired together onto masonite-like circuit boards, which were then installed in computers, oscilloscopes, and other electronic equipment</a:t>
            </a:r>
          </a:p>
          <a:p>
            <a:pPr algn="just"/>
            <a:r>
              <a:rPr lang="en-US" dirty="0"/>
              <a:t>Whenever an electronic device called for a transistor, a little tube of metal containing a pinhead-sized piece of silicon had to be soldered to a circuit board</a:t>
            </a:r>
          </a:p>
          <a:p>
            <a:pPr algn="just"/>
            <a:r>
              <a:rPr lang="en-US" dirty="0"/>
              <a:t>The entire manufacturing process, from transistor to circuit board, was expensive and cumbersome</a:t>
            </a:r>
          </a:p>
          <a:p>
            <a:r>
              <a:rPr lang="en-US" dirty="0"/>
              <a:t>In 1958 came the achievement that revolutionized electronics and started the era of microelectronics: the </a:t>
            </a:r>
            <a:r>
              <a:rPr lang="en-US" dirty="0">
                <a:solidFill>
                  <a:srgbClr val="00B050"/>
                </a:solidFill>
              </a:rPr>
              <a:t>invention</a:t>
            </a:r>
            <a:r>
              <a:rPr lang="en-US" dirty="0"/>
              <a:t> of the </a:t>
            </a:r>
            <a:r>
              <a:rPr lang="en-US" dirty="0">
                <a:solidFill>
                  <a:srgbClr val="0070C0"/>
                </a:solidFill>
              </a:rPr>
              <a:t>integrated circuit</a:t>
            </a:r>
          </a:p>
          <a:p>
            <a:pPr algn="just"/>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Computers</a:t>
            </a:r>
          </a:p>
        </p:txBody>
      </p:sp>
      <p:sp>
        <p:nvSpPr>
          <p:cNvPr id="3" name="Content Placeholder 2"/>
          <p:cNvSpPr>
            <a:spLocks noGrp="1"/>
          </p:cNvSpPr>
          <p:nvPr>
            <p:ph idx="1"/>
          </p:nvPr>
        </p:nvSpPr>
        <p:spPr/>
        <p:txBody>
          <a:bodyPr>
            <a:normAutofit fontScale="70000" lnSpcReduction="20000"/>
          </a:bodyPr>
          <a:lstStyle/>
          <a:p>
            <a:pPr algn="just"/>
            <a:r>
              <a:rPr lang="en-US" dirty="0"/>
              <a:t>Microelectronics means, literally, “small electronics”</a:t>
            </a:r>
          </a:p>
          <a:p>
            <a:pPr algn="just"/>
            <a:r>
              <a:rPr lang="en-US" dirty="0"/>
              <a:t>The basic elements of a digital computer: only </a:t>
            </a:r>
            <a:r>
              <a:rPr lang="en-US" dirty="0">
                <a:solidFill>
                  <a:srgbClr val="00B050"/>
                </a:solidFill>
              </a:rPr>
              <a:t>two </a:t>
            </a:r>
            <a:r>
              <a:rPr lang="en-US" dirty="0">
                <a:solidFill>
                  <a:srgbClr val="FF0000"/>
                </a:solidFill>
              </a:rPr>
              <a:t>fundamental</a:t>
            </a:r>
            <a:r>
              <a:rPr lang="en-US" dirty="0">
                <a:solidFill>
                  <a:srgbClr val="00B050"/>
                </a:solidFill>
              </a:rPr>
              <a:t> </a:t>
            </a:r>
            <a:r>
              <a:rPr lang="en-US" dirty="0">
                <a:solidFill>
                  <a:srgbClr val="FF0000"/>
                </a:solidFill>
              </a:rPr>
              <a:t>types</a:t>
            </a:r>
            <a:r>
              <a:rPr lang="en-US" dirty="0"/>
              <a:t> of components are required</a:t>
            </a:r>
          </a:p>
          <a:p>
            <a:pPr lvl="1" algn="just"/>
            <a:r>
              <a:rPr lang="en-US" dirty="0">
                <a:solidFill>
                  <a:srgbClr val="0070C0"/>
                </a:solidFill>
              </a:rPr>
              <a:t>Gates</a:t>
            </a:r>
            <a:r>
              <a:rPr lang="en-US" dirty="0"/>
              <a:t> and </a:t>
            </a:r>
            <a:r>
              <a:rPr lang="en-US" dirty="0">
                <a:solidFill>
                  <a:srgbClr val="0070C0"/>
                </a:solidFill>
              </a:rPr>
              <a:t>memory</a:t>
            </a:r>
            <a:r>
              <a:rPr lang="en-US" dirty="0"/>
              <a:t> cells</a:t>
            </a:r>
          </a:p>
          <a:p>
            <a:pPr algn="just"/>
            <a:r>
              <a:rPr lang="en-US" dirty="0"/>
              <a:t>A gate is a device that implements a simple Boolean or logical function, such as IF </a:t>
            </a:r>
            <a:r>
              <a:rPr lang="en-US" i="1" dirty="0"/>
              <a:t>A AND B ARE TRUE </a:t>
            </a:r>
            <a:r>
              <a:rPr lang="en-US" dirty="0"/>
              <a:t>THEN </a:t>
            </a:r>
            <a:r>
              <a:rPr lang="en-US" i="1" dirty="0"/>
              <a:t>C IS TRUE (AND gate)</a:t>
            </a:r>
          </a:p>
          <a:p>
            <a:pPr algn="just"/>
            <a:r>
              <a:rPr lang="en-US" i="1" dirty="0"/>
              <a:t>Such devices are called gates because they control </a:t>
            </a:r>
            <a:r>
              <a:rPr lang="en-US" dirty="0"/>
              <a:t>data flow in much the same way that canal gates do</a:t>
            </a:r>
          </a:p>
          <a:p>
            <a:pPr algn="just"/>
            <a:r>
              <a:rPr lang="en-US" dirty="0"/>
              <a:t>The memory cell is a device that can store one bit of data; that is, the device can be in one of two stable states at any time</a:t>
            </a:r>
          </a:p>
          <a:p>
            <a:pPr algn="just"/>
            <a:r>
              <a:rPr lang="en-US" dirty="0"/>
              <a:t>By interconnecting large numbers of these fundamental devices, we can construct a computer</a:t>
            </a:r>
          </a:p>
          <a:p>
            <a:pPr algn="just"/>
            <a:endParaRPr lang="en-US" dirty="0"/>
          </a:p>
        </p:txBody>
      </p:sp>
      <p:pic>
        <p:nvPicPr>
          <p:cNvPr id="7170" name="Picture 2"/>
          <p:cNvPicPr>
            <a:picLocks noChangeAspect="1" noChangeArrowheads="1"/>
          </p:cNvPicPr>
          <p:nvPr/>
        </p:nvPicPr>
        <p:blipFill>
          <a:blip r:embed="rId2"/>
          <a:srcRect/>
          <a:stretch>
            <a:fillRect/>
          </a:stretch>
        </p:blipFill>
        <p:spPr bwMode="auto">
          <a:xfrm>
            <a:off x="2209800" y="5257800"/>
            <a:ext cx="4810125" cy="13716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Books</a:t>
            </a:r>
          </a:p>
        </p:txBody>
      </p:sp>
      <p:sp>
        <p:nvSpPr>
          <p:cNvPr id="3" name="Content Placeholder 2"/>
          <p:cNvSpPr>
            <a:spLocks noGrp="1"/>
          </p:cNvSpPr>
          <p:nvPr>
            <p:ph idx="1"/>
          </p:nvPr>
        </p:nvSpPr>
        <p:spPr/>
        <p:txBody>
          <a:bodyPr/>
          <a:lstStyle/>
          <a:p>
            <a:pPr algn="just"/>
            <a:r>
              <a:rPr lang="en-US" dirty="0">
                <a:solidFill>
                  <a:srgbClr val="FF0000"/>
                </a:solidFill>
              </a:rPr>
              <a:t>Computer Organization and Architecture: Designing for Performance</a:t>
            </a:r>
            <a:r>
              <a:rPr lang="en-US" dirty="0"/>
              <a:t>- </a:t>
            </a:r>
            <a:r>
              <a:rPr lang="en-US" dirty="0">
                <a:solidFill>
                  <a:srgbClr val="0070C0"/>
                </a:solidFill>
              </a:rPr>
              <a:t>William Stallings </a:t>
            </a:r>
            <a:r>
              <a:rPr lang="en-US" dirty="0"/>
              <a:t>(8</a:t>
            </a:r>
            <a:r>
              <a:rPr lang="en-US" baseline="30000" dirty="0"/>
              <a:t>th</a:t>
            </a:r>
            <a:r>
              <a:rPr lang="en-US" dirty="0"/>
              <a:t> Edition)</a:t>
            </a:r>
          </a:p>
          <a:p>
            <a:pPr lvl="1" algn="just"/>
            <a:r>
              <a:rPr lang="en-US" dirty="0"/>
              <a:t>Any later edition is fine  </a:t>
            </a:r>
          </a:p>
          <a:p>
            <a:pPr algn="just"/>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Computers</a:t>
            </a:r>
          </a:p>
        </p:txBody>
      </p:sp>
      <p:sp>
        <p:nvSpPr>
          <p:cNvPr id="3" name="Content Placeholder 2"/>
          <p:cNvSpPr>
            <a:spLocks noGrp="1"/>
          </p:cNvSpPr>
          <p:nvPr>
            <p:ph idx="1"/>
          </p:nvPr>
        </p:nvSpPr>
        <p:spPr/>
        <p:txBody>
          <a:bodyPr>
            <a:normAutofit fontScale="62500" lnSpcReduction="20000"/>
          </a:bodyPr>
          <a:lstStyle/>
          <a:p>
            <a:pPr algn="just"/>
            <a:r>
              <a:rPr lang="en-US" dirty="0"/>
              <a:t>Four basic functions could be related to these two components as follows:</a:t>
            </a:r>
          </a:p>
          <a:p>
            <a:pPr algn="just"/>
            <a:r>
              <a:rPr lang="en-US" dirty="0">
                <a:solidFill>
                  <a:srgbClr val="0070C0"/>
                </a:solidFill>
              </a:rPr>
              <a:t>Data storage</a:t>
            </a:r>
            <a:r>
              <a:rPr lang="en-US" dirty="0"/>
              <a:t>: Provided by memory cells</a:t>
            </a:r>
          </a:p>
          <a:p>
            <a:pPr algn="just"/>
            <a:r>
              <a:rPr lang="en-US" dirty="0">
                <a:solidFill>
                  <a:srgbClr val="0070C0"/>
                </a:solidFill>
              </a:rPr>
              <a:t>Data processing</a:t>
            </a:r>
            <a:r>
              <a:rPr lang="en-US" dirty="0"/>
              <a:t>: Provided by gates</a:t>
            </a:r>
          </a:p>
          <a:p>
            <a:pPr algn="just"/>
            <a:r>
              <a:rPr lang="en-US" sz="3300" dirty="0">
                <a:solidFill>
                  <a:srgbClr val="0070C0"/>
                </a:solidFill>
              </a:rPr>
              <a:t>Data movement</a:t>
            </a:r>
            <a:r>
              <a:rPr lang="en-US" b="1" dirty="0"/>
              <a:t>: </a:t>
            </a:r>
            <a:r>
              <a:rPr lang="en-US" dirty="0"/>
              <a:t>The paths among components are used to move data from memory to memory and from memory through gates to memory</a:t>
            </a:r>
          </a:p>
          <a:p>
            <a:pPr algn="just"/>
            <a:r>
              <a:rPr lang="en-US" sz="3300" dirty="0">
                <a:solidFill>
                  <a:srgbClr val="0070C0"/>
                </a:solidFill>
              </a:rPr>
              <a:t>Control:</a:t>
            </a:r>
            <a:r>
              <a:rPr lang="en-US" dirty="0"/>
              <a:t> The paths among components can carry control signals</a:t>
            </a:r>
          </a:p>
          <a:p>
            <a:pPr algn="just"/>
            <a:r>
              <a:rPr lang="en-US" dirty="0"/>
              <a:t>For</a:t>
            </a:r>
            <a:r>
              <a:rPr lang="en-US" dirty="0">
                <a:solidFill>
                  <a:srgbClr val="FF0000"/>
                </a:solidFill>
              </a:rPr>
              <a:t> example</a:t>
            </a:r>
            <a:r>
              <a:rPr lang="en-US" dirty="0"/>
              <a:t>, a gate will have one or two data inputs plus a control signal input that activates the gate</a:t>
            </a:r>
          </a:p>
          <a:p>
            <a:pPr algn="just"/>
            <a:r>
              <a:rPr lang="en-US" dirty="0"/>
              <a:t>When the control signal is ON, the gate performs its function on the data inputs and produces a data output</a:t>
            </a:r>
          </a:p>
          <a:p>
            <a:pPr algn="just"/>
            <a:r>
              <a:rPr lang="en-US" dirty="0"/>
              <a:t>Similarly, the memory cell will store the bit that is on its input lead when the WRITE control signal is ON and will place the bit that is in the cell on its output lead when the READ control signal is ON</a:t>
            </a:r>
          </a:p>
          <a:p>
            <a:pPr algn="just"/>
            <a:r>
              <a:rPr lang="en-US" dirty="0"/>
              <a:t>The integrated circuit exploits the fact that such components can be fabricated from a semiconductor such as silicon (Si)</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Relationship Among Wafer, Chip, and Gate</a:t>
            </a:r>
          </a:p>
        </p:txBody>
      </p:sp>
      <p:pic>
        <p:nvPicPr>
          <p:cNvPr id="8194" name="Picture 2"/>
          <p:cNvPicPr>
            <a:picLocks noChangeAspect="1" noChangeArrowheads="1"/>
          </p:cNvPicPr>
          <p:nvPr/>
        </p:nvPicPr>
        <p:blipFill>
          <a:blip r:embed="rId2"/>
          <a:srcRect/>
          <a:stretch>
            <a:fillRect/>
          </a:stretch>
        </p:blipFill>
        <p:spPr bwMode="auto">
          <a:xfrm>
            <a:off x="2057400" y="1459774"/>
            <a:ext cx="4419600" cy="5398226"/>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Fabrication of Integrated Circuits</a:t>
            </a:r>
          </a:p>
        </p:txBody>
      </p:sp>
      <p:sp>
        <p:nvSpPr>
          <p:cNvPr id="3" name="Content Placeholder 2"/>
          <p:cNvSpPr>
            <a:spLocks noGrp="1"/>
          </p:cNvSpPr>
          <p:nvPr>
            <p:ph idx="1"/>
          </p:nvPr>
        </p:nvSpPr>
        <p:spPr/>
        <p:txBody>
          <a:bodyPr>
            <a:normAutofit fontScale="85000" lnSpcReduction="20000"/>
          </a:bodyPr>
          <a:lstStyle/>
          <a:p>
            <a:pPr algn="just"/>
            <a:r>
              <a:rPr lang="en-US" dirty="0"/>
              <a:t>A thin </a:t>
            </a:r>
            <a:r>
              <a:rPr lang="en-US" i="1" dirty="0"/>
              <a:t>wafer of </a:t>
            </a:r>
            <a:r>
              <a:rPr lang="en-US" dirty="0"/>
              <a:t>silicon is divided into a matrix of small areas, each a few millimeters square</a:t>
            </a:r>
          </a:p>
          <a:p>
            <a:pPr algn="just"/>
            <a:r>
              <a:rPr lang="en-US" dirty="0"/>
              <a:t>The identical circuit pattern is fabricated in each area, and the wafer is broken up into </a:t>
            </a:r>
            <a:r>
              <a:rPr lang="en-US" i="1" dirty="0"/>
              <a:t>chips</a:t>
            </a:r>
          </a:p>
          <a:p>
            <a:pPr algn="just"/>
            <a:r>
              <a:rPr lang="en-US" i="1" dirty="0"/>
              <a:t>Each chip consists of many gates and/or memory cells plus a number of input </a:t>
            </a:r>
            <a:r>
              <a:rPr lang="en-US" dirty="0"/>
              <a:t>and output attachment points</a:t>
            </a:r>
          </a:p>
          <a:p>
            <a:pPr algn="just"/>
            <a:r>
              <a:rPr lang="en-US" dirty="0"/>
              <a:t>This chip is then packaged in housing that protects it and provides pins for attachment to devices beyond the chip</a:t>
            </a:r>
          </a:p>
          <a:p>
            <a:pPr algn="just"/>
            <a:r>
              <a:rPr lang="en-US" dirty="0"/>
              <a:t>A number of these packages can then be interconnected on a printed circuit board to produce larger and more complex circuits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Fabrication of Integrated Circuits</a:t>
            </a:r>
          </a:p>
        </p:txBody>
      </p:sp>
      <p:sp>
        <p:nvSpPr>
          <p:cNvPr id="3" name="Content Placeholder 2"/>
          <p:cNvSpPr>
            <a:spLocks noGrp="1"/>
          </p:cNvSpPr>
          <p:nvPr>
            <p:ph idx="1"/>
          </p:nvPr>
        </p:nvSpPr>
        <p:spPr/>
        <p:txBody>
          <a:bodyPr>
            <a:normAutofit lnSpcReduction="10000"/>
          </a:bodyPr>
          <a:lstStyle/>
          <a:p>
            <a:pPr algn="just"/>
            <a:r>
              <a:rPr lang="en-US" dirty="0"/>
              <a:t>Initially, only a few gates or memory cells could be reliably manufactured and packaged together</a:t>
            </a:r>
          </a:p>
          <a:p>
            <a:pPr algn="just"/>
            <a:r>
              <a:rPr lang="en-US" dirty="0"/>
              <a:t>These early integrated circuits are referred to as </a:t>
            </a:r>
            <a:r>
              <a:rPr lang="en-US" i="1" dirty="0"/>
              <a:t>small-scale integration </a:t>
            </a:r>
            <a:r>
              <a:rPr lang="en-US" dirty="0"/>
              <a:t>(SSI)</a:t>
            </a:r>
          </a:p>
          <a:p>
            <a:pPr algn="just"/>
            <a:r>
              <a:rPr lang="en-US" dirty="0"/>
              <a:t>As time went on, it became possible to pack more and more components on the same chip</a:t>
            </a:r>
          </a:p>
          <a:p>
            <a:pPr algn="just"/>
            <a:r>
              <a:rPr lang="en-US" dirty="0"/>
              <a:t>And so comes the terms- LSI, MSI, VLSI and ULSI</a:t>
            </a:r>
          </a:p>
          <a:p>
            <a:pPr algn="just"/>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Moore’s law</a:t>
            </a:r>
          </a:p>
        </p:txBody>
      </p:sp>
      <p:pic>
        <p:nvPicPr>
          <p:cNvPr id="9218" name="Picture 2"/>
          <p:cNvPicPr>
            <a:picLocks noChangeAspect="1" noChangeArrowheads="1"/>
          </p:cNvPicPr>
          <p:nvPr/>
        </p:nvPicPr>
        <p:blipFill>
          <a:blip r:embed="rId2"/>
          <a:srcRect/>
          <a:stretch>
            <a:fillRect/>
          </a:stretch>
        </p:blipFill>
        <p:spPr bwMode="auto">
          <a:xfrm>
            <a:off x="1066800" y="1295400"/>
            <a:ext cx="6705600" cy="5076202"/>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Moore’s law</a:t>
            </a:r>
          </a:p>
        </p:txBody>
      </p:sp>
      <p:sp>
        <p:nvSpPr>
          <p:cNvPr id="3" name="Content Placeholder 2"/>
          <p:cNvSpPr>
            <a:spLocks noGrp="1"/>
          </p:cNvSpPr>
          <p:nvPr>
            <p:ph idx="1"/>
          </p:nvPr>
        </p:nvSpPr>
        <p:spPr/>
        <p:txBody>
          <a:bodyPr>
            <a:normAutofit fontScale="70000" lnSpcReduction="20000"/>
          </a:bodyPr>
          <a:lstStyle/>
          <a:p>
            <a:pPr algn="just"/>
            <a:r>
              <a:rPr lang="en-US" dirty="0"/>
              <a:t>The consequences of Moore’s law are profound:</a:t>
            </a:r>
          </a:p>
          <a:p>
            <a:pPr marL="514350" indent="-514350" algn="just">
              <a:buFont typeface="+mj-lt"/>
              <a:buAutoNum type="arabicParenR"/>
            </a:pPr>
            <a:r>
              <a:rPr lang="en-US" dirty="0"/>
              <a:t>The cost of a chip has remained virtually unchanged during this period of rapid growth in density</a:t>
            </a:r>
          </a:p>
          <a:p>
            <a:pPr marL="914400" lvl="1" indent="-514350" algn="just"/>
            <a:r>
              <a:rPr lang="en-US" dirty="0"/>
              <a:t>This means that the cost of computer logic and memory circuitry has fallen at a dramatic rate</a:t>
            </a:r>
          </a:p>
          <a:p>
            <a:pPr marL="514350" indent="-514350" algn="just">
              <a:buFont typeface="+mj-lt"/>
              <a:buAutoNum type="arabicParenR"/>
            </a:pPr>
            <a:r>
              <a:rPr lang="en-US" dirty="0"/>
              <a:t>Because logic and memory elements are placed closer together on more densely packed chips, the electrical path length is shortened, increasing operating speed.</a:t>
            </a:r>
          </a:p>
          <a:p>
            <a:pPr marL="514350" indent="-514350" algn="just">
              <a:buFont typeface="+mj-lt"/>
              <a:buAutoNum type="arabicParenR"/>
            </a:pPr>
            <a:r>
              <a:rPr lang="en-US" dirty="0"/>
              <a:t>The computer becomes smaller, making it more convenient to place in a variety of environments</a:t>
            </a:r>
          </a:p>
          <a:p>
            <a:pPr marL="514350" indent="-514350" algn="just">
              <a:buFont typeface="+mj-lt"/>
              <a:buAutoNum type="arabicParenR"/>
            </a:pPr>
            <a:r>
              <a:rPr lang="en-US" dirty="0"/>
              <a:t>There is a reduction in power and cooling requirements</a:t>
            </a:r>
          </a:p>
          <a:p>
            <a:pPr marL="514350" indent="-514350" algn="just">
              <a:buFont typeface="+mj-lt"/>
              <a:buAutoNum type="arabicParenR"/>
            </a:pPr>
            <a:r>
              <a:rPr lang="en-US" dirty="0"/>
              <a:t>The interconnections on the integrated circuit are much more reliable than solder connections</a:t>
            </a:r>
          </a:p>
          <a:p>
            <a:pPr marL="914400" lvl="1" indent="-514350" algn="just"/>
            <a:r>
              <a:rPr lang="en-US" dirty="0"/>
              <a:t>With more circuitry on each chip, there are fewer inter-chip connections</a:t>
            </a:r>
          </a:p>
          <a:p>
            <a:pPr algn="just"/>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 Among Generations</a:t>
            </a:r>
          </a:p>
        </p:txBody>
      </p:sp>
      <p:pic>
        <p:nvPicPr>
          <p:cNvPr id="6146" name="Picture 2"/>
          <p:cNvPicPr>
            <a:picLocks noChangeAspect="1" noChangeArrowheads="1"/>
          </p:cNvPicPr>
          <p:nvPr/>
        </p:nvPicPr>
        <p:blipFill>
          <a:blip r:embed="rId2"/>
          <a:srcRect/>
          <a:stretch>
            <a:fillRect/>
          </a:stretch>
        </p:blipFill>
        <p:spPr bwMode="auto">
          <a:xfrm>
            <a:off x="152400" y="2133600"/>
            <a:ext cx="8858816" cy="28956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PERFORMANCE ASSESSMENT</a:t>
            </a:r>
          </a:p>
        </p:txBody>
      </p:sp>
      <p:sp>
        <p:nvSpPr>
          <p:cNvPr id="3" name="Content Placeholder 2"/>
          <p:cNvSpPr>
            <a:spLocks noGrp="1"/>
          </p:cNvSpPr>
          <p:nvPr>
            <p:ph idx="1"/>
          </p:nvPr>
        </p:nvSpPr>
        <p:spPr/>
        <p:txBody>
          <a:bodyPr>
            <a:normAutofit fontScale="85000" lnSpcReduction="10000"/>
          </a:bodyPr>
          <a:lstStyle/>
          <a:p>
            <a:pPr algn="just"/>
            <a:r>
              <a:rPr lang="en-US" dirty="0"/>
              <a:t>In evaluating processor hardware and setting requirements for new systems, following parameters are important</a:t>
            </a:r>
          </a:p>
          <a:p>
            <a:pPr lvl="1" algn="just"/>
            <a:r>
              <a:rPr lang="en-US" dirty="0"/>
              <a:t>Performance</a:t>
            </a:r>
            <a:r>
              <a:rPr lang="en-US" dirty="0">
                <a:solidFill>
                  <a:srgbClr val="FF0000"/>
                </a:solidFill>
              </a:rPr>
              <a:t> (key parameter)</a:t>
            </a:r>
          </a:p>
          <a:p>
            <a:pPr lvl="1" algn="just"/>
            <a:r>
              <a:rPr lang="en-US" dirty="0"/>
              <a:t>Cost</a:t>
            </a:r>
          </a:p>
          <a:p>
            <a:pPr lvl="1" algn="just"/>
            <a:r>
              <a:rPr lang="en-US" dirty="0"/>
              <a:t>Size</a:t>
            </a:r>
          </a:p>
          <a:p>
            <a:pPr lvl="1" algn="just"/>
            <a:r>
              <a:rPr lang="en-US" dirty="0"/>
              <a:t>Security</a:t>
            </a:r>
          </a:p>
          <a:p>
            <a:pPr lvl="1" algn="just"/>
            <a:r>
              <a:rPr lang="en-US" dirty="0"/>
              <a:t>Reliability</a:t>
            </a:r>
          </a:p>
          <a:p>
            <a:pPr lvl="1" algn="just"/>
            <a:r>
              <a:rPr lang="en-US" dirty="0"/>
              <a:t>Power consumption</a:t>
            </a:r>
          </a:p>
          <a:p>
            <a:pPr algn="just"/>
            <a:r>
              <a:rPr lang="en-US" dirty="0"/>
              <a:t>Difficult to make meaningful performance comparisons</a:t>
            </a:r>
          </a:p>
          <a:p>
            <a:pPr lvl="1" algn="just"/>
            <a:r>
              <a:rPr lang="en-US" dirty="0"/>
              <a:t>Should make use of traditional performance measures</a:t>
            </a:r>
          </a:p>
          <a:p>
            <a:pPr lvl="1" algn="just">
              <a:buNone/>
            </a:pPr>
            <a:endParaRPr lang="en-US" dirty="0"/>
          </a:p>
        </p:txBody>
      </p:sp>
    </p:spTree>
    <p:extLst>
      <p:ext uri="{BB962C8B-B14F-4D97-AF65-F5344CB8AC3E}">
        <p14:creationId xmlns:p14="http://schemas.microsoft.com/office/powerpoint/2010/main" val="4058645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Clock Speed and Instructions per Second</a:t>
            </a:r>
          </a:p>
        </p:txBody>
      </p:sp>
      <p:sp>
        <p:nvSpPr>
          <p:cNvPr id="3" name="Content Placeholder 2"/>
          <p:cNvSpPr>
            <a:spLocks noGrp="1"/>
          </p:cNvSpPr>
          <p:nvPr>
            <p:ph idx="1"/>
          </p:nvPr>
        </p:nvSpPr>
        <p:spPr/>
        <p:txBody>
          <a:bodyPr>
            <a:normAutofit fontScale="62500" lnSpcReduction="20000"/>
          </a:bodyPr>
          <a:lstStyle/>
          <a:p>
            <a:pPr algn="just"/>
            <a:r>
              <a:rPr lang="en-US" sz="2800" dirty="0">
                <a:solidFill>
                  <a:srgbClr val="0070C0"/>
                </a:solidFill>
              </a:rPr>
              <a:t>THE SYSTEM CLOCK </a:t>
            </a:r>
          </a:p>
          <a:p>
            <a:pPr algn="just"/>
            <a:r>
              <a:rPr lang="en-US" dirty="0"/>
              <a:t>Operations performed by a processor, such as fetching an instruction, decoding the instruction, performing an arithmetic operation, and so on, are governed by a system clock. Typically, all operations begin with the pulse of the clock.</a:t>
            </a:r>
          </a:p>
          <a:p>
            <a:pPr lvl="1" algn="just"/>
            <a:r>
              <a:rPr lang="en-US" dirty="0"/>
              <a:t>The speed of a processor is dictated by the pulse frequency produced by the clock, measured in cycles per second, or Hertz (Hz)</a:t>
            </a:r>
          </a:p>
          <a:p>
            <a:pPr algn="just"/>
            <a:r>
              <a:rPr lang="en-US" dirty="0"/>
              <a:t>Typically, clock signals are generated by a quartz crystal, which generates a constant signal wave while power is applied</a:t>
            </a:r>
          </a:p>
          <a:p>
            <a:pPr algn="just"/>
            <a:r>
              <a:rPr lang="en-US" dirty="0"/>
              <a:t>This wave is converted into a digital voltage pulse stream that is provided in a constant flow to the processor circuitry </a:t>
            </a:r>
          </a:p>
          <a:p>
            <a:pPr algn="just"/>
            <a:r>
              <a:rPr lang="en-US" dirty="0">
                <a:solidFill>
                  <a:srgbClr val="FF0000"/>
                </a:solidFill>
              </a:rPr>
              <a:t>For example, a 1-GHz processor receives 1 billion pulses per second</a:t>
            </a:r>
          </a:p>
          <a:p>
            <a:pPr algn="just"/>
            <a:r>
              <a:rPr lang="en-US" dirty="0"/>
              <a:t>The rate of pulses is known as the clock rate, or clock speed</a:t>
            </a:r>
          </a:p>
          <a:p>
            <a:pPr algn="just"/>
            <a:r>
              <a:rPr lang="en-US" dirty="0"/>
              <a:t>One increment, or pulse, of the clock is referred to as a clock cycle, or a clock tick</a:t>
            </a:r>
          </a:p>
          <a:p>
            <a:pPr lvl="1" algn="just"/>
            <a:r>
              <a:rPr lang="en-US" dirty="0"/>
              <a:t>The time between pulses is the cycle time</a:t>
            </a:r>
          </a:p>
        </p:txBody>
      </p:sp>
    </p:spTree>
    <p:extLst>
      <p:ext uri="{BB962C8B-B14F-4D97-AF65-F5344CB8AC3E}">
        <p14:creationId xmlns:p14="http://schemas.microsoft.com/office/powerpoint/2010/main" val="1697912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Clock Speed and Instructions per Second</a:t>
            </a:r>
          </a:p>
        </p:txBody>
      </p:sp>
      <p:pic>
        <p:nvPicPr>
          <p:cNvPr id="3074" name="Picture 2"/>
          <p:cNvPicPr>
            <a:picLocks noChangeAspect="1" noChangeArrowheads="1"/>
          </p:cNvPicPr>
          <p:nvPr/>
        </p:nvPicPr>
        <p:blipFill>
          <a:blip r:embed="rId2"/>
          <a:srcRect/>
          <a:stretch>
            <a:fillRect/>
          </a:stretch>
        </p:blipFill>
        <p:spPr bwMode="auto">
          <a:xfrm>
            <a:off x="914400" y="1752600"/>
            <a:ext cx="7447141" cy="4267200"/>
          </a:xfrm>
          <a:prstGeom prst="rect">
            <a:avLst/>
          </a:prstGeom>
          <a:noFill/>
          <a:ln w="9525">
            <a:noFill/>
            <a:miter lim="800000"/>
            <a:headEnd/>
            <a:tailEnd/>
          </a:ln>
          <a:effectLst/>
        </p:spPr>
      </p:pic>
    </p:spTree>
    <p:extLst>
      <p:ext uri="{BB962C8B-B14F-4D97-AF65-F5344CB8AC3E}">
        <p14:creationId xmlns:p14="http://schemas.microsoft.com/office/powerpoint/2010/main" val="3599445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txBox="1">
            <a:spLocks noGrp="1"/>
          </p:cNvSpPr>
          <p:nvPr/>
        </p:nvSpPr>
        <p:spPr bwMode="auto">
          <a:xfrm>
            <a:off x="7848600" y="62484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r"/>
            <a:fld id="{D1C40EE6-253C-44ED-9D78-2B95AA4AB1AC}" type="slidenum">
              <a:rPr lang="en-US" sz="1400">
                <a:latin typeface="Arial" charset="0"/>
              </a:rPr>
              <a:pPr algn="r"/>
              <a:t>3</a:t>
            </a:fld>
            <a:endParaRPr lang="en-US" sz="1400">
              <a:latin typeface="Arial" charset="0"/>
            </a:endParaRPr>
          </a:p>
        </p:txBody>
      </p:sp>
      <p:sp>
        <p:nvSpPr>
          <p:cNvPr id="3075" name="Rectangle 2"/>
          <p:cNvSpPr>
            <a:spLocks noGrp="1" noChangeArrowheads="1"/>
          </p:cNvSpPr>
          <p:nvPr>
            <p:ph type="title" idx="4294967295"/>
          </p:nvPr>
        </p:nvSpPr>
        <p:spPr>
          <a:xfrm>
            <a:off x="1427163" y="506413"/>
            <a:ext cx="7716837" cy="1073150"/>
          </a:xfrm>
        </p:spPr>
        <p:txBody>
          <a:bodyPr lIns="92075" tIns="46038" rIns="92075" bIns="46038"/>
          <a:lstStyle/>
          <a:p>
            <a:r>
              <a:rPr lang="en-US" sz="4000"/>
              <a:t>What Is Computer Architecture?</a:t>
            </a:r>
          </a:p>
        </p:txBody>
      </p:sp>
      <p:sp>
        <p:nvSpPr>
          <p:cNvPr id="3076" name="Rectangle 3"/>
          <p:cNvSpPr>
            <a:spLocks noGrp="1" noChangeArrowheads="1"/>
          </p:cNvSpPr>
          <p:nvPr>
            <p:ph type="body" idx="4294967295"/>
          </p:nvPr>
        </p:nvSpPr>
        <p:spPr>
          <a:xfrm>
            <a:off x="685800" y="2133600"/>
            <a:ext cx="7772400" cy="4114800"/>
          </a:xfrm>
        </p:spPr>
        <p:txBody>
          <a:bodyPr lIns="92075" tIns="46038" rIns="92075" bIns="46038"/>
          <a:lstStyle/>
          <a:p>
            <a:pPr algn="ctr">
              <a:buFont typeface="Wingdings" pitchFamily="2" charset="2"/>
              <a:buNone/>
            </a:pPr>
            <a:r>
              <a:rPr lang="en-US" sz="3600" dirty="0"/>
              <a:t>Computer Architecture  = </a:t>
            </a:r>
          </a:p>
          <a:p>
            <a:pPr algn="ctr">
              <a:buFont typeface="Wingdings" pitchFamily="2" charset="2"/>
              <a:buNone/>
            </a:pPr>
            <a:r>
              <a:rPr lang="en-US" sz="3600" dirty="0"/>
              <a:t>Instruction Set Architecture + Machine Organization</a:t>
            </a:r>
          </a:p>
          <a:p>
            <a:endParaRPr lang="en-US" sz="3600" dirty="0"/>
          </a:p>
        </p:txBody>
      </p:sp>
    </p:spTree>
    <p:extLst>
      <p:ext uri="{BB962C8B-B14F-4D97-AF65-F5344CB8AC3E}">
        <p14:creationId xmlns:p14="http://schemas.microsoft.com/office/powerpoint/2010/main" val="29554543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Clock Speed and Instructions per Second</a:t>
            </a:r>
          </a:p>
        </p:txBody>
      </p:sp>
      <p:sp>
        <p:nvSpPr>
          <p:cNvPr id="3" name="Content Placeholder 2"/>
          <p:cNvSpPr>
            <a:spLocks noGrp="1"/>
          </p:cNvSpPr>
          <p:nvPr>
            <p:ph idx="1"/>
          </p:nvPr>
        </p:nvSpPr>
        <p:spPr/>
        <p:txBody>
          <a:bodyPr>
            <a:noAutofit/>
          </a:bodyPr>
          <a:lstStyle/>
          <a:p>
            <a:pPr algn="just"/>
            <a:r>
              <a:rPr lang="en-US" sz="2500" dirty="0"/>
              <a:t>The execution of an instruction involves a number of discrete steps, such as-</a:t>
            </a:r>
          </a:p>
          <a:p>
            <a:pPr lvl="1" algn="just"/>
            <a:r>
              <a:rPr lang="en-US" sz="2500" dirty="0">
                <a:solidFill>
                  <a:srgbClr val="FF0000"/>
                </a:solidFill>
              </a:rPr>
              <a:t>fetching</a:t>
            </a:r>
            <a:r>
              <a:rPr lang="en-US" sz="2500" dirty="0"/>
              <a:t> the instruction from memory, </a:t>
            </a:r>
            <a:r>
              <a:rPr lang="en-US" sz="2500" dirty="0">
                <a:solidFill>
                  <a:srgbClr val="00B050"/>
                </a:solidFill>
              </a:rPr>
              <a:t>decoding</a:t>
            </a:r>
            <a:r>
              <a:rPr lang="en-US" sz="2500" dirty="0"/>
              <a:t> the various portions of the instruction, </a:t>
            </a:r>
            <a:r>
              <a:rPr lang="en-US" sz="2500" dirty="0">
                <a:solidFill>
                  <a:srgbClr val="0070C0"/>
                </a:solidFill>
              </a:rPr>
              <a:t>loading</a:t>
            </a:r>
            <a:r>
              <a:rPr lang="en-US" sz="2500" dirty="0"/>
              <a:t> and </a:t>
            </a:r>
            <a:r>
              <a:rPr lang="en-US" sz="2500" dirty="0">
                <a:solidFill>
                  <a:srgbClr val="0070C0"/>
                </a:solidFill>
              </a:rPr>
              <a:t>storing</a:t>
            </a:r>
            <a:r>
              <a:rPr lang="en-US" sz="2500" dirty="0"/>
              <a:t> data, and </a:t>
            </a:r>
            <a:r>
              <a:rPr lang="en-US" sz="2500" dirty="0">
                <a:solidFill>
                  <a:srgbClr val="002060"/>
                </a:solidFill>
              </a:rPr>
              <a:t>performing</a:t>
            </a:r>
            <a:r>
              <a:rPr lang="en-US" sz="2500" dirty="0"/>
              <a:t> arithmetic and logical operations</a:t>
            </a:r>
          </a:p>
          <a:p>
            <a:pPr algn="just"/>
            <a:r>
              <a:rPr lang="en-US" sz="2500" dirty="0"/>
              <a:t>Thus, most instructions on most processors require multiple clock cycles to complete</a:t>
            </a:r>
          </a:p>
          <a:p>
            <a:pPr algn="just"/>
            <a:r>
              <a:rPr lang="en-US" sz="2500" dirty="0"/>
              <a:t>Some instructions may take only a few cycles, while others require dozens</a:t>
            </a:r>
          </a:p>
          <a:p>
            <a:pPr lvl="1" algn="just"/>
            <a:r>
              <a:rPr lang="en-US" sz="2500" dirty="0"/>
              <a:t>A straight comparison of clock speeds on different processors does not tell the whole story about performance</a:t>
            </a:r>
          </a:p>
        </p:txBody>
      </p:sp>
    </p:spTree>
    <p:extLst>
      <p:ext uri="{BB962C8B-B14F-4D97-AF65-F5344CB8AC3E}">
        <p14:creationId xmlns:p14="http://schemas.microsoft.com/office/powerpoint/2010/main" val="990439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Clock Speed and Instructions per Second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algn="just"/>
                <a:r>
                  <a:rPr lang="en-US" sz="2000" dirty="0">
                    <a:solidFill>
                      <a:srgbClr val="0070C0"/>
                    </a:solidFill>
                  </a:rPr>
                  <a:t>INSTRUCTION EXECUTION RATE </a:t>
                </a:r>
              </a:p>
              <a:p>
                <a:pPr algn="just"/>
                <a:r>
                  <a:rPr lang="en-US" sz="2000" dirty="0"/>
                  <a:t>A processor is driven by a clock with a constant frequency </a:t>
                </a:r>
                <a:r>
                  <a:rPr lang="en-US" sz="2000" i="1" dirty="0"/>
                  <a:t>f</a:t>
                </a:r>
                <a:r>
                  <a:rPr lang="en-US" sz="2000" dirty="0"/>
                  <a:t> or, equivalently, a constant cycle time </a:t>
                </a:r>
                <a:r>
                  <a:rPr lang="el-GR" sz="2000" dirty="0"/>
                  <a:t>τ</a:t>
                </a:r>
                <a:r>
                  <a:rPr lang="en-US" sz="2000" dirty="0"/>
                  <a:t>, where </a:t>
                </a:r>
                <a:r>
                  <a:rPr lang="el-GR" sz="2000" dirty="0"/>
                  <a:t>τ</a:t>
                </a:r>
                <a:r>
                  <a:rPr lang="en-US" sz="2000" dirty="0"/>
                  <a:t> = 1/</a:t>
                </a:r>
                <a:r>
                  <a:rPr lang="en-US" sz="2000" i="1" dirty="0"/>
                  <a:t>f</a:t>
                </a:r>
              </a:p>
              <a:p>
                <a:pPr algn="just"/>
                <a:r>
                  <a:rPr lang="en-US" sz="2000" dirty="0"/>
                  <a:t>Define the instruction count, </a:t>
                </a:r>
                <a14:m>
                  <m:oMath xmlns:m="http://schemas.openxmlformats.org/officeDocument/2006/math">
                    <m:sSub>
                      <m:sSubPr>
                        <m:ctrlPr>
                          <a:rPr lang="en-US" sz="2000" i="1" dirty="0" smtClean="0">
                            <a:latin typeface="Cambria Math" panose="02040503050406030204" pitchFamily="18" charset="0"/>
                          </a:rPr>
                        </m:ctrlPr>
                      </m:sSubPr>
                      <m:e>
                        <m:r>
                          <a:rPr lang="en-US" sz="2000" b="0" i="1" dirty="0" smtClean="0">
                            <a:latin typeface="Cambria Math" panose="02040503050406030204" pitchFamily="18" charset="0"/>
                          </a:rPr>
                          <m:t>𝐼</m:t>
                        </m:r>
                      </m:e>
                      <m:sub>
                        <m:r>
                          <a:rPr lang="en-US" sz="2000" b="0" i="1" dirty="0" smtClean="0">
                            <a:latin typeface="Cambria Math" panose="02040503050406030204" pitchFamily="18" charset="0"/>
                          </a:rPr>
                          <m:t>𝑐</m:t>
                        </m:r>
                      </m:sub>
                    </m:sSub>
                  </m:oMath>
                </a14:m>
                <a:r>
                  <a:rPr lang="en-US" sz="2000" dirty="0"/>
                  <a:t>, for a program as the number of machine instructions executed for that program until it runs to completion or for some defined time interval</a:t>
                </a:r>
              </a:p>
              <a:p>
                <a:pPr algn="just"/>
                <a:r>
                  <a:rPr lang="en-US" sz="2000" dirty="0"/>
                  <a:t>An important parameter is the average cycles per instruction CPI for a program</a:t>
                </a:r>
              </a:p>
              <a:p>
                <a:pPr algn="just"/>
                <a:r>
                  <a:rPr lang="en-US" sz="2000" dirty="0"/>
                  <a:t>If all instructions required the same number of clock cycles, then CPI would be a </a:t>
                </a:r>
                <a:r>
                  <a:rPr lang="en-US" sz="2000" dirty="0">
                    <a:solidFill>
                      <a:srgbClr val="FF0000"/>
                    </a:solidFill>
                  </a:rPr>
                  <a:t>constant</a:t>
                </a:r>
                <a:r>
                  <a:rPr lang="en-US" sz="2000" dirty="0"/>
                  <a:t> value for a processor</a:t>
                </a:r>
              </a:p>
              <a:p>
                <a:pPr algn="just"/>
                <a:r>
                  <a:rPr lang="en-US" sz="2000" dirty="0"/>
                  <a:t>On any given processor, the number of clock cycles required varies for different types of instructions, such as load, store, branch, and so on</a:t>
                </a:r>
              </a:p>
              <a:p>
                <a:pPr algn="just"/>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809" r="-741"/>
                </a:stretch>
              </a:blipFill>
            </p:spPr>
            <p:txBody>
              <a:bodyPr/>
              <a:lstStyle/>
              <a:p>
                <a:r>
                  <a:rPr lang="en-US">
                    <a:noFill/>
                  </a:rPr>
                  <a:t> </a:t>
                </a:r>
              </a:p>
            </p:txBody>
          </p:sp>
        </mc:Fallback>
      </mc:AlternateContent>
    </p:spTree>
    <p:extLst>
      <p:ext uri="{BB962C8B-B14F-4D97-AF65-F5344CB8AC3E}">
        <p14:creationId xmlns:p14="http://schemas.microsoft.com/office/powerpoint/2010/main" val="1021063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Clock Speed and Instructions per Second</a:t>
            </a:r>
          </a:p>
        </p:txBody>
      </p:sp>
      <p:sp>
        <p:nvSpPr>
          <p:cNvPr id="3" name="Content Placeholder 2"/>
          <p:cNvSpPr>
            <a:spLocks noGrp="1"/>
          </p:cNvSpPr>
          <p:nvPr>
            <p:ph idx="1"/>
          </p:nvPr>
        </p:nvSpPr>
        <p:spPr/>
        <p:txBody>
          <a:bodyPr/>
          <a:lstStyle/>
          <a:p>
            <a:pPr algn="just"/>
            <a:r>
              <a:rPr lang="en-US" dirty="0"/>
              <a:t>Let      be the number of cycles required for instruction type </a:t>
            </a:r>
            <a:r>
              <a:rPr lang="en-US" dirty="0" err="1"/>
              <a:t>i</a:t>
            </a:r>
            <a:r>
              <a:rPr lang="en-US" dirty="0"/>
              <a:t> and  be the number of executed instructions of type </a:t>
            </a:r>
            <a:r>
              <a:rPr lang="en-US" dirty="0" err="1"/>
              <a:t>i</a:t>
            </a:r>
            <a:r>
              <a:rPr lang="en-US" dirty="0"/>
              <a:t> for a given program</a:t>
            </a:r>
          </a:p>
          <a:p>
            <a:pPr algn="just"/>
            <a:r>
              <a:rPr lang="en-US" dirty="0"/>
              <a:t>Then we can calculate an overall CPI as follows:</a:t>
            </a:r>
          </a:p>
          <a:p>
            <a:pPr algn="just"/>
            <a:endParaRPr lang="en-US" dirty="0"/>
          </a:p>
          <a:p>
            <a:endParaRPr lang="en-US" dirty="0"/>
          </a:p>
        </p:txBody>
      </p:sp>
      <mc:AlternateContent xmlns:mc="http://schemas.openxmlformats.org/markup-compatibility/2006" xmlns:a14="http://schemas.microsoft.com/office/drawing/2010/main">
        <mc:Choice Requires="a14">
          <p:sp>
            <p:nvSpPr>
              <p:cNvPr id="26628" name="Object 4"/>
              <p:cNvSpPr txBox="1"/>
              <p:nvPr/>
            </p:nvSpPr>
            <p:spPr bwMode="auto">
              <a:xfrm>
                <a:off x="2971800" y="4495800"/>
                <a:ext cx="2286000" cy="1239838"/>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𝐶𝑃𝐼</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nary>
                            <m:naryPr>
                              <m:chr m:val="∑"/>
                              <m:ctrlPr>
                                <a:rPr lang="en-US" i="1">
                                  <a:solidFill>
                                    <a:srgbClr val="000000"/>
                                  </a:solidFill>
                                  <a:latin typeface="Cambria Math" panose="02040503050406030204" pitchFamily="18" charset="0"/>
                                </a:rPr>
                              </m:ctrlPr>
                            </m:naryPr>
                            <m:sub>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=1</m:t>
                              </m:r>
                            </m:sub>
                            <m:sup>
                              <m:r>
                                <a:rPr lang="en-US" i="1">
                                  <a:solidFill>
                                    <a:srgbClr val="000000"/>
                                  </a:solidFill>
                                  <a:latin typeface="Cambria Math" panose="02040503050406030204" pitchFamily="18" charset="0"/>
                                </a:rPr>
                                <m:t>𝑛</m:t>
                              </m:r>
                            </m:sup>
                            <m:e>
                              <m:r>
                                <a:rPr lang="en-US" i="1">
                                  <a:solidFill>
                                    <a:srgbClr val="000000"/>
                                  </a:solidFill>
                                  <a:latin typeface="Cambria Math" panose="02040503050406030204" pitchFamily="18" charset="0"/>
                                </a:rPr>
                                <m:t>𝐶𝑃</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𝑖</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𝑖</m:t>
                                  </m:r>
                                </m:sub>
                              </m:sSub>
                            </m:e>
                          </m:nary>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𝑐</m:t>
                              </m:r>
                            </m:sub>
                          </m:sSub>
                        </m:den>
                      </m:f>
                    </m:oMath>
                  </m:oMathPara>
                </a14:m>
                <a:endParaRPr lang="en-US" dirty="0"/>
              </a:p>
            </p:txBody>
          </p:sp>
        </mc:Choice>
        <mc:Fallback xmlns="">
          <p:sp>
            <p:nvSpPr>
              <p:cNvPr id="26628" name="Object 4"/>
              <p:cNvSpPr txBox="1">
                <a:spLocks noRot="1" noChangeAspect="1" noMove="1" noResize="1" noEditPoints="1" noAdjustHandles="1" noChangeArrowheads="1" noChangeShapeType="1" noTextEdit="1"/>
              </p:cNvSpPr>
              <p:nvPr/>
            </p:nvSpPr>
            <p:spPr bwMode="auto">
              <a:xfrm>
                <a:off x="2971800" y="4495800"/>
                <a:ext cx="2286000" cy="1239838"/>
              </a:xfrm>
              <a:prstGeom prst="rect">
                <a:avLst/>
              </a:prstGeom>
              <a:blipFill>
                <a:blip r:embed="rId3"/>
                <a:stretch>
                  <a:fillRect/>
                </a:stretch>
              </a:blipFill>
            </p:spPr>
            <p:txBody>
              <a:bodyPr/>
              <a:lstStyle/>
              <a:p>
                <a:r>
                  <a:rPr lang="en-US">
                    <a:noFill/>
                  </a:rPr>
                  <a:t> </a:t>
                </a:r>
              </a:p>
            </p:txBody>
          </p:sp>
        </mc:Fallback>
      </mc:AlternateContent>
      <p:graphicFrame>
        <p:nvGraphicFramePr>
          <p:cNvPr id="7" name="Object 6"/>
          <p:cNvGraphicFramePr>
            <a:graphicFrameLocks noChangeAspect="1"/>
          </p:cNvGraphicFramePr>
          <p:nvPr>
            <p:extLst>
              <p:ext uri="{D42A27DB-BD31-4B8C-83A1-F6EECF244321}">
                <p14:modId xmlns:p14="http://schemas.microsoft.com/office/powerpoint/2010/main" val="2980978247"/>
              </p:ext>
            </p:extLst>
          </p:nvPr>
        </p:nvGraphicFramePr>
        <p:xfrm>
          <a:off x="1524000" y="1676400"/>
          <a:ext cx="722313" cy="490538"/>
        </p:xfrm>
        <a:graphic>
          <a:graphicData uri="http://schemas.openxmlformats.org/presentationml/2006/ole">
            <mc:AlternateContent xmlns:mc="http://schemas.openxmlformats.org/markup-compatibility/2006">
              <mc:Choice xmlns:v="urn:schemas-microsoft-com:vml" Requires="v">
                <p:oleObj spid="_x0000_s1156" name="Equation" r:id="rId4" imgW="317087" imgH="215619" progId="Equation.3">
                  <p:embed/>
                </p:oleObj>
              </mc:Choice>
              <mc:Fallback>
                <p:oleObj name="Equation" r:id="rId4" imgW="317087" imgH="215619" progId="Equation.3">
                  <p:embed/>
                  <p:pic>
                    <p:nvPicPr>
                      <p:cNvPr id="0"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676400"/>
                        <a:ext cx="722313"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391704249"/>
              </p:ext>
            </p:extLst>
          </p:nvPr>
        </p:nvGraphicFramePr>
        <p:xfrm>
          <a:off x="4876800" y="2057400"/>
          <a:ext cx="374650" cy="613064"/>
        </p:xfrm>
        <a:graphic>
          <a:graphicData uri="http://schemas.openxmlformats.org/presentationml/2006/ole">
            <mc:AlternateContent xmlns:mc="http://schemas.openxmlformats.org/markup-compatibility/2006">
              <mc:Choice xmlns:v="urn:schemas-microsoft-com:vml" Requires="v">
                <p:oleObj spid="_x0000_s1157" name="Equation" r:id="rId6" imgW="139700" imgH="228600" progId="Equation.3">
                  <p:embed/>
                </p:oleObj>
              </mc:Choice>
              <mc:Fallback>
                <p:oleObj name="Equation" r:id="rId6" imgW="139700" imgH="228600" progId="Equation.3">
                  <p:embed/>
                  <p:pic>
                    <p:nvPicPr>
                      <p:cNvPr id="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2057400"/>
                        <a:ext cx="374650" cy="613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720148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Clock Speed and Instructions per Second</a:t>
            </a:r>
          </a:p>
        </p:txBody>
      </p:sp>
      <p:sp>
        <p:nvSpPr>
          <p:cNvPr id="3" name="Content Placeholder 2"/>
          <p:cNvSpPr>
            <a:spLocks noGrp="1"/>
          </p:cNvSpPr>
          <p:nvPr>
            <p:ph idx="1"/>
          </p:nvPr>
        </p:nvSpPr>
        <p:spPr/>
        <p:txBody>
          <a:bodyPr>
            <a:noAutofit/>
          </a:bodyPr>
          <a:lstStyle/>
          <a:p>
            <a:pPr algn="just"/>
            <a:r>
              <a:rPr lang="en-US" sz="1600" dirty="0"/>
              <a:t>The processor time </a:t>
            </a:r>
            <a:r>
              <a:rPr lang="en-US" sz="1600" i="1" dirty="0"/>
              <a:t>T</a:t>
            </a:r>
            <a:r>
              <a:rPr lang="en-US" sz="1600" dirty="0"/>
              <a:t> needed to execute a given program can be expressed as:</a:t>
            </a:r>
          </a:p>
          <a:p>
            <a:pPr algn="just"/>
            <a:endParaRPr lang="en-US" sz="1600" dirty="0"/>
          </a:p>
          <a:p>
            <a:pPr algn="just"/>
            <a:endParaRPr lang="en-US" sz="1600" dirty="0"/>
          </a:p>
          <a:p>
            <a:pPr algn="just"/>
            <a:r>
              <a:rPr lang="en-US" sz="1600" dirty="0"/>
              <a:t>We can refine this formulation by recognizing that during the execution of an instruction, part of the work is done by the processor, and part of the time a word is being transferred to or from memory</a:t>
            </a:r>
          </a:p>
          <a:p>
            <a:pPr algn="just"/>
            <a:r>
              <a:rPr lang="en-US" sz="1600" dirty="0"/>
              <a:t>In this latter case, the time to transfer depends on the memory cycle time, which may be greater than the processor cycle time</a:t>
            </a:r>
          </a:p>
          <a:p>
            <a:pPr algn="just"/>
            <a:r>
              <a:rPr lang="en-US" sz="1600" dirty="0"/>
              <a:t>We can rewrite the preceding equation as </a:t>
            </a:r>
          </a:p>
          <a:p>
            <a:pPr algn="just"/>
            <a:endParaRPr lang="en-US" sz="1600" dirty="0"/>
          </a:p>
          <a:p>
            <a:pPr algn="just"/>
            <a:endParaRPr lang="en-US" sz="1600" dirty="0"/>
          </a:p>
          <a:p>
            <a:pPr algn="just"/>
            <a:r>
              <a:rPr lang="en-US" sz="1600" dirty="0"/>
              <a:t>where </a:t>
            </a:r>
            <a:r>
              <a:rPr lang="en-US" sz="1600" i="1" dirty="0"/>
              <a:t>p</a:t>
            </a:r>
            <a:r>
              <a:rPr lang="en-US" sz="1600" dirty="0"/>
              <a:t> is the number of processor cycles needed to decode and execute the instruction, </a:t>
            </a:r>
            <a:r>
              <a:rPr lang="en-US" sz="1600" i="1" dirty="0"/>
              <a:t>m</a:t>
            </a:r>
            <a:r>
              <a:rPr lang="en-US" sz="1600" dirty="0"/>
              <a:t> is the number of memory references needed, and </a:t>
            </a:r>
            <a:r>
              <a:rPr lang="en-US" sz="1600" i="1" dirty="0"/>
              <a:t>k</a:t>
            </a:r>
            <a:r>
              <a:rPr lang="en-US" sz="1600" dirty="0"/>
              <a:t> is the ratio between memory cycle time and processor cycle time</a:t>
            </a:r>
          </a:p>
          <a:p>
            <a:pPr algn="just"/>
            <a:r>
              <a:rPr lang="en-US" sz="1600" dirty="0"/>
              <a:t>The five performance factors in the preceding equation (</a:t>
            </a:r>
            <a:r>
              <a:rPr lang="en-US" sz="1600" i="1" dirty="0" err="1"/>
              <a:t>Ic</a:t>
            </a:r>
            <a:r>
              <a:rPr lang="en-US" sz="1600" dirty="0"/>
              <a:t>,</a:t>
            </a:r>
            <a:r>
              <a:rPr lang="en-US" sz="1600" i="1" dirty="0"/>
              <a:t> p</a:t>
            </a:r>
            <a:r>
              <a:rPr lang="en-US" sz="1600" dirty="0"/>
              <a:t>, </a:t>
            </a:r>
            <a:r>
              <a:rPr lang="en-US" sz="1600" i="1" dirty="0"/>
              <a:t>m</a:t>
            </a:r>
            <a:r>
              <a:rPr lang="en-US" sz="1600" dirty="0"/>
              <a:t>,</a:t>
            </a:r>
            <a:r>
              <a:rPr lang="en-US" sz="1600" i="1" dirty="0"/>
              <a:t> k, </a:t>
            </a:r>
            <a:r>
              <a:rPr lang="el-GR" sz="1600" i="1" dirty="0"/>
              <a:t>τ</a:t>
            </a:r>
            <a:r>
              <a:rPr lang="en-US" sz="1600" i="1" dirty="0"/>
              <a:t> </a:t>
            </a:r>
            <a:r>
              <a:rPr lang="en-US" sz="1600" dirty="0"/>
              <a:t>) are influenced by four system attributes: </a:t>
            </a:r>
            <a:r>
              <a:rPr lang="en-US" sz="1600" dirty="0">
                <a:solidFill>
                  <a:srgbClr val="FF0000"/>
                </a:solidFill>
              </a:rPr>
              <a:t>the design of the instruction set </a:t>
            </a:r>
            <a:r>
              <a:rPr lang="en-US" sz="1600" dirty="0"/>
              <a:t>(known as </a:t>
            </a:r>
            <a:r>
              <a:rPr lang="en-US" sz="1600" i="1" dirty="0"/>
              <a:t>instruction set architecture), </a:t>
            </a:r>
            <a:r>
              <a:rPr lang="en-US" sz="1600" i="1" dirty="0">
                <a:solidFill>
                  <a:srgbClr val="FF0000"/>
                </a:solidFill>
              </a:rPr>
              <a:t>compiler technology </a:t>
            </a:r>
            <a:r>
              <a:rPr lang="en-US" sz="1600" i="1" dirty="0"/>
              <a:t>(how effective </a:t>
            </a:r>
            <a:r>
              <a:rPr lang="en-US" sz="1600" dirty="0"/>
              <a:t>the compiler is in producing an efficient machine language program from a high-level language program), </a:t>
            </a:r>
            <a:r>
              <a:rPr lang="en-US" sz="1600" dirty="0">
                <a:solidFill>
                  <a:srgbClr val="FF0000"/>
                </a:solidFill>
              </a:rPr>
              <a:t>processor implementation</a:t>
            </a:r>
            <a:r>
              <a:rPr lang="en-US" sz="1600" dirty="0"/>
              <a:t>, and </a:t>
            </a:r>
            <a:r>
              <a:rPr lang="en-US" sz="1600" dirty="0">
                <a:solidFill>
                  <a:srgbClr val="FF0000"/>
                </a:solidFill>
              </a:rPr>
              <a:t>cache</a:t>
            </a:r>
            <a:r>
              <a:rPr lang="en-US" sz="1600" dirty="0"/>
              <a:t> and </a:t>
            </a:r>
            <a:r>
              <a:rPr lang="en-US" sz="1600" dirty="0">
                <a:solidFill>
                  <a:srgbClr val="FF0000"/>
                </a:solidFill>
              </a:rPr>
              <a:t>memory hierarchy</a:t>
            </a:r>
          </a:p>
        </p:txBody>
      </p:sp>
      <p:graphicFrame>
        <p:nvGraphicFramePr>
          <p:cNvPr id="9" name="Object 8"/>
          <p:cNvGraphicFramePr>
            <a:graphicFrameLocks noChangeAspect="1"/>
          </p:cNvGraphicFramePr>
          <p:nvPr/>
        </p:nvGraphicFramePr>
        <p:xfrm>
          <a:off x="3200400" y="1981200"/>
          <a:ext cx="1905000" cy="439616"/>
        </p:xfrm>
        <a:graphic>
          <a:graphicData uri="http://schemas.openxmlformats.org/presentationml/2006/ole">
            <mc:AlternateContent xmlns:mc="http://schemas.openxmlformats.org/markup-compatibility/2006">
              <mc:Choice xmlns:v="urn:schemas-microsoft-com:vml" Requires="v">
                <p:oleObj spid="_x0000_s2142" name="Equation" r:id="rId3" imgW="990600" imgH="228600" progId="Equation.3">
                  <p:embed/>
                </p:oleObj>
              </mc:Choice>
              <mc:Fallback>
                <p:oleObj name="Equation" r:id="rId3" imgW="990600" imgH="228600" progId="Equation.3">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1981200"/>
                        <a:ext cx="1905000" cy="4396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3276600" y="4191000"/>
          <a:ext cx="2455333" cy="381000"/>
        </p:xfrm>
        <a:graphic>
          <a:graphicData uri="http://schemas.openxmlformats.org/presentationml/2006/ole">
            <mc:AlternateContent xmlns:mc="http://schemas.openxmlformats.org/markup-compatibility/2006">
              <mc:Choice xmlns:v="urn:schemas-microsoft-com:vml" Requires="v">
                <p:oleObj spid="_x0000_s2143" name="Equation" r:id="rId5" imgW="1473200" imgH="228600" progId="Equation.3">
                  <p:embed/>
                </p:oleObj>
              </mc:Choice>
              <mc:Fallback>
                <p:oleObj name="Equation" r:id="rId5" imgW="1473200" imgH="228600" progId="Equation.3">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4191000"/>
                        <a:ext cx="245533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53256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Clock Speed and Instructions per Second</a:t>
            </a:r>
          </a:p>
        </p:txBody>
      </p:sp>
      <p:sp>
        <p:nvSpPr>
          <p:cNvPr id="3" name="Content Placeholder 2"/>
          <p:cNvSpPr>
            <a:spLocks noGrp="1"/>
          </p:cNvSpPr>
          <p:nvPr>
            <p:ph idx="1"/>
          </p:nvPr>
        </p:nvSpPr>
        <p:spPr/>
        <p:txBody>
          <a:bodyPr>
            <a:noAutofit/>
          </a:bodyPr>
          <a:lstStyle/>
          <a:p>
            <a:r>
              <a:rPr lang="en-US" sz="2000" dirty="0">
                <a:solidFill>
                  <a:schemeClr val="tx1">
                    <a:lumMod val="95000"/>
                    <a:lumOff val="5000"/>
                  </a:schemeClr>
                </a:solidFill>
              </a:rPr>
              <a:t>For the multi-cycle </a:t>
            </a:r>
            <a:r>
              <a:rPr lang="en-US" sz="2000" dirty="0">
                <a:solidFill>
                  <a:schemeClr val="tx1">
                    <a:lumMod val="95000"/>
                    <a:lumOff val="5000"/>
                  </a:schemeClr>
                </a:solidFill>
                <a:hlinkClick r:id="rId2" tooltip="MIPS architecture"/>
              </a:rPr>
              <a:t>MIPS</a:t>
            </a:r>
            <a:r>
              <a:rPr lang="en-US" sz="2000" dirty="0">
                <a:solidFill>
                  <a:schemeClr val="tx1">
                    <a:lumMod val="95000"/>
                    <a:lumOff val="5000"/>
                  </a:schemeClr>
                </a:solidFill>
              </a:rPr>
              <a:t>, there are 5 types of instructions:</a:t>
            </a:r>
          </a:p>
          <a:p>
            <a:pPr lvl="1"/>
            <a:r>
              <a:rPr lang="en-US" sz="2000" dirty="0">
                <a:solidFill>
                  <a:schemeClr val="tx1">
                    <a:lumMod val="95000"/>
                    <a:lumOff val="5000"/>
                  </a:schemeClr>
                </a:solidFill>
              </a:rPr>
              <a:t>Load (5 cycles)</a:t>
            </a:r>
          </a:p>
          <a:p>
            <a:pPr lvl="1"/>
            <a:r>
              <a:rPr lang="en-US" sz="2000" dirty="0">
                <a:solidFill>
                  <a:schemeClr val="tx1">
                    <a:lumMod val="95000"/>
                    <a:lumOff val="5000"/>
                  </a:schemeClr>
                </a:solidFill>
              </a:rPr>
              <a:t>Store (4 cycles)</a:t>
            </a:r>
          </a:p>
          <a:p>
            <a:pPr lvl="1"/>
            <a:r>
              <a:rPr lang="en-US" sz="2000" dirty="0">
                <a:solidFill>
                  <a:schemeClr val="tx1">
                    <a:lumMod val="95000"/>
                    <a:lumOff val="5000"/>
                  </a:schemeClr>
                </a:solidFill>
                <a:hlinkClick r:id="rId2" tooltip="MIPS architecture"/>
              </a:rPr>
              <a:t>R-type</a:t>
            </a:r>
            <a:r>
              <a:rPr lang="en-US" sz="2000" dirty="0">
                <a:solidFill>
                  <a:schemeClr val="tx1">
                    <a:lumMod val="95000"/>
                    <a:lumOff val="5000"/>
                  </a:schemeClr>
                </a:solidFill>
              </a:rPr>
              <a:t> (4 cycles)</a:t>
            </a:r>
          </a:p>
          <a:p>
            <a:pPr lvl="1"/>
            <a:r>
              <a:rPr lang="en-US" sz="2000" dirty="0">
                <a:solidFill>
                  <a:schemeClr val="tx1">
                    <a:lumMod val="95000"/>
                    <a:lumOff val="5000"/>
                  </a:schemeClr>
                </a:solidFill>
                <a:hlinkClick r:id="rId2" tooltip="MIPS architecture"/>
              </a:rPr>
              <a:t>Branch</a:t>
            </a:r>
            <a:r>
              <a:rPr lang="en-US" sz="2000" dirty="0">
                <a:solidFill>
                  <a:schemeClr val="tx1">
                    <a:lumMod val="95000"/>
                    <a:lumOff val="5000"/>
                  </a:schemeClr>
                </a:solidFill>
              </a:rPr>
              <a:t> (3 cycles)</a:t>
            </a:r>
          </a:p>
          <a:p>
            <a:pPr lvl="1"/>
            <a:r>
              <a:rPr lang="en-US" sz="2000" dirty="0">
                <a:solidFill>
                  <a:schemeClr val="tx1">
                    <a:lumMod val="95000"/>
                    <a:lumOff val="5000"/>
                  </a:schemeClr>
                </a:solidFill>
                <a:hlinkClick r:id="rId2" tooltip="MIPS architecture"/>
              </a:rPr>
              <a:t>Jump</a:t>
            </a:r>
            <a:r>
              <a:rPr lang="en-US" sz="2000" dirty="0">
                <a:solidFill>
                  <a:schemeClr val="tx1">
                    <a:lumMod val="95000"/>
                    <a:lumOff val="5000"/>
                  </a:schemeClr>
                </a:solidFill>
              </a:rPr>
              <a:t> (3 cycles)</a:t>
            </a:r>
          </a:p>
          <a:p>
            <a:r>
              <a:rPr lang="en-US" sz="2000" dirty="0">
                <a:solidFill>
                  <a:schemeClr val="tx1">
                    <a:lumMod val="95000"/>
                    <a:lumOff val="5000"/>
                  </a:schemeClr>
                </a:solidFill>
              </a:rPr>
              <a:t>If a program has:</a:t>
            </a:r>
          </a:p>
          <a:p>
            <a:pPr lvl="1"/>
            <a:r>
              <a:rPr lang="en-US" sz="2000" dirty="0">
                <a:solidFill>
                  <a:schemeClr val="tx1">
                    <a:lumMod val="95000"/>
                    <a:lumOff val="5000"/>
                  </a:schemeClr>
                </a:solidFill>
              </a:rPr>
              <a:t>50% load instructions</a:t>
            </a:r>
          </a:p>
          <a:p>
            <a:pPr lvl="1"/>
            <a:r>
              <a:rPr lang="en-US" sz="2000" dirty="0">
                <a:solidFill>
                  <a:schemeClr val="tx1">
                    <a:lumMod val="95000"/>
                    <a:lumOff val="5000"/>
                  </a:schemeClr>
                </a:solidFill>
              </a:rPr>
              <a:t>15% R-type instructions</a:t>
            </a:r>
          </a:p>
          <a:p>
            <a:pPr lvl="1"/>
            <a:r>
              <a:rPr lang="en-US" sz="2000" dirty="0">
                <a:solidFill>
                  <a:schemeClr val="tx1">
                    <a:lumMod val="95000"/>
                    <a:lumOff val="5000"/>
                  </a:schemeClr>
                </a:solidFill>
              </a:rPr>
              <a:t>25% store instructions</a:t>
            </a:r>
          </a:p>
          <a:p>
            <a:pPr lvl="1"/>
            <a:r>
              <a:rPr lang="en-US" sz="2000" dirty="0">
                <a:solidFill>
                  <a:schemeClr val="tx1">
                    <a:lumMod val="95000"/>
                    <a:lumOff val="5000"/>
                  </a:schemeClr>
                </a:solidFill>
              </a:rPr>
              <a:t>8% branch instructions</a:t>
            </a:r>
          </a:p>
          <a:p>
            <a:pPr lvl="1"/>
            <a:r>
              <a:rPr lang="en-US" sz="2000" dirty="0">
                <a:solidFill>
                  <a:schemeClr val="tx1">
                    <a:lumMod val="95000"/>
                    <a:lumOff val="5000"/>
                  </a:schemeClr>
                </a:solidFill>
              </a:rPr>
              <a:t>2% jump instructions</a:t>
            </a:r>
          </a:p>
          <a:p>
            <a:pPr lvl="1"/>
            <a:r>
              <a:rPr lang="en-US" sz="2000" dirty="0">
                <a:solidFill>
                  <a:schemeClr val="tx1">
                    <a:lumMod val="95000"/>
                    <a:lumOff val="5000"/>
                  </a:schemeClr>
                </a:solidFill>
              </a:rPr>
              <a:t>then, the CPI is:</a:t>
            </a:r>
          </a:p>
          <a:p>
            <a:pPr>
              <a:buNone/>
            </a:pPr>
            <a:endParaRPr lang="en-US" sz="2000" dirty="0">
              <a:solidFill>
                <a:schemeClr val="tx1">
                  <a:lumMod val="95000"/>
                  <a:lumOff val="5000"/>
                </a:schemeClr>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Clock Speed and Instructions per Second</a:t>
            </a:r>
          </a:p>
        </p:txBody>
      </p:sp>
      <p:sp>
        <p:nvSpPr>
          <p:cNvPr id="3" name="Content Placeholder 2"/>
          <p:cNvSpPr>
            <a:spLocks noGrp="1"/>
          </p:cNvSpPr>
          <p:nvPr>
            <p:ph idx="1"/>
          </p:nvPr>
        </p:nvSpPr>
        <p:spPr>
          <a:xfrm>
            <a:off x="0" y="1600200"/>
            <a:ext cx="9144000" cy="4525963"/>
          </a:xfrm>
        </p:spPr>
        <p:txBody>
          <a:bodyPr>
            <a:normAutofit/>
          </a:bodyPr>
          <a:lstStyle/>
          <a:p>
            <a:r>
              <a:rPr lang="en-US" sz="2000" dirty="0">
                <a:solidFill>
                  <a:schemeClr val="tx1">
                    <a:lumMod val="95000"/>
                    <a:lumOff val="5000"/>
                  </a:schemeClr>
                </a:solidFill>
              </a:rPr>
              <a:t>A 400-MHz processor was used to execute a benchmark program with the following instruction mix and clock cycle count:</a:t>
            </a:r>
          </a:p>
          <a:p>
            <a:r>
              <a:rPr lang="en-US" sz="2000" dirty="0">
                <a:solidFill>
                  <a:schemeClr val="tx1">
                    <a:lumMod val="95000"/>
                    <a:lumOff val="5000"/>
                  </a:schemeClr>
                </a:solidFill>
              </a:rPr>
              <a:t>Instruction type Instruction count Clock cycle count Integer arithmetic 45000 1 Data transfer 32000 2 Floating point 15000 2 Control transfer 8000 2</a:t>
            </a:r>
          </a:p>
          <a:p>
            <a:r>
              <a:rPr lang="en-US" sz="2000" dirty="0">
                <a:solidFill>
                  <a:schemeClr val="tx1">
                    <a:lumMod val="95000"/>
                    <a:lumOff val="5000"/>
                  </a:schemeClr>
                </a:solidFill>
              </a:rPr>
              <a:t>Total instruction count = 100000 </a:t>
            </a:r>
          </a:p>
          <a:p>
            <a:r>
              <a:rPr lang="en-US" sz="2000" dirty="0">
                <a:solidFill>
                  <a:schemeClr val="tx1">
                    <a:lumMod val="95000"/>
                    <a:lumOff val="5000"/>
                  </a:schemeClr>
                </a:solidFill>
              </a:rPr>
              <a:t>Determine the effective CPI, MIPS rate, and execution time for this program.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Clock Speed and Instructions per Second</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6E4EFF2-AB39-4F18-87C4-DAC82CC782F2}"/>
                  </a:ext>
                </a:extLst>
              </p:cNvPr>
              <p:cNvSpPr>
                <a:spLocks noGrp="1"/>
              </p:cNvSpPr>
              <p:nvPr>
                <p:ph idx="1"/>
              </p:nvPr>
            </p:nvSpPr>
            <p:spPr/>
            <p:txBody>
              <a:bodyPr/>
              <a:lstStyle/>
              <a:p>
                <a14:m>
                  <m:oMath xmlns:m="http://schemas.openxmlformats.org/officeDocument/2006/math">
                    <m:r>
                      <a:rPr lang="en-US" sz="2000" b="0" i="1" smtClean="0">
                        <a:latin typeface="Cambria Math" panose="02040503050406030204" pitchFamily="18" charset="0"/>
                        <a:ea typeface="Cambria Math" panose="02040503050406030204" pitchFamily="18" charset="0"/>
                      </a:rPr>
                      <m:t>𝐶𝑃𝐼</m:t>
                    </m:r>
                    <m:r>
                      <a:rPr lang="en-US" sz="2000" b="0" i="1" smtClean="0">
                        <a:latin typeface="Cambria Math" panose="02040503050406030204" pitchFamily="18" charset="0"/>
                        <a:ea typeface="Cambria Math" panose="02040503050406030204" pitchFamily="18" charset="0"/>
                      </a:rPr>
                      <m:t>=</m:t>
                    </m:r>
                    <m:f>
                      <m:fPr>
                        <m:ctrlPr>
                          <a:rPr lang="pt-BR"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45000∗1+32000∗2+15000∗2+8000∗2</m:t>
                        </m:r>
                      </m:num>
                      <m:den>
                        <m:r>
                          <a:rPr lang="en-US" sz="2000" b="0" i="1" smtClean="0">
                            <a:latin typeface="Cambria Math" panose="02040503050406030204" pitchFamily="18" charset="0"/>
                            <a:ea typeface="Cambria Math" panose="02040503050406030204" pitchFamily="18" charset="0"/>
                          </a:rPr>
                          <m:t>100000</m:t>
                        </m:r>
                      </m:den>
                    </m:f>
                  </m:oMath>
                </a14:m>
                <a:r>
                  <a:rPr lang="en-US" sz="2000" dirty="0">
                    <a:latin typeface="Cambria Math" panose="02040503050406030204" pitchFamily="18" charset="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pt-BR" sz="2000" dirty="0">
                    <a:latin typeface="Cambria Math" panose="02040503050406030204" pitchFamily="18" charset="0"/>
                    <a:ea typeface="Cambria Math" panose="02040503050406030204" pitchFamily="18" charset="0"/>
                  </a:rPr>
                  <a:t> </a:t>
                </a:r>
                <a14:m>
                  <m:oMath xmlns:m="http://schemas.openxmlformats.org/officeDocument/2006/math">
                    <m:f>
                      <m:fPr>
                        <m:ctrlPr>
                          <a:rPr lang="pt-BR"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15</m:t>
                        </m:r>
                        <m:r>
                          <a:rPr lang="en-US" sz="2000" b="0" i="1" smtClean="0">
                            <a:latin typeface="Cambria Math" panose="02040503050406030204" pitchFamily="18" charset="0"/>
                            <a:ea typeface="Cambria Math" panose="02040503050406030204" pitchFamily="18" charset="0"/>
                          </a:rPr>
                          <m:t>5</m:t>
                        </m:r>
                        <m:r>
                          <a:rPr lang="en-US" sz="2000" i="1">
                            <a:latin typeface="Cambria Math" panose="02040503050406030204" pitchFamily="18" charset="0"/>
                            <a:ea typeface="Cambria Math" panose="02040503050406030204" pitchFamily="18" charset="0"/>
                          </a:rPr>
                          <m:t>000</m:t>
                        </m:r>
                      </m:num>
                      <m:den>
                        <m:r>
                          <a:rPr lang="en-US" sz="2000" i="1">
                            <a:latin typeface="Cambria Math" panose="02040503050406030204" pitchFamily="18" charset="0"/>
                            <a:ea typeface="Cambria Math" panose="02040503050406030204" pitchFamily="18" charset="0"/>
                          </a:rPr>
                          <m:t>100000</m:t>
                        </m:r>
                      </m:den>
                    </m:f>
                  </m:oMath>
                </a14:m>
                <a:r>
                  <a:rPr lang="en-US" sz="2000" dirty="0">
                    <a:latin typeface="Cambria Math" panose="02040503050406030204" pitchFamily="18" charset="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latin typeface="Cambria Math" panose="02040503050406030204" pitchFamily="18" charset="0"/>
                    <a:ea typeface="Cambria Math" panose="02040503050406030204" pitchFamily="18" charset="0"/>
                  </a:rPr>
                  <a:t>1.55</a:t>
                </a:r>
              </a:p>
              <a:p>
                <a:endParaRPr lang="en-US" sz="2000" dirty="0">
                  <a:latin typeface="Cambria Math" panose="02040503050406030204" pitchFamily="18" charset="0"/>
                  <a:ea typeface="Cambria Math" panose="02040503050406030204" pitchFamily="18" charset="0"/>
                </a:endParaRPr>
              </a:p>
              <a:p>
                <a:r>
                  <a:rPr lang="en-US" sz="2000" i="1" dirty="0">
                    <a:latin typeface="Cambria Math" panose="02040503050406030204" pitchFamily="18" charset="0"/>
                    <a:ea typeface="Cambria Math" panose="02040503050406030204" pitchFamily="18" charset="0"/>
                  </a:rPr>
                  <a:t>Effective Processor Performance</a:t>
                </a:r>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𝑀𝐼𝑃𝑆</m:t>
                    </m:r>
                  </m:oMath>
                </a14:m>
                <a:r>
                  <a:rPr lang="en-US" sz="2000" dirty="0">
                    <a:latin typeface="Cambria Math" panose="02040503050406030204" pitchFamily="18" charset="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f>
                      <m:fPr>
                        <m:ctrlPr>
                          <a:rPr lang="pt-BR"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𝐶𝑙𝑜𝑐𝑘</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𝑓𝑟𝑒𝑞𝑢𝑒𝑛𝑐𝑦</m:t>
                        </m:r>
                      </m:num>
                      <m:den>
                        <m:r>
                          <a:rPr lang="en-US" sz="2000" i="1">
                            <a:latin typeface="Cambria Math" panose="02040503050406030204" pitchFamily="18" charset="0"/>
                            <a:ea typeface="Cambria Math" panose="02040503050406030204" pitchFamily="18" charset="0"/>
                          </a:rPr>
                          <m:t>𝐶𝑃𝐼</m:t>
                        </m:r>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10</m:t>
                            </m:r>
                          </m:e>
                          <m:sup>
                            <m:r>
                              <a:rPr lang="en-US" sz="2000" i="1">
                                <a:latin typeface="Cambria Math" panose="02040503050406030204" pitchFamily="18" charset="0"/>
                                <a:ea typeface="Cambria Math" panose="02040503050406030204" pitchFamily="18" charset="0"/>
                              </a:rPr>
                              <m:t>6</m:t>
                            </m:r>
                          </m:sup>
                        </m:sSup>
                      </m:den>
                    </m:f>
                  </m:oMath>
                </a14:m>
                <a:endParaRPr lang="en-US" sz="2000" b="0" i="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oMath>
                </a14:m>
                <a:r>
                  <a:rPr lang="pt-BR" sz="2000" dirty="0">
                    <a:latin typeface="Cambria Math" panose="02040503050406030204" pitchFamily="18" charset="0"/>
                    <a:ea typeface="Cambria Math" panose="02040503050406030204" pitchFamily="18" charset="0"/>
                  </a:rPr>
                  <a:t> </a:t>
                </a:r>
                <a14:m>
                  <m:oMath xmlns:m="http://schemas.openxmlformats.org/officeDocument/2006/math">
                    <m:f>
                      <m:fPr>
                        <m:ctrlPr>
                          <a:rPr lang="pt-BR" sz="2000" i="1">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400</m:t>
                        </m:r>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10</m:t>
                            </m:r>
                          </m:e>
                          <m:sup>
                            <m:r>
                              <a:rPr lang="en-US" sz="2000" i="1">
                                <a:latin typeface="Cambria Math" panose="02040503050406030204" pitchFamily="18" charset="0"/>
                                <a:ea typeface="Cambria Math" panose="02040503050406030204" pitchFamily="18" charset="0"/>
                              </a:rPr>
                              <m:t>6</m:t>
                            </m:r>
                          </m:sup>
                        </m:sSup>
                      </m:num>
                      <m:den>
                        <m:r>
                          <a:rPr lang="en-US" sz="2000" b="0" i="1" smtClean="0">
                            <a:latin typeface="Cambria Math" panose="02040503050406030204" pitchFamily="18" charset="0"/>
                            <a:ea typeface="Cambria Math" panose="02040503050406030204" pitchFamily="18" charset="0"/>
                          </a:rPr>
                          <m:t>1.55∗</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10</m:t>
                            </m:r>
                          </m:e>
                          <m:sup>
                            <m:r>
                              <a:rPr lang="en-US" sz="2000" i="1">
                                <a:latin typeface="Cambria Math" panose="02040503050406030204" pitchFamily="18" charset="0"/>
                                <a:ea typeface="Cambria Math" panose="02040503050406030204" pitchFamily="18" charset="0"/>
                              </a:rPr>
                              <m:t>6</m:t>
                            </m:r>
                          </m:sup>
                        </m:sSup>
                      </m:den>
                    </m:f>
                  </m:oMath>
                </a14:m>
                <a:r>
                  <a:rPr lang="en-US" sz="2000" dirty="0">
                    <a:latin typeface="Cambria Math" panose="02040503050406030204" pitchFamily="18" charset="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258</m:t>
                    </m:r>
                  </m:oMath>
                </a14:m>
                <a:r>
                  <a:rPr lang="en-US" sz="2000" dirty="0">
                    <a:latin typeface="Cambria Math" panose="02040503050406030204" pitchFamily="18" charset="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𝑀𝐼𝑃𝑆</m:t>
                    </m:r>
                  </m:oMath>
                </a14:m>
                <a:endParaRPr lang="en-US" sz="2000" dirty="0">
                  <a:latin typeface="Cambria Math" panose="02040503050406030204" pitchFamily="18" charset="0"/>
                  <a:ea typeface="Cambria Math" panose="02040503050406030204" pitchFamily="18" charset="0"/>
                </a:endParaRPr>
              </a:p>
              <a:p>
                <a:endParaRPr lang="en-US" sz="2000" dirty="0">
                  <a:latin typeface="Cambria Math" panose="02040503050406030204" pitchFamily="18" charset="0"/>
                  <a:ea typeface="Cambria Math" panose="02040503050406030204" pitchFamily="18" charset="0"/>
                </a:endParaRPr>
              </a:p>
              <a:p>
                <a:r>
                  <a:rPr lang="en-US" sz="2000" i="1" dirty="0">
                    <a:latin typeface="Cambria Math" panose="02040503050406030204" pitchFamily="18" charset="0"/>
                    <a:ea typeface="Cambria Math" panose="02040503050406030204" pitchFamily="18" charset="0"/>
                  </a:rPr>
                  <a:t>Execution Time(T)</a:t>
                </a:r>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𝐶𝑃𝐼</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𝐼𝑛𝑠𝑡𝑟𝑢𝑐𝑡𝑖𝑜𝑛</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𝐶𝑜𝑢𝑛𝑡</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𝐶𝑙𝑜𝑐𝑘</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𝑇𝑖𝑚𝑒</m:t>
                    </m:r>
                  </m:oMath>
                </a14:m>
                <a:endParaRPr lang="en-US" sz="2000" b="0" i="1" dirty="0">
                  <a:latin typeface="Cambria Math" panose="02040503050406030204" pitchFamily="18" charset="0"/>
                  <a:ea typeface="Cambria Math" panose="02040503050406030204" pitchFamily="18" charset="0"/>
                </a:endParaRPr>
              </a:p>
              <a:p>
                <a:pPr marL="0" indent="0">
                  <a:buNone/>
                </a:pPr>
                <a:endParaRPr lang="en-US" sz="200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rPr>
                        <m:t>=</m:t>
                      </m:r>
                      <m:f>
                        <m:fPr>
                          <m:ctrlPr>
                            <a:rPr lang="pt-BR"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𝐶𝑃𝐼</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𝐼𝑛𝑠𝑡𝑟𝑢𝑐𝑡𝑖𝑜𝑛</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𝐶𝑜𝑢𝑛𝑡</m:t>
                          </m:r>
                        </m:num>
                        <m:den>
                          <m:r>
                            <a:rPr lang="en-US" sz="2000" b="0" i="1" smtClean="0">
                              <a:latin typeface="Cambria Math" panose="02040503050406030204" pitchFamily="18" charset="0"/>
                              <a:ea typeface="Cambria Math" panose="02040503050406030204" pitchFamily="18" charset="0"/>
                            </a:rPr>
                            <m:t>𝐹𝑟𝑢𝑞𝑢𝑒𝑛𝑐𝑦</m:t>
                          </m:r>
                        </m:den>
                      </m:f>
                    </m:oMath>
                  </m:oMathPara>
                </a14:m>
                <a:endParaRPr lang="en-US" sz="2000" b="0" i="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oMath>
                </a14:m>
                <a:r>
                  <a:rPr lang="pt-BR" sz="2000" dirty="0">
                    <a:latin typeface="Cambria Math" panose="02040503050406030204" pitchFamily="18" charset="0"/>
                    <a:ea typeface="Cambria Math" panose="02040503050406030204" pitchFamily="18" charset="0"/>
                  </a:rPr>
                  <a:t> </a:t>
                </a:r>
                <a14:m>
                  <m:oMath xmlns:m="http://schemas.openxmlformats.org/officeDocument/2006/math">
                    <m:f>
                      <m:fPr>
                        <m:ctrlPr>
                          <a:rPr lang="pt-BR" sz="2000" i="1">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1.55</m:t>
                        </m:r>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10</m:t>
                            </m:r>
                          </m:e>
                          <m:sup>
                            <m:r>
                              <a:rPr lang="en-US" sz="2000" b="0" i="1" smtClean="0">
                                <a:latin typeface="Cambria Math" panose="02040503050406030204" pitchFamily="18" charset="0"/>
                                <a:ea typeface="Cambria Math" panose="02040503050406030204" pitchFamily="18" charset="0"/>
                              </a:rPr>
                              <m:t>5</m:t>
                            </m:r>
                          </m:sup>
                        </m:sSup>
                      </m:num>
                      <m:den>
                        <m:r>
                          <a:rPr lang="en-US" sz="2000" b="0" i="1" smtClean="0">
                            <a:latin typeface="Cambria Math" panose="02040503050406030204" pitchFamily="18" charset="0"/>
                            <a:ea typeface="Cambria Math" panose="02040503050406030204" pitchFamily="18" charset="0"/>
                          </a:rPr>
                          <m:t>400∗</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10</m:t>
                            </m:r>
                          </m:e>
                          <m:sup>
                            <m:r>
                              <a:rPr lang="en-US" sz="2000" i="1">
                                <a:latin typeface="Cambria Math" panose="02040503050406030204" pitchFamily="18" charset="0"/>
                                <a:ea typeface="Cambria Math" panose="02040503050406030204" pitchFamily="18" charset="0"/>
                              </a:rPr>
                              <m:t>6</m:t>
                            </m:r>
                          </m:sup>
                        </m:sSup>
                      </m:den>
                    </m:f>
                  </m:oMath>
                </a14:m>
                <a:r>
                  <a:rPr lang="en-US" sz="2000" dirty="0">
                    <a:latin typeface="Cambria Math" panose="02040503050406030204" pitchFamily="18" charset="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0.0003875</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𝑠</m:t>
                    </m:r>
                    <m:r>
                      <a:rPr lang="en-US" sz="2000" i="1">
                        <a:latin typeface="Cambria Math" panose="02040503050406030204" pitchFamily="18" charset="0"/>
                        <a:ea typeface="Cambria Math" panose="02040503050406030204" pitchFamily="18" charset="0"/>
                      </a:rPr>
                      <m:t>≅</m:t>
                    </m:r>
                    <m:r>
                      <a:rPr lang="en-US" sz="2000">
                        <a:latin typeface="Cambria Math" panose="02040503050406030204" pitchFamily="18" charset="0"/>
                        <a:ea typeface="Cambria Math" panose="02040503050406030204" pitchFamily="18" charset="0"/>
                      </a:rPr>
                      <m:t>0.3875</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𝑚𝑠</m:t>
                    </m:r>
                  </m:oMath>
                </a14:m>
                <a:endParaRPr lang="en-US" sz="2000" dirty="0">
                  <a:latin typeface="Cambria Math" panose="02040503050406030204" pitchFamily="18" charset="0"/>
                  <a:ea typeface="Cambria Math" panose="02040503050406030204" pitchFamily="18" charset="0"/>
                </a:endParaRPr>
              </a:p>
              <a:p>
                <a:pPr marL="0" indent="0">
                  <a:buNone/>
                </a:pPr>
                <a:endParaRPr lang="en-US" sz="2200" dirty="0">
                  <a:latin typeface="Cambria Math" panose="02040503050406030204" pitchFamily="18" charset="0"/>
                  <a:ea typeface="Cambria Math" panose="02040503050406030204" pitchFamily="18" charset="0"/>
                </a:endParaRPr>
              </a:p>
            </p:txBody>
          </p:sp>
        </mc:Choice>
        <mc:Fallback xmlns="">
          <p:sp>
            <p:nvSpPr>
              <p:cNvPr id="4" name="Content Placeholder 3">
                <a:extLst>
                  <a:ext uri="{FF2B5EF4-FFF2-40B4-BE49-F238E27FC236}">
                    <a16:creationId xmlns:a16="http://schemas.microsoft.com/office/drawing/2014/main" id="{D6E4EFF2-AB39-4F18-87C4-DAC82CC782F2}"/>
                  </a:ext>
                </a:extLst>
              </p:cNvPr>
              <p:cNvSpPr>
                <a:spLocks noGrp="1" noRot="1" noChangeAspect="1" noMove="1" noResize="1" noEditPoints="1" noAdjustHandles="1" noChangeArrowheads="1" noChangeShapeType="1" noTextEdit="1"/>
              </p:cNvSpPr>
              <p:nvPr>
                <p:ph idx="1"/>
              </p:nvPr>
            </p:nvSpPr>
            <p:spPr>
              <a:blipFill>
                <a:blip r:embed="rId2"/>
                <a:stretch>
                  <a:fillRect l="-667"/>
                </a:stretch>
              </a:blipFill>
            </p:spPr>
            <p:txBody>
              <a:bodyPr/>
              <a:lstStyle/>
              <a:p>
                <a:r>
                  <a:rPr lang="en-US">
                    <a:noFill/>
                  </a:rPr>
                  <a:t> </a:t>
                </a:r>
              </a:p>
            </p:txBody>
          </p:sp>
        </mc:Fallback>
      </mc:AlternateContent>
    </p:spTree>
    <p:extLst>
      <p:ext uri="{BB962C8B-B14F-4D97-AF65-F5344CB8AC3E}">
        <p14:creationId xmlns:p14="http://schemas.microsoft.com/office/powerpoint/2010/main" val="122616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Clock Speed and Instructions per Second</a:t>
            </a:r>
          </a:p>
        </p:txBody>
      </p:sp>
      <p:sp>
        <p:nvSpPr>
          <p:cNvPr id="3" name="Content Placeholder 2"/>
          <p:cNvSpPr>
            <a:spLocks noGrp="1"/>
          </p:cNvSpPr>
          <p:nvPr>
            <p:ph idx="1"/>
          </p:nvPr>
        </p:nvSpPr>
        <p:spPr/>
        <p:txBody>
          <a:bodyPr>
            <a:normAutofit fontScale="85000" lnSpcReduction="20000"/>
          </a:bodyPr>
          <a:lstStyle/>
          <a:p>
            <a:pPr algn="just"/>
            <a:r>
              <a:rPr lang="en-US" sz="2800" dirty="0"/>
              <a:t>A common measure of performance for a processor is the rate at which instructions are executed, expressed as millions of instructions per second (MIPS), referred to as the MIPS rate</a:t>
            </a:r>
          </a:p>
          <a:p>
            <a:pPr algn="just"/>
            <a:r>
              <a:rPr lang="en-US" sz="2800" dirty="0"/>
              <a:t>We can express the MIPS rate in terms of the clock rate and CPI as follows:</a:t>
            </a:r>
          </a:p>
          <a:p>
            <a:pPr algn="just"/>
            <a:endParaRPr lang="en-US" sz="2800" dirty="0"/>
          </a:p>
          <a:p>
            <a:pPr algn="just"/>
            <a:endParaRPr lang="en-US" sz="2800" dirty="0"/>
          </a:p>
          <a:p>
            <a:pPr algn="just"/>
            <a:r>
              <a:rPr lang="en-US" sz="2800" dirty="0">
                <a:solidFill>
                  <a:srgbClr val="FF0000"/>
                </a:solidFill>
              </a:rPr>
              <a:t>Consider</a:t>
            </a:r>
            <a:r>
              <a:rPr lang="en-US" sz="2800" dirty="0"/>
              <a:t> the execution of a program which results in the execution of 2 million instructions on a 400-MHz processor</a:t>
            </a:r>
          </a:p>
          <a:p>
            <a:pPr algn="just"/>
            <a:r>
              <a:rPr lang="en-US" sz="2800" dirty="0"/>
              <a:t>The program consists of four major types of instructions</a:t>
            </a:r>
          </a:p>
          <a:p>
            <a:pPr algn="just"/>
            <a:r>
              <a:rPr lang="en-US" sz="2800" dirty="0"/>
              <a:t>The instruction mix and the CPI for each instruction type are given below based on the result of a program trace experiment</a:t>
            </a:r>
          </a:p>
          <a:p>
            <a:pPr algn="just"/>
            <a:endParaRPr lang="en-US" sz="2800" dirty="0"/>
          </a:p>
        </p:txBody>
      </p:sp>
      <mc:AlternateContent xmlns:mc="http://schemas.openxmlformats.org/markup-compatibility/2006" xmlns:a14="http://schemas.microsoft.com/office/drawing/2010/main">
        <mc:Choice Requires="a14">
          <p:sp>
            <p:nvSpPr>
              <p:cNvPr id="5" name="Object 4"/>
              <p:cNvSpPr txBox="1"/>
              <p:nvPr/>
            </p:nvSpPr>
            <p:spPr bwMode="auto">
              <a:xfrm>
                <a:off x="3086100" y="3124200"/>
                <a:ext cx="2971800" cy="8445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𝑀𝐼𝑃𝑆</m:t>
                      </m:r>
                      <m:r>
                        <a:rPr lang="en-US" i="1">
                          <a:solidFill>
                            <a:srgbClr val="000000"/>
                          </a:solidFill>
                          <a:latin typeface="Cambria Math" panose="02040503050406030204" pitchFamily="18" charset="0"/>
                        </a:rPr>
                        <m:t>_</m:t>
                      </m:r>
                      <m:r>
                        <a:rPr lang="en-US" i="1">
                          <a:solidFill>
                            <a:srgbClr val="000000"/>
                          </a:solidFill>
                          <a:latin typeface="Cambria Math" panose="02040503050406030204" pitchFamily="18" charset="0"/>
                        </a:rPr>
                        <m:t>𝑟𝑎𝑡𝑒</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𝐼</m:t>
                              </m:r>
                            </m:e>
                            <m:sub>
                              <m:r>
                                <a:rPr lang="en-US" i="1">
                                  <a:solidFill>
                                    <a:srgbClr val="000000"/>
                                  </a:solidFill>
                                  <a:latin typeface="Cambria Math" panose="02040503050406030204" pitchFamily="18" charset="0"/>
                                </a:rPr>
                                <m:t>𝐶</m:t>
                              </m:r>
                            </m:sub>
                          </m:sSub>
                        </m:num>
                        <m:den>
                          <m:r>
                            <a:rPr lang="en-US" i="1">
                              <a:solidFill>
                                <a:srgbClr val="000000"/>
                              </a:solidFill>
                              <a:latin typeface="Cambria Math" panose="02040503050406030204" pitchFamily="18" charset="0"/>
                            </a:rPr>
                            <m:t>𝑇</m:t>
                          </m:r>
                          <m:r>
                            <a:rPr lang="en-US" i="1">
                              <a:solidFill>
                                <a:srgbClr val="000000"/>
                              </a:solidFill>
                              <a:latin typeface="Cambria Math" panose="02040503050406030204" pitchFamily="18" charset="0"/>
                            </a:rPr>
                            <m:t>×1</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0</m:t>
                              </m:r>
                            </m:e>
                            <m:sup>
                              <m:r>
                                <a:rPr lang="en-US" i="1">
                                  <a:solidFill>
                                    <a:srgbClr val="000000"/>
                                  </a:solidFill>
                                  <a:latin typeface="Cambria Math" panose="02040503050406030204" pitchFamily="18" charset="0"/>
                                </a:rPr>
                                <m:t>6</m:t>
                              </m:r>
                            </m:sup>
                          </m:sSup>
                        </m:den>
                      </m:f>
                    </m:oMath>
                  </m:oMathPara>
                </a14:m>
                <a:endParaRPr lang="en-US" dirty="0"/>
              </a:p>
            </p:txBody>
          </p:sp>
        </mc:Choice>
        <mc:Fallback xmlns="">
          <p:sp>
            <p:nvSpPr>
              <p:cNvPr id="5" name="Object 4"/>
              <p:cNvSpPr txBox="1">
                <a:spLocks noRot="1" noChangeAspect="1" noMove="1" noResize="1" noEditPoints="1" noAdjustHandles="1" noChangeArrowheads="1" noChangeShapeType="1" noTextEdit="1"/>
              </p:cNvSpPr>
              <p:nvPr/>
            </p:nvSpPr>
            <p:spPr bwMode="auto">
              <a:xfrm>
                <a:off x="3086100" y="3124200"/>
                <a:ext cx="2971800" cy="844550"/>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021409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Clock Speed and Instructions per Second</a:t>
            </a:r>
          </a:p>
        </p:txBody>
      </p:sp>
      <p:pic>
        <p:nvPicPr>
          <p:cNvPr id="29698" name="Picture 2"/>
          <p:cNvPicPr>
            <a:picLocks noChangeAspect="1" noChangeArrowheads="1"/>
          </p:cNvPicPr>
          <p:nvPr/>
        </p:nvPicPr>
        <p:blipFill>
          <a:blip r:embed="rId2"/>
          <a:srcRect/>
          <a:stretch>
            <a:fillRect/>
          </a:stretch>
        </p:blipFill>
        <p:spPr bwMode="auto">
          <a:xfrm>
            <a:off x="533400" y="1524000"/>
            <a:ext cx="7668381" cy="2286000"/>
          </a:xfrm>
          <a:prstGeom prst="rect">
            <a:avLst/>
          </a:prstGeom>
          <a:noFill/>
          <a:ln w="9525">
            <a:noFill/>
            <a:miter lim="800000"/>
            <a:headEnd/>
            <a:tailEnd/>
          </a:ln>
          <a:effectLst/>
        </p:spPr>
      </p:pic>
      <mc:AlternateContent xmlns:mc="http://schemas.openxmlformats.org/markup-compatibility/2006">
        <mc:Choice xmlns:a14="http://schemas.microsoft.com/office/drawing/2010/main" Requires="a14">
          <p:sp>
            <p:nvSpPr>
              <p:cNvPr id="5" name="Rectangle 4"/>
              <p:cNvSpPr/>
              <p:nvPr/>
            </p:nvSpPr>
            <p:spPr>
              <a:xfrm>
                <a:off x="609600" y="4114800"/>
                <a:ext cx="7620000" cy="1938992"/>
              </a:xfrm>
              <a:prstGeom prst="rect">
                <a:avLst/>
              </a:prstGeom>
            </p:spPr>
            <p:txBody>
              <a:bodyPr wrap="square">
                <a:spAutoFit/>
              </a:bodyPr>
              <a:lstStyle/>
              <a:p>
                <a:pPr algn="just">
                  <a:buFont typeface="Arial" pitchFamily="34" charset="0"/>
                  <a:buChar char="•"/>
                </a:pPr>
                <a:r>
                  <a:rPr lang="en-US" sz="2400" dirty="0"/>
                  <a:t> The average CPI when the program is executed on a uniprocessor with the above trace results is CPI = 0.6 x1 + (2 × 0.18) + (4 × 0.12) + (8 × 0.1) = 2.24</a:t>
                </a:r>
              </a:p>
              <a:p>
                <a:pPr algn="just">
                  <a:buFont typeface="Arial" pitchFamily="34" charset="0"/>
                  <a:buChar char="•"/>
                </a:pPr>
                <a:r>
                  <a:rPr lang="en-US" sz="2400" dirty="0"/>
                  <a:t> The corresponding MIPS rate is (400 × </a:t>
                </a:r>
                <a14:m>
                  <m:oMath xmlns:m="http://schemas.openxmlformats.org/officeDocument/2006/math">
                    <m:r>
                      <a:rPr lang="en-US" sz="2400" i="1" smtClean="0">
                        <a:solidFill>
                          <a:srgbClr val="000000"/>
                        </a:solidFill>
                        <a:latin typeface="Cambria Math" panose="02040503050406030204" pitchFamily="18" charset="0"/>
                      </a:rPr>
                      <m:t>1</m:t>
                    </m:r>
                    <m:sSup>
                      <m:sSupPr>
                        <m:ctrlPr>
                          <a:rPr lang="en-US" sz="2400" i="1">
                            <a:solidFill>
                              <a:srgbClr val="000000"/>
                            </a:solidFill>
                            <a:latin typeface="Cambria Math" panose="02040503050406030204" pitchFamily="18" charset="0"/>
                          </a:rPr>
                        </m:ctrlPr>
                      </m:sSupPr>
                      <m:e>
                        <m:r>
                          <a:rPr lang="en-US" sz="2400" i="1">
                            <a:solidFill>
                              <a:srgbClr val="000000"/>
                            </a:solidFill>
                            <a:latin typeface="Cambria Math" panose="02040503050406030204" pitchFamily="18" charset="0"/>
                          </a:rPr>
                          <m:t>0</m:t>
                        </m:r>
                      </m:e>
                      <m:sup>
                        <m:r>
                          <a:rPr lang="en-US" sz="2400" i="1">
                            <a:solidFill>
                              <a:srgbClr val="000000"/>
                            </a:solidFill>
                            <a:latin typeface="Cambria Math" panose="02040503050406030204" pitchFamily="18" charset="0"/>
                          </a:rPr>
                          <m:t>6</m:t>
                        </m:r>
                      </m:sup>
                    </m:sSup>
                  </m:oMath>
                </a14:m>
                <a:r>
                  <a:rPr lang="en-US" sz="2400" dirty="0"/>
                  <a:t>) / (2.24 × </a:t>
                </a:r>
                <a14:m>
                  <m:oMath xmlns:m="http://schemas.openxmlformats.org/officeDocument/2006/math">
                    <m:r>
                      <a:rPr lang="en-US" sz="2400" i="1">
                        <a:solidFill>
                          <a:srgbClr val="000000"/>
                        </a:solidFill>
                        <a:latin typeface="Cambria Math" panose="02040503050406030204" pitchFamily="18" charset="0"/>
                      </a:rPr>
                      <m:t>1</m:t>
                    </m:r>
                    <m:sSup>
                      <m:sSupPr>
                        <m:ctrlPr>
                          <a:rPr lang="en-US" sz="2400" i="1">
                            <a:solidFill>
                              <a:srgbClr val="000000"/>
                            </a:solidFill>
                            <a:latin typeface="Cambria Math" panose="02040503050406030204" pitchFamily="18" charset="0"/>
                          </a:rPr>
                        </m:ctrlPr>
                      </m:sSupPr>
                      <m:e>
                        <m:r>
                          <a:rPr lang="en-US" sz="2400" i="1">
                            <a:solidFill>
                              <a:srgbClr val="000000"/>
                            </a:solidFill>
                            <a:latin typeface="Cambria Math" panose="02040503050406030204" pitchFamily="18" charset="0"/>
                          </a:rPr>
                          <m:t>0</m:t>
                        </m:r>
                      </m:e>
                      <m:sup>
                        <m:r>
                          <a:rPr lang="en-US" sz="2400" i="1">
                            <a:solidFill>
                              <a:srgbClr val="000000"/>
                            </a:solidFill>
                            <a:latin typeface="Cambria Math" panose="02040503050406030204" pitchFamily="18" charset="0"/>
                          </a:rPr>
                          <m:t>6</m:t>
                        </m:r>
                      </m:sup>
                    </m:sSup>
                  </m:oMath>
                </a14:m>
                <a:r>
                  <a:rPr lang="en-US" sz="2400" dirty="0"/>
                  <a:t>)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t> 178</a:t>
                </a:r>
              </a:p>
            </p:txBody>
          </p:sp>
        </mc:Choice>
        <mc:Fallback>
          <p:sp>
            <p:nvSpPr>
              <p:cNvPr id="5" name="Rectangle 4"/>
              <p:cNvSpPr>
                <a:spLocks noRot="1" noChangeAspect="1" noMove="1" noResize="1" noEditPoints="1" noAdjustHandles="1" noChangeArrowheads="1" noChangeShapeType="1" noTextEdit="1"/>
              </p:cNvSpPr>
              <p:nvPr/>
            </p:nvSpPr>
            <p:spPr>
              <a:xfrm>
                <a:off x="609600" y="4114800"/>
                <a:ext cx="7620000" cy="1938992"/>
              </a:xfrm>
              <a:prstGeom prst="rect">
                <a:avLst/>
              </a:prstGeom>
              <a:blipFill>
                <a:blip r:embed="rId3"/>
                <a:stretch>
                  <a:fillRect l="-1200" t="-2516" r="-1200" b="-6289"/>
                </a:stretch>
              </a:blipFill>
            </p:spPr>
            <p:txBody>
              <a:bodyPr/>
              <a:lstStyle/>
              <a:p>
                <a:r>
                  <a:rPr lang="en-US">
                    <a:noFill/>
                  </a:rPr>
                  <a:t> </a:t>
                </a:r>
              </a:p>
            </p:txBody>
          </p:sp>
        </mc:Fallback>
      </mc:AlternateContent>
    </p:spTree>
    <p:extLst>
      <p:ext uri="{BB962C8B-B14F-4D97-AF65-F5344CB8AC3E}">
        <p14:creationId xmlns:p14="http://schemas.microsoft.com/office/powerpoint/2010/main" val="16567739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Clock Speed and Instructions per Second</a:t>
            </a:r>
          </a:p>
        </p:txBody>
      </p:sp>
      <p:sp>
        <p:nvSpPr>
          <p:cNvPr id="3" name="Content Placeholder 2"/>
          <p:cNvSpPr>
            <a:spLocks noGrp="1"/>
          </p:cNvSpPr>
          <p:nvPr>
            <p:ph idx="1"/>
          </p:nvPr>
        </p:nvSpPr>
        <p:spPr/>
        <p:txBody>
          <a:bodyPr/>
          <a:lstStyle/>
          <a:p>
            <a:pPr algn="just"/>
            <a:r>
              <a:rPr lang="en-US" dirty="0"/>
              <a:t>Another common performance measure deals only with floating-point instructions</a:t>
            </a:r>
          </a:p>
          <a:p>
            <a:pPr algn="just"/>
            <a:r>
              <a:rPr lang="en-US" dirty="0"/>
              <a:t>These are common in many scientific and game applications</a:t>
            </a:r>
          </a:p>
          <a:p>
            <a:pPr algn="just"/>
            <a:r>
              <a:rPr lang="en-US" dirty="0"/>
              <a:t>Floating point performance is expressed as millions of floating-point operations per second (MFLOPS), defined as follows:</a:t>
            </a:r>
          </a:p>
          <a:p>
            <a:pPr algn="just"/>
            <a:endParaRPr lang="en-US" dirty="0"/>
          </a:p>
        </p:txBody>
      </p:sp>
      <p:pic>
        <p:nvPicPr>
          <p:cNvPr id="30723" name="Picture 3"/>
          <p:cNvPicPr>
            <a:picLocks noChangeAspect="1" noChangeArrowheads="1"/>
          </p:cNvPicPr>
          <p:nvPr/>
        </p:nvPicPr>
        <p:blipFill>
          <a:blip r:embed="rId2"/>
          <a:srcRect/>
          <a:stretch>
            <a:fillRect/>
          </a:stretch>
        </p:blipFill>
        <p:spPr bwMode="auto">
          <a:xfrm>
            <a:off x="381000" y="5486400"/>
            <a:ext cx="8325464" cy="672108"/>
          </a:xfrm>
          <a:prstGeom prst="rect">
            <a:avLst/>
          </a:prstGeom>
          <a:noFill/>
          <a:ln w="9525">
            <a:noFill/>
            <a:miter lim="800000"/>
            <a:headEnd/>
            <a:tailEnd/>
          </a:ln>
          <a:effectLst/>
        </p:spPr>
      </p:pic>
    </p:spTree>
    <p:extLst>
      <p:ext uri="{BB962C8B-B14F-4D97-AF65-F5344CB8AC3E}">
        <p14:creationId xmlns:p14="http://schemas.microsoft.com/office/powerpoint/2010/main" val="3000574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Slide Number Placeholder 5"/>
          <p:cNvSpPr txBox="1">
            <a:spLocks noGrp="1"/>
          </p:cNvSpPr>
          <p:nvPr/>
        </p:nvSpPr>
        <p:spPr bwMode="auto">
          <a:xfrm>
            <a:off x="7848600" y="62484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r"/>
            <a:fld id="{1E3E4A0C-D5CE-4AA8-A96D-B0046C376C0B}" type="slidenum">
              <a:rPr lang="en-US" sz="1400">
                <a:latin typeface="Arial" charset="0"/>
              </a:rPr>
              <a:pPr algn="r"/>
              <a:t>4</a:t>
            </a:fld>
            <a:endParaRPr lang="en-US" sz="1400">
              <a:latin typeface="Arial" charset="0"/>
            </a:endParaRPr>
          </a:p>
        </p:txBody>
      </p:sp>
      <p:sp>
        <p:nvSpPr>
          <p:cNvPr id="4099" name="Rectangle 2"/>
          <p:cNvSpPr>
            <a:spLocks noGrp="1" noChangeArrowheads="1"/>
          </p:cNvSpPr>
          <p:nvPr>
            <p:ph type="title" idx="4294967295"/>
          </p:nvPr>
        </p:nvSpPr>
        <p:spPr>
          <a:xfrm>
            <a:off x="665163" y="304800"/>
            <a:ext cx="7793037" cy="1462088"/>
          </a:xfrm>
        </p:spPr>
        <p:txBody>
          <a:bodyPr lIns="92075" tIns="46038" rIns="92075" bIns="46038"/>
          <a:lstStyle/>
          <a:p>
            <a:r>
              <a:rPr lang="en-US"/>
              <a:t>Instruction Set Architecture</a:t>
            </a:r>
          </a:p>
        </p:txBody>
      </p:sp>
      <p:sp>
        <p:nvSpPr>
          <p:cNvPr id="4100" name="Rectangle 3"/>
          <p:cNvSpPr>
            <a:spLocks noGrp="1" noChangeArrowheads="1"/>
          </p:cNvSpPr>
          <p:nvPr>
            <p:ph type="body" idx="4294967295"/>
          </p:nvPr>
        </p:nvSpPr>
        <p:spPr>
          <a:xfrm>
            <a:off x="838200" y="1828800"/>
            <a:ext cx="7772400" cy="4114800"/>
          </a:xfrm>
        </p:spPr>
        <p:txBody>
          <a:bodyPr lIns="92075" tIns="46038" rIns="92075" bIns="46038"/>
          <a:lstStyle/>
          <a:p>
            <a:pPr>
              <a:lnSpc>
                <a:spcPct val="90000"/>
              </a:lnSpc>
            </a:pPr>
            <a:r>
              <a:rPr lang="en-US"/>
              <a:t>ISA = attributes of the computing system as seen by the </a:t>
            </a:r>
            <a:r>
              <a:rPr lang="en-US" u="sng"/>
              <a:t>programmer</a:t>
            </a:r>
            <a:r>
              <a:rPr lang="en-US"/>
              <a:t> </a:t>
            </a:r>
          </a:p>
          <a:p>
            <a:pPr lvl="1">
              <a:lnSpc>
                <a:spcPct val="90000"/>
              </a:lnSpc>
            </a:pPr>
            <a:r>
              <a:rPr lang="en-US"/>
              <a:t>Organization of programmable storage</a:t>
            </a:r>
          </a:p>
          <a:p>
            <a:pPr lvl="1">
              <a:lnSpc>
                <a:spcPct val="90000"/>
              </a:lnSpc>
            </a:pPr>
            <a:r>
              <a:rPr lang="en-US"/>
              <a:t>Data types &amp; data structures</a:t>
            </a:r>
          </a:p>
          <a:p>
            <a:pPr lvl="1">
              <a:lnSpc>
                <a:spcPct val="90000"/>
              </a:lnSpc>
            </a:pPr>
            <a:r>
              <a:rPr lang="en-US"/>
              <a:t>Instruction set</a:t>
            </a:r>
          </a:p>
          <a:p>
            <a:pPr lvl="1">
              <a:lnSpc>
                <a:spcPct val="90000"/>
              </a:lnSpc>
            </a:pPr>
            <a:r>
              <a:rPr lang="en-US"/>
              <a:t>Instruction formats</a:t>
            </a:r>
          </a:p>
          <a:p>
            <a:pPr lvl="1">
              <a:lnSpc>
                <a:spcPct val="90000"/>
              </a:lnSpc>
            </a:pPr>
            <a:r>
              <a:rPr lang="en-US"/>
              <a:t>Modes of addressing</a:t>
            </a:r>
          </a:p>
          <a:p>
            <a:pPr lvl="1">
              <a:lnSpc>
                <a:spcPct val="90000"/>
              </a:lnSpc>
            </a:pPr>
            <a:r>
              <a:rPr lang="en-US"/>
              <a:t>Exception handling</a:t>
            </a:r>
          </a:p>
          <a:p>
            <a:pPr>
              <a:lnSpc>
                <a:spcPct val="90000"/>
              </a:lnSpc>
            </a:pPr>
            <a:endParaRPr lang="en-US"/>
          </a:p>
        </p:txBody>
      </p:sp>
    </p:spTree>
    <p:extLst>
      <p:ext uri="{BB962C8B-B14F-4D97-AF65-F5344CB8AC3E}">
        <p14:creationId xmlns:p14="http://schemas.microsoft.com/office/powerpoint/2010/main" val="398689689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Benchmarks</a:t>
            </a:r>
          </a:p>
        </p:txBody>
      </p:sp>
      <p:sp>
        <p:nvSpPr>
          <p:cNvPr id="3" name="Content Placeholder 2"/>
          <p:cNvSpPr>
            <a:spLocks noGrp="1"/>
          </p:cNvSpPr>
          <p:nvPr>
            <p:ph idx="1"/>
          </p:nvPr>
        </p:nvSpPr>
        <p:spPr/>
        <p:txBody>
          <a:bodyPr>
            <a:noAutofit/>
          </a:bodyPr>
          <a:lstStyle/>
          <a:p>
            <a:pPr algn="just"/>
            <a:r>
              <a:rPr lang="en-US" sz="2600" dirty="0"/>
              <a:t>Measures such as MIPS and MFLOPS have proven inadequate to evaluating the performance of processors</a:t>
            </a:r>
          </a:p>
          <a:p>
            <a:pPr algn="just"/>
            <a:r>
              <a:rPr lang="en-US" sz="2600" dirty="0"/>
              <a:t>Because of differences in instruction sets, the instruction execution rate is not a valid means of comparing the performance of different architectures</a:t>
            </a:r>
          </a:p>
          <a:p>
            <a:pPr algn="just"/>
            <a:r>
              <a:rPr lang="en-US" sz="2600" dirty="0"/>
              <a:t>RISC and CISC machines may not be rated with same MIPS rating but may do same amount of work at the same time</a:t>
            </a:r>
          </a:p>
          <a:p>
            <a:pPr algn="just"/>
            <a:r>
              <a:rPr lang="en-US" sz="2600" dirty="0"/>
              <a:t>Moreover, the performance of a given processor on a given program may not be useful in determining how that processor will perform on a very different type of application</a:t>
            </a:r>
          </a:p>
          <a:p>
            <a:pPr algn="just"/>
            <a:endParaRPr lang="en-US" sz="2600" dirty="0"/>
          </a:p>
        </p:txBody>
      </p:sp>
    </p:spTree>
    <p:extLst>
      <p:ext uri="{BB962C8B-B14F-4D97-AF65-F5344CB8AC3E}">
        <p14:creationId xmlns:p14="http://schemas.microsoft.com/office/powerpoint/2010/main" val="17551077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a:t>
            </a:r>
          </a:p>
        </p:txBody>
      </p:sp>
      <p:sp>
        <p:nvSpPr>
          <p:cNvPr id="3" name="Content Placeholder 2"/>
          <p:cNvSpPr>
            <a:spLocks noGrp="1"/>
          </p:cNvSpPr>
          <p:nvPr>
            <p:ph idx="1"/>
          </p:nvPr>
        </p:nvSpPr>
        <p:spPr/>
        <p:txBody>
          <a:bodyPr>
            <a:normAutofit fontScale="77500" lnSpcReduction="20000"/>
          </a:bodyPr>
          <a:lstStyle/>
          <a:p>
            <a:pPr algn="just"/>
            <a:r>
              <a:rPr lang="en-US" dirty="0"/>
              <a:t>First proposed by Gene Amdahl</a:t>
            </a:r>
          </a:p>
          <a:p>
            <a:pPr algn="just"/>
            <a:r>
              <a:rPr lang="en-US" dirty="0"/>
              <a:t>Deals with the potential speedup of a program using multiple processors compared to a single processor</a:t>
            </a:r>
          </a:p>
          <a:p>
            <a:pPr algn="just"/>
            <a:r>
              <a:rPr lang="en-US" dirty="0"/>
              <a:t>Consider a program running on a single processor such that a fraction </a:t>
            </a:r>
            <a:r>
              <a:rPr lang="en-US" i="1" dirty="0"/>
              <a:t>(1 - f) </a:t>
            </a:r>
            <a:r>
              <a:rPr lang="en-US" dirty="0"/>
              <a:t>of the execution time involves code that is inherently serial and a fraction f that involves code that is infinitely parallelizable with no scheduling overhead</a:t>
            </a:r>
          </a:p>
          <a:p>
            <a:pPr algn="just"/>
            <a:r>
              <a:rPr lang="en-US" dirty="0"/>
              <a:t>Let </a:t>
            </a:r>
            <a:r>
              <a:rPr lang="en-US" i="1" dirty="0"/>
              <a:t>T</a:t>
            </a:r>
            <a:r>
              <a:rPr lang="en-US" dirty="0"/>
              <a:t> be the total execution time of the program using a single processor</a:t>
            </a:r>
          </a:p>
          <a:p>
            <a:pPr algn="just"/>
            <a:r>
              <a:rPr lang="en-US" dirty="0"/>
              <a:t>Then the speedup using a parallel processor with </a:t>
            </a:r>
            <a:r>
              <a:rPr lang="en-US" i="1" dirty="0"/>
              <a:t>N</a:t>
            </a:r>
            <a:r>
              <a:rPr lang="en-US" dirty="0"/>
              <a:t> processors that fully exploits the parallel portion of the program is as follows:</a:t>
            </a:r>
          </a:p>
          <a:p>
            <a:pPr algn="just"/>
            <a:endParaRPr lang="en-US" dirty="0"/>
          </a:p>
        </p:txBody>
      </p:sp>
      <p:graphicFrame>
        <p:nvGraphicFramePr>
          <p:cNvPr id="4" name="Object 3"/>
          <p:cNvGraphicFramePr>
            <a:graphicFrameLocks noChangeAspect="1"/>
          </p:cNvGraphicFramePr>
          <p:nvPr/>
        </p:nvGraphicFramePr>
        <p:xfrm>
          <a:off x="1295400" y="5791200"/>
          <a:ext cx="6696364" cy="762000"/>
        </p:xfrm>
        <a:graphic>
          <a:graphicData uri="http://schemas.openxmlformats.org/presentationml/2006/ole">
            <mc:AlternateContent xmlns:mc="http://schemas.openxmlformats.org/markup-compatibility/2006">
              <mc:Choice xmlns:v="urn:schemas-microsoft-com:vml" Requires="v">
                <p:oleObj spid="_x0000_s8238" name="Equation" r:id="rId3" imgW="3683000" imgH="419100" progId="Equation.3">
                  <p:embed/>
                </p:oleObj>
              </mc:Choice>
              <mc:Fallback>
                <p:oleObj name="Equation" r:id="rId3" imgW="3683000" imgH="419100" progId="Equation.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5791200"/>
                        <a:ext cx="6696364"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961654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a:t>
            </a:r>
          </a:p>
        </p:txBody>
      </p:sp>
      <p:sp>
        <p:nvSpPr>
          <p:cNvPr id="3" name="Content Placeholder 2"/>
          <p:cNvSpPr>
            <a:spLocks noGrp="1"/>
          </p:cNvSpPr>
          <p:nvPr>
            <p:ph idx="1"/>
          </p:nvPr>
        </p:nvSpPr>
        <p:spPr/>
        <p:txBody>
          <a:bodyPr>
            <a:normAutofit/>
          </a:bodyPr>
          <a:lstStyle/>
          <a:p>
            <a:pPr marL="0" indent="0" algn="just">
              <a:buNone/>
            </a:pPr>
            <a:r>
              <a:rPr lang="en-US" dirty="0">
                <a:solidFill>
                  <a:srgbClr val="FF0000"/>
                </a:solidFill>
              </a:rPr>
              <a:t>                        </a:t>
            </a:r>
          </a:p>
          <a:p>
            <a:pPr algn="just"/>
            <a:endParaRPr lang="en-US" dirty="0">
              <a:solidFill>
                <a:srgbClr val="FF0000"/>
              </a:solidFill>
            </a:endParaRPr>
          </a:p>
          <a:p>
            <a:pPr algn="just"/>
            <a:r>
              <a:rPr lang="en-US" dirty="0">
                <a:solidFill>
                  <a:srgbClr val="FF0000"/>
                </a:solidFill>
              </a:rPr>
              <a:t>Two</a:t>
            </a:r>
            <a:r>
              <a:rPr lang="en-US" dirty="0"/>
              <a:t> important conclusions can be drawn:</a:t>
            </a:r>
          </a:p>
          <a:p>
            <a:pPr marL="971550" lvl="1" indent="-514350" algn="just">
              <a:buFont typeface="+mj-lt"/>
              <a:buAutoNum type="arabicParenR"/>
            </a:pPr>
            <a:r>
              <a:rPr lang="en-US" dirty="0"/>
              <a:t>When f is small, the use of parallel processors has little effect</a:t>
            </a:r>
          </a:p>
          <a:p>
            <a:pPr marL="971550" lvl="1" indent="-514350" algn="just">
              <a:buFont typeface="+mj-lt"/>
              <a:buAutoNum type="arabicParenR"/>
            </a:pPr>
            <a:r>
              <a:rPr lang="en-US" dirty="0"/>
              <a:t>As N approaches infinity, speedup is bound by 1/(1 - f), so that there are diminishing returns for using more processors</a:t>
            </a:r>
          </a:p>
          <a:p>
            <a:pPr marL="971550" lvl="1" indent="-514350" algn="just">
              <a:buFont typeface="+mj-lt"/>
              <a:buAutoNum type="arabicParenR"/>
            </a:pPr>
            <a:endParaRPr lang="en-US" dirty="0"/>
          </a:p>
        </p:txBody>
      </p:sp>
      <mc:AlternateContent xmlns:mc="http://schemas.openxmlformats.org/markup-compatibility/2006" xmlns:a14="http://schemas.microsoft.com/office/drawing/2010/main">
        <mc:Choice Requires="a14">
          <p:sp>
            <p:nvSpPr>
              <p:cNvPr id="4" name="Object 3"/>
              <p:cNvSpPr txBox="1"/>
              <p:nvPr/>
            </p:nvSpPr>
            <p:spPr bwMode="auto">
              <a:xfrm>
                <a:off x="2514600" y="2001837"/>
                <a:ext cx="2057400" cy="1198563"/>
              </a:xfrm>
              <a:prstGeom prst="rect">
                <a:avLst/>
              </a:prstGeom>
              <a:noFill/>
            </p:spPr>
            <p:txBody>
              <a:bodyPr>
                <a:normAutofit/>
              </a:bodyPr>
              <a:lstStyle/>
              <a:p>
                <a:pPr algn="ctr"/>
                <a14:m>
                  <m:oMathPara xmlns:m="http://schemas.openxmlformats.org/officeDocument/2006/math">
                    <m:oMathParaPr>
                      <m:jc m:val="left"/>
                    </m:oMathParaPr>
                    <m:oMath xmlns:m="http://schemas.openxmlformats.org/officeDocument/2006/math">
                      <m:r>
                        <a:rPr lang="en-US" i="1" smtClean="0">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𝑇</m:t>
                          </m:r>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𝑓</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𝑇𝑓</m:t>
                          </m:r>
                        </m:num>
                        <m:den>
                          <m:r>
                            <a:rPr lang="en-US" i="1">
                              <a:solidFill>
                                <a:srgbClr val="000000"/>
                              </a:solidFill>
                              <a:latin typeface="Cambria Math" panose="02040503050406030204" pitchFamily="18" charset="0"/>
                            </a:rPr>
                            <m:t>𝑇</m:t>
                          </m:r>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𝑓</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𝑇𝑓</m:t>
                              </m:r>
                            </m:num>
                            <m:den>
                              <m:r>
                                <a:rPr lang="en-US" b="0" i="1" smtClean="0">
                                  <a:solidFill>
                                    <a:srgbClr val="000000"/>
                                  </a:solidFill>
                                  <a:latin typeface="Cambria Math" panose="02040503050406030204" pitchFamily="18" charset="0"/>
                                </a:rPr>
                                <m:t>𝑁</m:t>
                              </m:r>
                            </m:den>
                          </m:f>
                        </m:den>
                      </m:f>
                    </m:oMath>
                  </m:oMathPara>
                </a14:m>
                <a:endParaRPr lang="en-US" dirty="0"/>
              </a:p>
            </p:txBody>
          </p:sp>
        </mc:Choice>
        <mc:Fallback xmlns="">
          <p:sp>
            <p:nvSpPr>
              <p:cNvPr id="4" name="Object 3"/>
              <p:cNvSpPr txBox="1">
                <a:spLocks noRot="1" noChangeAspect="1" noMove="1" noResize="1" noEditPoints="1" noAdjustHandles="1" noChangeArrowheads="1" noChangeShapeType="1" noTextEdit="1"/>
              </p:cNvSpPr>
              <p:nvPr/>
            </p:nvSpPr>
            <p:spPr bwMode="auto">
              <a:xfrm>
                <a:off x="2514600" y="2001837"/>
                <a:ext cx="2057400" cy="119856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bject 4"/>
              <p:cNvSpPr txBox="1"/>
              <p:nvPr/>
            </p:nvSpPr>
            <p:spPr bwMode="auto">
              <a:xfrm>
                <a:off x="4267200" y="1979612"/>
                <a:ext cx="1725613" cy="1220788"/>
              </a:xfrm>
              <a:prstGeom prst="rect">
                <a:avLst/>
              </a:prstGeom>
              <a:noFill/>
            </p:spPr>
            <p:txBody>
              <a:bodyPr>
                <a:normAutofit/>
              </a:bodyPr>
              <a:lstStyle/>
              <a:p>
                <a:pPr algn="ctr"/>
                <a14:m>
                  <m:oMathPara xmlns:m="http://schemas.openxmlformats.org/officeDocument/2006/math">
                    <m:oMathParaPr>
                      <m:jc m:val="left"/>
                    </m:oMathParaPr>
                    <m:oMath xmlns:m="http://schemas.openxmlformats.org/officeDocument/2006/math">
                      <m:r>
                        <a:rPr lang="en-US"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 </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𝑓</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𝑓</m:t>
                              </m:r>
                            </m:num>
                            <m:den>
                              <m:r>
                                <a:rPr lang="en-US" b="0" i="1" smtClean="0">
                                  <a:solidFill>
                                    <a:srgbClr val="000000"/>
                                  </a:solidFill>
                                  <a:latin typeface="Cambria Math" panose="02040503050406030204" pitchFamily="18" charset="0"/>
                                </a:rPr>
                                <m:t>𝑁</m:t>
                              </m:r>
                            </m:den>
                          </m:f>
                        </m:den>
                      </m:f>
                    </m:oMath>
                  </m:oMathPara>
                </a14:m>
                <a:endParaRPr lang="en-US" dirty="0"/>
              </a:p>
            </p:txBody>
          </p:sp>
        </mc:Choice>
        <mc:Fallback xmlns="">
          <p:sp>
            <p:nvSpPr>
              <p:cNvPr id="5" name="Object 4"/>
              <p:cNvSpPr txBox="1">
                <a:spLocks noRot="1" noChangeAspect="1" noMove="1" noResize="1" noEditPoints="1" noAdjustHandles="1" noChangeArrowheads="1" noChangeShapeType="1" noTextEdit="1"/>
              </p:cNvSpPr>
              <p:nvPr/>
            </p:nvSpPr>
            <p:spPr bwMode="auto">
              <a:xfrm>
                <a:off x="4267200" y="1979612"/>
                <a:ext cx="1725613" cy="122078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127280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a:t>
            </a:r>
          </a:p>
        </p:txBody>
      </p:sp>
      <p:sp>
        <p:nvSpPr>
          <p:cNvPr id="3" name="Content Placeholder 2"/>
          <p:cNvSpPr>
            <a:spLocks noGrp="1"/>
          </p:cNvSpPr>
          <p:nvPr>
            <p:ph idx="1"/>
          </p:nvPr>
        </p:nvSpPr>
        <p:spPr/>
        <p:txBody>
          <a:bodyPr/>
          <a:lstStyle/>
          <a:p>
            <a:pPr algn="just"/>
            <a:r>
              <a:rPr lang="en-US" dirty="0"/>
              <a:t>Amdahl’s law can be generalized to evaluate any design or technical improvement in a computer system</a:t>
            </a:r>
          </a:p>
          <a:p>
            <a:pPr algn="just"/>
            <a:r>
              <a:rPr lang="en-US" dirty="0">
                <a:solidFill>
                  <a:srgbClr val="FF0000"/>
                </a:solidFill>
              </a:rPr>
              <a:t>Consider</a:t>
            </a:r>
            <a:r>
              <a:rPr lang="en-US" dirty="0"/>
              <a:t> any enhancement to a feature of a system that results in a speedup</a:t>
            </a:r>
          </a:p>
          <a:p>
            <a:pPr algn="just"/>
            <a:r>
              <a:rPr lang="en-US" dirty="0"/>
              <a:t>The speedup can be expressed as: </a:t>
            </a:r>
          </a:p>
          <a:p>
            <a:pPr algn="just"/>
            <a:endParaRPr lang="en-US" dirty="0"/>
          </a:p>
        </p:txBody>
      </p:sp>
      <p:graphicFrame>
        <p:nvGraphicFramePr>
          <p:cNvPr id="4" name="Object 3"/>
          <p:cNvGraphicFramePr>
            <a:graphicFrameLocks noChangeAspect="1"/>
          </p:cNvGraphicFramePr>
          <p:nvPr/>
        </p:nvGraphicFramePr>
        <p:xfrm>
          <a:off x="1219200" y="5029200"/>
          <a:ext cx="6934200" cy="990600"/>
        </p:xfrm>
        <a:graphic>
          <a:graphicData uri="http://schemas.openxmlformats.org/presentationml/2006/ole">
            <mc:AlternateContent xmlns:mc="http://schemas.openxmlformats.org/markup-compatibility/2006">
              <mc:Choice xmlns:v="urn:schemas-microsoft-com:vml" Requires="v">
                <p:oleObj spid="_x0000_s10286" name="Equation" r:id="rId3" imgW="2755900" imgH="393700" progId="Equation.3">
                  <p:embed/>
                </p:oleObj>
              </mc:Choice>
              <mc:Fallback>
                <p:oleObj name="Equation" r:id="rId3" imgW="2755900" imgH="393700" progId="Equation.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5029200"/>
                        <a:ext cx="69342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700016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a:t>
            </a:r>
          </a:p>
        </p:txBody>
      </p:sp>
      <p:graphicFrame>
        <p:nvGraphicFramePr>
          <p:cNvPr id="38914" name="Object 2"/>
          <p:cNvGraphicFramePr>
            <a:graphicFrameLocks noGrp="1" noChangeAspect="1"/>
          </p:cNvGraphicFramePr>
          <p:nvPr>
            <p:ph idx="1"/>
            <p:extLst>
              <p:ext uri="{D42A27DB-BD31-4B8C-83A1-F6EECF244321}">
                <p14:modId xmlns:p14="http://schemas.microsoft.com/office/powerpoint/2010/main" val="1106797117"/>
              </p:ext>
            </p:extLst>
          </p:nvPr>
        </p:nvGraphicFramePr>
        <p:xfrm>
          <a:off x="1503486" y="1417638"/>
          <a:ext cx="6060827" cy="820737"/>
        </p:xfrm>
        <a:graphic>
          <a:graphicData uri="http://schemas.openxmlformats.org/presentationml/2006/ole">
            <mc:AlternateContent xmlns:mc="http://schemas.openxmlformats.org/markup-compatibility/2006">
              <mc:Choice xmlns:v="urn:schemas-microsoft-com:vml" Requires="v">
                <p:oleObj spid="_x0000_s11310" name="Equation" r:id="rId3" imgW="2908300" imgH="393700" progId="Equation.3">
                  <p:embed/>
                </p:oleObj>
              </mc:Choice>
              <mc:Fallback>
                <p:oleObj name="Equation" r:id="rId3" imgW="2908300" imgH="393700" progId="Equation.3">
                  <p:embed/>
                  <p:pic>
                    <p:nvPicPr>
                      <p:cNvPr id="0" name="Picture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3486" y="1417638"/>
                        <a:ext cx="6060827" cy="820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5" name="Rectangle 4"/>
              <p:cNvSpPr/>
              <p:nvPr/>
            </p:nvSpPr>
            <p:spPr>
              <a:xfrm>
                <a:off x="228600" y="2383968"/>
                <a:ext cx="8458200" cy="3497368"/>
              </a:xfrm>
              <a:prstGeom prst="rect">
                <a:avLst/>
              </a:prstGeom>
            </p:spPr>
            <p:txBody>
              <a:bodyPr wrap="square">
                <a:spAutoFit/>
              </a:bodyPr>
              <a:lstStyle/>
              <a:p>
                <a:pPr algn="just">
                  <a:buFont typeface="Arial" pitchFamily="34" charset="0"/>
                  <a:buChar char="•"/>
                </a:pPr>
                <a:r>
                  <a:rPr lang="en-US" sz="2800" dirty="0"/>
                  <a:t> Suppose that a feature of the system is used during execution a fraction of the time </a:t>
                </a:r>
                <a:r>
                  <a:rPr lang="en-US" sz="2800" i="1" dirty="0"/>
                  <a:t>f</a:t>
                </a:r>
                <a:r>
                  <a:rPr lang="en-US" sz="2800" dirty="0"/>
                  <a:t>, before enhancement, and that speedup of that feature after enhancement is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𝑆𝑈</m:t>
                        </m:r>
                      </m:e>
                      <m:sub>
                        <m:r>
                          <a:rPr lang="en-US" sz="2800" b="0" i="1" smtClean="0">
                            <a:latin typeface="Cambria Math" panose="02040503050406030204" pitchFamily="18" charset="0"/>
                          </a:rPr>
                          <m:t>𝑓</m:t>
                        </m:r>
                      </m:sub>
                    </m:sSub>
                  </m:oMath>
                </a14:m>
                <a:r>
                  <a:rPr lang="en-US" sz="2800" dirty="0"/>
                  <a:t>. Then the overall speedup of the system is</a:t>
                </a:r>
              </a:p>
              <a:p>
                <a:pPr algn="just"/>
                <a:endParaRPr lang="en-US" sz="2800" dirty="0"/>
              </a:p>
              <a:p>
                <a:pPr lvl="2" algn="just"/>
                <a:r>
                  <a:rPr lang="en-US" sz="2800" dirty="0"/>
                  <a:t>		</a:t>
                </a:r>
                <a14:m>
                  <m:oMath xmlns:m="http://schemas.openxmlformats.org/officeDocument/2006/math">
                    <m:r>
                      <m:rPr>
                        <m:sty m:val="p"/>
                      </m:rPr>
                      <a:rPr lang="en-US" sz="2800" b="0" i="0" smtClean="0">
                        <a:latin typeface="Cambria Math" panose="02040503050406030204" pitchFamily="18" charset="0"/>
                      </a:rPr>
                      <m:t>Speedup</m:t>
                    </m:r>
                    <m:r>
                      <a:rPr lang="en-US" sz="2800" b="0" i="0" smtClean="0">
                        <a:latin typeface="Cambria Math" panose="02040503050406030204" pitchFamily="18" charset="0"/>
                      </a:rPr>
                      <m:t>=</m:t>
                    </m:r>
                    <m:f>
                      <m:fPr>
                        <m:ctrlPr>
                          <a:rPr lang="en-US" sz="2800" i="1" smtClean="0">
                            <a:latin typeface="Cambria Math" panose="02040503050406030204" pitchFamily="18" charset="0"/>
                          </a:rPr>
                        </m:ctrlPr>
                      </m:fPr>
                      <m:num>
                        <m:r>
                          <a:rPr lang="en-US" sz="2800" b="0" i="1" smtClean="0">
                            <a:latin typeface="Cambria Math" panose="02040503050406030204" pitchFamily="18" charset="0"/>
                          </a:rPr>
                          <m:t>1</m:t>
                        </m:r>
                      </m:num>
                      <m:den>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r>
                              <a:rPr lang="en-US" sz="2800" b="0" i="1" smtClean="0">
                                <a:latin typeface="Cambria Math" panose="02040503050406030204" pitchFamily="18" charset="0"/>
                              </a:rPr>
                              <m:t>𝑓</m:t>
                            </m:r>
                          </m:e>
                        </m:d>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𝑓</m:t>
                            </m:r>
                          </m:num>
                          <m:den>
                            <m:r>
                              <a:rPr lang="en-US" sz="2800" b="0" i="1" smtClean="0">
                                <a:latin typeface="Cambria Math" panose="02040503050406030204" pitchFamily="18" charset="0"/>
                              </a:rPr>
                              <m:t>𝑆</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𝑈</m:t>
                                </m:r>
                              </m:e>
                              <m:sub>
                                <m:r>
                                  <a:rPr lang="en-US" sz="2800" b="0" i="1" smtClean="0">
                                    <a:latin typeface="Cambria Math" panose="02040503050406030204" pitchFamily="18" charset="0"/>
                                  </a:rPr>
                                  <m:t>𝑓</m:t>
                                </m:r>
                              </m:sub>
                            </m:sSub>
                          </m:den>
                        </m:f>
                      </m:den>
                    </m:f>
                  </m:oMath>
                </a14:m>
                <a:endParaRPr lang="en-US" sz="2800" dirty="0"/>
              </a:p>
              <a:p>
                <a:pPr lvl="2" algn="ctr"/>
                <a:r>
                  <a:rPr lang="en-US" i="1" dirty="0">
                    <a:solidFill>
                      <a:srgbClr val="FF0000"/>
                    </a:solidFill>
                  </a:rPr>
                  <a:t>Note: </a:t>
                </a:r>
                <a14:m>
                  <m:oMath xmlns:m="http://schemas.openxmlformats.org/officeDocument/2006/math">
                    <m:r>
                      <a:rPr lang="en-US" b="0" i="1" smtClean="0">
                        <a:solidFill>
                          <a:srgbClr val="FF0000"/>
                        </a:solidFill>
                        <a:latin typeface="Cambria Math" panose="02040503050406030204" pitchFamily="18" charset="0"/>
                      </a:rPr>
                      <m:t>𝑆</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𝑈</m:t>
                        </m:r>
                      </m:e>
                      <m:sub>
                        <m:r>
                          <a:rPr lang="en-US" b="0" i="1" smtClean="0">
                            <a:solidFill>
                              <a:srgbClr val="FF0000"/>
                            </a:solidFill>
                            <a:latin typeface="Cambria Math" panose="02040503050406030204" pitchFamily="18" charset="0"/>
                          </a:rPr>
                          <m:t>𝑓</m:t>
                        </m:r>
                      </m:sub>
                    </m:sSub>
                  </m:oMath>
                </a14:m>
                <a:r>
                  <a:rPr lang="en-US" i="1" dirty="0">
                    <a:solidFill>
                      <a:srgbClr val="FF0000"/>
                    </a:solidFill>
                  </a:rPr>
                  <a:t> is often represented by Speedup factor “</a:t>
                </a:r>
                <a:r>
                  <a:rPr lang="en-US" b="1" i="1" dirty="0">
                    <a:solidFill>
                      <a:srgbClr val="FF0000"/>
                    </a:solidFill>
                  </a:rPr>
                  <a:t>K”</a:t>
                </a:r>
                <a:r>
                  <a:rPr lang="en-US" i="1" dirty="0">
                    <a:solidFill>
                      <a:srgbClr val="FF0000"/>
                    </a:solidFill>
                  </a:rPr>
                  <a:t>.</a:t>
                </a:r>
                <a:endParaRPr lang="en-US" i="1" dirty="0"/>
              </a:p>
            </p:txBody>
          </p:sp>
        </mc:Choice>
        <mc:Fallback xmlns="">
          <p:sp>
            <p:nvSpPr>
              <p:cNvPr id="5" name="Rectangle 4"/>
              <p:cNvSpPr>
                <a:spLocks noRot="1" noChangeAspect="1" noMove="1" noResize="1" noEditPoints="1" noAdjustHandles="1" noChangeArrowheads="1" noChangeShapeType="1" noTextEdit="1"/>
              </p:cNvSpPr>
              <p:nvPr/>
            </p:nvSpPr>
            <p:spPr>
              <a:xfrm>
                <a:off x="228600" y="2383968"/>
                <a:ext cx="8458200" cy="3497368"/>
              </a:xfrm>
              <a:prstGeom prst="rect">
                <a:avLst/>
              </a:prstGeom>
              <a:blipFill>
                <a:blip r:embed="rId5"/>
                <a:stretch>
                  <a:fillRect l="-1514" t="-1568" r="-1442" b="-1220"/>
                </a:stretch>
              </a:blipFill>
            </p:spPr>
            <p:txBody>
              <a:bodyPr/>
              <a:lstStyle/>
              <a:p>
                <a:r>
                  <a:rPr lang="en-US">
                    <a:noFill/>
                  </a:rPr>
                  <a:t> </a:t>
                </a:r>
              </a:p>
            </p:txBody>
          </p:sp>
        </mc:Fallback>
      </mc:AlternateContent>
    </p:spTree>
    <p:extLst>
      <p:ext uri="{BB962C8B-B14F-4D97-AF65-F5344CB8AC3E}">
        <p14:creationId xmlns:p14="http://schemas.microsoft.com/office/powerpoint/2010/main" val="24857755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a:t>
            </a:r>
          </a:p>
        </p:txBody>
      </p:sp>
      <p:sp>
        <p:nvSpPr>
          <p:cNvPr id="5" name="Rectangle 4"/>
          <p:cNvSpPr/>
          <p:nvPr/>
        </p:nvSpPr>
        <p:spPr>
          <a:xfrm>
            <a:off x="266700" y="1676400"/>
            <a:ext cx="8610600" cy="2246769"/>
          </a:xfrm>
          <a:prstGeom prst="rect">
            <a:avLst/>
          </a:prstGeom>
        </p:spPr>
        <p:txBody>
          <a:bodyPr wrap="square">
            <a:spAutoFit/>
          </a:bodyPr>
          <a:lstStyle/>
          <a:p>
            <a:pPr algn="just">
              <a:buFont typeface="Arial" pitchFamily="34" charset="0"/>
              <a:buChar char="•"/>
            </a:pPr>
            <a:r>
              <a:rPr lang="en-US" sz="2800" dirty="0"/>
              <a:t> Suppose that a task makes extensive use of floating-point operations, with 40% of the time is consumed by floating-point operations. With a new hardware design, the floating-point module is speeded up by a factor of 10. </a:t>
            </a:r>
            <a:r>
              <a:rPr lang="en-US" sz="2800" dirty="0">
                <a:solidFill>
                  <a:srgbClr val="FF0000"/>
                </a:solidFill>
              </a:rPr>
              <a:t>What is the overall speedup</a:t>
            </a:r>
            <a:r>
              <a:rPr lang="en-US" sz="2800" dirty="0"/>
              <a:t>? </a:t>
            </a:r>
          </a:p>
        </p:txBody>
      </p:sp>
    </p:spTree>
    <p:extLst>
      <p:ext uri="{BB962C8B-B14F-4D97-AF65-F5344CB8AC3E}">
        <p14:creationId xmlns:p14="http://schemas.microsoft.com/office/powerpoint/2010/main" val="14552613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19400"/>
            <a:ext cx="8229600" cy="1143000"/>
          </a:xfrm>
        </p:spPr>
        <p:txBody>
          <a:bodyPr/>
          <a:lstStyle/>
          <a:p>
            <a:r>
              <a:rPr lang="en-US" i="1" dirty="0">
                <a:solidFill>
                  <a:srgbClr val="0070C0"/>
                </a:solidFill>
              </a:rPr>
              <a:t>Thank you!</a:t>
            </a:r>
          </a:p>
        </p:txBody>
      </p:sp>
    </p:spTree>
    <p:extLst>
      <p:ext uri="{BB962C8B-B14F-4D97-AF65-F5344CB8AC3E}">
        <p14:creationId xmlns:p14="http://schemas.microsoft.com/office/powerpoint/2010/main" val="965947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txBox="1">
            <a:spLocks noGrp="1"/>
          </p:cNvSpPr>
          <p:nvPr/>
        </p:nvSpPr>
        <p:spPr bwMode="auto">
          <a:xfrm>
            <a:off x="7848600" y="62484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r"/>
            <a:fld id="{E99DB3F6-4FB1-4078-BE00-710077F8ECF6}" type="slidenum">
              <a:rPr lang="en-US" sz="1400">
                <a:latin typeface="Arial" charset="0"/>
              </a:rPr>
              <a:pPr algn="r"/>
              <a:t>5</a:t>
            </a:fld>
            <a:endParaRPr lang="en-US" sz="1400">
              <a:latin typeface="Arial" charset="0"/>
            </a:endParaRPr>
          </a:p>
        </p:txBody>
      </p:sp>
      <p:sp>
        <p:nvSpPr>
          <p:cNvPr id="5123" name="Rectangle 2"/>
          <p:cNvSpPr>
            <a:spLocks noGrp="1" noChangeArrowheads="1"/>
          </p:cNvSpPr>
          <p:nvPr>
            <p:ph type="title" idx="4294967295"/>
          </p:nvPr>
        </p:nvSpPr>
        <p:spPr>
          <a:xfrm>
            <a:off x="914400" y="304800"/>
            <a:ext cx="7793038" cy="1462088"/>
          </a:xfrm>
        </p:spPr>
        <p:txBody>
          <a:bodyPr lIns="92075" tIns="46038" rIns="92075" bIns="46038"/>
          <a:lstStyle/>
          <a:p>
            <a:r>
              <a:rPr lang="en-US"/>
              <a:t>Machine Organization</a:t>
            </a:r>
          </a:p>
        </p:txBody>
      </p:sp>
      <p:sp>
        <p:nvSpPr>
          <p:cNvPr id="5124" name="Rectangle 3"/>
          <p:cNvSpPr>
            <a:spLocks noGrp="1" noChangeArrowheads="1"/>
          </p:cNvSpPr>
          <p:nvPr>
            <p:ph type="body" idx="4294967295"/>
          </p:nvPr>
        </p:nvSpPr>
        <p:spPr>
          <a:xfrm>
            <a:off x="914400" y="1905000"/>
            <a:ext cx="7772400" cy="4114800"/>
          </a:xfrm>
        </p:spPr>
        <p:txBody>
          <a:bodyPr lIns="92075" tIns="46038" rIns="92075" bIns="46038"/>
          <a:lstStyle/>
          <a:p>
            <a:r>
              <a:rPr lang="en-US" sz="2800"/>
              <a:t>Capabilities &amp; performance characteristics of principal functional units (e.g., registers, ALU, shifters, logic units)</a:t>
            </a:r>
          </a:p>
          <a:p>
            <a:r>
              <a:rPr lang="en-US" sz="2800"/>
              <a:t>Ways in which these components are interconnected</a:t>
            </a:r>
          </a:p>
          <a:p>
            <a:r>
              <a:rPr lang="en-US" sz="2800"/>
              <a:t>Information flow between components</a:t>
            </a:r>
          </a:p>
          <a:p>
            <a:r>
              <a:rPr lang="en-US" sz="2800"/>
              <a:t>Logic and means by which such information flow is controlled</a:t>
            </a:r>
          </a:p>
        </p:txBody>
      </p:sp>
    </p:spTree>
    <p:extLst>
      <p:ext uri="{BB962C8B-B14F-4D97-AF65-F5344CB8AC3E}">
        <p14:creationId xmlns:p14="http://schemas.microsoft.com/office/powerpoint/2010/main" val="696084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normAutofit fontScale="92500"/>
          </a:bodyPr>
          <a:lstStyle/>
          <a:p>
            <a:pPr algn="just"/>
            <a:r>
              <a:rPr lang="en-US" b="1" dirty="0"/>
              <a:t>Computer architecture refers to those attributes of a system visible to a programmer </a:t>
            </a:r>
            <a:r>
              <a:rPr lang="en-US" dirty="0"/>
              <a:t>or</a:t>
            </a:r>
          </a:p>
          <a:p>
            <a:pPr algn="just"/>
            <a:r>
              <a:rPr lang="en-US" dirty="0"/>
              <a:t>Those attributes that have a direct impact on the logical execution of a program</a:t>
            </a:r>
          </a:p>
          <a:p>
            <a:pPr algn="just"/>
            <a:r>
              <a:rPr lang="en-US" dirty="0"/>
              <a:t>Examples of architectural attributes: Instruction set, the number of bits used to represent various data types (e.g., numbers, characters), I/O mechanisms, and techniques for addressing memory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normAutofit/>
          </a:bodyPr>
          <a:lstStyle/>
          <a:p>
            <a:pPr algn="just"/>
            <a:r>
              <a:rPr lang="en-US" dirty="0"/>
              <a:t>For example, it is an </a:t>
            </a:r>
            <a:r>
              <a:rPr lang="en-US" dirty="0">
                <a:solidFill>
                  <a:srgbClr val="00B050"/>
                </a:solidFill>
              </a:rPr>
              <a:t>architectural</a:t>
            </a:r>
            <a:r>
              <a:rPr lang="en-US" dirty="0"/>
              <a:t> design issue whether a computer will have a multiply instruction</a:t>
            </a:r>
          </a:p>
          <a:p>
            <a:pPr algn="just"/>
            <a:r>
              <a:rPr lang="en-US" dirty="0"/>
              <a:t>On the other hand, it is an </a:t>
            </a:r>
            <a:r>
              <a:rPr lang="en-US" dirty="0">
                <a:solidFill>
                  <a:srgbClr val="0070C0"/>
                </a:solidFill>
              </a:rPr>
              <a:t>organizational</a:t>
            </a:r>
            <a:r>
              <a:rPr lang="en-US" dirty="0"/>
              <a:t> issue whether that instruction will be implemented by a special multiply unit or by a mechanism that makes repeated use of the add unit of the 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STRUCTURE AND FUNCTION</a:t>
            </a:r>
          </a:p>
        </p:txBody>
      </p:sp>
      <p:sp>
        <p:nvSpPr>
          <p:cNvPr id="3" name="Content Placeholder 2"/>
          <p:cNvSpPr>
            <a:spLocks noGrp="1"/>
          </p:cNvSpPr>
          <p:nvPr>
            <p:ph idx="1"/>
          </p:nvPr>
        </p:nvSpPr>
        <p:spPr/>
        <p:txBody>
          <a:bodyPr>
            <a:noAutofit/>
          </a:bodyPr>
          <a:lstStyle/>
          <a:p>
            <a:r>
              <a:rPr lang="en-US" sz="2300" dirty="0"/>
              <a:t>A computer is a </a:t>
            </a:r>
            <a:r>
              <a:rPr lang="en-US" sz="2300" dirty="0">
                <a:solidFill>
                  <a:srgbClr val="FF0000"/>
                </a:solidFill>
              </a:rPr>
              <a:t>complex</a:t>
            </a:r>
            <a:r>
              <a:rPr lang="en-US" sz="2300" dirty="0"/>
              <a:t> system</a:t>
            </a:r>
          </a:p>
          <a:p>
            <a:r>
              <a:rPr lang="en-US" sz="2300" dirty="0"/>
              <a:t>The hierarchical nature of complex systems is essential to both their design and their description</a:t>
            </a:r>
          </a:p>
          <a:p>
            <a:r>
              <a:rPr lang="en-US" sz="2300" dirty="0"/>
              <a:t>The designer need only deal with a particular level of the system at a time</a:t>
            </a:r>
          </a:p>
          <a:p>
            <a:r>
              <a:rPr lang="en-US" sz="2300" dirty="0"/>
              <a:t>At each level, the system consists of a set of components and their interrelationships and the designer is concerned with associated structure and function:</a:t>
            </a:r>
          </a:p>
          <a:p>
            <a:pPr lvl="1"/>
            <a:r>
              <a:rPr lang="en-US" sz="2300" dirty="0">
                <a:solidFill>
                  <a:srgbClr val="00B050"/>
                </a:solidFill>
              </a:rPr>
              <a:t>Structure</a:t>
            </a:r>
            <a:r>
              <a:rPr lang="en-US" sz="2300" b="1" dirty="0"/>
              <a:t>: </a:t>
            </a:r>
            <a:r>
              <a:rPr lang="en-US" sz="2300" dirty="0"/>
              <a:t>The way in which the components are interrelated</a:t>
            </a:r>
          </a:p>
          <a:p>
            <a:pPr lvl="1"/>
            <a:r>
              <a:rPr lang="en-US" sz="2300" b="1" dirty="0">
                <a:solidFill>
                  <a:srgbClr val="FF0000"/>
                </a:solidFill>
              </a:rPr>
              <a:t>Function</a:t>
            </a:r>
            <a:r>
              <a:rPr lang="en-US" sz="2300" b="1" dirty="0"/>
              <a:t>: </a:t>
            </a:r>
            <a:r>
              <a:rPr lang="en-US" sz="2300" dirty="0"/>
              <a:t>The operation of each individual component as part of the structure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a:t>Functional View of a Computer</a:t>
            </a:r>
          </a:p>
        </p:txBody>
      </p:sp>
      <p:pic>
        <p:nvPicPr>
          <p:cNvPr id="1026" name="Picture 2"/>
          <p:cNvPicPr>
            <a:picLocks noChangeAspect="1" noChangeArrowheads="1"/>
          </p:cNvPicPr>
          <p:nvPr/>
        </p:nvPicPr>
        <p:blipFill>
          <a:blip r:embed="rId2"/>
          <a:srcRect/>
          <a:stretch>
            <a:fillRect/>
          </a:stretch>
        </p:blipFill>
        <p:spPr bwMode="auto">
          <a:xfrm>
            <a:off x="2743200" y="1143000"/>
            <a:ext cx="3352800" cy="5432133"/>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1882</TotalTime>
  <Words>3274</Words>
  <Application>Microsoft Office PowerPoint</Application>
  <PresentationFormat>On-screen Show (4:3)</PresentationFormat>
  <Paragraphs>262</Paragraphs>
  <Slides>46</Slides>
  <Notes>1</Notes>
  <HiddenSlides>1</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3" baseType="lpstr">
      <vt:lpstr>Arial</vt:lpstr>
      <vt:lpstr>Calibri</vt:lpstr>
      <vt:lpstr>Cambria Math</vt:lpstr>
      <vt:lpstr>Verdana</vt:lpstr>
      <vt:lpstr>Wingdings</vt:lpstr>
      <vt:lpstr>Office Theme</vt:lpstr>
      <vt:lpstr>Equation</vt:lpstr>
      <vt:lpstr>Introduction to Computer Architecture</vt:lpstr>
      <vt:lpstr>Reference Books</vt:lpstr>
      <vt:lpstr>What Is Computer Architecture?</vt:lpstr>
      <vt:lpstr>Instruction Set Architecture</vt:lpstr>
      <vt:lpstr>Machine Organization</vt:lpstr>
      <vt:lpstr>Definitions</vt:lpstr>
      <vt:lpstr>Definitions</vt:lpstr>
      <vt:lpstr>STRUCTURE AND FUNCTION</vt:lpstr>
      <vt:lpstr>Functional View of a Computer</vt:lpstr>
      <vt:lpstr>Functional units</vt:lpstr>
      <vt:lpstr>Functional units</vt:lpstr>
      <vt:lpstr>Possible Operations</vt:lpstr>
      <vt:lpstr>Possible Operations</vt:lpstr>
      <vt:lpstr>Structural Units/Components</vt:lpstr>
      <vt:lpstr>Structural Units/Components</vt:lpstr>
      <vt:lpstr>Top-Level Structure</vt:lpstr>
      <vt:lpstr>Evolution of Computers</vt:lpstr>
      <vt:lpstr>Evolution of Computers</vt:lpstr>
      <vt:lpstr>Evolution of Computers</vt:lpstr>
      <vt:lpstr>Evolution of Computers</vt:lpstr>
      <vt:lpstr>Relationship Among Wafer, Chip, and Gate</vt:lpstr>
      <vt:lpstr>Fabrication of Integrated Circuits</vt:lpstr>
      <vt:lpstr>Fabrication of Integrated Circuits</vt:lpstr>
      <vt:lpstr>Moore’s law</vt:lpstr>
      <vt:lpstr>Moore’s law</vt:lpstr>
      <vt:lpstr>Comparison – Among Generations</vt:lpstr>
      <vt:lpstr>PERFORMANCE ASSESSMENT</vt:lpstr>
      <vt:lpstr>Clock Speed and Instructions per Second</vt:lpstr>
      <vt:lpstr>Clock Speed and Instructions per Second</vt:lpstr>
      <vt:lpstr>Clock Speed and Instructions per Second</vt:lpstr>
      <vt:lpstr>Clock Speed and Instructions per Second</vt:lpstr>
      <vt:lpstr>Clock Speed and Instructions per Second</vt:lpstr>
      <vt:lpstr>Clock Speed and Instructions per Second</vt:lpstr>
      <vt:lpstr>Clock Speed and Instructions per Second</vt:lpstr>
      <vt:lpstr>Clock Speed and Instructions per Second</vt:lpstr>
      <vt:lpstr>Clock Speed and Instructions per Second</vt:lpstr>
      <vt:lpstr>Clock Speed and Instructions per Second</vt:lpstr>
      <vt:lpstr>Clock Speed and Instructions per Second</vt:lpstr>
      <vt:lpstr>Clock Speed and Instructions per Second</vt:lpstr>
      <vt:lpstr>Benchmarks</vt:lpstr>
      <vt:lpstr>Amdahl’s Law</vt:lpstr>
      <vt:lpstr>Amdahl’s Law</vt:lpstr>
      <vt:lpstr>Amdahl’s Law</vt:lpstr>
      <vt:lpstr>Amdahl’s Law</vt:lpstr>
      <vt:lpstr>Amdahl’s Law</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dc:title>
  <dc:creator>Nusrat Jahan</dc:creator>
  <cp:lastModifiedBy>Hasib Siddiqui</cp:lastModifiedBy>
  <cp:revision>115</cp:revision>
  <dcterms:created xsi:type="dcterms:W3CDTF">2006-08-16T00:00:00Z</dcterms:created>
  <dcterms:modified xsi:type="dcterms:W3CDTF">2020-10-10T08:29:37Z</dcterms:modified>
</cp:coreProperties>
</file>