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29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C52-9E3E-4DE3-8271-CE048646FDE5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4DF93-68BB-431A-88D6-AFD47C3C3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DD0E-22D3-444D-90AF-3F8879A55DD7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0F51-8E59-4824-8482-59DF6C501AA5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2B4A-6E5E-4A37-B2BE-3FB26E604C17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7ECF-FCC5-4B72-A558-D734B6185F20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DBE-F247-4AAE-8FA4-83DD40E74C2D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A975-D23E-4612-9338-BD58DE48F5E6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54A-FCE9-4555-B60E-A2AA85E98450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8207-D483-4419-829F-136CFE4D7ECF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0484-24F8-4B1F-8ED4-0647BA64785C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36D-FFDA-4C3D-B878-A27A167A2D2F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9B0E-1DFA-4F9D-8344-E37D0E0C9FB6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25D2C-E44F-4C61-B3BE-DA6379E7AB55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Processor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05</a:t>
            </a:r>
          </a:p>
          <a:p>
            <a:r>
              <a:rPr lang="en-US" dirty="0">
                <a:solidFill>
                  <a:srgbClr val="00B050"/>
                </a:solidFill>
              </a:rPr>
              <a:t>Instruction Set</a:t>
            </a:r>
          </a:p>
          <a:p>
            <a:r>
              <a:rPr lang="en-US" dirty="0">
                <a:solidFill>
                  <a:srgbClr val="00B050"/>
                </a:solidFill>
              </a:rPr>
              <a:t>Processor Structure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715000"/>
            <a:ext cx="4191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Instructor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Tapushe Rabaya Toma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FF0000"/>
                </a:solidFill>
              </a:rPr>
              <a:t>                     Lecturer, SWE, DIU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06A2E-085B-46AF-82D3-1C3731F1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5860-E924-4165-B542-2EC8DF8F3507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F36C-E9CC-44D8-AE2B-412B2F38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User-Visible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Could be categorized into following categories: </a:t>
            </a:r>
          </a:p>
          <a:p>
            <a:pPr lvl="1" algn="just"/>
            <a:r>
              <a:rPr lang="en-US" dirty="0"/>
              <a:t>General purpose</a:t>
            </a:r>
          </a:p>
          <a:p>
            <a:pPr lvl="1" algn="just"/>
            <a:r>
              <a:rPr lang="en-US" dirty="0"/>
              <a:t>Data</a:t>
            </a:r>
          </a:p>
          <a:p>
            <a:pPr lvl="1" algn="just"/>
            <a:r>
              <a:rPr lang="en-US" dirty="0"/>
              <a:t>Address</a:t>
            </a:r>
          </a:p>
          <a:p>
            <a:pPr lvl="1" algn="just"/>
            <a:r>
              <a:rPr lang="en-US" dirty="0"/>
              <a:t>Condition codes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GP</a:t>
            </a:r>
            <a:r>
              <a:rPr lang="en-US" dirty="0"/>
              <a:t> registers</a:t>
            </a:r>
            <a:r>
              <a:rPr lang="en-US" b="1" dirty="0"/>
              <a:t> </a:t>
            </a:r>
            <a:r>
              <a:rPr lang="en-US" dirty="0"/>
              <a:t>can be assigned to a variety of functions by </a:t>
            </a:r>
            <a:r>
              <a:rPr lang="en-US"/>
              <a:t>the programmer</a:t>
            </a:r>
            <a:endParaRPr lang="en-US" dirty="0"/>
          </a:p>
          <a:p>
            <a:pPr lvl="1" algn="just"/>
            <a:r>
              <a:rPr lang="en-US" dirty="0"/>
              <a:t>Any general-purpose register can contain the operand for any </a:t>
            </a:r>
            <a:r>
              <a:rPr lang="en-US" dirty="0" err="1"/>
              <a:t>opcode</a:t>
            </a:r>
            <a:endParaRPr lang="en-US" dirty="0"/>
          </a:p>
          <a:p>
            <a:pPr lvl="1" algn="just"/>
            <a:r>
              <a:rPr lang="en-US" dirty="0"/>
              <a:t>Can be used for addressing functions (e.g., register indirect, displacement)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411ED-E9A5-4851-8A0B-13554181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8F2F-A35E-491A-A928-6F3AB4FF9FD6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56785-B048-4C2A-A92B-32893BF9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User-Visible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1" dirty="0"/>
              <a:t>Data registers </a:t>
            </a:r>
            <a:r>
              <a:rPr lang="en-US" sz="2200" dirty="0"/>
              <a:t>may be used only to hold data and cannot be employed in the calculation of an operand address</a:t>
            </a:r>
          </a:p>
          <a:p>
            <a:pPr algn="just"/>
            <a:r>
              <a:rPr lang="en-US" sz="2200" b="1" dirty="0"/>
              <a:t>Address registers </a:t>
            </a:r>
            <a:r>
              <a:rPr lang="en-US" sz="2200" dirty="0"/>
              <a:t>may themselves be somewhat general purpose, or they may be devoted to a particular addressing mode</a:t>
            </a:r>
          </a:p>
          <a:p>
            <a:pPr algn="just"/>
            <a:r>
              <a:rPr lang="en-US" sz="2200" dirty="0"/>
              <a:t>Such as: </a:t>
            </a:r>
          </a:p>
          <a:p>
            <a:pPr lvl="1" algn="just"/>
            <a:r>
              <a:rPr lang="en-US" sz="2200" b="1" dirty="0"/>
              <a:t>Segment pointers: </a:t>
            </a:r>
            <a:r>
              <a:rPr lang="en-US" sz="2200" dirty="0"/>
              <a:t>Holds the address of the base of the segment. </a:t>
            </a:r>
          </a:p>
          <a:p>
            <a:pPr lvl="1" algn="just"/>
            <a:r>
              <a:rPr lang="en-US" sz="2200" b="1" dirty="0"/>
              <a:t>Index registers: </a:t>
            </a:r>
            <a:r>
              <a:rPr lang="en-US" sz="2200" dirty="0"/>
              <a:t>These are used for indexed addressing and may be auto indexed</a:t>
            </a:r>
          </a:p>
          <a:p>
            <a:pPr lvl="1" algn="just"/>
            <a:r>
              <a:rPr lang="en-US" sz="2200" b="1" dirty="0"/>
              <a:t>Stack pointer: </a:t>
            </a:r>
            <a:r>
              <a:rPr lang="en-US" sz="2200" dirty="0"/>
              <a:t>If there is user-visible stack addressing, then typically there is a dedicated register that points to the top of the stack</a:t>
            </a:r>
          </a:p>
          <a:p>
            <a:pPr lvl="1" algn="just"/>
            <a:r>
              <a:rPr lang="en-US" sz="2200" dirty="0"/>
              <a:t>This allows </a:t>
            </a:r>
            <a:r>
              <a:rPr lang="en-US" sz="2200" dirty="0">
                <a:solidFill>
                  <a:srgbClr val="00B050"/>
                </a:solidFill>
              </a:rPr>
              <a:t>implicit addressing</a:t>
            </a:r>
            <a:r>
              <a:rPr lang="en-US" sz="2200" dirty="0"/>
              <a:t>; that is, push, pop, and other stack instructions need not contain an explicit stack operand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BD95-7D21-4590-849C-D631D896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E46-46CF-41CF-A55A-82A1129DED9C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8F672-84C3-43AE-8A1F-E5702BCF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1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User-Visible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partially visible registers, which hold condition codes</a:t>
            </a:r>
            <a:r>
              <a:rPr lang="en-US" b="1" dirty="0"/>
              <a:t> </a:t>
            </a:r>
            <a:r>
              <a:rPr lang="en-US" dirty="0"/>
              <a:t>(also referred to as </a:t>
            </a:r>
            <a:r>
              <a:rPr lang="en-US" i="1" dirty="0">
                <a:solidFill>
                  <a:srgbClr val="00B050"/>
                </a:solidFill>
              </a:rPr>
              <a:t>flags</a:t>
            </a:r>
            <a:r>
              <a:rPr lang="en-US" dirty="0"/>
              <a:t>)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Condition codes </a:t>
            </a:r>
            <a:r>
              <a:rPr lang="en-US" dirty="0"/>
              <a:t>are bits set by the processor hardware as the result of operations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Example</a:t>
            </a:r>
            <a:r>
              <a:rPr lang="en-US" dirty="0"/>
              <a:t>: An arithmetic operation may produce a positive, negative, zero, or overflow result</a:t>
            </a:r>
          </a:p>
          <a:p>
            <a:pPr algn="just"/>
            <a:r>
              <a:rPr lang="en-US" dirty="0"/>
              <a:t>In addition to the result itself being stored in a register or memory, a condition code is also set</a:t>
            </a:r>
          </a:p>
          <a:p>
            <a:pPr algn="just"/>
            <a:r>
              <a:rPr lang="en-US" dirty="0"/>
              <a:t>The code may subsequently be tested as part of a conditional branch operation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5083-06C3-48E3-8AA9-B8A47CE9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3AC2-3B33-4E0F-B7D5-152ACADF208A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A26C4-0573-450C-8AB3-FCE0D41B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and Status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Four</a:t>
            </a:r>
            <a:r>
              <a:rPr lang="en-US" dirty="0"/>
              <a:t> main categories: </a:t>
            </a:r>
          </a:p>
          <a:p>
            <a:pPr algn="just"/>
            <a:r>
              <a:rPr lang="en-US" dirty="0"/>
              <a:t>Program counter (</a:t>
            </a:r>
            <a:r>
              <a:rPr lang="en-US" dirty="0">
                <a:solidFill>
                  <a:srgbClr val="00B050"/>
                </a:solidFill>
              </a:rPr>
              <a:t>PC</a:t>
            </a:r>
            <a:r>
              <a:rPr lang="en-US" dirty="0"/>
              <a:t>): Contains the address of an instruction to be fetched</a:t>
            </a:r>
          </a:p>
          <a:p>
            <a:pPr algn="just"/>
            <a:r>
              <a:rPr lang="en-US" dirty="0"/>
              <a:t>Instruction register (</a:t>
            </a:r>
            <a:r>
              <a:rPr lang="en-US" dirty="0">
                <a:solidFill>
                  <a:srgbClr val="00B050"/>
                </a:solidFill>
              </a:rPr>
              <a:t>IR</a:t>
            </a:r>
            <a:r>
              <a:rPr lang="en-US" dirty="0"/>
              <a:t>): Contains the instruction most recently fetched</a:t>
            </a:r>
          </a:p>
          <a:p>
            <a:pPr algn="just"/>
            <a:r>
              <a:rPr lang="en-US" dirty="0"/>
              <a:t>Memory address register (</a:t>
            </a:r>
            <a:r>
              <a:rPr lang="en-US" dirty="0">
                <a:solidFill>
                  <a:srgbClr val="00B050"/>
                </a:solidFill>
              </a:rPr>
              <a:t>MAR</a:t>
            </a:r>
            <a:r>
              <a:rPr lang="en-US" dirty="0"/>
              <a:t>): Contains the address of a location in memory</a:t>
            </a:r>
          </a:p>
          <a:p>
            <a:pPr algn="just"/>
            <a:r>
              <a:rPr lang="en-US" dirty="0"/>
              <a:t>Memory buffer register (</a:t>
            </a:r>
            <a:r>
              <a:rPr lang="en-US" dirty="0">
                <a:solidFill>
                  <a:srgbClr val="00B050"/>
                </a:solidFill>
              </a:rPr>
              <a:t>MBR</a:t>
            </a:r>
            <a:r>
              <a:rPr lang="en-US" dirty="0"/>
              <a:t>): Contains a word of data to be written to memory or the word most recently 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6B52-9DFF-4173-A091-487CAE3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1DC8-47D3-4AF5-9B78-8E80289CE27E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5442F-C07C-4CAB-B51E-5ECD0705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and Status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Program Status Word (</a:t>
            </a:r>
            <a:r>
              <a:rPr lang="en-US" dirty="0">
                <a:solidFill>
                  <a:srgbClr val="FF0000"/>
                </a:solidFill>
              </a:rPr>
              <a:t>PSW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Contains condition codes plus other status information. Common fields or flags include the following: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Sign</a:t>
            </a:r>
            <a:r>
              <a:rPr lang="en-US" dirty="0"/>
              <a:t>: Contains the sign bit of the result of the last arithmetic operation</a:t>
            </a:r>
          </a:p>
          <a:p>
            <a:pPr lvl="1" algn="just"/>
            <a:r>
              <a:rPr lang="en-US" sz="2700" dirty="0">
                <a:solidFill>
                  <a:srgbClr val="00B050"/>
                </a:solidFill>
              </a:rPr>
              <a:t>Zero</a:t>
            </a:r>
            <a:r>
              <a:rPr lang="en-US" dirty="0"/>
              <a:t>: Set when the result is 0</a:t>
            </a:r>
          </a:p>
          <a:p>
            <a:pPr lvl="1" algn="just"/>
            <a:r>
              <a:rPr lang="en-US" sz="2700" dirty="0">
                <a:solidFill>
                  <a:srgbClr val="00B050"/>
                </a:solidFill>
              </a:rPr>
              <a:t>Carry</a:t>
            </a:r>
            <a:r>
              <a:rPr lang="en-US" dirty="0"/>
              <a:t>: Set if an operation resulted in a carry (addition) into or borrow (subtraction) out of a high-order bit</a:t>
            </a:r>
          </a:p>
          <a:p>
            <a:pPr lvl="1" algn="just"/>
            <a:r>
              <a:rPr lang="en-US" sz="2700" dirty="0">
                <a:solidFill>
                  <a:srgbClr val="00B050"/>
                </a:solidFill>
              </a:rPr>
              <a:t>Equal</a:t>
            </a:r>
            <a:r>
              <a:rPr lang="en-US" dirty="0"/>
              <a:t>: Set if a logical compare result is equality</a:t>
            </a:r>
          </a:p>
          <a:p>
            <a:pPr lvl="1" algn="just"/>
            <a:r>
              <a:rPr lang="en-US" sz="2700" dirty="0">
                <a:solidFill>
                  <a:srgbClr val="00B050"/>
                </a:solidFill>
              </a:rPr>
              <a:t>Overflow</a:t>
            </a:r>
            <a:r>
              <a:rPr lang="en-US" dirty="0"/>
              <a:t>: Used to indicate arithmetic overflow</a:t>
            </a:r>
          </a:p>
          <a:p>
            <a:pPr lvl="1" algn="just"/>
            <a:r>
              <a:rPr lang="en-US" sz="2700" dirty="0">
                <a:solidFill>
                  <a:srgbClr val="00B050"/>
                </a:solidFill>
              </a:rPr>
              <a:t>Interrupt Enable/Disable</a:t>
            </a:r>
            <a:r>
              <a:rPr lang="en-US" dirty="0"/>
              <a:t>: Used to enable or disable interrupts</a:t>
            </a:r>
          </a:p>
          <a:p>
            <a:pPr lvl="1" algn="just"/>
            <a:r>
              <a:rPr lang="en-US" sz="2700" dirty="0">
                <a:solidFill>
                  <a:srgbClr val="00B050"/>
                </a:solidFill>
              </a:rPr>
              <a:t>Superviso</a:t>
            </a:r>
            <a:r>
              <a:rPr lang="en-US" dirty="0">
                <a:solidFill>
                  <a:srgbClr val="00B050"/>
                </a:solidFill>
              </a:rPr>
              <a:t>r</a:t>
            </a:r>
            <a:r>
              <a:rPr lang="en-US" dirty="0"/>
              <a:t>: Indicates whether the processor is executing in supervisor or user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EEE55-900E-4172-9EBC-4E0AEC3D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D25-A8EE-40A2-B3C9-34B3D0416A6F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8C9D6-E531-4B78-94FD-09A7121F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629400" cy="524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29200" y="6172200"/>
            <a:ext cx="387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Figure</a:t>
            </a:r>
            <a:r>
              <a:rPr lang="en-US" sz="2400" dirty="0"/>
              <a:t>: Data Flow, Fetch Cycle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CA8-77F7-4977-B354-3ABD6C46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03CB-CA50-4FCC-89B0-C4C7BB140863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A0FFF-396C-4CAF-9EFF-758D6E6C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9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49" y="1295400"/>
            <a:ext cx="718046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7000" y="6157527"/>
            <a:ext cx="4153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Figure</a:t>
            </a:r>
            <a:r>
              <a:rPr lang="en-US" sz="2400" dirty="0"/>
              <a:t>: Data Flow, Indirect Cycle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FA7C-170F-4786-8EC4-DE023675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96AF-EB98-4285-93AB-16EC82DFCE42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1EF28-3352-4930-BE2E-502FDC88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467600" cy="469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14600" y="6167735"/>
            <a:ext cx="432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Figure</a:t>
            </a:r>
            <a:r>
              <a:rPr lang="en-US" sz="2400" dirty="0"/>
              <a:t>: Data Flow, Interrupt Cycle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27A2-DA0C-460D-B794-24CD0441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B3B-2FB4-4E56-8A54-6C0CBB5C5D13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B264B-ED20-44E4-805D-0633ECF6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4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Similar to the use of an assembly line in a manufacturing plant</a:t>
            </a:r>
          </a:p>
          <a:p>
            <a:pPr algn="just"/>
            <a:r>
              <a:rPr lang="en-US" sz="2800" dirty="0"/>
              <a:t>An instruction has a number of stages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" y="3200400"/>
            <a:ext cx="54450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00800" y="5906869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</a:t>
            </a:r>
            <a:r>
              <a:rPr lang="en-US" dirty="0"/>
              <a:t>: Two-Stage Instruction Pipeline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C6955-8E34-4180-94CA-DA38D03F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8E04-768A-4925-A06F-45A109EDA568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5CB7-3B5F-4EE9-A6ED-8F629F68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This pipeline has </a:t>
            </a:r>
            <a:r>
              <a:rPr lang="en-US" dirty="0">
                <a:solidFill>
                  <a:srgbClr val="00B050"/>
                </a:solidFill>
              </a:rPr>
              <a:t>two</a:t>
            </a:r>
            <a:r>
              <a:rPr lang="en-US" dirty="0"/>
              <a:t> independent stages</a:t>
            </a:r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 stage fetches an instruction and buffers it</a:t>
            </a:r>
          </a:p>
          <a:p>
            <a:pPr lvl="1" algn="just"/>
            <a:r>
              <a:rPr lang="en-US" dirty="0"/>
              <a:t>When the </a:t>
            </a: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/>
              <a:t> stage is free, the first stage passes it the buffered instruction</a:t>
            </a:r>
          </a:p>
          <a:p>
            <a:pPr algn="just"/>
            <a:r>
              <a:rPr lang="en-US" dirty="0"/>
              <a:t>While the second stage is executing the instruction, the first stage takes advantage of any unused memory cycles to fetch and buffer the next instruction</a:t>
            </a:r>
          </a:p>
          <a:p>
            <a:pPr algn="just"/>
            <a:r>
              <a:rPr lang="en-US" dirty="0"/>
              <a:t>This is called </a:t>
            </a:r>
            <a:r>
              <a:rPr lang="en-US" i="1" dirty="0"/>
              <a:t>instruction </a:t>
            </a:r>
            <a:r>
              <a:rPr lang="en-US" i="1" dirty="0" err="1">
                <a:solidFill>
                  <a:srgbClr val="0070C0"/>
                </a:solidFill>
              </a:rPr>
              <a:t>prefetch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i="1" dirty="0">
                <a:solidFill>
                  <a:srgbClr val="00B050"/>
                </a:solidFill>
              </a:rPr>
              <a:t>fetch overlap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5C4A-678D-460E-B8AD-CE4353E4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6EDE-9D7E-4C15-B4B3-9919835C920F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EC5B3-BE6C-4610-847E-DFF7AAEE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Computer Organization and Architecture: Designing for Performance</a:t>
            </a:r>
            <a:r>
              <a:rPr lang="en-US" dirty="0"/>
              <a:t>- </a:t>
            </a:r>
            <a:r>
              <a:rPr lang="en-US" dirty="0">
                <a:solidFill>
                  <a:srgbClr val="0070C0"/>
                </a:solidFill>
              </a:rPr>
              <a:t>William Stallings </a:t>
            </a:r>
            <a:r>
              <a:rPr lang="en-US" dirty="0"/>
              <a:t>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 algn="just"/>
            <a:r>
              <a:rPr lang="en-US" dirty="0"/>
              <a:t>Any later edition is fine  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A1A7-767D-4011-9E18-660B3983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4619-15EA-460D-B88B-5C8153D6790D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2EC46-6870-42F9-ADD3-6897129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Speed-up is unlikely for </a:t>
            </a:r>
            <a:r>
              <a:rPr lang="en-US" dirty="0">
                <a:solidFill>
                  <a:srgbClr val="0070C0"/>
                </a:solidFill>
              </a:rPr>
              <a:t>two</a:t>
            </a:r>
            <a:r>
              <a:rPr lang="en-US" dirty="0"/>
              <a:t> reasons: </a:t>
            </a:r>
          </a:p>
          <a:p>
            <a:pPr algn="just"/>
            <a:r>
              <a:rPr lang="en-US" dirty="0"/>
              <a:t>The execution time will generally be longer than the fetch time</a:t>
            </a:r>
          </a:p>
          <a:p>
            <a:pPr lvl="1" algn="just"/>
            <a:r>
              <a:rPr lang="en-US" dirty="0"/>
              <a:t>Fetch stage may have to wait for some time before it can empty its buffer</a:t>
            </a:r>
          </a:p>
          <a:p>
            <a:pPr algn="just"/>
            <a:r>
              <a:rPr lang="en-US" dirty="0"/>
              <a:t>A conditional branch instruction makes the address of the next instruction to be fetched unknown</a:t>
            </a:r>
          </a:p>
          <a:p>
            <a:pPr lvl="1" algn="just"/>
            <a:r>
              <a:rPr lang="en-US" dirty="0"/>
              <a:t>Fetch stage must wait until it receives the next instruction address from the execute stage</a:t>
            </a:r>
          </a:p>
          <a:p>
            <a:pPr algn="just"/>
            <a:r>
              <a:rPr lang="en-US" dirty="0"/>
              <a:t>The execute stage may then have to wait while the next instruction is fetched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1A34-47D5-4F18-AE24-E27130D6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32DE-F24A-404D-BB30-20C2FC0B6914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E7253-A02B-4C58-94D9-7F179384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9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Solution for </a:t>
            </a:r>
            <a:r>
              <a:rPr lang="en-US" dirty="0">
                <a:solidFill>
                  <a:srgbClr val="0070C0"/>
                </a:solidFill>
              </a:rPr>
              <a:t>problem 2</a:t>
            </a:r>
            <a:r>
              <a:rPr lang="en-US" dirty="0"/>
              <a:t>: </a:t>
            </a:r>
          </a:p>
          <a:p>
            <a:pPr algn="just"/>
            <a:r>
              <a:rPr lang="en-US" dirty="0"/>
              <a:t>Guessing can reduce the time loss. </a:t>
            </a:r>
          </a:p>
          <a:p>
            <a:pPr algn="just"/>
            <a:r>
              <a:rPr lang="en-US" dirty="0"/>
              <a:t>When a conditional branch instruction is passed on from the fetch to the execute stage, the fetch stage fetches the next instruction in memory after the branch instruction</a:t>
            </a:r>
          </a:p>
          <a:p>
            <a:pPr lvl="1" algn="just"/>
            <a:r>
              <a:rPr lang="en-US" dirty="0"/>
              <a:t>Then, if the branch is not taken, no time is lost</a:t>
            </a:r>
          </a:p>
          <a:p>
            <a:pPr lvl="1" algn="just"/>
            <a:r>
              <a:rPr lang="en-US" dirty="0"/>
              <a:t>If the branch is taken, the fetched instruction must be discarded and a new instruction fetched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B4D8-28C5-4AD9-A13E-B6DB29FB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79A-2845-4E97-BADB-0729ACF77BFC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3C595-FDF1-49F9-BD59-D97F8AD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300" dirty="0">
                <a:solidFill>
                  <a:srgbClr val="00B050"/>
                </a:solidFill>
              </a:rPr>
              <a:t>Stages</a:t>
            </a:r>
            <a:r>
              <a:rPr lang="en-US" sz="2300" dirty="0"/>
              <a:t> of instruction processing </a:t>
            </a:r>
          </a:p>
          <a:p>
            <a:pPr lvl="1" algn="just"/>
            <a:r>
              <a:rPr lang="en-US" sz="2300" dirty="0"/>
              <a:t>Fetch instruction (</a:t>
            </a:r>
            <a:r>
              <a:rPr lang="en-US" sz="2300" dirty="0">
                <a:solidFill>
                  <a:srgbClr val="00B0F0"/>
                </a:solidFill>
              </a:rPr>
              <a:t>FI</a:t>
            </a:r>
            <a:r>
              <a:rPr lang="en-US" sz="2300" dirty="0"/>
              <a:t>): Read the next expected instruction into a buffer</a:t>
            </a:r>
          </a:p>
          <a:p>
            <a:pPr lvl="1" algn="just"/>
            <a:r>
              <a:rPr lang="en-US" sz="2300" dirty="0"/>
              <a:t>Decode instruction (</a:t>
            </a:r>
            <a:r>
              <a:rPr lang="en-US" sz="2300" dirty="0">
                <a:solidFill>
                  <a:srgbClr val="00B0F0"/>
                </a:solidFill>
              </a:rPr>
              <a:t>DI</a:t>
            </a:r>
            <a:r>
              <a:rPr lang="en-US" sz="2300" dirty="0"/>
              <a:t>): Determine the </a:t>
            </a:r>
            <a:r>
              <a:rPr lang="en-US" sz="2300" dirty="0" err="1"/>
              <a:t>opcode</a:t>
            </a:r>
            <a:r>
              <a:rPr lang="en-US" sz="2300" dirty="0"/>
              <a:t> and the operand </a:t>
            </a:r>
            <a:r>
              <a:rPr lang="en-US" sz="2300" dirty="0" err="1"/>
              <a:t>specifiers</a:t>
            </a:r>
            <a:endParaRPr lang="en-US" sz="2300" dirty="0"/>
          </a:p>
          <a:p>
            <a:pPr lvl="1" algn="just"/>
            <a:r>
              <a:rPr lang="en-US" sz="2300" dirty="0"/>
              <a:t>Calculate operands (</a:t>
            </a:r>
            <a:r>
              <a:rPr lang="en-US" sz="2300" dirty="0">
                <a:solidFill>
                  <a:srgbClr val="00B0F0"/>
                </a:solidFill>
              </a:rPr>
              <a:t>CO</a:t>
            </a:r>
            <a:r>
              <a:rPr lang="en-US" sz="2300" dirty="0"/>
              <a:t>): Calculate the effective address of each source operand. This may involve displacement, register indirect, indirect, or other forms of address calculation</a:t>
            </a:r>
          </a:p>
          <a:p>
            <a:pPr lvl="1" algn="just"/>
            <a:r>
              <a:rPr lang="en-US" sz="2300" dirty="0"/>
              <a:t>Fetch operands (</a:t>
            </a:r>
            <a:r>
              <a:rPr lang="en-US" sz="2300" dirty="0">
                <a:solidFill>
                  <a:srgbClr val="00B0F0"/>
                </a:solidFill>
              </a:rPr>
              <a:t>FO</a:t>
            </a:r>
            <a:r>
              <a:rPr lang="en-US" sz="2300" dirty="0"/>
              <a:t>): Fetch each operand from memory. Operands in registers need not be fetched</a:t>
            </a:r>
          </a:p>
          <a:p>
            <a:pPr lvl="1" algn="just"/>
            <a:r>
              <a:rPr lang="en-US" sz="2300" dirty="0"/>
              <a:t>Execute instruction (</a:t>
            </a:r>
            <a:r>
              <a:rPr lang="en-US" sz="2300" dirty="0">
                <a:solidFill>
                  <a:srgbClr val="00B0F0"/>
                </a:solidFill>
              </a:rPr>
              <a:t>EI</a:t>
            </a:r>
            <a:r>
              <a:rPr lang="en-US" sz="2300" dirty="0"/>
              <a:t>): Perform the indicated operation and store the </a:t>
            </a:r>
            <a:r>
              <a:rPr lang="en-US" sz="2300" dirty="0" err="1"/>
              <a:t>result,if</a:t>
            </a:r>
            <a:r>
              <a:rPr lang="en-US" sz="2300" dirty="0"/>
              <a:t> any, in the specified destination operand location</a:t>
            </a:r>
          </a:p>
          <a:p>
            <a:pPr lvl="1" algn="just"/>
            <a:r>
              <a:rPr lang="en-US" sz="2300" dirty="0"/>
              <a:t>Write operand (</a:t>
            </a:r>
            <a:r>
              <a:rPr lang="en-US" sz="2300" dirty="0">
                <a:solidFill>
                  <a:srgbClr val="00B0F0"/>
                </a:solidFill>
              </a:rPr>
              <a:t>WO</a:t>
            </a:r>
            <a:r>
              <a:rPr lang="en-US" sz="2300" dirty="0"/>
              <a:t>): Store the result in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DCF9-6F8C-4E64-8DBC-AD0E53D0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FDC6-12F8-462A-94D7-DA5CB2D96533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65B9-E9CF-4104-86B6-3FBF3A62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4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67" y="1371600"/>
            <a:ext cx="7924800" cy="521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630C7-97B9-4EF7-A04D-B3FBCF76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762-E79A-45C6-BA5F-D618DE29B5AD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607CA-34CC-459D-AFDC-3CD6E9E1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Several other factors limit the performance</a:t>
            </a:r>
          </a:p>
          <a:p>
            <a:pPr lvl="1" algn="just"/>
            <a:r>
              <a:rPr lang="en-US" dirty="0"/>
              <a:t>If the six stages are not of equal duration, there will be some waiting involved at various pipeline stages</a:t>
            </a:r>
          </a:p>
          <a:p>
            <a:pPr lvl="1" algn="just"/>
            <a:r>
              <a:rPr lang="en-US" dirty="0"/>
              <a:t>Another difficulty is the conditional branch instruction, which can invalidate several instruction fetches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9CA39-352D-4C54-A5C6-5D964D05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1FB6-0A12-49CE-93EA-3AAC07008A4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AB4DF-EDEA-4127-83D0-FF1DD2EB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8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772400" cy="503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2CED7-BD91-4A32-B059-A0C4FE9C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BD4A-0EC8-4413-ABB7-38B99F315237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A4D50-49A8-457F-905F-3AE3920E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4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9227"/>
            <a:ext cx="3886200" cy="556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54850" y="3276600"/>
            <a:ext cx="43891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Flowchart</a:t>
            </a:r>
            <a:r>
              <a:rPr lang="en-US" sz="2400" dirty="0"/>
              <a:t>: </a:t>
            </a:r>
          </a:p>
          <a:p>
            <a:r>
              <a:rPr lang="en-US" sz="2400" dirty="0"/>
              <a:t>Six-Stage CPU Instruction Pipeline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9872A-AC09-4B18-BFAF-553E05A7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EDA-3289-49F3-BEA2-FE5A286462BD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90F63-DDF9-4E14-AABF-D47A4861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80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Though it might appear that the greater the number of stages in the pipeline, the faster the execution rate</a:t>
            </a:r>
          </a:p>
          <a:p>
            <a:pPr algn="just"/>
            <a:r>
              <a:rPr lang="en-US" dirty="0"/>
              <a:t>At each stage of the pipeline, there is some </a:t>
            </a:r>
            <a:r>
              <a:rPr lang="en-US" dirty="0">
                <a:solidFill>
                  <a:srgbClr val="FF0000"/>
                </a:solidFill>
              </a:rPr>
              <a:t>overhead</a:t>
            </a:r>
            <a:r>
              <a:rPr lang="en-US" dirty="0"/>
              <a:t> involved in moving data from buffer to buffer and in performing various preparation and delivery functions</a:t>
            </a:r>
          </a:p>
          <a:p>
            <a:pPr lvl="1" algn="just"/>
            <a:r>
              <a:rPr lang="en-US" dirty="0"/>
              <a:t>This overhead can appreciably lengthen the total execution time of a single instruction</a:t>
            </a:r>
          </a:p>
          <a:p>
            <a:pPr algn="just"/>
            <a:r>
              <a:rPr lang="en-US" dirty="0"/>
              <a:t>This is significant when sequential instructions are logically dependent, either through heavy use of branching or through memory access dependencies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amount of control logic </a:t>
            </a:r>
            <a:r>
              <a:rPr lang="en-US" dirty="0"/>
              <a:t>required to handle memory and register dependencies and to optimize the use of the pipeline increases enormously with the number of stages</a:t>
            </a:r>
          </a:p>
          <a:p>
            <a:r>
              <a:rPr lang="en-US" dirty="0">
                <a:solidFill>
                  <a:srgbClr val="00B050"/>
                </a:solidFill>
              </a:rPr>
              <a:t>Another</a:t>
            </a:r>
            <a:r>
              <a:rPr lang="en-US" dirty="0"/>
              <a:t> consideration is </a:t>
            </a:r>
            <a:r>
              <a:rPr lang="en-US" dirty="0">
                <a:solidFill>
                  <a:srgbClr val="FF0000"/>
                </a:solidFill>
              </a:rPr>
              <a:t>latching delay</a:t>
            </a:r>
            <a:r>
              <a:rPr lang="en-US" dirty="0"/>
              <a:t>: It takes time for pipeline buffers to operate and this adds to instruction cycle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67AF3-4BB0-44AB-B760-9062C4C3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2A07-784A-489C-A03B-B7745133F5AC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7A1D5-5BE5-4207-91DB-CBC2DAF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5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pipeline hazard </a:t>
            </a:r>
            <a:r>
              <a:rPr lang="en-US" dirty="0"/>
              <a:t>occurs when the pipeline, or some portion of the pipeline, must stall because conditions do not permit continued execution</a:t>
            </a:r>
          </a:p>
          <a:p>
            <a:pPr algn="just"/>
            <a:r>
              <a:rPr lang="en-US" dirty="0"/>
              <a:t>Referred to as also a </a:t>
            </a:r>
            <a:r>
              <a:rPr lang="en-US" i="1" dirty="0">
                <a:solidFill>
                  <a:srgbClr val="FF0000"/>
                </a:solidFill>
              </a:rPr>
              <a:t>pipeline bubble</a:t>
            </a:r>
            <a:endParaRPr lang="en-US" dirty="0"/>
          </a:p>
          <a:p>
            <a:pPr algn="just"/>
            <a:r>
              <a:rPr lang="en-US" dirty="0"/>
              <a:t>There are </a:t>
            </a:r>
            <a:r>
              <a:rPr lang="en-US" dirty="0">
                <a:solidFill>
                  <a:srgbClr val="00B050"/>
                </a:solidFill>
              </a:rPr>
              <a:t>three</a:t>
            </a:r>
            <a:r>
              <a:rPr lang="en-US" dirty="0"/>
              <a:t> types of hazards: </a:t>
            </a:r>
          </a:p>
          <a:p>
            <a:pPr lvl="1" algn="just"/>
            <a:r>
              <a:rPr lang="en-US" dirty="0"/>
              <a:t>Resource</a:t>
            </a:r>
          </a:p>
          <a:p>
            <a:pPr lvl="1" algn="just"/>
            <a:r>
              <a:rPr lang="en-US" dirty="0"/>
              <a:t>Data and </a:t>
            </a:r>
          </a:p>
          <a:p>
            <a:pPr lvl="1" algn="just"/>
            <a:r>
              <a:rPr lang="en-US" dirty="0"/>
              <a:t>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AF7A-5EF0-43CF-B313-EF677773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93FA-299B-4CCC-AF47-D592A7397D2C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B05F-65CB-4530-9700-2BE8B7A7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5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Resource Hazards: A resource hazard occurs when two (or more) instructions that are already in the pipeline need the same resource</a:t>
            </a:r>
          </a:p>
          <a:p>
            <a:pPr algn="just"/>
            <a:r>
              <a:rPr lang="en-US" sz="2400" dirty="0"/>
              <a:t>The result is that the instructions must be executed in serial rather than parallel for a portion of the pipeline</a:t>
            </a:r>
          </a:p>
          <a:p>
            <a:pPr algn="just"/>
            <a:r>
              <a:rPr lang="en-US" sz="2400" dirty="0"/>
              <a:t>Sometime referred to as a </a:t>
            </a:r>
            <a:r>
              <a:rPr lang="en-US" sz="2400" dirty="0">
                <a:solidFill>
                  <a:srgbClr val="00B050"/>
                </a:solidFill>
              </a:rPr>
              <a:t>structural hazard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57" y="4114800"/>
            <a:ext cx="41529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28" y="4114800"/>
            <a:ext cx="41052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18B6-3F22-4534-96EB-C8FEB2F8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1FF-BE43-40E1-98D2-1417A8F74B4D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B0961-4BEE-4C42-AB0B-DF02D009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Depends on trade-off between address range and/or addressing flexibility, and the number of memory references in the instruction and/or the complexity of address calculation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2000" dirty="0"/>
              <a:t>Immediate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2000" dirty="0"/>
              <a:t>Direct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2000" dirty="0"/>
              <a:t>Indirect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2000" dirty="0"/>
              <a:t>Register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2000" dirty="0"/>
              <a:t>Register indirect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2000" dirty="0"/>
              <a:t>Displacement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2000" dirty="0"/>
              <a:t>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303F-E7E5-47C7-9FEC-3CF20708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778-48BE-4DC6-81DD-10B8FC948E02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54DB8-B69B-47B3-95CA-836D15EA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38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What happens when multiple instructions are ready to enter the execute instruction phase and there is a single ALU? </a:t>
            </a: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Read the book!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C177-A2EB-44DA-AEEA-7891F279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A0C7-7AC6-422A-AFD1-ABCAB8FDD88E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4315C-2E2B-4054-8E81-2FD5D123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Data Hazards: Occurs when there is a conflict in the access of an operand location</a:t>
            </a:r>
          </a:p>
          <a:p>
            <a:pPr algn="just"/>
            <a:r>
              <a:rPr lang="en-US" dirty="0"/>
              <a:t>Two instructions in a program are to be executed in sequence and both access a particular memory or register operand</a:t>
            </a:r>
          </a:p>
          <a:p>
            <a:pPr algn="just"/>
            <a:r>
              <a:rPr lang="en-US" dirty="0"/>
              <a:t>If the two instructions are executed in strict sequence, no problem occurs</a:t>
            </a:r>
          </a:p>
          <a:p>
            <a:pPr algn="just"/>
            <a:r>
              <a:rPr lang="en-US" dirty="0"/>
              <a:t>However, if the instructions are executed in a pipeline, then it is possible for the operand value to be updated in such a way as to produce a different result than would occur with strict sequential execution</a:t>
            </a:r>
          </a:p>
          <a:p>
            <a:pPr algn="just"/>
            <a:r>
              <a:rPr lang="en-US" dirty="0"/>
              <a:t>In other words, </a:t>
            </a:r>
            <a:r>
              <a:rPr lang="en-US" dirty="0">
                <a:solidFill>
                  <a:srgbClr val="FF0000"/>
                </a:solidFill>
              </a:rPr>
              <a:t>the program produces an incorrect result because of the use of pipelining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C2AC7-B565-4B6D-840E-5DB95985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E555-732C-4EDA-BDF0-CD3B37523E1E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A0F1-3E85-4D49-B3F8-E55DA098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4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Three</a:t>
            </a:r>
            <a:r>
              <a:rPr lang="en-US" dirty="0"/>
              <a:t> types of data hazards</a:t>
            </a:r>
          </a:p>
          <a:p>
            <a:r>
              <a:rPr lang="en-US" dirty="0"/>
              <a:t>Read after write (</a:t>
            </a:r>
            <a:r>
              <a:rPr lang="en-US" dirty="0">
                <a:solidFill>
                  <a:srgbClr val="00B050"/>
                </a:solidFill>
              </a:rPr>
              <a:t>RAW</a:t>
            </a:r>
            <a:r>
              <a:rPr lang="en-US" dirty="0"/>
              <a:t>), or true dependency: An instruction modifies a register or memory location and a succeeding instruction reads the data in that memory or register location</a:t>
            </a:r>
          </a:p>
          <a:p>
            <a:pPr lvl="1"/>
            <a:r>
              <a:rPr lang="en-US" dirty="0"/>
              <a:t>A hazard occurs if the read takes place before the write operation is complete</a:t>
            </a:r>
          </a:p>
          <a:p>
            <a:r>
              <a:rPr lang="en-US" dirty="0"/>
              <a:t>Write after read (</a:t>
            </a:r>
            <a:r>
              <a:rPr lang="en-US" dirty="0">
                <a:solidFill>
                  <a:srgbClr val="00B050"/>
                </a:solidFill>
              </a:rPr>
              <a:t>WAR</a:t>
            </a:r>
            <a:r>
              <a:rPr lang="en-US" dirty="0"/>
              <a:t>), or anti-dependency: An instruction reads a register or memory location and a succeeding instruction writes to the location</a:t>
            </a:r>
          </a:p>
          <a:p>
            <a:pPr lvl="1"/>
            <a:r>
              <a:rPr lang="en-US" dirty="0"/>
              <a:t>A hazard occurs if the write operation completes before the read operation takes place</a:t>
            </a:r>
          </a:p>
          <a:p>
            <a:r>
              <a:rPr lang="en-US" dirty="0"/>
              <a:t>Write after write (</a:t>
            </a:r>
            <a:r>
              <a:rPr lang="en-US" dirty="0">
                <a:solidFill>
                  <a:srgbClr val="00B050"/>
                </a:solidFill>
              </a:rPr>
              <a:t>WAW</a:t>
            </a:r>
            <a:r>
              <a:rPr lang="en-US" dirty="0"/>
              <a:t>), or output dependency: Two instructions both write to the same location</a:t>
            </a:r>
          </a:p>
          <a:p>
            <a:pPr lvl="1"/>
            <a:r>
              <a:rPr lang="en-US" dirty="0"/>
              <a:t>A hazard occurs if the write operations take place in the reverse order of the intended sequence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E3B2-ECFB-4DC7-89B2-7AB835BA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EBA-5464-4280-9FA0-E71B97A5334F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F431A-A132-40EB-A903-3A01FDE7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Hazard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8908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AB7E6-2339-46A8-A27D-1BEA034F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E32-D1AB-41A8-BA22-24EE24F6A781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21E06-9054-4967-A056-4F636F10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35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Control Hazards</a:t>
            </a:r>
            <a:r>
              <a:rPr lang="en-US" dirty="0"/>
              <a:t>: Also known as a branch hazard, occurs when the pipeline makes the wrong decision on a branch prediction and therefore brings instructions into the pipeline that must subsequently be discarded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81FD-CAF8-4781-BE57-33901FDA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94C-0E94-429A-9398-4A1A161F9C98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48BF5-8E2F-4C2C-B8CA-9C8A1484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3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Thank you!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93405-7D8C-4394-8981-BFE2CF2D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B53-E5EF-456C-A473-C6A5D3114646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E6D9B-A00B-4DC6-87FE-C64595B2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Techniques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399"/>
            <a:ext cx="5410200" cy="543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F9CC2-D281-4E67-A496-257463B3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F8C7-2E3D-4053-8E87-84C8AB621C01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574CB-A4F4-4364-A603-E4E5F4D0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Techniques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486400" cy="542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E78CB-3BED-4142-A738-5FEDB443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82D7-6286-4D10-96B1-BC44EF29216A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EECF8-708F-4C0F-A47B-D6FC3B65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Techniques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0"/>
            <a:ext cx="892509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A7A47-3DCB-46A3-952A-F8862B06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A948-B0A8-4FE4-B063-30C8A642D248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86881-DE77-4A63-929D-CE319CF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Virtually all computer architectures provide more than one of these addressing modes</a:t>
            </a:r>
          </a:p>
          <a:p>
            <a:pPr lvl="1" algn="just"/>
            <a:r>
              <a:rPr lang="en-US" dirty="0"/>
              <a:t>Often, different </a:t>
            </a:r>
            <a:r>
              <a:rPr lang="en-US" dirty="0" err="1"/>
              <a:t>opcodes</a:t>
            </a:r>
            <a:r>
              <a:rPr lang="en-US" dirty="0"/>
              <a:t> will use different addressing modes</a:t>
            </a:r>
          </a:p>
          <a:p>
            <a:pPr lvl="1" algn="just"/>
            <a:r>
              <a:rPr lang="en-US" dirty="0"/>
              <a:t>Also, one or more bits in the instruction format can be used as a </a:t>
            </a:r>
            <a:r>
              <a:rPr lang="en-US" i="1" dirty="0"/>
              <a:t>mode field</a:t>
            </a:r>
            <a:endParaRPr lang="en-US" dirty="0"/>
          </a:p>
          <a:p>
            <a:pPr algn="just"/>
            <a:r>
              <a:rPr lang="en-US" dirty="0"/>
              <a:t>Effective address (</a:t>
            </a:r>
            <a:r>
              <a:rPr lang="en-US" dirty="0">
                <a:solidFill>
                  <a:srgbClr val="FF0000"/>
                </a:solidFill>
              </a:rPr>
              <a:t>EA</a:t>
            </a:r>
            <a:r>
              <a:rPr lang="en-US" dirty="0"/>
              <a:t>): In a system without virtual memory, the </a:t>
            </a:r>
            <a:r>
              <a:rPr lang="en-US" i="1" dirty="0"/>
              <a:t>effective address </a:t>
            </a:r>
            <a:r>
              <a:rPr lang="en-US" dirty="0"/>
              <a:t>will be either a main memory address or a register</a:t>
            </a:r>
          </a:p>
          <a:p>
            <a:pPr algn="just"/>
            <a:r>
              <a:rPr lang="en-US" dirty="0"/>
              <a:t>In a virtual memory system, the effective address is a virtual address or a register</a:t>
            </a:r>
          </a:p>
          <a:p>
            <a:pPr algn="just"/>
            <a:r>
              <a:rPr lang="en-US" dirty="0"/>
              <a:t>The actual mapping to a physical address is a function of the memory management unit (MMU) and is invisible to the programmer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A23E-8438-4D1E-9917-B40C70DF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53E9-5E87-495D-A826-BAE80F1700CE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FFE1F-03CB-4314-9706-A0DC1D36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4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Structure of the CPU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400800" cy="521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3FE45-5262-4C64-8C85-33D9045F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9276-6E0C-46E9-AD52-5AFBCA51E6E7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627D1-003F-466F-B43A-2CFF49F5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registers in the processor perform </a:t>
            </a:r>
            <a:r>
              <a:rPr lang="en-US" dirty="0">
                <a:solidFill>
                  <a:srgbClr val="0070C0"/>
                </a:solidFill>
              </a:rPr>
              <a:t>two</a:t>
            </a:r>
            <a:r>
              <a:rPr lang="en-US" dirty="0"/>
              <a:t> roles: 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User-visible registers</a:t>
            </a:r>
            <a:r>
              <a:rPr lang="en-US" dirty="0"/>
              <a:t>: Enable the machine-or assembly language programmer to minimize main memory references by optimizing use of registers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Control and status registers</a:t>
            </a:r>
            <a:r>
              <a:rPr lang="en-US" dirty="0"/>
              <a:t>: Used by the control unit to control the operation of the processor and by privileged, operating system programs to control the execution of programs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FCA70-0492-4874-9011-654B7C21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11-E396-49D2-A5F5-6193D9CE1DBA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34986-FEB2-4CC5-8671-B6EC1A58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1729</Words>
  <Application>Microsoft Office PowerPoint</Application>
  <PresentationFormat>On-screen Show (4:3)</PresentationFormat>
  <Paragraphs>229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Advanced Processor Architecture</vt:lpstr>
      <vt:lpstr>Reference Books</vt:lpstr>
      <vt:lpstr>Addressing Techniques</vt:lpstr>
      <vt:lpstr>Addressing Techniques</vt:lpstr>
      <vt:lpstr>Addressing Techniques</vt:lpstr>
      <vt:lpstr>Addressing Techniques</vt:lpstr>
      <vt:lpstr>Addressing Techniques</vt:lpstr>
      <vt:lpstr>Internal Structure of the CPU</vt:lpstr>
      <vt:lpstr>Register Organization</vt:lpstr>
      <vt:lpstr>User-Visible Registers</vt:lpstr>
      <vt:lpstr>User-Visible Registers</vt:lpstr>
      <vt:lpstr>User-Visible Registers</vt:lpstr>
      <vt:lpstr>Control and Status Registers</vt:lpstr>
      <vt:lpstr>Control and Status Registers</vt:lpstr>
      <vt:lpstr>Data Flow</vt:lpstr>
      <vt:lpstr>Data Flow</vt:lpstr>
      <vt:lpstr>Data Flow</vt:lpstr>
      <vt:lpstr>Instruction Pipelining</vt:lpstr>
      <vt:lpstr>Instruction Pipelining</vt:lpstr>
      <vt:lpstr>Instruction Pipelining</vt:lpstr>
      <vt:lpstr>Instruction Pipelining</vt:lpstr>
      <vt:lpstr>Instruction Pipelining</vt:lpstr>
      <vt:lpstr>Instruction Pipelining</vt:lpstr>
      <vt:lpstr>Instruction Pipelining</vt:lpstr>
      <vt:lpstr>Instruction Pipelining</vt:lpstr>
      <vt:lpstr>Instruction Pipelining</vt:lpstr>
      <vt:lpstr>Instruction Pipelining</vt:lpstr>
      <vt:lpstr>Pipeline Hazards</vt:lpstr>
      <vt:lpstr>Pipeline Hazards</vt:lpstr>
      <vt:lpstr>Pipeline Hazards</vt:lpstr>
      <vt:lpstr>Pipeline Hazards</vt:lpstr>
      <vt:lpstr>Pipeline Hazards</vt:lpstr>
      <vt:lpstr>RAW Data Hazard</vt:lpstr>
      <vt:lpstr>Pipeline Hazards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Toma</dc:creator>
  <cp:lastModifiedBy>Hasib Siddiqui</cp:lastModifiedBy>
  <cp:revision>258</cp:revision>
  <dcterms:created xsi:type="dcterms:W3CDTF">2006-08-16T00:00:00Z</dcterms:created>
  <dcterms:modified xsi:type="dcterms:W3CDTF">2020-12-13T18:00:18Z</dcterms:modified>
</cp:coreProperties>
</file>