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7" r:id="rId4"/>
    <p:sldId id="279" r:id="rId5"/>
    <p:sldId id="280" r:id="rId6"/>
    <p:sldId id="281" r:id="rId7"/>
    <p:sldId id="284" r:id="rId8"/>
    <p:sldId id="282" r:id="rId9"/>
    <p:sldId id="285" r:id="rId10"/>
    <p:sldId id="283" r:id="rId11"/>
    <p:sldId id="286" r:id="rId12"/>
    <p:sldId id="287" r:id="rId13"/>
    <p:sldId id="288" r:id="rId14"/>
    <p:sldId id="289" r:id="rId15"/>
    <p:sldId id="290" r:id="rId16"/>
    <p:sldId id="291" r:id="rId17"/>
    <p:sldId id="292" r:id="rId18"/>
    <p:sldId id="310" r:id="rId19"/>
    <p:sldId id="311" r:id="rId20"/>
    <p:sldId id="312" r:id="rId21"/>
    <p:sldId id="313" r:id="rId22"/>
    <p:sldId id="314" r:id="rId23"/>
    <p:sldId id="315"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95" autoAdjust="0"/>
  </p:normalViewPr>
  <p:slideViewPr>
    <p:cSldViewPr>
      <p:cViewPr varScale="1">
        <p:scale>
          <a:sx n="83" d="100"/>
          <a:sy n="83" d="100"/>
        </p:scale>
        <p:origin x="145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00B050"/>
                </a:solidFill>
              </a:rPr>
              <a:t>Instruction Execution and Interconnection Structure</a:t>
            </a:r>
          </a:p>
        </p:txBody>
      </p:sp>
      <p:sp>
        <p:nvSpPr>
          <p:cNvPr id="3" name="Subtitle 2"/>
          <p:cNvSpPr>
            <a:spLocks noGrp="1"/>
          </p:cNvSpPr>
          <p:nvPr>
            <p:ph type="subTitle" idx="1"/>
          </p:nvPr>
        </p:nvSpPr>
        <p:spPr/>
        <p:txBody>
          <a:bodyPr/>
          <a:lstStyle/>
          <a:p>
            <a:r>
              <a:rPr lang="en-US" dirty="0"/>
              <a:t>Lecture 02</a:t>
            </a:r>
          </a:p>
        </p:txBody>
      </p:sp>
      <p:sp>
        <p:nvSpPr>
          <p:cNvPr id="4" name="Subtitle 2"/>
          <p:cNvSpPr txBox="1">
            <a:spLocks/>
          </p:cNvSpPr>
          <p:nvPr/>
        </p:nvSpPr>
        <p:spPr>
          <a:xfrm>
            <a:off x="4724400" y="5715000"/>
            <a:ext cx="4191000" cy="838200"/>
          </a:xfrm>
          <a:prstGeom prst="rect">
            <a:avLst/>
          </a:prstGeom>
        </p:spPr>
        <p:txBody>
          <a:bodyPr vert="horz" lIns="91440" tIns="45720" rIns="91440" bIns="45720" rtlCol="0">
            <a:normAutofit fontScale="85000"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effectLst/>
                <a:uLnTx/>
                <a:uFillTx/>
                <a:latin typeface="+mn-lt"/>
                <a:ea typeface="+mn-ea"/>
                <a:cs typeface="+mn-cs"/>
              </a:rPr>
              <a:t>Instructor</a:t>
            </a:r>
            <a:r>
              <a:rPr kumimoji="0" lang="en-US" sz="2000" b="0" i="0" u="none" strike="noStrike" kern="1200" cap="none" spc="0" normalizeH="0" baseline="0" noProof="0" dirty="0">
                <a:ln>
                  <a:noFill/>
                </a:ln>
                <a:solidFill>
                  <a:srgbClr val="FF0000"/>
                </a:solidFill>
                <a:effectLst/>
                <a:uLnTx/>
                <a:uFillTx/>
                <a:latin typeface="+mn-lt"/>
                <a:ea typeface="+mn-ea"/>
                <a:cs typeface="+mn-cs"/>
              </a:rPr>
              <a:t>:</a:t>
            </a:r>
            <a:r>
              <a:rPr kumimoji="0" lang="en-US" sz="2000" b="0" i="0" u="none" strike="noStrike" kern="1200" cap="none" spc="0" normalizeH="0" noProof="0" dirty="0">
                <a:ln>
                  <a:noFill/>
                </a:ln>
                <a:solidFill>
                  <a:srgbClr val="FF0000"/>
                </a:solidFill>
                <a:effectLst/>
                <a:uLnTx/>
                <a:uFillTx/>
                <a:latin typeface="+mn-lt"/>
                <a:ea typeface="+mn-ea"/>
                <a:cs typeface="+mn-cs"/>
              </a:rPr>
              <a:t> </a:t>
            </a:r>
            <a:r>
              <a:rPr kumimoji="0" lang="en-US" sz="2000" b="0" i="0" u="none" strike="noStrike" kern="1200" cap="none" spc="0" normalizeH="0" baseline="0" noProof="0" dirty="0">
                <a:ln>
                  <a:noFill/>
                </a:ln>
                <a:solidFill>
                  <a:srgbClr val="FF0000"/>
                </a:solidFill>
                <a:effectLst/>
                <a:uLnTx/>
                <a:uFillTx/>
                <a:latin typeface="+mn-lt"/>
                <a:ea typeface="+mn-ea"/>
                <a:cs typeface="+mn-cs"/>
              </a:rPr>
              <a:t>Tapushe Rabaya Toma</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rgbClr val="FF0000"/>
                </a:solidFill>
              </a:rPr>
              <a:t>	  Lecturer (Senior Scale), SWE, DIU</a:t>
            </a:r>
            <a:endParaRPr kumimoji="0" lang="en-US" sz="20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Fetch and Execute</a:t>
            </a:r>
          </a:p>
        </p:txBody>
      </p:sp>
      <p:sp>
        <p:nvSpPr>
          <p:cNvPr id="3" name="Content Placeholder 2"/>
          <p:cNvSpPr>
            <a:spLocks noGrp="1"/>
          </p:cNvSpPr>
          <p:nvPr>
            <p:ph idx="1"/>
          </p:nvPr>
        </p:nvSpPr>
        <p:spPr/>
        <p:txBody>
          <a:bodyPr>
            <a:normAutofit fontScale="77500" lnSpcReduction="20000"/>
          </a:bodyPr>
          <a:lstStyle/>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In a typical processor, a register called the program counter (PC) holds the address of the instruction to be fetched next</a:t>
            </a:r>
          </a:p>
          <a:p>
            <a:pPr algn="just"/>
            <a:r>
              <a:rPr lang="en-US" dirty="0"/>
              <a:t>Unless told otherwise, the processor always increments the PC after each instruction fetch so that it will fetch the next instruction in sequence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28800"/>
            <a:ext cx="863600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2944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Fetch and Execute</a:t>
            </a:r>
          </a:p>
        </p:txBody>
      </p:sp>
      <p:sp>
        <p:nvSpPr>
          <p:cNvPr id="3" name="Content Placeholder 2"/>
          <p:cNvSpPr>
            <a:spLocks noGrp="1"/>
          </p:cNvSpPr>
          <p:nvPr>
            <p:ph idx="1"/>
          </p:nvPr>
        </p:nvSpPr>
        <p:spPr/>
        <p:txBody>
          <a:bodyPr>
            <a:noAutofit/>
          </a:bodyPr>
          <a:lstStyle/>
          <a:p>
            <a:pPr algn="just"/>
            <a:r>
              <a:rPr lang="en-US" sz="2800" dirty="0"/>
              <a:t>The fetched instruction is loaded into a register in the processor known as the instruction register (IR)</a:t>
            </a:r>
          </a:p>
          <a:p>
            <a:pPr algn="just"/>
            <a:r>
              <a:rPr lang="en-US" sz="2800" dirty="0"/>
              <a:t>The instruction contains bits that specify the action the processor is to take</a:t>
            </a:r>
          </a:p>
          <a:p>
            <a:pPr algn="just"/>
            <a:r>
              <a:rPr lang="en-US" sz="2800" dirty="0"/>
              <a:t>In general, these actions fall into four categories:</a:t>
            </a:r>
          </a:p>
          <a:p>
            <a:pPr lvl="1" algn="just"/>
            <a:r>
              <a:rPr lang="en-US" sz="2000" b="1" dirty="0">
                <a:solidFill>
                  <a:srgbClr val="FF0000"/>
                </a:solidFill>
              </a:rPr>
              <a:t>Processor-memory</a:t>
            </a:r>
            <a:r>
              <a:rPr lang="en-US" sz="2000" b="1" dirty="0"/>
              <a:t>: </a:t>
            </a:r>
            <a:r>
              <a:rPr lang="en-US" sz="2000" dirty="0"/>
              <a:t>Data may be transferred from processor to memory or from memory to processor</a:t>
            </a:r>
          </a:p>
          <a:p>
            <a:pPr lvl="1" algn="just"/>
            <a:r>
              <a:rPr lang="en-US" sz="2000" b="1" dirty="0">
                <a:solidFill>
                  <a:srgbClr val="FF0000"/>
                </a:solidFill>
              </a:rPr>
              <a:t>Processor-I/O</a:t>
            </a:r>
            <a:r>
              <a:rPr lang="en-US" sz="2000" b="1" dirty="0"/>
              <a:t>: </a:t>
            </a:r>
            <a:r>
              <a:rPr lang="en-US" sz="2000" dirty="0"/>
              <a:t>Data may be transferred to or from a peripheral device by transferring between the processor and an I/O module</a:t>
            </a:r>
          </a:p>
          <a:p>
            <a:pPr lvl="1" algn="just"/>
            <a:r>
              <a:rPr lang="en-US" sz="2000" b="1" dirty="0">
                <a:solidFill>
                  <a:srgbClr val="FF0000"/>
                </a:solidFill>
              </a:rPr>
              <a:t>Data processing</a:t>
            </a:r>
            <a:r>
              <a:rPr lang="en-US" sz="2000" b="1" dirty="0"/>
              <a:t>: </a:t>
            </a:r>
            <a:r>
              <a:rPr lang="en-US" sz="2000" dirty="0"/>
              <a:t>The processor may perform some arithmetic or logic operation on data</a:t>
            </a:r>
          </a:p>
          <a:p>
            <a:pPr lvl="1" algn="just"/>
            <a:r>
              <a:rPr lang="en-US" sz="2000" b="1" dirty="0">
                <a:solidFill>
                  <a:srgbClr val="FF0000"/>
                </a:solidFill>
              </a:rPr>
              <a:t>Control</a:t>
            </a:r>
            <a:r>
              <a:rPr lang="en-US" sz="2000" b="1" dirty="0"/>
              <a:t>: </a:t>
            </a:r>
            <a:r>
              <a:rPr lang="en-US" sz="2000" dirty="0"/>
              <a:t>An instruction may specify that the sequence of execution be altered </a:t>
            </a:r>
          </a:p>
          <a:p>
            <a:pPr algn="just"/>
            <a:endParaRPr lang="en-US" sz="2800" dirty="0"/>
          </a:p>
        </p:txBody>
      </p:sp>
    </p:spTree>
    <p:extLst>
      <p:ext uri="{BB962C8B-B14F-4D97-AF65-F5344CB8AC3E}">
        <p14:creationId xmlns:p14="http://schemas.microsoft.com/office/powerpoint/2010/main" val="2283132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Fetch and Execute</a:t>
            </a:r>
          </a:p>
        </p:txBody>
      </p:sp>
      <p:sp>
        <p:nvSpPr>
          <p:cNvPr id="3" name="Content Placeholder 2"/>
          <p:cNvSpPr>
            <a:spLocks noGrp="1"/>
          </p:cNvSpPr>
          <p:nvPr>
            <p:ph idx="1"/>
          </p:nvPr>
        </p:nvSpPr>
        <p:spPr/>
        <p:txBody>
          <a:bodyPr/>
          <a:lstStyle/>
          <a:p>
            <a:pPr algn="just"/>
            <a:r>
              <a:rPr lang="en-US" dirty="0"/>
              <a:t>For example, the processor may fetch an instruction from location 149, which specifies that the next instruction be from location 182. The processor will remember this fact by setting the program counter to 182</a:t>
            </a:r>
          </a:p>
          <a:p>
            <a:pPr algn="just"/>
            <a:r>
              <a:rPr lang="en-US" dirty="0"/>
              <a:t>Thus, on the next fetch cycle, the instruction will be fetched from location 182 rather than 150</a:t>
            </a:r>
          </a:p>
          <a:p>
            <a:endParaRPr lang="en-US" dirty="0"/>
          </a:p>
        </p:txBody>
      </p:sp>
    </p:spTree>
    <p:extLst>
      <p:ext uri="{BB962C8B-B14F-4D97-AF65-F5344CB8AC3E}">
        <p14:creationId xmlns:p14="http://schemas.microsoft.com/office/powerpoint/2010/main" val="2186149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Hypothetical Processor</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08434"/>
            <a:ext cx="8329186" cy="4825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9429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Hypothetical Processor</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21475"/>
            <a:ext cx="5410200" cy="5449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9546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Cycle State Diagram</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8900665"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492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Cycle States</a:t>
            </a:r>
          </a:p>
        </p:txBody>
      </p:sp>
      <p:sp>
        <p:nvSpPr>
          <p:cNvPr id="3" name="Content Placeholder 2"/>
          <p:cNvSpPr>
            <a:spLocks noGrp="1"/>
          </p:cNvSpPr>
          <p:nvPr>
            <p:ph idx="1"/>
          </p:nvPr>
        </p:nvSpPr>
        <p:spPr/>
        <p:txBody>
          <a:bodyPr/>
          <a:lstStyle/>
          <a:p>
            <a:pPr algn="just"/>
            <a:r>
              <a:rPr lang="en-US" dirty="0"/>
              <a:t>Instruction address calculation (</a:t>
            </a:r>
            <a:r>
              <a:rPr lang="en-US" dirty="0" err="1"/>
              <a:t>iac</a:t>
            </a:r>
            <a:r>
              <a:rPr lang="en-US" dirty="0"/>
              <a:t>)</a:t>
            </a:r>
          </a:p>
          <a:p>
            <a:pPr algn="just"/>
            <a:r>
              <a:rPr lang="en-US" dirty="0"/>
              <a:t>Instruction fetch (if)</a:t>
            </a:r>
          </a:p>
          <a:p>
            <a:pPr algn="just"/>
            <a:r>
              <a:rPr lang="en-US" dirty="0"/>
              <a:t>Instruction operation decoding (</a:t>
            </a:r>
            <a:r>
              <a:rPr lang="en-US" dirty="0" err="1"/>
              <a:t>iod</a:t>
            </a:r>
            <a:r>
              <a:rPr lang="en-US" dirty="0"/>
              <a:t>)</a:t>
            </a:r>
          </a:p>
          <a:p>
            <a:pPr algn="just"/>
            <a:r>
              <a:rPr lang="en-US" dirty="0"/>
              <a:t>Operand address calculation (</a:t>
            </a:r>
            <a:r>
              <a:rPr lang="en-US" dirty="0" err="1"/>
              <a:t>oac</a:t>
            </a:r>
            <a:r>
              <a:rPr lang="en-US" dirty="0"/>
              <a:t>)</a:t>
            </a:r>
          </a:p>
          <a:p>
            <a:pPr algn="just"/>
            <a:r>
              <a:rPr lang="en-US" dirty="0"/>
              <a:t>Operand fetch (of)</a:t>
            </a:r>
          </a:p>
          <a:p>
            <a:pPr algn="just"/>
            <a:r>
              <a:rPr lang="en-US" dirty="0"/>
              <a:t>Data operation (do)</a:t>
            </a:r>
          </a:p>
          <a:p>
            <a:pPr algn="just"/>
            <a:r>
              <a:rPr lang="en-US" dirty="0"/>
              <a:t>Operand store (</a:t>
            </a:r>
            <a:r>
              <a:rPr lang="en-US" dirty="0" err="1"/>
              <a:t>os</a:t>
            </a:r>
            <a:r>
              <a:rPr lang="en-US" dirty="0"/>
              <a:t>)</a:t>
            </a:r>
          </a:p>
        </p:txBody>
      </p:sp>
    </p:spTree>
    <p:extLst>
      <p:ext uri="{BB962C8B-B14F-4D97-AF65-F5344CB8AC3E}">
        <p14:creationId xmlns:p14="http://schemas.microsoft.com/office/powerpoint/2010/main" val="2640745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Interrupts</a:t>
            </a:r>
          </a:p>
        </p:txBody>
      </p:sp>
      <p:sp>
        <p:nvSpPr>
          <p:cNvPr id="3" name="Content Placeholder 2"/>
          <p:cNvSpPr>
            <a:spLocks noGrp="1"/>
          </p:cNvSpPr>
          <p:nvPr>
            <p:ph idx="1"/>
          </p:nvPr>
        </p:nvSpPr>
        <p:spPr/>
        <p:txBody>
          <a:bodyPr/>
          <a:lstStyle/>
          <a:p>
            <a:pPr algn="just"/>
            <a:r>
              <a:rPr lang="en-US" dirty="0"/>
              <a:t>Virtually all computers provide a mechanism by which other modules (I/O, memory)  may interrupt the normal processing of the processor</a:t>
            </a:r>
          </a:p>
          <a:p>
            <a:pPr algn="just"/>
            <a:r>
              <a:rPr lang="en-US" dirty="0"/>
              <a:t>Interrupts are provided primarily as a way to improve processing efficiency</a:t>
            </a:r>
          </a:p>
          <a:p>
            <a:pPr algn="just"/>
            <a:r>
              <a:rPr lang="en-US" dirty="0">
                <a:solidFill>
                  <a:srgbClr val="FF0000"/>
                </a:solidFill>
              </a:rPr>
              <a:t>For details, refer to textbook</a:t>
            </a:r>
          </a:p>
          <a:p>
            <a:pPr algn="just"/>
            <a:endParaRPr lang="en-US" dirty="0">
              <a:solidFill>
                <a:srgbClr val="FF0000"/>
              </a:solidFill>
            </a:endParaRPr>
          </a:p>
          <a:p>
            <a:pPr algn="just"/>
            <a:endParaRPr lang="en-US" dirty="0"/>
          </a:p>
        </p:txBody>
      </p:sp>
    </p:spTree>
    <p:extLst>
      <p:ext uri="{BB962C8B-B14F-4D97-AF65-F5344CB8AC3E}">
        <p14:creationId xmlns:p14="http://schemas.microsoft.com/office/powerpoint/2010/main" val="3139996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Program Flow of Control with and w/o Interrupt</a:t>
            </a: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192" y="1219200"/>
            <a:ext cx="8763000" cy="5347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6651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Cycle with Interrupt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752600"/>
            <a:ext cx="8809647"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0067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Books</a:t>
            </a:r>
          </a:p>
        </p:txBody>
      </p:sp>
      <p:sp>
        <p:nvSpPr>
          <p:cNvPr id="3" name="Content Placeholder 2"/>
          <p:cNvSpPr>
            <a:spLocks noGrp="1"/>
          </p:cNvSpPr>
          <p:nvPr>
            <p:ph idx="1"/>
          </p:nvPr>
        </p:nvSpPr>
        <p:spPr/>
        <p:txBody>
          <a:bodyPr/>
          <a:lstStyle/>
          <a:p>
            <a:pPr algn="just"/>
            <a:r>
              <a:rPr lang="en-US" dirty="0">
                <a:solidFill>
                  <a:srgbClr val="FF0000"/>
                </a:solidFill>
              </a:rPr>
              <a:t>Computer Organization and Architecture: Designing for Performance</a:t>
            </a:r>
            <a:r>
              <a:rPr lang="en-US" dirty="0"/>
              <a:t>- </a:t>
            </a:r>
            <a:r>
              <a:rPr lang="en-US" dirty="0">
                <a:solidFill>
                  <a:srgbClr val="0070C0"/>
                </a:solidFill>
              </a:rPr>
              <a:t>William Stallings </a:t>
            </a:r>
            <a:r>
              <a:rPr lang="en-US" dirty="0"/>
              <a:t>(8</a:t>
            </a:r>
            <a:r>
              <a:rPr lang="en-US" baseline="30000" dirty="0"/>
              <a:t>th</a:t>
            </a:r>
            <a:r>
              <a:rPr lang="en-US" dirty="0"/>
              <a:t> Edition)</a:t>
            </a:r>
          </a:p>
          <a:p>
            <a:pPr lvl="1" algn="just"/>
            <a:r>
              <a:rPr lang="en-US" dirty="0"/>
              <a:t>Any later edition is fine  </a:t>
            </a:r>
          </a:p>
          <a:p>
            <a:pPr algn="just"/>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Cycle with Interrupt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63" y="1820840"/>
            <a:ext cx="8920025" cy="3792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3748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Handling</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880" y="1162877"/>
            <a:ext cx="7960057" cy="5672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7100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Handling</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336" y="1189782"/>
            <a:ext cx="7924800" cy="5641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145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Interrupt Handling</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90625"/>
            <a:ext cx="7924800" cy="5526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5382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Assignment 1</a:t>
            </a:r>
          </a:p>
        </p:txBody>
      </p:sp>
      <p:sp>
        <p:nvSpPr>
          <p:cNvPr id="3" name="Content Placeholder 2"/>
          <p:cNvSpPr>
            <a:spLocks noGrp="1"/>
          </p:cNvSpPr>
          <p:nvPr>
            <p:ph idx="1"/>
          </p:nvPr>
        </p:nvSpPr>
        <p:spPr/>
        <p:txBody>
          <a:bodyPr>
            <a:normAutofit lnSpcReduction="10000"/>
          </a:bodyPr>
          <a:lstStyle/>
          <a:p>
            <a:pPr algn="just"/>
            <a:r>
              <a:rPr lang="en-US" dirty="0"/>
              <a:t>Write a short article on Interrupt mechanism found in Processors</a:t>
            </a:r>
          </a:p>
          <a:p>
            <a:pPr algn="just"/>
            <a:r>
              <a:rPr lang="en-US" dirty="0"/>
              <a:t>Make sure that your article covers the  following topics:  </a:t>
            </a:r>
          </a:p>
          <a:p>
            <a:pPr lvl="1" algn="just"/>
            <a:r>
              <a:rPr lang="en-US" dirty="0"/>
              <a:t>Concept of Interrupt</a:t>
            </a:r>
          </a:p>
          <a:p>
            <a:pPr lvl="1" algn="just"/>
            <a:r>
              <a:rPr lang="en-US" dirty="0"/>
              <a:t>Instruction Cycle State Diagram with interrupt</a:t>
            </a:r>
          </a:p>
          <a:p>
            <a:pPr lvl="1" algn="just"/>
            <a:r>
              <a:rPr lang="en-US" dirty="0"/>
              <a:t>Transfer of control with interrupt</a:t>
            </a:r>
          </a:p>
          <a:p>
            <a:pPr lvl="1" algn="just"/>
            <a:r>
              <a:rPr lang="en-US" dirty="0"/>
              <a:t>Applications  </a:t>
            </a:r>
          </a:p>
          <a:p>
            <a:pPr algn="just"/>
            <a:r>
              <a:rPr lang="en-US" dirty="0">
                <a:solidFill>
                  <a:srgbClr val="FF0000"/>
                </a:solidFill>
              </a:rPr>
              <a:t>Submission due</a:t>
            </a:r>
            <a:r>
              <a:rPr lang="en-US" dirty="0"/>
              <a:t>: February, 2021</a:t>
            </a: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926906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Interconnection Structure</a:t>
            </a:r>
          </a:p>
        </p:txBody>
      </p:sp>
      <p:sp>
        <p:nvSpPr>
          <p:cNvPr id="3" name="Content Placeholder 2"/>
          <p:cNvSpPr>
            <a:spLocks noGrp="1"/>
          </p:cNvSpPr>
          <p:nvPr>
            <p:ph idx="1"/>
          </p:nvPr>
        </p:nvSpPr>
        <p:spPr>
          <a:xfrm>
            <a:off x="457200" y="1447800"/>
            <a:ext cx="8229600" cy="4525963"/>
          </a:xfrm>
        </p:spPr>
        <p:txBody>
          <a:bodyPr>
            <a:noAutofit/>
          </a:bodyPr>
          <a:lstStyle/>
          <a:p>
            <a:pPr algn="just"/>
            <a:r>
              <a:rPr lang="en-US" sz="2100" dirty="0"/>
              <a:t>The collection of paths connecting the various modules is called the </a:t>
            </a:r>
            <a:r>
              <a:rPr lang="en-US" sz="2100" i="1" dirty="0">
                <a:solidFill>
                  <a:srgbClr val="00B050"/>
                </a:solidFill>
              </a:rPr>
              <a:t>interconnection structure</a:t>
            </a:r>
          </a:p>
          <a:p>
            <a:pPr algn="just"/>
            <a:r>
              <a:rPr lang="en-US" sz="2100" dirty="0"/>
              <a:t>The interconnection structure must support the following types of transfers:</a:t>
            </a:r>
          </a:p>
          <a:p>
            <a:pPr lvl="1" algn="just"/>
            <a:r>
              <a:rPr lang="en-US" sz="2100" dirty="0">
                <a:solidFill>
                  <a:srgbClr val="0070C0"/>
                </a:solidFill>
              </a:rPr>
              <a:t>Memory to processor</a:t>
            </a:r>
            <a:r>
              <a:rPr lang="en-US" sz="2100" b="1" dirty="0"/>
              <a:t>: </a:t>
            </a:r>
            <a:r>
              <a:rPr lang="en-US" sz="2100" dirty="0"/>
              <a:t>The processor reads an instruction or a unit of data from memory</a:t>
            </a:r>
          </a:p>
          <a:p>
            <a:pPr lvl="1" algn="just"/>
            <a:r>
              <a:rPr lang="en-US" sz="2100" dirty="0">
                <a:solidFill>
                  <a:srgbClr val="0070C0"/>
                </a:solidFill>
              </a:rPr>
              <a:t>Processor to memory</a:t>
            </a:r>
            <a:r>
              <a:rPr lang="en-US" sz="2100" b="1" dirty="0"/>
              <a:t>: </a:t>
            </a:r>
            <a:r>
              <a:rPr lang="en-US" sz="2100" dirty="0"/>
              <a:t>The processor writes a unit of data to memory</a:t>
            </a:r>
          </a:p>
          <a:p>
            <a:pPr lvl="1" algn="just"/>
            <a:r>
              <a:rPr lang="pt-BR" sz="2100" dirty="0">
                <a:solidFill>
                  <a:srgbClr val="0070C0"/>
                </a:solidFill>
              </a:rPr>
              <a:t>I/O to processor</a:t>
            </a:r>
            <a:r>
              <a:rPr lang="pt-BR" sz="2100" b="1" dirty="0"/>
              <a:t>:</a:t>
            </a:r>
            <a:r>
              <a:rPr lang="pt-BR" sz="2100" dirty="0"/>
              <a:t>The processor reads data from an I/O device via an I/O module</a:t>
            </a:r>
          </a:p>
          <a:p>
            <a:pPr lvl="1" algn="just"/>
            <a:r>
              <a:rPr lang="en-US" sz="2100" dirty="0">
                <a:solidFill>
                  <a:srgbClr val="0070C0"/>
                </a:solidFill>
              </a:rPr>
              <a:t>Processor to I/O</a:t>
            </a:r>
            <a:r>
              <a:rPr lang="en-US" sz="2100" b="1" dirty="0"/>
              <a:t>: </a:t>
            </a:r>
            <a:r>
              <a:rPr lang="en-US" sz="2100" dirty="0"/>
              <a:t>The processor sends data to the I/O device</a:t>
            </a:r>
          </a:p>
          <a:p>
            <a:pPr lvl="1" algn="just"/>
            <a:r>
              <a:rPr lang="en-US" sz="2100" dirty="0">
                <a:solidFill>
                  <a:srgbClr val="0070C0"/>
                </a:solidFill>
              </a:rPr>
              <a:t>I/O to or from memory</a:t>
            </a:r>
            <a:r>
              <a:rPr lang="en-US" sz="2100" b="1" dirty="0"/>
              <a:t>: </a:t>
            </a:r>
            <a:r>
              <a:rPr lang="en-US" sz="2100" dirty="0"/>
              <a:t>For these two cases, an I/O module is allowed to exchange data directly with memory, without going through the processor, using direct memory access (DMA)</a:t>
            </a:r>
          </a:p>
        </p:txBody>
      </p:sp>
    </p:spTree>
    <p:extLst>
      <p:ext uri="{BB962C8B-B14F-4D97-AF65-F5344CB8AC3E}">
        <p14:creationId xmlns:p14="http://schemas.microsoft.com/office/powerpoint/2010/main" val="3580880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 Interconnection</a:t>
            </a:r>
          </a:p>
        </p:txBody>
      </p:sp>
      <p:sp>
        <p:nvSpPr>
          <p:cNvPr id="3" name="Content Placeholder 2"/>
          <p:cNvSpPr>
            <a:spLocks noGrp="1"/>
          </p:cNvSpPr>
          <p:nvPr>
            <p:ph idx="1"/>
          </p:nvPr>
        </p:nvSpPr>
        <p:spPr/>
        <p:txBody>
          <a:bodyPr>
            <a:noAutofit/>
          </a:bodyPr>
          <a:lstStyle/>
          <a:p>
            <a:pPr algn="just"/>
            <a:r>
              <a:rPr lang="en-US" sz="2100" dirty="0"/>
              <a:t>A bus is a communication pathway connecting two or more devices</a:t>
            </a:r>
          </a:p>
          <a:p>
            <a:pPr lvl="1" algn="just"/>
            <a:r>
              <a:rPr lang="en-US" sz="2100" dirty="0"/>
              <a:t>It is a </a:t>
            </a:r>
            <a:r>
              <a:rPr lang="en-US" sz="2100" dirty="0">
                <a:solidFill>
                  <a:srgbClr val="00B050"/>
                </a:solidFill>
              </a:rPr>
              <a:t>shared transmission medium</a:t>
            </a:r>
          </a:p>
          <a:p>
            <a:pPr lvl="1" algn="just"/>
            <a:r>
              <a:rPr lang="en-US" sz="2100" dirty="0"/>
              <a:t>Consists of </a:t>
            </a:r>
            <a:r>
              <a:rPr lang="en-US" sz="2100" dirty="0">
                <a:solidFill>
                  <a:srgbClr val="00B050"/>
                </a:solidFill>
              </a:rPr>
              <a:t>multiple</a:t>
            </a:r>
            <a:r>
              <a:rPr lang="en-US" sz="2100" dirty="0"/>
              <a:t> communication pathways, or </a:t>
            </a:r>
            <a:r>
              <a:rPr lang="en-US" sz="2100" dirty="0">
                <a:solidFill>
                  <a:srgbClr val="00B050"/>
                </a:solidFill>
              </a:rPr>
              <a:t>lines</a:t>
            </a:r>
            <a:r>
              <a:rPr lang="en-US" sz="2100" dirty="0"/>
              <a:t>, each line is capable of transmitting signals representing binary 1 and binary 0</a:t>
            </a:r>
          </a:p>
          <a:p>
            <a:pPr algn="just"/>
            <a:r>
              <a:rPr lang="en-US" sz="2100" dirty="0"/>
              <a:t>Multiple devices connect to the bus, and a signal transmitted by any one device is available for reception by all other devices attached to the bus</a:t>
            </a:r>
          </a:p>
          <a:p>
            <a:pPr algn="just"/>
            <a:r>
              <a:rPr lang="en-US" sz="2100" dirty="0"/>
              <a:t>If two devices transmit during the same time period, their signals will overlap and become garbled</a:t>
            </a:r>
          </a:p>
          <a:p>
            <a:pPr lvl="1" algn="just"/>
            <a:r>
              <a:rPr lang="en-US" sz="2100" dirty="0"/>
              <a:t>Only one device at a time can successfully transmit</a:t>
            </a:r>
          </a:p>
          <a:p>
            <a:r>
              <a:rPr lang="en-US" sz="2100" dirty="0"/>
              <a:t>A bus that connects major computer components (processor, memory, I/O) is called a </a:t>
            </a:r>
            <a:r>
              <a:rPr lang="en-US" sz="2100" dirty="0">
                <a:solidFill>
                  <a:srgbClr val="FF0000"/>
                </a:solidFill>
              </a:rPr>
              <a:t>system bus</a:t>
            </a:r>
          </a:p>
        </p:txBody>
      </p:sp>
    </p:spTree>
    <p:extLst>
      <p:ext uri="{BB962C8B-B14F-4D97-AF65-F5344CB8AC3E}">
        <p14:creationId xmlns:p14="http://schemas.microsoft.com/office/powerpoint/2010/main" val="731663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 Structure</a:t>
            </a:r>
          </a:p>
        </p:txBody>
      </p:sp>
      <p:sp>
        <p:nvSpPr>
          <p:cNvPr id="3" name="Content Placeholder 2"/>
          <p:cNvSpPr>
            <a:spLocks noGrp="1"/>
          </p:cNvSpPr>
          <p:nvPr>
            <p:ph idx="1"/>
          </p:nvPr>
        </p:nvSpPr>
        <p:spPr/>
        <p:txBody>
          <a:bodyPr>
            <a:normAutofit lnSpcReduction="10000"/>
          </a:bodyPr>
          <a:lstStyle/>
          <a:p>
            <a:pPr algn="just"/>
            <a:r>
              <a:rPr lang="en-US" dirty="0"/>
              <a:t>A system bus consists, typically, of from about 50 to hundreds of separate lines</a:t>
            </a:r>
          </a:p>
          <a:p>
            <a:pPr algn="just"/>
            <a:r>
              <a:rPr lang="en-US" dirty="0"/>
              <a:t>Each line is assigned a particular meaning or function</a:t>
            </a:r>
          </a:p>
          <a:p>
            <a:pPr algn="just"/>
            <a:r>
              <a:rPr lang="en-US" dirty="0"/>
              <a:t>Any bus the lines can be classified into three functional groups: </a:t>
            </a:r>
            <a:r>
              <a:rPr lang="en-US" dirty="0">
                <a:solidFill>
                  <a:srgbClr val="00B050"/>
                </a:solidFill>
              </a:rPr>
              <a:t>data</a:t>
            </a:r>
            <a:r>
              <a:rPr lang="en-US" dirty="0"/>
              <a:t>, </a:t>
            </a:r>
            <a:r>
              <a:rPr lang="en-US" dirty="0">
                <a:solidFill>
                  <a:srgbClr val="00B050"/>
                </a:solidFill>
              </a:rPr>
              <a:t>address</a:t>
            </a:r>
            <a:r>
              <a:rPr lang="en-US" dirty="0"/>
              <a:t>, and </a:t>
            </a:r>
            <a:r>
              <a:rPr lang="en-US" dirty="0">
                <a:solidFill>
                  <a:srgbClr val="00B050"/>
                </a:solidFill>
              </a:rPr>
              <a:t>control </a:t>
            </a:r>
            <a:r>
              <a:rPr lang="en-US" dirty="0"/>
              <a:t>lines</a:t>
            </a:r>
          </a:p>
          <a:p>
            <a:pPr algn="just"/>
            <a:r>
              <a:rPr lang="en-US" dirty="0"/>
              <a:t>There may be </a:t>
            </a:r>
            <a:r>
              <a:rPr lang="en-US" dirty="0">
                <a:solidFill>
                  <a:srgbClr val="FF0000"/>
                </a:solidFill>
              </a:rPr>
              <a:t>power distribution lines </a:t>
            </a:r>
            <a:r>
              <a:rPr lang="en-US" dirty="0"/>
              <a:t>that supply power to the attached modules</a:t>
            </a:r>
          </a:p>
          <a:p>
            <a:pPr algn="just"/>
            <a:endParaRPr lang="en-US" dirty="0"/>
          </a:p>
        </p:txBody>
      </p:sp>
    </p:spTree>
    <p:extLst>
      <p:ext uri="{BB962C8B-B14F-4D97-AF65-F5344CB8AC3E}">
        <p14:creationId xmlns:p14="http://schemas.microsoft.com/office/powerpoint/2010/main" val="2214953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BUS</a:t>
            </a:r>
          </a:p>
        </p:txBody>
      </p:sp>
      <p:sp>
        <p:nvSpPr>
          <p:cNvPr id="3" name="Content Placeholder 2"/>
          <p:cNvSpPr>
            <a:spLocks noGrp="1"/>
          </p:cNvSpPr>
          <p:nvPr>
            <p:ph idx="1"/>
          </p:nvPr>
        </p:nvSpPr>
        <p:spPr>
          <a:xfrm>
            <a:off x="457200" y="1371600"/>
            <a:ext cx="8229600" cy="4525963"/>
          </a:xfrm>
        </p:spPr>
        <p:txBody>
          <a:bodyPr>
            <a:noAutofit/>
          </a:bodyPr>
          <a:lstStyle/>
          <a:p>
            <a:pPr algn="just"/>
            <a:r>
              <a:rPr lang="en-US" sz="2600" dirty="0"/>
              <a:t>The data lines provide a path for moving data among system modules</a:t>
            </a:r>
          </a:p>
          <a:p>
            <a:pPr lvl="1" algn="just"/>
            <a:r>
              <a:rPr lang="en-US" sz="2200" dirty="0"/>
              <a:t>These lines, collectively, are called the </a:t>
            </a:r>
            <a:r>
              <a:rPr lang="en-US" sz="2200" i="1" dirty="0">
                <a:solidFill>
                  <a:srgbClr val="FF0000"/>
                </a:solidFill>
              </a:rPr>
              <a:t>data bus</a:t>
            </a:r>
            <a:endParaRPr lang="en-US" sz="2200" dirty="0">
              <a:solidFill>
                <a:srgbClr val="FF0000"/>
              </a:solidFill>
            </a:endParaRPr>
          </a:p>
          <a:p>
            <a:pPr algn="just"/>
            <a:r>
              <a:rPr lang="en-US" sz="2600" dirty="0"/>
              <a:t>The data bus may consist of 32, 64, 128, or even more separate lines, the number of lines being referred to as the </a:t>
            </a:r>
            <a:r>
              <a:rPr lang="en-US" sz="2600" i="1" dirty="0">
                <a:solidFill>
                  <a:srgbClr val="FF0000"/>
                </a:solidFill>
              </a:rPr>
              <a:t>width</a:t>
            </a:r>
            <a:r>
              <a:rPr lang="en-US" sz="2600" i="1" dirty="0"/>
              <a:t> </a:t>
            </a:r>
            <a:r>
              <a:rPr lang="en-US" sz="2600" dirty="0"/>
              <a:t>of the data bus</a:t>
            </a:r>
          </a:p>
          <a:p>
            <a:pPr algn="just"/>
            <a:r>
              <a:rPr lang="en-US" sz="2600" dirty="0"/>
              <a:t>Because each line can carry only 1 bit at a time, the number of lines determines how many bits can be transferred at a time</a:t>
            </a:r>
          </a:p>
          <a:p>
            <a:pPr algn="just"/>
            <a:r>
              <a:rPr lang="en-US" sz="2600" dirty="0">
                <a:solidFill>
                  <a:srgbClr val="FF0000"/>
                </a:solidFill>
              </a:rPr>
              <a:t>Width</a:t>
            </a:r>
            <a:r>
              <a:rPr lang="en-US" sz="2600" dirty="0"/>
              <a:t>: If the data bus is 32 bits wide and each instruction is 64 bits long, then the processor must access the memory module twice during each instruction cycle</a:t>
            </a:r>
          </a:p>
        </p:txBody>
      </p:sp>
    </p:spTree>
    <p:extLst>
      <p:ext uri="{BB962C8B-B14F-4D97-AF65-F5344CB8AC3E}">
        <p14:creationId xmlns:p14="http://schemas.microsoft.com/office/powerpoint/2010/main" val="1653864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BUS</a:t>
            </a:r>
          </a:p>
        </p:txBody>
      </p:sp>
      <p:sp>
        <p:nvSpPr>
          <p:cNvPr id="3" name="Content Placeholder 2"/>
          <p:cNvSpPr>
            <a:spLocks noGrp="1"/>
          </p:cNvSpPr>
          <p:nvPr>
            <p:ph idx="1"/>
          </p:nvPr>
        </p:nvSpPr>
        <p:spPr/>
        <p:txBody>
          <a:bodyPr>
            <a:normAutofit fontScale="70000" lnSpcReduction="20000"/>
          </a:bodyPr>
          <a:lstStyle/>
          <a:p>
            <a:pPr algn="just"/>
            <a:r>
              <a:rPr lang="en-US" dirty="0"/>
              <a:t>The address lines are used to designate the source or destination of the data on the data bus</a:t>
            </a:r>
          </a:p>
          <a:p>
            <a:pPr algn="just"/>
            <a:r>
              <a:rPr lang="en-US" dirty="0"/>
              <a:t>For </a:t>
            </a:r>
            <a:r>
              <a:rPr lang="en-US" dirty="0">
                <a:solidFill>
                  <a:srgbClr val="FF0000"/>
                </a:solidFill>
              </a:rPr>
              <a:t>example</a:t>
            </a:r>
            <a:r>
              <a:rPr lang="en-US" dirty="0"/>
              <a:t>, if the processor wishes to read a word (8, 16, or 32 bits) of data from memory, it puts the address of the desired word on the address lines</a:t>
            </a:r>
          </a:p>
          <a:p>
            <a:pPr algn="just"/>
            <a:r>
              <a:rPr lang="en-US" dirty="0"/>
              <a:t>The width of the address bus determines the maximum possible memory capacity of the system.</a:t>
            </a:r>
          </a:p>
          <a:p>
            <a:pPr algn="just"/>
            <a:r>
              <a:rPr lang="en-US" dirty="0"/>
              <a:t>Typically, the higher-order bits are used to select a particular module on the bus, and the lower-order bits select a memory location or I/O port within the module</a:t>
            </a:r>
          </a:p>
          <a:p>
            <a:pPr algn="just"/>
            <a:r>
              <a:rPr lang="en-US" dirty="0"/>
              <a:t>For </a:t>
            </a:r>
            <a:r>
              <a:rPr lang="en-US" dirty="0">
                <a:solidFill>
                  <a:srgbClr val="FF0000"/>
                </a:solidFill>
              </a:rPr>
              <a:t>example</a:t>
            </a:r>
            <a:r>
              <a:rPr lang="en-US" dirty="0"/>
              <a:t>, on an 8-bit address bus, address 01111111 and below might reference locations in a memory module (module 0) with 128 words of memory, and address 10000000 and above refer to devices attached to an I/O module (module 1)</a:t>
            </a:r>
          </a:p>
        </p:txBody>
      </p:sp>
    </p:spTree>
    <p:extLst>
      <p:ext uri="{BB962C8B-B14F-4D97-AF65-F5344CB8AC3E}">
        <p14:creationId xmlns:p14="http://schemas.microsoft.com/office/powerpoint/2010/main" val="4120705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fontScale="85000" lnSpcReduction="20000"/>
          </a:bodyPr>
          <a:lstStyle/>
          <a:p>
            <a:pPr algn="just"/>
            <a:r>
              <a:rPr lang="en-US" dirty="0"/>
              <a:t>At a top level, a computer consists of CPU (central processing unit), memory, and I/O components, with one or more modules of each type</a:t>
            </a:r>
          </a:p>
          <a:p>
            <a:pPr algn="just"/>
            <a:r>
              <a:rPr lang="en-US" dirty="0"/>
              <a:t>These components are interconnected in some fashion to achieve the basic function of the computer</a:t>
            </a:r>
          </a:p>
          <a:p>
            <a:pPr algn="just"/>
            <a:r>
              <a:rPr lang="en-US" dirty="0"/>
              <a:t>At a top level, we can describe a computer system by</a:t>
            </a:r>
          </a:p>
          <a:p>
            <a:pPr marL="971550" lvl="1" indent="-514350" algn="just">
              <a:buFont typeface="+mj-lt"/>
              <a:buAutoNum type="arabicPeriod"/>
            </a:pPr>
            <a:r>
              <a:rPr lang="en-US" dirty="0"/>
              <a:t>Describing the external behavior of each component—that is, the data and control signals that it exchanges with other components; and</a:t>
            </a:r>
          </a:p>
          <a:p>
            <a:pPr marL="971550" lvl="1" indent="-514350" algn="just">
              <a:buFont typeface="+mj-lt"/>
              <a:buAutoNum type="arabicPeriod"/>
            </a:pPr>
            <a:r>
              <a:rPr lang="en-US" dirty="0"/>
              <a:t>Describing the interconnection structure and the controls required to manage the use of the interconnection structure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BUS</a:t>
            </a:r>
          </a:p>
        </p:txBody>
      </p:sp>
      <p:sp>
        <p:nvSpPr>
          <p:cNvPr id="3" name="Content Placeholder 2"/>
          <p:cNvSpPr>
            <a:spLocks noGrp="1"/>
          </p:cNvSpPr>
          <p:nvPr>
            <p:ph idx="1"/>
          </p:nvPr>
        </p:nvSpPr>
        <p:spPr/>
        <p:txBody>
          <a:bodyPr>
            <a:normAutofit fontScale="92500" lnSpcReduction="20000"/>
          </a:bodyPr>
          <a:lstStyle/>
          <a:p>
            <a:pPr algn="just"/>
            <a:r>
              <a:rPr lang="en-US" dirty="0"/>
              <a:t>The control lines are used to control the access to and the use of the data and address lines</a:t>
            </a:r>
          </a:p>
          <a:p>
            <a:pPr algn="just"/>
            <a:r>
              <a:rPr lang="en-US" dirty="0"/>
              <a:t>Control signals transmit both command and timing information among system modules</a:t>
            </a:r>
          </a:p>
          <a:p>
            <a:pPr lvl="1" algn="just"/>
            <a:r>
              <a:rPr lang="en-US" dirty="0"/>
              <a:t>Timing signals indicate the validity of data and address information</a:t>
            </a:r>
          </a:p>
          <a:p>
            <a:pPr lvl="1" algn="just"/>
            <a:r>
              <a:rPr lang="en-US" dirty="0"/>
              <a:t>Command signals specify operations to be performed</a:t>
            </a:r>
          </a:p>
          <a:p>
            <a:pPr algn="just"/>
            <a:r>
              <a:rPr lang="en-US" dirty="0"/>
              <a:t>Typical control lines include: </a:t>
            </a:r>
          </a:p>
          <a:p>
            <a:pPr lvl="1" algn="just"/>
            <a:r>
              <a:rPr lang="en-US" dirty="0"/>
              <a:t>Memory write, Memory read, I/O write, I/O read, Transfer ACK, Bus request, Bus grant, Interrupt request, Interrupt ACK, Clock, Reset, Hold, Hold ACK</a:t>
            </a:r>
          </a:p>
        </p:txBody>
      </p:sp>
    </p:spTree>
    <p:extLst>
      <p:ext uri="{BB962C8B-B14F-4D97-AF65-F5344CB8AC3E}">
        <p14:creationId xmlns:p14="http://schemas.microsoft.com/office/powerpoint/2010/main" val="1459260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Multiple-Bus Hierarchies</a:t>
            </a:r>
          </a:p>
        </p:txBody>
      </p:sp>
      <p:sp>
        <p:nvSpPr>
          <p:cNvPr id="3" name="Content Placeholder 2"/>
          <p:cNvSpPr>
            <a:spLocks noGrp="1"/>
          </p:cNvSpPr>
          <p:nvPr>
            <p:ph idx="1"/>
          </p:nvPr>
        </p:nvSpPr>
        <p:spPr/>
        <p:txBody>
          <a:bodyPr>
            <a:normAutofit lnSpcReduction="10000"/>
          </a:bodyPr>
          <a:lstStyle/>
          <a:p>
            <a:pPr algn="just"/>
            <a:r>
              <a:rPr lang="en-US" dirty="0"/>
              <a:t>Motivated by two major concerns: </a:t>
            </a:r>
          </a:p>
          <a:p>
            <a:pPr marL="514350" indent="-514350" algn="just">
              <a:buFont typeface="+mj-lt"/>
              <a:buAutoNum type="arabicParenR"/>
            </a:pPr>
            <a:r>
              <a:rPr lang="en-US" dirty="0"/>
              <a:t>In general, the more devices attached to the bus, the greater the bus length and hence the greater the propagation delay</a:t>
            </a:r>
          </a:p>
          <a:p>
            <a:pPr marL="514350" indent="-514350" algn="just">
              <a:buFont typeface="+mj-lt"/>
              <a:buAutoNum type="arabicParenR"/>
            </a:pPr>
            <a:r>
              <a:rPr lang="en-US" dirty="0"/>
              <a:t>The bus may become a bottleneck as the aggregate data transfer demand approaches the capacity of the bus</a:t>
            </a:r>
          </a:p>
          <a:p>
            <a:pPr algn="just"/>
            <a:r>
              <a:rPr lang="en-US" dirty="0"/>
              <a:t>Most computer systems use multiple buses, generally laid out in a hierarchy </a:t>
            </a:r>
          </a:p>
        </p:txBody>
      </p:sp>
    </p:spTree>
    <p:extLst>
      <p:ext uri="{BB962C8B-B14F-4D97-AF65-F5344CB8AC3E}">
        <p14:creationId xmlns:p14="http://schemas.microsoft.com/office/powerpoint/2010/main" val="4167491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BUS Architecture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1524000"/>
            <a:ext cx="8464469" cy="4643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6926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BUS Architecture</a:t>
            </a:r>
          </a:p>
        </p:txBody>
      </p:sp>
      <p:sp>
        <p:nvSpPr>
          <p:cNvPr id="3" name="Content Placeholder 2"/>
          <p:cNvSpPr>
            <a:spLocks noGrp="1"/>
          </p:cNvSpPr>
          <p:nvPr>
            <p:ph idx="1"/>
          </p:nvPr>
        </p:nvSpPr>
        <p:spPr/>
        <p:txBody>
          <a:bodyPr>
            <a:normAutofit lnSpcReduction="10000"/>
          </a:bodyPr>
          <a:lstStyle/>
          <a:p>
            <a:pPr algn="just"/>
            <a:r>
              <a:rPr lang="en-US" dirty="0"/>
              <a:t>Network connections include local area networks (LANs) such as a 10-Mbps Ethernet and connections to wide area networks (WANs) such as a packet-switching network</a:t>
            </a:r>
          </a:p>
          <a:p>
            <a:pPr algn="just"/>
            <a:r>
              <a:rPr lang="en-US" dirty="0"/>
              <a:t>SCSI (small computer system interface) is itself a type of bus used to support local disk drives and other peripherals</a:t>
            </a:r>
          </a:p>
          <a:p>
            <a:pPr algn="just"/>
            <a:r>
              <a:rPr lang="en-US" dirty="0"/>
              <a:t>A serial port could be used to support a printer or scanner</a:t>
            </a:r>
          </a:p>
        </p:txBody>
      </p:sp>
    </p:spTree>
    <p:extLst>
      <p:ext uri="{BB962C8B-B14F-4D97-AF65-F5344CB8AC3E}">
        <p14:creationId xmlns:p14="http://schemas.microsoft.com/office/powerpoint/2010/main" val="1283601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High-Performance Architecture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406" y="1295400"/>
            <a:ext cx="8077200" cy="5135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9758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High-Performance Architecture</a:t>
            </a:r>
          </a:p>
        </p:txBody>
      </p:sp>
      <p:sp>
        <p:nvSpPr>
          <p:cNvPr id="3" name="Content Placeholder 2"/>
          <p:cNvSpPr>
            <a:spLocks noGrp="1"/>
          </p:cNvSpPr>
          <p:nvPr>
            <p:ph idx="1"/>
          </p:nvPr>
        </p:nvSpPr>
        <p:spPr/>
        <p:txBody>
          <a:bodyPr>
            <a:normAutofit fontScale="70000" lnSpcReduction="20000"/>
          </a:bodyPr>
          <a:lstStyle/>
          <a:p>
            <a:pPr algn="just"/>
            <a:r>
              <a:rPr lang="en-US" dirty="0"/>
              <a:t>There is a local bus that connects the processor to a cache controller, which is in turn connected to a system bus that supports main memory</a:t>
            </a:r>
          </a:p>
          <a:p>
            <a:pPr algn="just"/>
            <a:r>
              <a:rPr lang="en-US" dirty="0"/>
              <a:t>The cache controller is integrated into a bridge, or buffering device, that connects to the high-speed bus</a:t>
            </a:r>
          </a:p>
          <a:p>
            <a:pPr algn="just"/>
            <a:r>
              <a:rPr lang="en-US" dirty="0"/>
              <a:t>This bus supports connections to high-speed LANs, such as Fast Ethernet at 100 Mbps, video and graphics workstation controllers, as well as interface controllers to local peripheral buses, including SCSI and FireWire</a:t>
            </a:r>
          </a:p>
          <a:p>
            <a:pPr algn="just"/>
            <a:r>
              <a:rPr lang="en-US" dirty="0"/>
              <a:t>The latter is a high-speed bus arrangement specifically designed to support high-capacity I/O devices</a:t>
            </a:r>
          </a:p>
          <a:p>
            <a:pPr algn="just"/>
            <a:r>
              <a:rPr lang="en-US" dirty="0"/>
              <a:t>Lower-speed devices are still supported off an expansion bus, with an interface buffering traffic between the expansion bus and the high-speed bus</a:t>
            </a:r>
          </a:p>
        </p:txBody>
      </p:sp>
    </p:spTree>
    <p:extLst>
      <p:ext uri="{BB962C8B-B14F-4D97-AF65-F5344CB8AC3E}">
        <p14:creationId xmlns:p14="http://schemas.microsoft.com/office/powerpoint/2010/main" val="1621951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High-Performance Architecture</a:t>
            </a:r>
          </a:p>
        </p:txBody>
      </p:sp>
      <p:sp>
        <p:nvSpPr>
          <p:cNvPr id="3" name="Content Placeholder 2"/>
          <p:cNvSpPr>
            <a:spLocks noGrp="1"/>
          </p:cNvSpPr>
          <p:nvPr>
            <p:ph idx="1"/>
          </p:nvPr>
        </p:nvSpPr>
        <p:spPr/>
        <p:txBody>
          <a:bodyPr>
            <a:normAutofit fontScale="92500"/>
          </a:bodyPr>
          <a:lstStyle/>
          <a:p>
            <a:pPr algn="just"/>
            <a:r>
              <a:rPr lang="en-US" dirty="0"/>
              <a:t>The advantage of this arrangement is that the high-speed bus brings high demand devices into closer integration with the processor and at the same time is independent of the processor</a:t>
            </a:r>
          </a:p>
          <a:p>
            <a:pPr algn="just"/>
            <a:r>
              <a:rPr lang="en-US" dirty="0"/>
              <a:t>Thus, differences in processor and high-speed bus speeds and signal line definitions are tolerated</a:t>
            </a:r>
          </a:p>
          <a:p>
            <a:pPr algn="just"/>
            <a:r>
              <a:rPr lang="en-US" dirty="0"/>
              <a:t>Changes in processor architecture do not affect the high-speed bus, and vice versa</a:t>
            </a:r>
          </a:p>
        </p:txBody>
      </p:sp>
    </p:spTree>
    <p:extLst>
      <p:ext uri="{BB962C8B-B14F-4D97-AF65-F5344CB8AC3E}">
        <p14:creationId xmlns:p14="http://schemas.microsoft.com/office/powerpoint/2010/main" val="40155675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Bus Design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7675084"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72712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of Arbitration</a:t>
            </a:r>
          </a:p>
        </p:txBody>
      </p:sp>
      <p:sp>
        <p:nvSpPr>
          <p:cNvPr id="3" name="Content Placeholder 2"/>
          <p:cNvSpPr>
            <a:spLocks noGrp="1"/>
          </p:cNvSpPr>
          <p:nvPr>
            <p:ph idx="1"/>
          </p:nvPr>
        </p:nvSpPr>
        <p:spPr/>
        <p:txBody>
          <a:bodyPr>
            <a:normAutofit fontScale="85000" lnSpcReduction="20000"/>
          </a:bodyPr>
          <a:lstStyle/>
          <a:p>
            <a:pPr algn="just"/>
            <a:r>
              <a:rPr lang="en-US" dirty="0"/>
              <a:t>Roughly</a:t>
            </a:r>
            <a:r>
              <a:rPr lang="en-US" dirty="0">
                <a:solidFill>
                  <a:srgbClr val="FF0000"/>
                </a:solidFill>
              </a:rPr>
              <a:t> Two</a:t>
            </a:r>
            <a:r>
              <a:rPr lang="en-US" dirty="0"/>
              <a:t> categories: Centralized and  Distributed</a:t>
            </a:r>
          </a:p>
          <a:p>
            <a:pPr algn="just"/>
            <a:r>
              <a:rPr lang="en-US" dirty="0"/>
              <a:t>In a </a:t>
            </a:r>
            <a:r>
              <a:rPr lang="en-US" dirty="0">
                <a:solidFill>
                  <a:srgbClr val="00B050"/>
                </a:solidFill>
              </a:rPr>
              <a:t>centralized</a:t>
            </a:r>
            <a:r>
              <a:rPr lang="en-US" dirty="0"/>
              <a:t> scheme, a single hardware device, referred to as a </a:t>
            </a:r>
            <a:r>
              <a:rPr lang="en-US" i="1" dirty="0"/>
              <a:t>bus controller </a:t>
            </a:r>
            <a:r>
              <a:rPr lang="en-US" dirty="0"/>
              <a:t>or </a:t>
            </a:r>
            <a:r>
              <a:rPr lang="en-US" i="1" dirty="0"/>
              <a:t>arbiter, </a:t>
            </a:r>
            <a:r>
              <a:rPr lang="en-US" dirty="0"/>
              <a:t>is responsible for allocating time on the bus</a:t>
            </a:r>
          </a:p>
          <a:p>
            <a:pPr algn="just"/>
            <a:r>
              <a:rPr lang="en-US" dirty="0"/>
              <a:t>The device may be a separate module or part of the processor</a:t>
            </a:r>
          </a:p>
          <a:p>
            <a:pPr algn="just"/>
            <a:r>
              <a:rPr lang="en-US" dirty="0"/>
              <a:t>In a </a:t>
            </a:r>
            <a:r>
              <a:rPr lang="en-US" dirty="0">
                <a:solidFill>
                  <a:srgbClr val="00B050"/>
                </a:solidFill>
              </a:rPr>
              <a:t>distributed</a:t>
            </a:r>
            <a:r>
              <a:rPr lang="en-US" dirty="0"/>
              <a:t> scheme, there is no central controller</a:t>
            </a:r>
          </a:p>
          <a:p>
            <a:pPr algn="just"/>
            <a:r>
              <a:rPr lang="en-US" dirty="0"/>
              <a:t>Rather, each module contains access control logic and the modules act together to share the bus</a:t>
            </a:r>
          </a:p>
          <a:p>
            <a:pPr algn="just"/>
            <a:r>
              <a:rPr lang="en-US" dirty="0"/>
              <a:t>With both methods of arbitration, the purpose is to designate one device, either the processor or an I/O  module, as master</a:t>
            </a:r>
          </a:p>
        </p:txBody>
      </p:sp>
    </p:spTree>
    <p:extLst>
      <p:ext uri="{BB962C8B-B14F-4D97-AF65-F5344CB8AC3E}">
        <p14:creationId xmlns:p14="http://schemas.microsoft.com/office/powerpoint/2010/main" val="9292001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a:t>
            </a:r>
          </a:p>
        </p:txBody>
      </p:sp>
      <p:sp>
        <p:nvSpPr>
          <p:cNvPr id="3" name="Content Placeholder 2"/>
          <p:cNvSpPr>
            <a:spLocks noGrp="1"/>
          </p:cNvSpPr>
          <p:nvPr>
            <p:ph idx="1"/>
          </p:nvPr>
        </p:nvSpPr>
        <p:spPr>
          <a:xfrm>
            <a:off x="152400" y="1600200"/>
            <a:ext cx="3810000" cy="3276600"/>
          </a:xfrm>
        </p:spPr>
        <p:txBody>
          <a:bodyPr>
            <a:noAutofit/>
          </a:bodyPr>
          <a:lstStyle/>
          <a:p>
            <a:pPr algn="just"/>
            <a:r>
              <a:rPr lang="en-US" sz="2800" dirty="0"/>
              <a:t>With </a:t>
            </a:r>
            <a:r>
              <a:rPr lang="en-US" sz="2800" b="1" dirty="0"/>
              <a:t>synchronous timing</a:t>
            </a:r>
            <a:r>
              <a:rPr lang="en-US" sz="2800" dirty="0"/>
              <a:t>, the occurrence of events on the bus is determined by a clock</a:t>
            </a:r>
          </a:p>
          <a:p>
            <a:pPr algn="just"/>
            <a:r>
              <a:rPr lang="en-US" sz="2800" dirty="0"/>
              <a:t>The bus includes a clock line upon which a clock transmits a regular sequence of alternating 1s and 0s of equal duration</a:t>
            </a:r>
          </a:p>
          <a:p>
            <a:pPr algn="just"/>
            <a:endParaRPr lang="en-US" sz="2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478506"/>
            <a:ext cx="4982763" cy="4922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6690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fontScale="85000" lnSpcReduction="10000"/>
          </a:bodyPr>
          <a:lstStyle/>
          <a:p>
            <a:pPr algn="just"/>
            <a:r>
              <a:rPr lang="en-US" dirty="0"/>
              <a:t>Virtually all contemporary computer designs are based on concepts developed by John von Neumann at the Institute for Advanced Studies, Princeton</a:t>
            </a:r>
          </a:p>
          <a:p>
            <a:pPr algn="just"/>
            <a:r>
              <a:rPr lang="en-US" dirty="0"/>
              <a:t>Such a design is referred to as the </a:t>
            </a:r>
            <a:r>
              <a:rPr lang="en-US" i="1" dirty="0"/>
              <a:t>von Neumann architecture </a:t>
            </a:r>
            <a:r>
              <a:rPr lang="en-US" dirty="0"/>
              <a:t>and is based on three key concepts:</a:t>
            </a:r>
          </a:p>
          <a:p>
            <a:pPr lvl="1" algn="just"/>
            <a:r>
              <a:rPr lang="en-US" dirty="0">
                <a:solidFill>
                  <a:srgbClr val="00B050"/>
                </a:solidFill>
              </a:rPr>
              <a:t>Data and instructions are stored in a single read–write memory</a:t>
            </a:r>
          </a:p>
          <a:p>
            <a:pPr lvl="1" algn="just"/>
            <a:r>
              <a:rPr lang="en-US" dirty="0">
                <a:solidFill>
                  <a:srgbClr val="00B050"/>
                </a:solidFill>
              </a:rPr>
              <a:t>The contents of this memory are addressable by location, without regard to the type of data contained there</a:t>
            </a:r>
          </a:p>
          <a:p>
            <a:pPr lvl="1" algn="just"/>
            <a:r>
              <a:rPr lang="en-US" dirty="0">
                <a:solidFill>
                  <a:srgbClr val="00B050"/>
                </a:solidFill>
              </a:rPr>
              <a:t>Execution occurs in a sequential fashion (unless explicitly modified) from one instruction to the next</a:t>
            </a:r>
          </a:p>
        </p:txBody>
      </p:sp>
    </p:spTree>
    <p:extLst>
      <p:ext uri="{BB962C8B-B14F-4D97-AF65-F5344CB8AC3E}">
        <p14:creationId xmlns:p14="http://schemas.microsoft.com/office/powerpoint/2010/main" val="40529474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a:t>
            </a:r>
          </a:p>
        </p:txBody>
      </p:sp>
      <p:sp>
        <p:nvSpPr>
          <p:cNvPr id="3" name="Content Placeholder 2"/>
          <p:cNvSpPr>
            <a:spLocks noGrp="1"/>
          </p:cNvSpPr>
          <p:nvPr>
            <p:ph idx="1"/>
          </p:nvPr>
        </p:nvSpPr>
        <p:spPr>
          <a:xfrm>
            <a:off x="457200" y="2133600"/>
            <a:ext cx="3276600" cy="4343400"/>
          </a:xfrm>
        </p:spPr>
        <p:txBody>
          <a:bodyPr>
            <a:normAutofit/>
          </a:bodyPr>
          <a:lstStyle/>
          <a:p>
            <a:pPr algn="just"/>
            <a:r>
              <a:rPr lang="en-US" sz="2400" dirty="0"/>
              <a:t>With </a:t>
            </a:r>
            <a:r>
              <a:rPr lang="en-US" sz="2400" b="1" dirty="0"/>
              <a:t>asynchronous timing</a:t>
            </a:r>
            <a:r>
              <a:rPr lang="en-US" sz="2400" dirty="0"/>
              <a:t>, the occurrence of one event on a bus follows and depends on the occurrence of a previous event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5361" y="2057400"/>
            <a:ext cx="5241579"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11938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i="1" dirty="0">
                <a:solidFill>
                  <a:srgbClr val="FF0000"/>
                </a:solidFill>
              </a:rPr>
              <a:t>Thanks!</a:t>
            </a:r>
          </a:p>
        </p:txBody>
      </p:sp>
    </p:spTree>
    <p:extLst>
      <p:ext uri="{BB962C8B-B14F-4D97-AF65-F5344CB8AC3E}">
        <p14:creationId xmlns:p14="http://schemas.microsoft.com/office/powerpoint/2010/main" val="1174124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Programming</a:t>
            </a:r>
          </a:p>
        </p:txBody>
      </p:sp>
      <p:sp>
        <p:nvSpPr>
          <p:cNvPr id="3" name="Content Placeholder 2"/>
          <p:cNvSpPr>
            <a:spLocks noGrp="1"/>
          </p:cNvSpPr>
          <p:nvPr>
            <p:ph idx="1"/>
          </p:nvPr>
        </p:nvSpPr>
        <p:spPr/>
        <p:txBody>
          <a:bodyPr/>
          <a:lstStyle/>
          <a:p>
            <a:r>
              <a:rPr lang="en-US" sz="2000" dirty="0"/>
              <a:t>Two types: </a:t>
            </a:r>
          </a:p>
          <a:p>
            <a:pPr lvl="1"/>
            <a:r>
              <a:rPr lang="en-US" sz="1800">
                <a:solidFill>
                  <a:srgbClr val="FF0000"/>
                </a:solidFill>
              </a:rPr>
              <a:t>Hardwired</a:t>
            </a:r>
            <a:r>
              <a:rPr lang="en-US" sz="1800"/>
              <a:t> Programming</a:t>
            </a:r>
          </a:p>
          <a:p>
            <a:pPr lvl="1"/>
            <a:r>
              <a:rPr lang="en-US" sz="1800">
                <a:solidFill>
                  <a:srgbClr val="FF0000"/>
                </a:solidFill>
              </a:rPr>
              <a:t>Software </a:t>
            </a:r>
            <a:r>
              <a:rPr lang="en-US" sz="1800" dirty="0"/>
              <a:t>Programming</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600200"/>
            <a:ext cx="4872344"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5733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 Processor</a:t>
            </a:r>
          </a:p>
        </p:txBody>
      </p:sp>
      <p:sp>
        <p:nvSpPr>
          <p:cNvPr id="3" name="Content Placeholder 2"/>
          <p:cNvSpPr>
            <a:spLocks noGrp="1"/>
          </p:cNvSpPr>
          <p:nvPr>
            <p:ph idx="1"/>
          </p:nvPr>
        </p:nvSpPr>
        <p:spPr/>
        <p:txBody>
          <a:bodyPr>
            <a:normAutofit fontScale="85000" lnSpcReduction="20000"/>
          </a:bodyPr>
          <a:lstStyle/>
          <a:p>
            <a:pPr algn="just"/>
            <a:r>
              <a:rPr lang="en-US" dirty="0"/>
              <a:t>Figure b indicates two major components of the system: </a:t>
            </a:r>
            <a:r>
              <a:rPr lang="en-US" dirty="0">
                <a:solidFill>
                  <a:srgbClr val="00B050"/>
                </a:solidFill>
              </a:rPr>
              <a:t>an instruction interpreter </a:t>
            </a:r>
            <a:r>
              <a:rPr lang="en-US" dirty="0"/>
              <a:t>and </a:t>
            </a:r>
            <a:r>
              <a:rPr lang="en-US" dirty="0">
                <a:solidFill>
                  <a:srgbClr val="00B050"/>
                </a:solidFill>
              </a:rPr>
              <a:t>a module of general-purpose arithmetic and logic functions</a:t>
            </a:r>
          </a:p>
          <a:p>
            <a:pPr lvl="1" algn="just"/>
            <a:r>
              <a:rPr lang="en-US" dirty="0"/>
              <a:t>These two constitute the </a:t>
            </a:r>
            <a:r>
              <a:rPr lang="en-US" dirty="0">
                <a:solidFill>
                  <a:srgbClr val="FF0000"/>
                </a:solidFill>
              </a:rPr>
              <a:t>CPU</a:t>
            </a:r>
          </a:p>
          <a:p>
            <a:pPr algn="just"/>
            <a:r>
              <a:rPr lang="en-US" dirty="0"/>
              <a:t>Several other components are needed to yield a functioning computer</a:t>
            </a:r>
          </a:p>
          <a:p>
            <a:pPr algn="just"/>
            <a:r>
              <a:rPr lang="en-US" dirty="0"/>
              <a:t>Data and instructions must be put into the system and results must be shown in realizable forms</a:t>
            </a:r>
          </a:p>
          <a:p>
            <a:pPr lvl="1" algn="just"/>
            <a:r>
              <a:rPr lang="en-US" dirty="0"/>
              <a:t>We need </a:t>
            </a:r>
            <a:r>
              <a:rPr lang="en-US" dirty="0">
                <a:solidFill>
                  <a:srgbClr val="FF0000"/>
                </a:solidFill>
              </a:rPr>
              <a:t>I/O module </a:t>
            </a:r>
            <a:r>
              <a:rPr lang="en-US" dirty="0"/>
              <a:t>for that</a:t>
            </a:r>
          </a:p>
          <a:p>
            <a:pPr algn="just"/>
            <a:r>
              <a:rPr lang="en-US" dirty="0"/>
              <a:t>A place is also needed for storing the data and instructions</a:t>
            </a:r>
          </a:p>
          <a:p>
            <a:pPr algn="just"/>
            <a:r>
              <a:rPr lang="en-US" dirty="0"/>
              <a:t>We need </a:t>
            </a:r>
            <a:r>
              <a:rPr lang="en-US" sz="2800" dirty="0">
                <a:solidFill>
                  <a:srgbClr val="FF0000"/>
                </a:solidFill>
              </a:rPr>
              <a:t>Memory</a:t>
            </a:r>
            <a:r>
              <a:rPr lang="en-US" dirty="0"/>
              <a:t> for that</a:t>
            </a:r>
          </a:p>
        </p:txBody>
      </p:sp>
    </p:spTree>
    <p:extLst>
      <p:ext uri="{BB962C8B-B14F-4D97-AF65-F5344CB8AC3E}">
        <p14:creationId xmlns:p14="http://schemas.microsoft.com/office/powerpoint/2010/main" val="3855348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 Processor</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295400"/>
            <a:ext cx="5943600" cy="5420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0076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 Processor</a:t>
            </a:r>
          </a:p>
        </p:txBody>
      </p:sp>
      <p:sp>
        <p:nvSpPr>
          <p:cNvPr id="3" name="Content Placeholder 2"/>
          <p:cNvSpPr>
            <a:spLocks noGrp="1"/>
          </p:cNvSpPr>
          <p:nvPr>
            <p:ph idx="1"/>
          </p:nvPr>
        </p:nvSpPr>
        <p:spPr/>
        <p:txBody>
          <a:bodyPr>
            <a:normAutofit fontScale="85000" lnSpcReduction="20000"/>
          </a:bodyPr>
          <a:lstStyle/>
          <a:p>
            <a:pPr algn="just"/>
            <a:r>
              <a:rPr lang="en-US" dirty="0"/>
              <a:t>Figure  illustrates these top-level components</a:t>
            </a:r>
          </a:p>
          <a:p>
            <a:pPr algn="just"/>
            <a:r>
              <a:rPr lang="en-US" dirty="0"/>
              <a:t>CPU exchanges data with memory</a:t>
            </a:r>
          </a:p>
          <a:p>
            <a:pPr algn="just"/>
            <a:r>
              <a:rPr lang="en-US" dirty="0"/>
              <a:t>For this purpose, it typically makes use of </a:t>
            </a:r>
            <a:r>
              <a:rPr lang="en-US" dirty="0">
                <a:solidFill>
                  <a:srgbClr val="0070C0"/>
                </a:solidFill>
              </a:rPr>
              <a:t>two</a:t>
            </a:r>
            <a:r>
              <a:rPr lang="en-US" dirty="0"/>
              <a:t> internal (to the CPU) registers: a memory address register  (</a:t>
            </a:r>
            <a:r>
              <a:rPr lang="en-US" dirty="0">
                <a:solidFill>
                  <a:srgbClr val="FF0000"/>
                </a:solidFill>
              </a:rPr>
              <a:t>MAR</a:t>
            </a:r>
            <a:r>
              <a:rPr lang="en-US" dirty="0"/>
              <a:t>), which specifies the address in memory for the next read or write, and a memory buffer register (</a:t>
            </a:r>
            <a:r>
              <a:rPr lang="en-US" dirty="0">
                <a:solidFill>
                  <a:srgbClr val="FF0000"/>
                </a:solidFill>
              </a:rPr>
              <a:t>MBR</a:t>
            </a:r>
            <a:r>
              <a:rPr lang="en-US" dirty="0"/>
              <a:t>), which contains the data to be written into memory or receives the data read from memory</a:t>
            </a:r>
          </a:p>
          <a:p>
            <a:pPr algn="just"/>
            <a:r>
              <a:rPr lang="en-US" dirty="0"/>
              <a:t>Similarly, an I/O address register (</a:t>
            </a:r>
            <a:r>
              <a:rPr lang="en-US" dirty="0">
                <a:solidFill>
                  <a:srgbClr val="FF0000"/>
                </a:solidFill>
              </a:rPr>
              <a:t>I/OAR</a:t>
            </a:r>
            <a:r>
              <a:rPr lang="en-US" dirty="0"/>
              <a:t>) specifies a particular I/O device</a:t>
            </a:r>
          </a:p>
          <a:p>
            <a:pPr algn="just"/>
            <a:r>
              <a:rPr lang="en-US" dirty="0"/>
              <a:t>An I/O buffer (</a:t>
            </a:r>
            <a:r>
              <a:rPr lang="en-US" dirty="0">
                <a:solidFill>
                  <a:srgbClr val="FF0000"/>
                </a:solidFill>
              </a:rPr>
              <a:t>I/OBR</a:t>
            </a:r>
            <a:r>
              <a:rPr lang="en-US" dirty="0"/>
              <a:t>) register is used for the exchange of data between an I/O module and the CPU</a:t>
            </a:r>
          </a:p>
        </p:txBody>
      </p:sp>
    </p:spTree>
    <p:extLst>
      <p:ext uri="{BB962C8B-B14F-4D97-AF65-F5344CB8AC3E}">
        <p14:creationId xmlns:p14="http://schemas.microsoft.com/office/powerpoint/2010/main" val="437539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of GPP</a:t>
            </a:r>
          </a:p>
        </p:txBody>
      </p:sp>
      <p:sp>
        <p:nvSpPr>
          <p:cNvPr id="3" name="Content Placeholder 2"/>
          <p:cNvSpPr>
            <a:spLocks noGrp="1"/>
          </p:cNvSpPr>
          <p:nvPr>
            <p:ph idx="1"/>
          </p:nvPr>
        </p:nvSpPr>
        <p:spPr/>
        <p:txBody>
          <a:bodyPr>
            <a:normAutofit fontScale="85000" lnSpcReduction="10000"/>
          </a:bodyPr>
          <a:lstStyle/>
          <a:p>
            <a:pPr algn="just"/>
            <a:r>
              <a:rPr lang="en-US" dirty="0"/>
              <a:t>The basic function performed by a computer is execution of a program, which consists of a set of instructions stored in memory</a:t>
            </a:r>
          </a:p>
          <a:p>
            <a:pPr algn="just"/>
            <a:r>
              <a:rPr lang="en-US" dirty="0"/>
              <a:t>In its simplest form, instruction processing consists of </a:t>
            </a:r>
            <a:r>
              <a:rPr lang="en-US" dirty="0">
                <a:solidFill>
                  <a:srgbClr val="FF0000"/>
                </a:solidFill>
              </a:rPr>
              <a:t>two</a:t>
            </a:r>
            <a:r>
              <a:rPr lang="en-US" dirty="0"/>
              <a:t> steps: </a:t>
            </a:r>
          </a:p>
          <a:p>
            <a:pPr algn="just"/>
            <a:r>
              <a:rPr lang="en-US" dirty="0"/>
              <a:t>The processor reads (</a:t>
            </a:r>
            <a:r>
              <a:rPr lang="en-US" i="1" dirty="0">
                <a:solidFill>
                  <a:srgbClr val="00B050"/>
                </a:solidFill>
              </a:rPr>
              <a:t>fetches</a:t>
            </a:r>
            <a:r>
              <a:rPr lang="en-US" dirty="0"/>
              <a:t>) instructions from memory one at a time and </a:t>
            </a:r>
            <a:r>
              <a:rPr lang="en-US" dirty="0">
                <a:solidFill>
                  <a:srgbClr val="00B050"/>
                </a:solidFill>
              </a:rPr>
              <a:t>executes</a:t>
            </a:r>
            <a:r>
              <a:rPr lang="en-US" dirty="0"/>
              <a:t> each instruction</a:t>
            </a:r>
          </a:p>
          <a:p>
            <a:pPr algn="just"/>
            <a:r>
              <a:rPr lang="en-US" dirty="0"/>
              <a:t>Program execution consists of </a:t>
            </a:r>
            <a:r>
              <a:rPr lang="en-US" dirty="0">
                <a:solidFill>
                  <a:srgbClr val="FFC000"/>
                </a:solidFill>
              </a:rPr>
              <a:t>repeating</a:t>
            </a:r>
            <a:r>
              <a:rPr lang="en-US" dirty="0"/>
              <a:t> the process of instruction fetch and instruction execution</a:t>
            </a:r>
          </a:p>
          <a:p>
            <a:pPr algn="just"/>
            <a:r>
              <a:rPr lang="en-US" dirty="0"/>
              <a:t>The processing required for a single instruction is called an </a:t>
            </a:r>
            <a:r>
              <a:rPr lang="en-US" i="1" dirty="0">
                <a:solidFill>
                  <a:srgbClr val="0070C0"/>
                </a:solidFill>
              </a:rPr>
              <a:t>instruction cycle</a:t>
            </a:r>
            <a:endParaRPr lang="en-US" dirty="0">
              <a:solidFill>
                <a:srgbClr val="0070C0"/>
              </a:solidFill>
            </a:endParaRPr>
          </a:p>
        </p:txBody>
      </p:sp>
    </p:spTree>
    <p:extLst>
      <p:ext uri="{BB962C8B-B14F-4D97-AF65-F5344CB8AC3E}">
        <p14:creationId xmlns:p14="http://schemas.microsoft.com/office/powerpoint/2010/main" val="897072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2065</Words>
  <Application>Microsoft Office PowerPoint</Application>
  <PresentationFormat>On-screen Show (4:3)</PresentationFormat>
  <Paragraphs>170</Paragraphs>
  <Slides>41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Arial</vt:lpstr>
      <vt:lpstr>Calibri</vt:lpstr>
      <vt:lpstr>Office Theme</vt:lpstr>
      <vt:lpstr>Instruction Execution and Interconnection Structure</vt:lpstr>
      <vt:lpstr>Reference Books</vt:lpstr>
      <vt:lpstr>Overview</vt:lpstr>
      <vt:lpstr>Overview</vt:lpstr>
      <vt:lpstr>Types of Programming</vt:lpstr>
      <vt:lpstr>GP Processor</vt:lpstr>
      <vt:lpstr>GP Processor</vt:lpstr>
      <vt:lpstr>GP Processor</vt:lpstr>
      <vt:lpstr>Function of GPP</vt:lpstr>
      <vt:lpstr>Instruction Fetch and Execute</vt:lpstr>
      <vt:lpstr>Instruction Fetch and Execute</vt:lpstr>
      <vt:lpstr>Instruction Fetch and Execute</vt:lpstr>
      <vt:lpstr>A Hypothetical Processor</vt:lpstr>
      <vt:lpstr>A Hypothetical Processor</vt:lpstr>
      <vt:lpstr>Instruction Cycle State Diagram</vt:lpstr>
      <vt:lpstr>Instruction Cycle States</vt:lpstr>
      <vt:lpstr>Interrupts</vt:lpstr>
      <vt:lpstr>Program Flow of Control with and w/o Interrupt</vt:lpstr>
      <vt:lpstr>Instruction Cycle with Interrupt </vt:lpstr>
      <vt:lpstr>Instruction Cycle with Interrupt </vt:lpstr>
      <vt:lpstr>Interrupt Handling</vt:lpstr>
      <vt:lpstr>Interrupt Handling</vt:lpstr>
      <vt:lpstr>Multiple Interrupt Handling</vt:lpstr>
      <vt:lpstr>Assignment 1</vt:lpstr>
      <vt:lpstr>Interconnection Structure</vt:lpstr>
      <vt:lpstr>BUS Interconnection</vt:lpstr>
      <vt:lpstr>Bus Structure</vt:lpstr>
      <vt:lpstr>DATA BUS</vt:lpstr>
      <vt:lpstr>ADDRESS BUS</vt:lpstr>
      <vt:lpstr>CONTROL BUS</vt:lpstr>
      <vt:lpstr>Multiple-Bus Hierarchies</vt:lpstr>
      <vt:lpstr>Traditional BUS Architecture</vt:lpstr>
      <vt:lpstr>Traditional BUS Architecture</vt:lpstr>
      <vt:lpstr>High-Performance Architecture</vt:lpstr>
      <vt:lpstr>High-Performance Architecture</vt:lpstr>
      <vt:lpstr>High-Performance Architecture</vt:lpstr>
      <vt:lpstr>Elements of Bus Design</vt:lpstr>
      <vt:lpstr>Method of Arbitration</vt:lpstr>
      <vt:lpstr>Timing</vt:lpstr>
      <vt:lpstr>Timing</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Nusrat Jahan</dc:creator>
  <cp:lastModifiedBy>Hasib Siddiqui</cp:lastModifiedBy>
  <cp:revision>127</cp:revision>
  <dcterms:created xsi:type="dcterms:W3CDTF">2006-08-16T00:00:00Z</dcterms:created>
  <dcterms:modified xsi:type="dcterms:W3CDTF">2021-02-04T06:16:06Z</dcterms:modified>
</cp:coreProperties>
</file>