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312" r:id="rId14"/>
    <p:sldId id="313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1" r:id="rId37"/>
    <p:sldId id="31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95" autoAdjust="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91347-56F4-4695-96DB-9EF61B621FE7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10028-CAF9-4D71-BFF5-D65B511E8A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6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4DF93-68BB-431A-88D6-AFD47C3C313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57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4DF93-68BB-431A-88D6-AFD47C3C313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10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4DF93-68BB-431A-88D6-AFD47C3C313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95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4DF93-68BB-431A-88D6-AFD47C3C313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88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4DF93-68BB-431A-88D6-AFD47C3C313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70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4DF93-68BB-431A-88D6-AFD47C3C313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92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4DF93-68BB-431A-88D6-AFD47C3C313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51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4DF93-68BB-431A-88D6-AFD47C3C313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70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4DF93-68BB-431A-88D6-AFD47C3C313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54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4DF93-68BB-431A-88D6-AFD47C3C313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08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4DF93-68BB-431A-88D6-AFD47C3C313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31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4DF93-68BB-431A-88D6-AFD47C3C313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16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4DF93-68BB-431A-88D6-AFD47C3C313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92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4DF93-68BB-431A-88D6-AFD47C3C313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1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4DF93-68BB-431A-88D6-AFD47C3C313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96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04</a:t>
            </a:r>
          </a:p>
          <a:p>
            <a:r>
              <a:rPr lang="en-US" dirty="0">
                <a:solidFill>
                  <a:srgbClr val="00B050"/>
                </a:solidFill>
              </a:rPr>
              <a:t>Computer Arithmetic &amp; </a:t>
            </a:r>
          </a:p>
          <a:p>
            <a:r>
              <a:rPr lang="en-US" dirty="0">
                <a:solidFill>
                  <a:srgbClr val="00B050"/>
                </a:solidFill>
              </a:rPr>
              <a:t>Instruction Set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724400" y="5715000"/>
            <a:ext cx="4191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Instructor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Tapushe Rabaya Toma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>
                <a:solidFill>
                  <a:srgbClr val="FF0000"/>
                </a:solidFill>
              </a:rPr>
              <a:t>                     Sr. Lecturer, SWE, DIU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Multiplication (Unsigned) Implementation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199"/>
            <a:ext cx="4724400" cy="5132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3040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Multiplication (2’s Complement) Implementation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343139"/>
            <a:ext cx="4267200" cy="5591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992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Multiplication (2’s Complement) Implementation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7086600" cy="3926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1205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Flowchart for Unsigned Binary Division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676400"/>
            <a:ext cx="7162799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882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17638"/>
            <a:ext cx="8534400" cy="528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1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Floating-Point Representation Format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38400"/>
            <a:ext cx="8838402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4679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IEEE Standard for Binary Floating-Point Representation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8400"/>
            <a:ext cx="8509819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4007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Instruction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Instructions it executes</a:t>
            </a:r>
          </a:p>
          <a:p>
            <a:pPr algn="just"/>
            <a:r>
              <a:rPr lang="en-US" dirty="0"/>
              <a:t>The collection of different instructions that the processor can execute is referred to as the processor’s </a:t>
            </a:r>
            <a:r>
              <a:rPr lang="en-US" i="1" dirty="0">
                <a:solidFill>
                  <a:srgbClr val="FF0000"/>
                </a:solidFill>
              </a:rPr>
              <a:t>instruction set</a:t>
            </a:r>
          </a:p>
          <a:p>
            <a:pPr algn="just"/>
            <a:r>
              <a:rPr lang="en-US" dirty="0">
                <a:solidFill>
                  <a:srgbClr val="0070C0"/>
                </a:solidFill>
              </a:rPr>
              <a:t>4</a:t>
            </a:r>
            <a:r>
              <a:rPr lang="en-US" dirty="0"/>
              <a:t> Basic elements of an machine instruction </a:t>
            </a:r>
          </a:p>
          <a:p>
            <a:pPr lvl="1" algn="just"/>
            <a:r>
              <a:rPr lang="en-US" dirty="0"/>
              <a:t>Operation code</a:t>
            </a:r>
          </a:p>
          <a:p>
            <a:pPr lvl="1" algn="just"/>
            <a:r>
              <a:rPr lang="en-US" dirty="0"/>
              <a:t>Source operand reference</a:t>
            </a:r>
          </a:p>
          <a:p>
            <a:pPr lvl="1" algn="just"/>
            <a:r>
              <a:rPr lang="en-US" dirty="0"/>
              <a:t>Result operand reference</a:t>
            </a:r>
          </a:p>
          <a:p>
            <a:pPr lvl="1" algn="just"/>
            <a:r>
              <a:rPr lang="en-US" dirty="0"/>
              <a:t>Next instruction reference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511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Elements of a Machine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>
                <a:solidFill>
                  <a:srgbClr val="00B050"/>
                </a:solidFill>
              </a:rPr>
              <a:t>Operation code</a:t>
            </a:r>
            <a:r>
              <a:rPr lang="en-US" dirty="0"/>
              <a:t>: Specifies the operation to be performed (e.g., ADD, I/O)</a:t>
            </a:r>
          </a:p>
          <a:p>
            <a:pPr lvl="1" algn="just"/>
            <a:r>
              <a:rPr lang="en-US" dirty="0"/>
              <a:t>The operation is specified by a binary code, known as the operation code, or </a:t>
            </a:r>
            <a:r>
              <a:rPr lang="en-US" dirty="0" err="1">
                <a:solidFill>
                  <a:srgbClr val="FF0000"/>
                </a:solidFill>
              </a:rPr>
              <a:t>opcode</a:t>
            </a:r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>
                <a:solidFill>
                  <a:srgbClr val="00B050"/>
                </a:solidFill>
              </a:rPr>
              <a:t>Source operand reference</a:t>
            </a:r>
            <a:r>
              <a:rPr lang="en-US" dirty="0"/>
              <a:t>: The operation may involve one or more source operands, that is, operands that are inputs for the operation</a:t>
            </a:r>
          </a:p>
          <a:p>
            <a:pPr algn="just"/>
            <a:r>
              <a:rPr lang="en-US" dirty="0">
                <a:solidFill>
                  <a:srgbClr val="00B050"/>
                </a:solidFill>
              </a:rPr>
              <a:t>Result operand reference</a:t>
            </a:r>
            <a:r>
              <a:rPr lang="en-US" dirty="0"/>
              <a:t>: The operation may produce a result</a:t>
            </a:r>
          </a:p>
          <a:p>
            <a:pPr algn="just"/>
            <a:r>
              <a:rPr lang="en-US" dirty="0">
                <a:solidFill>
                  <a:srgbClr val="00B050"/>
                </a:solidFill>
              </a:rPr>
              <a:t>Next instruction reference</a:t>
            </a:r>
            <a:r>
              <a:rPr lang="en-US" dirty="0"/>
              <a:t>: This tells the processor where to fetch the next instruction after the execution of this instruction is complete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427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Elements of a Machine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100" dirty="0"/>
              <a:t>The address of the next instruction could be either-</a:t>
            </a:r>
          </a:p>
          <a:p>
            <a:pPr lvl="1" algn="just"/>
            <a:r>
              <a:rPr lang="en-US" sz="2100" dirty="0"/>
              <a:t>real address or </a:t>
            </a:r>
          </a:p>
          <a:p>
            <a:pPr lvl="1" algn="just"/>
            <a:r>
              <a:rPr lang="en-US" sz="2100" dirty="0"/>
              <a:t>a virtual address</a:t>
            </a:r>
          </a:p>
          <a:p>
            <a:pPr algn="just"/>
            <a:r>
              <a:rPr lang="en-US" sz="2100" dirty="0"/>
              <a:t>Depends on architecture</a:t>
            </a:r>
          </a:p>
          <a:p>
            <a:pPr algn="just"/>
            <a:r>
              <a:rPr lang="en-US" sz="2100" dirty="0"/>
              <a:t>Source and result operands can be in one of </a:t>
            </a:r>
            <a:r>
              <a:rPr lang="en-US" sz="2100" dirty="0">
                <a:solidFill>
                  <a:srgbClr val="FF0000"/>
                </a:solidFill>
              </a:rPr>
              <a:t>four</a:t>
            </a:r>
            <a:r>
              <a:rPr lang="en-US" sz="2100" dirty="0"/>
              <a:t> areas:</a:t>
            </a:r>
          </a:p>
          <a:p>
            <a:pPr algn="just"/>
            <a:r>
              <a:rPr lang="en-US" sz="2100" dirty="0">
                <a:solidFill>
                  <a:srgbClr val="0070C0"/>
                </a:solidFill>
              </a:rPr>
              <a:t>Main or virtual memory</a:t>
            </a:r>
            <a:r>
              <a:rPr lang="en-US" sz="2100" dirty="0"/>
              <a:t>: As with next instruction references, the main or virtual memory address must be supplied</a:t>
            </a:r>
          </a:p>
          <a:p>
            <a:pPr algn="just"/>
            <a:r>
              <a:rPr lang="en-US" sz="2100" dirty="0">
                <a:solidFill>
                  <a:srgbClr val="0070C0"/>
                </a:solidFill>
              </a:rPr>
              <a:t>Processor register</a:t>
            </a:r>
            <a:r>
              <a:rPr lang="en-US" sz="2100" dirty="0"/>
              <a:t>: With rare exceptions, a processor contains one or more registers that may be referenced by machine instructions</a:t>
            </a:r>
          </a:p>
          <a:p>
            <a:pPr lvl="1" algn="just"/>
            <a:r>
              <a:rPr lang="en-US" sz="2100" dirty="0"/>
              <a:t>If only one register exists, reference to it may be implicit</a:t>
            </a:r>
          </a:p>
          <a:p>
            <a:pPr lvl="1" algn="just"/>
            <a:r>
              <a:rPr lang="en-US" sz="2100" dirty="0"/>
              <a:t>If more than one register exists, then each register is assigned a unique name or number, and the instruction must contain the number of the desired register</a:t>
            </a:r>
          </a:p>
        </p:txBody>
      </p:sp>
    </p:spTree>
    <p:extLst>
      <p:ext uri="{BB962C8B-B14F-4D97-AF65-F5344CB8AC3E}">
        <p14:creationId xmlns:p14="http://schemas.microsoft.com/office/powerpoint/2010/main" val="349424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Computer Organization and Architecture: Designing for Performance</a:t>
            </a:r>
            <a:r>
              <a:rPr lang="en-US" dirty="0"/>
              <a:t>- </a:t>
            </a:r>
            <a:r>
              <a:rPr lang="en-US" dirty="0">
                <a:solidFill>
                  <a:srgbClr val="0070C0"/>
                </a:solidFill>
              </a:rPr>
              <a:t>William Stallings </a:t>
            </a:r>
            <a:r>
              <a:rPr lang="en-US" dirty="0"/>
              <a:t>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 algn="just"/>
            <a:r>
              <a:rPr lang="en-US" dirty="0"/>
              <a:t>Any later edition is fine  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Elements of a Machine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Immediate</a:t>
            </a:r>
            <a:r>
              <a:rPr lang="en-US" sz="2400" dirty="0"/>
              <a:t>: The value of the operand is contained in a field in the instruction being executed</a:t>
            </a:r>
          </a:p>
          <a:p>
            <a:r>
              <a:rPr lang="en-US" sz="2400" dirty="0">
                <a:solidFill>
                  <a:srgbClr val="0070C0"/>
                </a:solidFill>
              </a:rPr>
              <a:t>I/O device</a:t>
            </a:r>
            <a:r>
              <a:rPr lang="en-US" sz="2400" dirty="0"/>
              <a:t>: The instruction must specify the I/O module and device for the operation</a:t>
            </a:r>
          </a:p>
          <a:p>
            <a:pPr lvl="1"/>
            <a:r>
              <a:rPr lang="en-US" sz="2000" dirty="0"/>
              <a:t>If memory-mapped I/O is used, this is just another main or virtual memory address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484235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Instruction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/>
              <a:t>Each instruction is represented by a sequence of bits, within a computer</a:t>
            </a:r>
          </a:p>
          <a:p>
            <a:pPr algn="just"/>
            <a:r>
              <a:rPr lang="en-US" sz="2400" dirty="0"/>
              <a:t>The instruction is divided into fields, corresponding to the constituent elements of the instruction</a:t>
            </a:r>
          </a:p>
          <a:p>
            <a:pPr algn="just"/>
            <a:r>
              <a:rPr lang="en-US" sz="2400" dirty="0" err="1">
                <a:solidFill>
                  <a:srgbClr val="00B050"/>
                </a:solidFill>
              </a:rPr>
              <a:t>Opcodes</a:t>
            </a:r>
            <a:r>
              <a:rPr lang="en-US" sz="2400" dirty="0"/>
              <a:t> are represented by abbreviations, called </a:t>
            </a:r>
            <a:r>
              <a:rPr lang="en-US" sz="2400" i="1" dirty="0"/>
              <a:t>mnemonics, that indicate the </a:t>
            </a:r>
            <a:r>
              <a:rPr lang="en-US" sz="2400" dirty="0"/>
              <a:t>operation</a:t>
            </a:r>
          </a:p>
          <a:p>
            <a:pPr algn="just"/>
            <a:r>
              <a:rPr lang="en-US" sz="2400" dirty="0"/>
              <a:t>Some common examples-</a:t>
            </a:r>
          </a:p>
          <a:p>
            <a:pPr algn="just"/>
            <a:endParaRPr lang="en-US" sz="21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46482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Addition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 data from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 data to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021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Instruction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/>
              <a:t>Operands are also represented symbolically</a:t>
            </a:r>
          </a:p>
          <a:p>
            <a:pPr algn="just"/>
            <a:r>
              <a:rPr lang="en-US" sz="2400" dirty="0">
                <a:solidFill>
                  <a:srgbClr val="00B050"/>
                </a:solidFill>
              </a:rPr>
              <a:t>Example</a:t>
            </a:r>
            <a:r>
              <a:rPr lang="en-US" sz="2400" dirty="0"/>
              <a:t>: ADD R, Y</a:t>
            </a:r>
          </a:p>
          <a:p>
            <a:pPr algn="just"/>
            <a:endParaRPr lang="en-US" sz="2400" dirty="0"/>
          </a:p>
          <a:p>
            <a:pPr algn="just"/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974329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dirty="0"/>
              <a:t>A typical </a:t>
            </a:r>
            <a:r>
              <a:rPr lang="en-US" sz="2000" dirty="0">
                <a:solidFill>
                  <a:srgbClr val="FF0000"/>
                </a:solidFill>
              </a:rPr>
              <a:t>high</a:t>
            </a:r>
            <a:r>
              <a:rPr lang="en-US" sz="2000" dirty="0"/>
              <a:t> level instruction </a:t>
            </a:r>
          </a:p>
          <a:p>
            <a:pPr lvl="1" algn="just"/>
            <a:r>
              <a:rPr lang="en-US" sz="1800" dirty="0"/>
              <a:t>X = X + Y</a:t>
            </a:r>
          </a:p>
          <a:p>
            <a:pPr algn="just"/>
            <a:r>
              <a:rPr lang="en-US" sz="2000" dirty="0">
                <a:solidFill>
                  <a:srgbClr val="0070C0"/>
                </a:solidFill>
              </a:rPr>
              <a:t>How</a:t>
            </a:r>
            <a:r>
              <a:rPr lang="en-US" sz="2000" dirty="0"/>
              <a:t> is it done in low level/machine language?</a:t>
            </a:r>
          </a:p>
          <a:p>
            <a:pPr algn="just"/>
            <a:r>
              <a:rPr lang="en-US" sz="2000" dirty="0"/>
              <a:t>A computer should have a set of instructions that allows the user to formulate any data processing task</a:t>
            </a:r>
          </a:p>
          <a:p>
            <a:pPr algn="just"/>
            <a:r>
              <a:rPr lang="en-US" sz="2000" dirty="0"/>
              <a:t>The set of machine instructions must be sufficient to express any of the instructions from a high-level language</a:t>
            </a:r>
          </a:p>
          <a:p>
            <a:pPr algn="just"/>
            <a:r>
              <a:rPr lang="en-US" sz="2000" dirty="0"/>
              <a:t>Basic types-</a:t>
            </a:r>
          </a:p>
          <a:p>
            <a:pPr lvl="1" algn="just"/>
            <a:r>
              <a:rPr lang="en-US" sz="1800" i="1" dirty="0"/>
              <a:t>Arithmetic instructions</a:t>
            </a:r>
          </a:p>
          <a:p>
            <a:pPr lvl="1" algn="just"/>
            <a:r>
              <a:rPr lang="en-US" sz="1800" i="1" dirty="0"/>
              <a:t>Logic (Boolean) instructions</a:t>
            </a:r>
          </a:p>
          <a:p>
            <a:pPr lvl="1" algn="just"/>
            <a:r>
              <a:rPr lang="en-US" sz="1800" i="1" dirty="0"/>
              <a:t>memory instructions</a:t>
            </a:r>
          </a:p>
          <a:p>
            <a:pPr lvl="1" algn="just"/>
            <a:r>
              <a:rPr lang="en-US" sz="1800" i="1" dirty="0"/>
              <a:t>I/O instructions</a:t>
            </a:r>
          </a:p>
          <a:p>
            <a:pPr lvl="1" algn="just"/>
            <a:r>
              <a:rPr lang="en-US" sz="1800" i="1" dirty="0"/>
              <a:t>Test instructions</a:t>
            </a:r>
          </a:p>
          <a:p>
            <a:pPr lvl="1" algn="just"/>
            <a:r>
              <a:rPr lang="en-US" sz="1800" i="1" dirty="0"/>
              <a:t>Branch instructions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4216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Number of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dirty="0"/>
              <a:t>Arithmetic and logic instructions will require the most operands</a:t>
            </a:r>
          </a:p>
          <a:p>
            <a:pPr algn="just"/>
            <a:r>
              <a:rPr lang="en-US" sz="2000" dirty="0"/>
              <a:t>Virtually all arithmetic and logic operations are either unary (one source operand) or binary (two source operands)</a:t>
            </a:r>
          </a:p>
          <a:p>
            <a:pPr algn="just"/>
            <a:r>
              <a:rPr lang="en-US" sz="2000" dirty="0"/>
              <a:t>Thus, we would need a maximum of two addresses to reference source operands</a:t>
            </a:r>
          </a:p>
          <a:p>
            <a:pPr algn="just"/>
            <a:r>
              <a:rPr lang="en-US" sz="2000" dirty="0"/>
              <a:t>The result of an operation must be stored, suggesting a third address, which defines a destination operand</a:t>
            </a:r>
          </a:p>
          <a:p>
            <a:pPr algn="just"/>
            <a:r>
              <a:rPr lang="en-US" sz="2000" dirty="0"/>
              <a:t>Finally, after completion of an instruction, the next instruction must be fetched, and its address is needed</a:t>
            </a:r>
          </a:p>
          <a:p>
            <a:pPr algn="just"/>
            <a:r>
              <a:rPr lang="en-US" sz="2000" dirty="0">
                <a:solidFill>
                  <a:srgbClr val="FF0000"/>
                </a:solidFill>
              </a:rPr>
              <a:t>Zero-address</a:t>
            </a:r>
            <a:r>
              <a:rPr lang="en-US" sz="2000" dirty="0"/>
              <a:t> instructions are applicable to a special memory organization, called a </a:t>
            </a:r>
            <a:r>
              <a:rPr lang="en-US" sz="2000" i="1" dirty="0">
                <a:solidFill>
                  <a:srgbClr val="00B050"/>
                </a:solidFill>
              </a:rPr>
              <a:t>stack</a:t>
            </a:r>
          </a:p>
          <a:p>
            <a:pPr algn="just"/>
            <a:r>
              <a:rPr lang="en-US" sz="2000" dirty="0"/>
              <a:t>Fewer addresses per instruction result in instructions that are more primitive, requiring a less complex processor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018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Number of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dirty="0"/>
              <a:t>The design trade-offs involved in choosing the number of addresses per instruction are complicated by other factors</a:t>
            </a:r>
          </a:p>
          <a:p>
            <a:pPr algn="just"/>
            <a:r>
              <a:rPr lang="en-US" sz="2000" dirty="0"/>
              <a:t>There is the issue of whether an address references a memory location or a register</a:t>
            </a:r>
          </a:p>
          <a:p>
            <a:pPr algn="just"/>
            <a:r>
              <a:rPr lang="en-US" sz="2000" dirty="0"/>
              <a:t>Because there are fewer registers, fewer bits are needed for a register reference</a:t>
            </a:r>
          </a:p>
          <a:p>
            <a:pPr algn="just"/>
            <a:r>
              <a:rPr lang="en-US" sz="2000"/>
              <a:t>A </a:t>
            </a:r>
            <a:r>
              <a:rPr lang="en-US" sz="2000" dirty="0"/>
              <a:t>machine may offer a variety of addressing modes, and the specification of mode takes one or more bits</a:t>
            </a:r>
          </a:p>
          <a:p>
            <a:pPr algn="just"/>
            <a:r>
              <a:rPr lang="en-US" sz="2000" dirty="0"/>
              <a:t>With one-address instructions, the programmer generally has available only one general-purpose register, the accumulator</a:t>
            </a:r>
          </a:p>
          <a:p>
            <a:pPr algn="just"/>
            <a:r>
              <a:rPr lang="en-US" sz="2000" dirty="0"/>
              <a:t>With multiple-address instructions, it is common to have multiple general purpose registers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06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Instruction Set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dirty="0"/>
              <a:t>Most fundamental issues include-</a:t>
            </a:r>
          </a:p>
          <a:p>
            <a:pPr algn="just"/>
            <a:r>
              <a:rPr lang="en-US" sz="2000" dirty="0">
                <a:solidFill>
                  <a:srgbClr val="00B050"/>
                </a:solidFill>
              </a:rPr>
              <a:t>Operation repertoire</a:t>
            </a:r>
            <a:r>
              <a:rPr lang="en-US" sz="2000" dirty="0"/>
              <a:t>: How many and which operations to provide, and how complex operations should be</a:t>
            </a:r>
          </a:p>
          <a:p>
            <a:pPr algn="just"/>
            <a:r>
              <a:rPr lang="en-US" sz="2000" dirty="0">
                <a:solidFill>
                  <a:srgbClr val="00B050"/>
                </a:solidFill>
              </a:rPr>
              <a:t>Data types</a:t>
            </a:r>
            <a:r>
              <a:rPr lang="en-US" sz="2000" dirty="0"/>
              <a:t>: The various types of data upon which operations are performed</a:t>
            </a:r>
          </a:p>
          <a:p>
            <a:pPr algn="just"/>
            <a:r>
              <a:rPr lang="en-US" sz="2000" dirty="0">
                <a:solidFill>
                  <a:srgbClr val="00B050"/>
                </a:solidFill>
              </a:rPr>
              <a:t>Instruction format</a:t>
            </a:r>
            <a:r>
              <a:rPr lang="en-US" sz="2000" dirty="0"/>
              <a:t>: Instruction length (in bits), number of addresses, size of various fields, and so on</a:t>
            </a:r>
          </a:p>
          <a:p>
            <a:pPr algn="just"/>
            <a:r>
              <a:rPr lang="en-US" sz="2000" dirty="0">
                <a:solidFill>
                  <a:srgbClr val="00B050"/>
                </a:solidFill>
              </a:rPr>
              <a:t>Registers</a:t>
            </a:r>
            <a:r>
              <a:rPr lang="en-US" sz="2000" dirty="0"/>
              <a:t>: Number of processor registers that can be referenced by instructions, and their use</a:t>
            </a:r>
          </a:p>
          <a:p>
            <a:pPr algn="just"/>
            <a:r>
              <a:rPr lang="en-US" sz="2000" dirty="0">
                <a:solidFill>
                  <a:srgbClr val="00B050"/>
                </a:solidFill>
              </a:rPr>
              <a:t>Addressing</a:t>
            </a:r>
            <a:r>
              <a:rPr lang="en-US" sz="2000" dirty="0"/>
              <a:t>: The mode or modes by which the address of an operand is specified</a:t>
            </a:r>
          </a:p>
          <a:p>
            <a:pPr algn="just"/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285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Operands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Important general categories are-</a:t>
            </a:r>
          </a:p>
          <a:p>
            <a:pPr lvl="1"/>
            <a:r>
              <a:rPr lang="en-US" sz="1800" dirty="0"/>
              <a:t>Addresses</a:t>
            </a:r>
          </a:p>
          <a:p>
            <a:pPr lvl="1"/>
            <a:r>
              <a:rPr lang="en-US" sz="1800" dirty="0"/>
              <a:t>Numbers</a:t>
            </a:r>
          </a:p>
          <a:p>
            <a:pPr lvl="1"/>
            <a:r>
              <a:rPr lang="en-US" sz="1800" dirty="0"/>
              <a:t>Characters</a:t>
            </a:r>
          </a:p>
          <a:p>
            <a:pPr lvl="1"/>
            <a:r>
              <a:rPr lang="en-US" sz="1800" dirty="0"/>
              <a:t>Logical data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1599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dirty="0"/>
              <a:t>General types-</a:t>
            </a:r>
          </a:p>
          <a:p>
            <a:pPr lvl="1" algn="just"/>
            <a:r>
              <a:rPr lang="en-US" sz="1600" dirty="0"/>
              <a:t>Data transfer</a:t>
            </a:r>
          </a:p>
          <a:p>
            <a:pPr lvl="1" algn="just"/>
            <a:r>
              <a:rPr lang="en-US" sz="1600" dirty="0"/>
              <a:t>Arithmetic</a:t>
            </a:r>
          </a:p>
          <a:p>
            <a:pPr lvl="1" algn="just"/>
            <a:r>
              <a:rPr lang="en-US" sz="1600" dirty="0"/>
              <a:t>Logical</a:t>
            </a:r>
          </a:p>
          <a:p>
            <a:pPr lvl="1" algn="just"/>
            <a:r>
              <a:rPr lang="en-US" sz="1600" dirty="0"/>
              <a:t>Conversion</a:t>
            </a:r>
          </a:p>
          <a:p>
            <a:pPr lvl="1" algn="just"/>
            <a:r>
              <a:rPr lang="en-US" sz="1600" dirty="0"/>
              <a:t>I/O</a:t>
            </a:r>
          </a:p>
          <a:p>
            <a:pPr lvl="1" algn="just"/>
            <a:r>
              <a:rPr lang="en-US" sz="1600" dirty="0"/>
              <a:t>System control</a:t>
            </a:r>
          </a:p>
          <a:p>
            <a:pPr lvl="1" algn="just"/>
            <a:r>
              <a:rPr lang="en-US" sz="1600" dirty="0"/>
              <a:t>Transfer of control</a:t>
            </a:r>
          </a:p>
          <a:p>
            <a:pPr algn="just"/>
            <a:r>
              <a:rPr lang="en-US" sz="2000" dirty="0">
                <a:solidFill>
                  <a:srgbClr val="0070C0"/>
                </a:solidFill>
              </a:rPr>
              <a:t>Data Transfer</a:t>
            </a:r>
            <a:r>
              <a:rPr lang="en-US" sz="2000" dirty="0"/>
              <a:t>: The data transfer instruction must specify several things</a:t>
            </a:r>
          </a:p>
          <a:p>
            <a:pPr lvl="1" algn="just"/>
            <a:r>
              <a:rPr lang="en-US" sz="1600" dirty="0">
                <a:solidFill>
                  <a:srgbClr val="00B050"/>
                </a:solidFill>
              </a:rPr>
              <a:t>First</a:t>
            </a:r>
            <a:r>
              <a:rPr lang="en-US" sz="1600" dirty="0"/>
              <a:t>, the location of the source and destination operands must be specified</a:t>
            </a:r>
          </a:p>
          <a:p>
            <a:pPr lvl="1" algn="just"/>
            <a:r>
              <a:rPr lang="en-US" sz="1600" dirty="0"/>
              <a:t>Each location could be memory, a register, or the top of the stack</a:t>
            </a:r>
          </a:p>
          <a:p>
            <a:pPr lvl="1" algn="just"/>
            <a:r>
              <a:rPr lang="en-US" sz="1600" dirty="0">
                <a:solidFill>
                  <a:srgbClr val="FF0000"/>
                </a:solidFill>
              </a:rPr>
              <a:t>Second</a:t>
            </a:r>
            <a:r>
              <a:rPr lang="en-US" sz="1600" dirty="0"/>
              <a:t>, the length of data to be transferred must be indicated</a:t>
            </a:r>
          </a:p>
          <a:p>
            <a:pPr lvl="1" algn="just"/>
            <a:r>
              <a:rPr lang="en-US" sz="1600" dirty="0"/>
              <a:t>Third, as with all instructions with operands, the mode of addressing for each operand must be specified</a:t>
            </a:r>
          </a:p>
          <a:p>
            <a:endParaRPr lang="en-US" sz="2000" dirty="0"/>
          </a:p>
          <a:p>
            <a:pPr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1604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dirty="0">
                <a:solidFill>
                  <a:srgbClr val="0070C0"/>
                </a:solidFill>
              </a:rPr>
              <a:t>System Control</a:t>
            </a:r>
          </a:p>
          <a:p>
            <a:pPr lvl="1" algn="just"/>
            <a:r>
              <a:rPr lang="en-US" sz="1600" dirty="0"/>
              <a:t>System control instructions are those that can be executed only while the processor is in a certain privileged state or is executing a program in a special privileged area of memory</a:t>
            </a:r>
          </a:p>
          <a:p>
            <a:pPr lvl="1" algn="just"/>
            <a:r>
              <a:rPr lang="en-US" sz="1600" dirty="0"/>
              <a:t>Typically, these instructions are reserved for the use of the operating system</a:t>
            </a:r>
          </a:p>
          <a:p>
            <a:pPr algn="just"/>
            <a:r>
              <a:rPr lang="en-US" sz="2000" dirty="0">
                <a:solidFill>
                  <a:srgbClr val="0070C0"/>
                </a:solidFill>
              </a:rPr>
              <a:t>Transfer of Control</a:t>
            </a:r>
          </a:p>
          <a:p>
            <a:pPr algn="just"/>
            <a:r>
              <a:rPr lang="en-US" sz="2000" dirty="0">
                <a:solidFill>
                  <a:srgbClr val="FF0000"/>
                </a:solidFill>
              </a:rPr>
              <a:t>Why required? </a:t>
            </a:r>
          </a:p>
          <a:p>
            <a:pPr marL="400050" algn="just">
              <a:buFont typeface="+mj-lt"/>
              <a:buAutoNum type="arabicPeriod"/>
            </a:pPr>
            <a:r>
              <a:rPr lang="en-US" sz="2000" dirty="0"/>
              <a:t>In the practical use of computers, it is essential to be able to execute each instruction more than once and perhaps many thousands of times</a:t>
            </a:r>
          </a:p>
          <a:p>
            <a:pPr marL="800100" lvl="1" algn="just"/>
            <a:r>
              <a:rPr lang="en-US" sz="1600" dirty="0"/>
              <a:t>It may require thousands or perhaps millions of instructions to implement an application</a:t>
            </a:r>
          </a:p>
          <a:p>
            <a:pPr marL="800100" lvl="1" algn="just"/>
            <a:r>
              <a:rPr lang="en-US" sz="1600" dirty="0"/>
              <a:t>This would be unthinkable if each instruction had to be written out separately</a:t>
            </a:r>
          </a:p>
          <a:p>
            <a:pPr marL="800100" lvl="1" algn="just"/>
            <a:r>
              <a:rPr lang="en-US" sz="1600" dirty="0"/>
              <a:t>If a table or a list of items is to be processed, a program loop is needed</a:t>
            </a:r>
          </a:p>
          <a:p>
            <a:pPr marL="800100" lvl="1" algn="just"/>
            <a:r>
              <a:rPr lang="en-US" sz="1600" dirty="0"/>
              <a:t>One sequence of instructions is executed repeatedly to process all the data</a:t>
            </a:r>
          </a:p>
        </p:txBody>
      </p:sp>
    </p:spTree>
    <p:extLst>
      <p:ext uri="{BB962C8B-B14F-4D97-AF65-F5344CB8AC3E}">
        <p14:creationId xmlns:p14="http://schemas.microsoft.com/office/powerpoint/2010/main" val="3758816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71600"/>
            <a:ext cx="589904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5800" y="4038600"/>
            <a:ext cx="748985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are presented to the ALU in registers, and the results of an operation are stored in registers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ALU may also set flags as the result of an operation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flag values are also stored in registers within the processor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control unit provides signals that control the operation of the ALU and the movement of the data into and out of the ALU</a:t>
            </a:r>
          </a:p>
        </p:txBody>
      </p:sp>
    </p:spTree>
    <p:extLst>
      <p:ext uri="{BB962C8B-B14F-4D97-AF65-F5344CB8AC3E}">
        <p14:creationId xmlns:p14="http://schemas.microsoft.com/office/powerpoint/2010/main" val="2133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Virtually all programs involve some decision making</a:t>
            </a:r>
          </a:p>
          <a:p>
            <a:pPr marL="857250" lvl="1" indent="-457200"/>
            <a:r>
              <a:rPr lang="en-US" sz="1800" dirty="0"/>
              <a:t>We would like the computer to do one thing if one condition holds, and another thing if another condition holds</a:t>
            </a:r>
          </a:p>
          <a:p>
            <a:pPr marL="857250" lvl="1" indent="-457200"/>
            <a:r>
              <a:rPr lang="en-US" sz="1800" dirty="0"/>
              <a:t>For example, a sequence of instructions computes the square root of a number</a:t>
            </a:r>
          </a:p>
          <a:p>
            <a:pPr marL="857250" lvl="1" indent="-457200"/>
            <a:r>
              <a:rPr lang="en-US" sz="1800" dirty="0"/>
              <a:t>At the start of the sequence, the sign of the number is tested</a:t>
            </a:r>
          </a:p>
          <a:p>
            <a:pPr marL="857250" lvl="1" indent="-457200"/>
            <a:r>
              <a:rPr lang="en-US" sz="1800" dirty="0"/>
              <a:t>If the number is negative, the computation is not performed, but an error condition is reported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2400" dirty="0"/>
              <a:t>To compose correctly a large or even medium-size computer program is an exceedingly difficult task</a:t>
            </a:r>
          </a:p>
          <a:p>
            <a:pPr marL="914400" lvl="1" indent="-514350"/>
            <a:r>
              <a:rPr lang="en-US" sz="1800" dirty="0"/>
              <a:t>It helps if there are mechanisms for breaking the task up into smaller pieces that can be worked on one at a time</a:t>
            </a:r>
          </a:p>
          <a:p>
            <a:r>
              <a:rPr lang="en-US" sz="2000" dirty="0"/>
              <a:t>Most common transfer-of-control operations found in instruction sets: </a:t>
            </a:r>
            <a:r>
              <a:rPr lang="en-US" sz="2000" dirty="0">
                <a:solidFill>
                  <a:srgbClr val="FF0000"/>
                </a:solidFill>
              </a:rPr>
              <a:t>branch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B050"/>
                </a:solidFill>
              </a:rPr>
              <a:t>skip</a:t>
            </a:r>
            <a:r>
              <a:rPr lang="en-US" sz="2000" dirty="0"/>
              <a:t>, and </a:t>
            </a:r>
            <a:r>
              <a:rPr lang="en-US" sz="2000" dirty="0">
                <a:solidFill>
                  <a:srgbClr val="0070C0"/>
                </a:solidFill>
              </a:rPr>
              <a:t>procedure</a:t>
            </a:r>
            <a:r>
              <a:rPr lang="en-US" sz="2000" dirty="0"/>
              <a:t> call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7851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Branch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dirty="0"/>
              <a:t>A branch instruction, also called a jump instruction, has as one of its operands the address of the next instruction to be executed</a:t>
            </a:r>
          </a:p>
          <a:p>
            <a:pPr algn="just"/>
            <a:r>
              <a:rPr lang="en-US" sz="2000" dirty="0"/>
              <a:t>Most often, the instruction is a </a:t>
            </a:r>
            <a:r>
              <a:rPr lang="en-US" sz="2000" b="1" dirty="0"/>
              <a:t>conditional branch instruction</a:t>
            </a:r>
          </a:p>
          <a:p>
            <a:pPr algn="just"/>
            <a:r>
              <a:rPr lang="en-US" sz="2000" b="1" dirty="0"/>
              <a:t>That is, the branch is made (update </a:t>
            </a:r>
            <a:r>
              <a:rPr lang="en-US" sz="2000" dirty="0"/>
              <a:t>program counter to equal address specified in operand) only if a certain condition is met</a:t>
            </a:r>
          </a:p>
          <a:p>
            <a:pPr algn="just"/>
            <a:r>
              <a:rPr lang="en-US" sz="2000" dirty="0"/>
              <a:t>Otherwise, the next instruction in sequence is executed (increment program counter as usual)</a:t>
            </a:r>
          </a:p>
          <a:p>
            <a:pPr algn="just"/>
            <a:r>
              <a:rPr lang="en-US" sz="2000" dirty="0"/>
              <a:t>A branch instruction in which the branch is always taken is an </a:t>
            </a:r>
            <a:r>
              <a:rPr lang="en-US" sz="2000" b="1" dirty="0"/>
              <a:t>unconditional branch</a:t>
            </a:r>
          </a:p>
          <a:p>
            <a:pPr algn="just"/>
            <a:r>
              <a:rPr lang="en-US" sz="2000" dirty="0"/>
              <a:t>Two ways of doing this: </a:t>
            </a:r>
          </a:p>
          <a:p>
            <a:pPr lvl="1" algn="just"/>
            <a:r>
              <a:rPr lang="en-US" sz="1600" dirty="0"/>
              <a:t>First, most machines provide a 1-bit or multiple-bit condition code that is set as the result of some operations</a:t>
            </a:r>
          </a:p>
          <a:p>
            <a:pPr lvl="1" algn="just"/>
            <a:r>
              <a:rPr lang="en-US" sz="1600" dirty="0"/>
              <a:t>This code can be thought of as a short user-visible register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BRP     </a:t>
            </a:r>
            <a:r>
              <a:rPr lang="en-US" sz="1600" dirty="0">
                <a:solidFill>
                  <a:srgbClr val="FF0000"/>
                </a:solidFill>
              </a:rPr>
              <a:t>X </a:t>
            </a:r>
            <a:r>
              <a:rPr lang="en-US" sz="1600" dirty="0"/>
              <a:t>                 : Branch to location X if result is positive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BRN</a:t>
            </a:r>
            <a:r>
              <a:rPr lang="en-US" sz="1600" dirty="0"/>
              <a:t>    </a:t>
            </a:r>
            <a:r>
              <a:rPr lang="en-US" sz="1600" dirty="0">
                <a:solidFill>
                  <a:srgbClr val="FF0000"/>
                </a:solidFill>
              </a:rPr>
              <a:t>X</a:t>
            </a:r>
            <a:r>
              <a:rPr lang="en-US" sz="1600" dirty="0"/>
              <a:t>                  :Branch to location X if result is negative</a:t>
            </a:r>
          </a:p>
        </p:txBody>
      </p:sp>
    </p:spTree>
    <p:extLst>
      <p:ext uri="{BB962C8B-B14F-4D97-AF65-F5344CB8AC3E}">
        <p14:creationId xmlns:p14="http://schemas.microsoft.com/office/powerpoint/2010/main" val="1749987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Branch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1800" dirty="0"/>
              <a:t>Another approach that can be used with a three-address instruction format is to perform a comparison and specify a branch in the same instruction</a:t>
            </a:r>
          </a:p>
          <a:p>
            <a:pPr algn="just"/>
            <a:r>
              <a:rPr lang="en-US" sz="1800" dirty="0"/>
              <a:t>For </a:t>
            </a:r>
            <a:r>
              <a:rPr lang="en-US" sz="1800" dirty="0">
                <a:solidFill>
                  <a:srgbClr val="C00000"/>
                </a:solidFill>
              </a:rPr>
              <a:t>example-</a:t>
            </a:r>
          </a:p>
          <a:p>
            <a:pPr algn="just"/>
            <a:r>
              <a:rPr lang="en-US" sz="1800" dirty="0">
                <a:solidFill>
                  <a:srgbClr val="00B050"/>
                </a:solidFill>
              </a:rPr>
              <a:t>BRE</a:t>
            </a:r>
            <a:r>
              <a:rPr lang="en-US" sz="1800" dirty="0"/>
              <a:t>   </a:t>
            </a:r>
            <a:r>
              <a:rPr lang="en-US" sz="1800" dirty="0">
                <a:solidFill>
                  <a:srgbClr val="FF0000"/>
                </a:solidFill>
              </a:rPr>
              <a:t>R1</a:t>
            </a:r>
            <a:r>
              <a:rPr lang="en-US" sz="1800" dirty="0"/>
              <a:t>, R2, </a:t>
            </a:r>
            <a:r>
              <a:rPr lang="en-US" sz="1800" dirty="0">
                <a:solidFill>
                  <a:srgbClr val="0070C0"/>
                </a:solidFill>
              </a:rPr>
              <a:t>X</a:t>
            </a:r>
            <a:r>
              <a:rPr lang="en-US" sz="1800" dirty="0"/>
              <a:t>              :Branch to X if contents of R1 = contents of R2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124200"/>
            <a:ext cx="493395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172200" y="5867400"/>
            <a:ext cx="2379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Fig</a:t>
            </a:r>
            <a:r>
              <a:rPr lang="en-US" dirty="0"/>
              <a:t>: Branch Instructions</a:t>
            </a:r>
          </a:p>
        </p:txBody>
      </p:sp>
    </p:spTree>
    <p:extLst>
      <p:ext uri="{BB962C8B-B14F-4D97-AF65-F5344CB8AC3E}">
        <p14:creationId xmlns:p14="http://schemas.microsoft.com/office/powerpoint/2010/main" val="3423505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skip instruction includes an implied address</a:t>
            </a:r>
          </a:p>
          <a:p>
            <a:pPr algn="just"/>
            <a:r>
              <a:rPr lang="en-US" dirty="0"/>
              <a:t>Typically, the skip implies that one instruction be skipped; thus, the implied address equals the address of the next instruction plus one instruction length</a:t>
            </a:r>
          </a:p>
          <a:p>
            <a:pPr algn="just"/>
            <a:r>
              <a:rPr lang="en-US" dirty="0"/>
              <a:t>Because the skip instruction does not require a destination address field, it is free to do other things</a:t>
            </a:r>
          </a:p>
          <a:p>
            <a:pPr algn="just"/>
            <a:r>
              <a:rPr lang="en-US" dirty="0"/>
              <a:t>A typical example is the increment-and-skip-if-zero (</a:t>
            </a:r>
            <a:r>
              <a:rPr lang="en-US" dirty="0">
                <a:solidFill>
                  <a:srgbClr val="0070C0"/>
                </a:solidFill>
              </a:rPr>
              <a:t>ISZ</a:t>
            </a:r>
            <a:r>
              <a:rPr lang="en-US" dirty="0"/>
              <a:t>) instruction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01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Call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A </a:t>
            </a:r>
            <a:r>
              <a:rPr lang="en-US" dirty="0">
                <a:solidFill>
                  <a:srgbClr val="00B050"/>
                </a:solidFill>
              </a:rPr>
              <a:t>procedure</a:t>
            </a:r>
            <a:r>
              <a:rPr lang="en-US" dirty="0"/>
              <a:t> is a self contained computer program that is incorporated into a larger program</a:t>
            </a:r>
          </a:p>
          <a:p>
            <a:pPr algn="just"/>
            <a:r>
              <a:rPr lang="en-US" dirty="0"/>
              <a:t>At any point in the program the procedure may be invoked, or </a:t>
            </a:r>
            <a:r>
              <a:rPr lang="en-US" i="1" dirty="0">
                <a:solidFill>
                  <a:srgbClr val="FF0000"/>
                </a:solidFill>
              </a:rPr>
              <a:t>called</a:t>
            </a:r>
          </a:p>
          <a:p>
            <a:pPr algn="just"/>
            <a:r>
              <a:rPr lang="en-US" dirty="0"/>
              <a:t>Used because of-</a:t>
            </a:r>
          </a:p>
          <a:p>
            <a:pPr lvl="1" algn="just"/>
            <a:r>
              <a:rPr lang="en-US" dirty="0"/>
              <a:t>Economy and </a:t>
            </a:r>
          </a:p>
          <a:p>
            <a:pPr lvl="1" algn="just"/>
            <a:r>
              <a:rPr lang="en-US" dirty="0"/>
              <a:t>Modularity</a:t>
            </a:r>
          </a:p>
          <a:p>
            <a:pPr algn="just"/>
            <a:r>
              <a:rPr lang="en-US" dirty="0"/>
              <a:t>The procedure mechanism involves </a:t>
            </a:r>
            <a:r>
              <a:rPr lang="en-US" dirty="0">
                <a:solidFill>
                  <a:srgbClr val="0070C0"/>
                </a:solidFill>
              </a:rPr>
              <a:t>two</a:t>
            </a:r>
            <a:r>
              <a:rPr lang="en-US" dirty="0"/>
              <a:t> basic instructions:</a:t>
            </a:r>
          </a:p>
          <a:p>
            <a:pPr algn="just"/>
            <a:r>
              <a:rPr lang="en-US" dirty="0"/>
              <a:t>A call instruction that branches from the present location to the procedure, and a return instruction that returns from the procedure to the place from which it was called</a:t>
            </a:r>
          </a:p>
          <a:p>
            <a:pPr lvl="1" algn="just"/>
            <a:r>
              <a:rPr lang="en-US" dirty="0"/>
              <a:t>Both of these are forms of branching instructions</a:t>
            </a:r>
          </a:p>
        </p:txBody>
      </p:sp>
    </p:spTree>
    <p:extLst>
      <p:ext uri="{BB962C8B-B14F-4D97-AF65-F5344CB8AC3E}">
        <p14:creationId xmlns:p14="http://schemas.microsoft.com/office/powerpoint/2010/main" val="23051758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Call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Important points: </a:t>
            </a:r>
          </a:p>
          <a:p>
            <a:pPr lvl="1" algn="just"/>
            <a:r>
              <a:rPr lang="en-US" dirty="0"/>
              <a:t>A procedure can be called from more than one location</a:t>
            </a:r>
          </a:p>
          <a:p>
            <a:pPr lvl="1" algn="just"/>
            <a:r>
              <a:rPr lang="en-US" dirty="0"/>
              <a:t>A procedure call can appear in a procedure</a:t>
            </a:r>
          </a:p>
          <a:p>
            <a:pPr lvl="2" algn="just"/>
            <a:r>
              <a:rPr lang="en-US" dirty="0"/>
              <a:t>This allows the </a:t>
            </a:r>
            <a:r>
              <a:rPr lang="en-US" i="1" dirty="0">
                <a:solidFill>
                  <a:srgbClr val="00B050"/>
                </a:solidFill>
              </a:rPr>
              <a:t>nesting of procedures </a:t>
            </a:r>
            <a:r>
              <a:rPr lang="en-US" dirty="0"/>
              <a:t>to an arbitrary depth</a:t>
            </a:r>
          </a:p>
          <a:p>
            <a:pPr lvl="1" algn="just"/>
            <a:r>
              <a:rPr lang="en-US" dirty="0"/>
              <a:t>Each procedure call is matched by a return in the called program</a:t>
            </a:r>
          </a:p>
        </p:txBody>
      </p:sp>
    </p:spTree>
    <p:extLst>
      <p:ext uri="{BB962C8B-B14F-4D97-AF65-F5344CB8AC3E}">
        <p14:creationId xmlns:p14="http://schemas.microsoft.com/office/powerpoint/2010/main" val="40466366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Multiplication of Unsigned </a:t>
            </a:r>
            <a:r>
              <a:rPr lang="bn-BD" dirty="0"/>
              <a:t>with example</a:t>
            </a:r>
            <a:endParaRPr lang="en-US" dirty="0"/>
          </a:p>
          <a:p>
            <a:r>
              <a:rPr lang="en-US" dirty="0"/>
              <a:t>Twos</a:t>
            </a:r>
            <a:r>
              <a:rPr lang="bn-BD" dirty="0"/>
              <a:t> </a:t>
            </a:r>
            <a:r>
              <a:rPr lang="en-US" dirty="0"/>
              <a:t>Complement Integers</a:t>
            </a:r>
            <a:r>
              <a:rPr lang="bn-BD" dirty="0"/>
              <a:t> with example</a:t>
            </a:r>
          </a:p>
          <a:p>
            <a:r>
              <a:rPr lang="bn-BD" dirty="0"/>
              <a:t>Branch instruction with example</a:t>
            </a:r>
            <a:endParaRPr lang="en-US" dirty="0"/>
          </a:p>
          <a:p>
            <a:r>
              <a:rPr lang="bn-BD"/>
              <a:t>Skip </a:t>
            </a:r>
            <a:r>
              <a:rPr lang="bn-BD" dirty="0"/>
              <a:t>instruction </a:t>
            </a:r>
            <a:r>
              <a:rPr lang="bn-BD"/>
              <a:t>with example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598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i="1" dirty="0">
                <a:solidFill>
                  <a:srgbClr val="0070C0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04408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Number Representation (Fixed Point)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Integer Representation</a:t>
            </a:r>
          </a:p>
          <a:p>
            <a:pPr lvl="1" algn="just"/>
            <a:r>
              <a:rPr lang="en-US" dirty="0"/>
              <a:t>Straight forward, can not present signed numbers</a:t>
            </a:r>
          </a:p>
          <a:p>
            <a:pPr algn="just"/>
            <a:r>
              <a:rPr lang="en-US" dirty="0"/>
              <a:t>Sign-Magnitude Representation</a:t>
            </a:r>
          </a:p>
          <a:p>
            <a:pPr lvl="1" algn="just"/>
            <a:r>
              <a:rPr lang="en-US" dirty="0"/>
              <a:t>If the sign bit is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, the number is </a:t>
            </a:r>
            <a:r>
              <a:rPr lang="en-US" dirty="0">
                <a:solidFill>
                  <a:srgbClr val="FF0000"/>
                </a:solidFill>
              </a:rPr>
              <a:t>positive</a:t>
            </a:r>
            <a:r>
              <a:rPr lang="en-US" dirty="0"/>
              <a:t>; if the sign bit is 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, the number is </a:t>
            </a:r>
            <a:r>
              <a:rPr lang="en-US" dirty="0">
                <a:solidFill>
                  <a:srgbClr val="0070C0"/>
                </a:solidFill>
              </a:rPr>
              <a:t>negative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Disadvantages</a:t>
            </a:r>
            <a:r>
              <a:rPr lang="en-US" dirty="0"/>
              <a:t>: </a:t>
            </a:r>
          </a:p>
          <a:p>
            <a:pPr marL="971550" lvl="1" indent="-514350" algn="just">
              <a:buFont typeface="+mj-lt"/>
              <a:buAutoNum type="arabicParenR"/>
            </a:pPr>
            <a:r>
              <a:rPr lang="en-US" dirty="0"/>
              <a:t>Addition and subtraction require a consideration of both the signs of the numbers and their relative magnitudes to carry out the required operation</a:t>
            </a:r>
          </a:p>
          <a:p>
            <a:pPr marL="971550" lvl="1" indent="-514350" algn="just">
              <a:buFont typeface="+mj-lt"/>
              <a:buAutoNum type="arabicParenR"/>
            </a:pPr>
            <a:r>
              <a:rPr lang="en-US" dirty="0"/>
              <a:t>There are two representations of 0</a:t>
            </a:r>
          </a:p>
        </p:txBody>
      </p:sp>
    </p:spTree>
    <p:extLst>
      <p:ext uri="{BB962C8B-B14F-4D97-AF65-F5344CB8AC3E}">
        <p14:creationId xmlns:p14="http://schemas.microsoft.com/office/powerpoint/2010/main" val="476812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Number Representation (Fixed Point)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Twos Complement Representation</a:t>
            </a:r>
          </a:p>
          <a:p>
            <a:pPr lvl="1" algn="just"/>
            <a:r>
              <a:rPr lang="en-US" dirty="0"/>
              <a:t>Mostly used </a:t>
            </a:r>
          </a:p>
          <a:p>
            <a:pPr algn="just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91050"/>
            <a:ext cx="8229953" cy="37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810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Converting between Different Bit Lengths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76233"/>
            <a:ext cx="6781800" cy="1550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19" y="3276600"/>
            <a:ext cx="8097981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104263"/>
            <a:ext cx="85153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632013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called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extension</a:t>
            </a:r>
          </a:p>
        </p:txBody>
      </p:sp>
    </p:spTree>
    <p:extLst>
      <p:ext uri="{BB962C8B-B14F-4D97-AF65-F5344CB8AC3E}">
        <p14:creationId xmlns:p14="http://schemas.microsoft.com/office/powerpoint/2010/main" val="2112311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 fontScale="90000"/>
          </a:bodyPr>
          <a:lstStyle/>
          <a:p>
            <a:r>
              <a:rPr lang="en-US" dirty="0"/>
              <a:t>Block Diagram of Hardware for Addition and Subtraction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00198"/>
            <a:ext cx="5638800" cy="5136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454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 Implementation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390374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4809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 Implementation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81200"/>
            <a:ext cx="6477000" cy="4258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1248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1818</Words>
  <Application>Microsoft Office PowerPoint</Application>
  <PresentationFormat>On-screen Show (4:3)</PresentationFormat>
  <Paragraphs>213</Paragraphs>
  <Slides>37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Times New Roman</vt:lpstr>
      <vt:lpstr>Office Theme</vt:lpstr>
      <vt:lpstr>Computer Architecture</vt:lpstr>
      <vt:lpstr>Reference Books</vt:lpstr>
      <vt:lpstr>ALU</vt:lpstr>
      <vt:lpstr>Number Representation (Fixed Point)</vt:lpstr>
      <vt:lpstr>Number Representation (Fixed Point)</vt:lpstr>
      <vt:lpstr>Converting between Different Bit Lengths</vt:lpstr>
      <vt:lpstr>Block Diagram of Hardware for Addition and Subtraction</vt:lpstr>
      <vt:lpstr>Multiplication Implementation</vt:lpstr>
      <vt:lpstr>Multiplication Implementation</vt:lpstr>
      <vt:lpstr>Multiplication (Unsigned) Implementation</vt:lpstr>
      <vt:lpstr>Multiplication (2’s Complement) Implementation</vt:lpstr>
      <vt:lpstr>Multiplication (2’s Complement) Implementation</vt:lpstr>
      <vt:lpstr>Flowchart for Unsigned Binary Division</vt:lpstr>
      <vt:lpstr>PowerPoint Presentation</vt:lpstr>
      <vt:lpstr>Floating-Point Representation Format</vt:lpstr>
      <vt:lpstr>IEEE Standard for Binary Floating-Point Representation</vt:lpstr>
      <vt:lpstr>Machine Instruction Characteristics</vt:lpstr>
      <vt:lpstr>Elements of a Machine Instruction</vt:lpstr>
      <vt:lpstr>Elements of a Machine Instruction</vt:lpstr>
      <vt:lpstr>Elements of a Machine Instruction</vt:lpstr>
      <vt:lpstr>Instruction Representation</vt:lpstr>
      <vt:lpstr>Instruction Representation</vt:lpstr>
      <vt:lpstr>Instruction Types</vt:lpstr>
      <vt:lpstr>Number of Addresses</vt:lpstr>
      <vt:lpstr>Number of Addresses</vt:lpstr>
      <vt:lpstr>Instruction Set Design</vt:lpstr>
      <vt:lpstr>Types of Operands</vt:lpstr>
      <vt:lpstr>Types of Operations</vt:lpstr>
      <vt:lpstr>Types of Operations</vt:lpstr>
      <vt:lpstr>Types of Operations</vt:lpstr>
      <vt:lpstr>Branch Instructions</vt:lpstr>
      <vt:lpstr>Branch Instructions</vt:lpstr>
      <vt:lpstr>Skip Instructions</vt:lpstr>
      <vt:lpstr>Procedure Call Instructions</vt:lpstr>
      <vt:lpstr>Procedure Call Instructions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Nusrat</dc:creator>
  <cp:lastModifiedBy>Hasib Siddiqui</cp:lastModifiedBy>
  <cp:revision>271</cp:revision>
  <dcterms:created xsi:type="dcterms:W3CDTF">2006-08-16T00:00:00Z</dcterms:created>
  <dcterms:modified xsi:type="dcterms:W3CDTF">2020-11-29T15:43:41Z</dcterms:modified>
</cp:coreProperties>
</file>