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1"/>
  </p:notesMasterIdLst>
  <p:sldIdLst>
    <p:sldId id="256" r:id="rId2"/>
    <p:sldId id="293" r:id="rId3"/>
    <p:sldId id="280" r:id="rId4"/>
    <p:sldId id="281" r:id="rId5"/>
    <p:sldId id="282" r:id="rId6"/>
    <p:sldId id="260" r:id="rId7"/>
    <p:sldId id="283" r:id="rId8"/>
    <p:sldId id="284" r:id="rId9"/>
    <p:sldId id="285" r:id="rId10"/>
    <p:sldId id="289" r:id="rId11"/>
    <p:sldId id="259" r:id="rId12"/>
    <p:sldId id="261" r:id="rId13"/>
    <p:sldId id="262" r:id="rId14"/>
    <p:sldId id="263" r:id="rId15"/>
    <p:sldId id="265" r:id="rId16"/>
    <p:sldId id="264" r:id="rId17"/>
    <p:sldId id="267" r:id="rId18"/>
    <p:sldId id="268" r:id="rId19"/>
    <p:sldId id="294" r:id="rId20"/>
    <p:sldId id="295" r:id="rId21"/>
    <p:sldId id="269" r:id="rId22"/>
    <p:sldId id="270" r:id="rId23"/>
    <p:sldId id="273" r:id="rId24"/>
    <p:sldId id="274" r:id="rId25"/>
    <p:sldId id="292" r:id="rId26"/>
    <p:sldId id="296" r:id="rId27"/>
    <p:sldId id="275" r:id="rId28"/>
    <p:sldId id="290" r:id="rId29"/>
    <p:sldId id="276" r:id="rId30"/>
    <p:sldId id="279" r:id="rId31"/>
    <p:sldId id="291" r:id="rId32"/>
    <p:sldId id="311" r:id="rId33"/>
    <p:sldId id="298" r:id="rId34"/>
    <p:sldId id="299" r:id="rId35"/>
    <p:sldId id="301" r:id="rId36"/>
    <p:sldId id="303" r:id="rId37"/>
    <p:sldId id="304" r:id="rId38"/>
    <p:sldId id="305" r:id="rId39"/>
    <p:sldId id="306" r:id="rId40"/>
    <p:sldId id="302" r:id="rId41"/>
    <p:sldId id="300" r:id="rId42"/>
    <p:sldId id="307" r:id="rId43"/>
    <p:sldId id="308" r:id="rId44"/>
    <p:sldId id="297" r:id="rId45"/>
    <p:sldId id="309" r:id="rId46"/>
    <p:sldId id="310" r:id="rId47"/>
    <p:sldId id="313" r:id="rId48"/>
    <p:sldId id="314" r:id="rId49"/>
    <p:sldId id="315" r:id="rId50"/>
    <p:sldId id="318" r:id="rId51"/>
    <p:sldId id="323" r:id="rId52"/>
    <p:sldId id="312" r:id="rId53"/>
    <p:sldId id="320" r:id="rId54"/>
    <p:sldId id="316" r:id="rId55"/>
    <p:sldId id="317" r:id="rId56"/>
    <p:sldId id="319" r:id="rId57"/>
    <p:sldId id="321" r:id="rId58"/>
    <p:sldId id="322" r:id="rId59"/>
    <p:sldId id="324" r:id="rId60"/>
    <p:sldId id="325" r:id="rId61"/>
    <p:sldId id="326" r:id="rId62"/>
    <p:sldId id="327" r:id="rId63"/>
    <p:sldId id="329" r:id="rId64"/>
    <p:sldId id="330" r:id="rId65"/>
    <p:sldId id="331" r:id="rId66"/>
    <p:sldId id="332" r:id="rId67"/>
    <p:sldId id="333" r:id="rId68"/>
    <p:sldId id="348" r:id="rId69"/>
    <p:sldId id="347" r:id="rId70"/>
    <p:sldId id="334" r:id="rId71"/>
    <p:sldId id="336" r:id="rId72"/>
    <p:sldId id="337" r:id="rId73"/>
    <p:sldId id="338" r:id="rId74"/>
    <p:sldId id="339" r:id="rId75"/>
    <p:sldId id="340" r:id="rId76"/>
    <p:sldId id="351" r:id="rId77"/>
    <p:sldId id="357" r:id="rId78"/>
    <p:sldId id="358" r:id="rId79"/>
    <p:sldId id="356" r:id="rId80"/>
    <p:sldId id="359" r:id="rId81"/>
    <p:sldId id="352" r:id="rId82"/>
    <p:sldId id="353" r:id="rId83"/>
    <p:sldId id="354" r:id="rId84"/>
    <p:sldId id="355" r:id="rId85"/>
    <p:sldId id="372" r:id="rId86"/>
    <p:sldId id="373" r:id="rId87"/>
    <p:sldId id="342" r:id="rId88"/>
    <p:sldId id="341" r:id="rId89"/>
    <p:sldId id="343" r:id="rId90"/>
    <p:sldId id="344" r:id="rId91"/>
    <p:sldId id="345" r:id="rId92"/>
    <p:sldId id="346" r:id="rId93"/>
    <p:sldId id="349" r:id="rId94"/>
    <p:sldId id="350" r:id="rId95"/>
    <p:sldId id="362" r:id="rId96"/>
    <p:sldId id="360" r:id="rId97"/>
    <p:sldId id="363" r:id="rId98"/>
    <p:sldId id="364" r:id="rId99"/>
    <p:sldId id="365" r:id="rId100"/>
    <p:sldId id="366" r:id="rId101"/>
    <p:sldId id="367" r:id="rId102"/>
    <p:sldId id="368" r:id="rId103"/>
    <p:sldId id="369" r:id="rId104"/>
    <p:sldId id="370" r:id="rId105"/>
    <p:sldId id="371" r:id="rId106"/>
    <p:sldId id="374" r:id="rId107"/>
    <p:sldId id="375" r:id="rId108"/>
    <p:sldId id="376" r:id="rId109"/>
    <p:sldId id="377" r:id="rId110"/>
    <p:sldId id="378" r:id="rId111"/>
    <p:sldId id="379" r:id="rId112"/>
    <p:sldId id="380" r:id="rId113"/>
    <p:sldId id="383" r:id="rId114"/>
    <p:sldId id="381" r:id="rId115"/>
    <p:sldId id="382" r:id="rId116"/>
    <p:sldId id="384" r:id="rId117"/>
    <p:sldId id="385" r:id="rId118"/>
    <p:sldId id="386" r:id="rId119"/>
    <p:sldId id="387" r:id="rId120"/>
    <p:sldId id="388" r:id="rId121"/>
    <p:sldId id="389" r:id="rId122"/>
    <p:sldId id="391" r:id="rId123"/>
    <p:sldId id="390" r:id="rId124"/>
    <p:sldId id="392" r:id="rId125"/>
    <p:sldId id="393" r:id="rId126"/>
    <p:sldId id="394" r:id="rId127"/>
    <p:sldId id="395" r:id="rId128"/>
    <p:sldId id="396" r:id="rId129"/>
    <p:sldId id="398" r:id="rId130"/>
    <p:sldId id="399" r:id="rId131"/>
    <p:sldId id="400" r:id="rId132"/>
    <p:sldId id="401" r:id="rId133"/>
    <p:sldId id="403" r:id="rId134"/>
    <p:sldId id="404" r:id="rId135"/>
    <p:sldId id="405" r:id="rId136"/>
    <p:sldId id="406" r:id="rId137"/>
    <p:sldId id="407" r:id="rId138"/>
    <p:sldId id="408" r:id="rId139"/>
    <p:sldId id="409" r:id="rId140"/>
    <p:sldId id="410" r:id="rId141"/>
    <p:sldId id="411" r:id="rId142"/>
    <p:sldId id="412" r:id="rId143"/>
    <p:sldId id="413" r:id="rId144"/>
    <p:sldId id="414" r:id="rId145"/>
    <p:sldId id="415" r:id="rId146"/>
    <p:sldId id="416" r:id="rId147"/>
    <p:sldId id="417" r:id="rId148"/>
    <p:sldId id="418" r:id="rId149"/>
    <p:sldId id="419" r:id="rId150"/>
    <p:sldId id="420" r:id="rId151"/>
    <p:sldId id="421" r:id="rId152"/>
    <p:sldId id="422" r:id="rId153"/>
    <p:sldId id="423" r:id="rId154"/>
    <p:sldId id="424" r:id="rId155"/>
    <p:sldId id="425" r:id="rId156"/>
    <p:sldId id="426" r:id="rId157"/>
    <p:sldId id="427" r:id="rId158"/>
    <p:sldId id="428" r:id="rId159"/>
    <p:sldId id="429" r:id="rId160"/>
    <p:sldId id="430" r:id="rId161"/>
    <p:sldId id="431" r:id="rId162"/>
    <p:sldId id="432" r:id="rId163"/>
    <p:sldId id="433" r:id="rId164"/>
    <p:sldId id="434" r:id="rId165"/>
    <p:sldId id="435" r:id="rId166"/>
    <p:sldId id="436" r:id="rId167"/>
    <p:sldId id="438" r:id="rId168"/>
    <p:sldId id="439" r:id="rId169"/>
    <p:sldId id="440" r:id="rId170"/>
    <p:sldId id="441" r:id="rId171"/>
    <p:sldId id="442" r:id="rId172"/>
    <p:sldId id="443" r:id="rId173"/>
    <p:sldId id="444" r:id="rId174"/>
    <p:sldId id="446" r:id="rId175"/>
    <p:sldId id="447" r:id="rId176"/>
    <p:sldId id="448" r:id="rId177"/>
    <p:sldId id="449" r:id="rId178"/>
    <p:sldId id="450" r:id="rId179"/>
    <p:sldId id="451" r:id="rId18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sha, Shaikh Sabir (623)" initials="PSS(" lastIdx="1" clrIdx="0">
    <p:extLst>
      <p:ext uri="{19B8F6BF-5375-455C-9EA6-DF929625EA0E}">
        <p15:presenceInfo xmlns:p15="http://schemas.microsoft.com/office/powerpoint/2012/main" userId="S-1-5-21-1214440339-1715567821-839522115-44623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5332" autoAdjust="0"/>
  </p:normalViewPr>
  <p:slideViewPr>
    <p:cSldViewPr snapToGrid="0">
      <p:cViewPr varScale="1">
        <p:scale>
          <a:sx n="79" d="100"/>
          <a:sy n="79" d="100"/>
        </p:scale>
        <p:origin x="110"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notesMaster" Target="notesMasters/notesMaster1.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commentAuthors" Target="commentAuthors.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tableStyles" Target="tableStyle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4-10T06:44:49.935" idx="1">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0B3559-7B71-47DD-9CED-11C0216BF3BF}" type="datetimeFigureOut">
              <a:rPr lang="en-US" smtClean="0"/>
              <a:t>4/20/2020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21C90B-381C-496F-BF16-5960FF87A4E5}" type="slidenum">
              <a:rPr lang="en-US" smtClean="0"/>
              <a:t>‹#›</a:t>
            </a:fld>
            <a:endParaRPr lang="en-US"/>
          </a:p>
        </p:txBody>
      </p:sp>
    </p:spTree>
    <p:extLst>
      <p:ext uri="{BB962C8B-B14F-4D97-AF65-F5344CB8AC3E}">
        <p14:creationId xmlns:p14="http://schemas.microsoft.com/office/powerpoint/2010/main" val="37321793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39D71A-B845-43CC-97D4-9F99964C064D}" type="datetimeFigureOut">
              <a:rPr lang="en-US" smtClean="0"/>
              <a:t>4/20/2020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31AB93-BB4A-401D-8684-33A8980668B8}" type="slidenum">
              <a:rPr lang="en-US" smtClean="0"/>
              <a:t>‹#›</a:t>
            </a:fld>
            <a:endParaRPr lang="en-US"/>
          </a:p>
        </p:txBody>
      </p:sp>
    </p:spTree>
    <p:extLst>
      <p:ext uri="{BB962C8B-B14F-4D97-AF65-F5344CB8AC3E}">
        <p14:creationId xmlns:p14="http://schemas.microsoft.com/office/powerpoint/2010/main" val="4160730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39D71A-B845-43CC-97D4-9F99964C064D}" type="datetimeFigureOut">
              <a:rPr lang="en-US" smtClean="0"/>
              <a:t>4/20/2020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31AB93-BB4A-401D-8684-33A8980668B8}" type="slidenum">
              <a:rPr lang="en-US" smtClean="0"/>
              <a:t>‹#›</a:t>
            </a:fld>
            <a:endParaRPr lang="en-US"/>
          </a:p>
        </p:txBody>
      </p:sp>
    </p:spTree>
    <p:extLst>
      <p:ext uri="{BB962C8B-B14F-4D97-AF65-F5344CB8AC3E}">
        <p14:creationId xmlns:p14="http://schemas.microsoft.com/office/powerpoint/2010/main" val="1248770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39D71A-B845-43CC-97D4-9F99964C064D}" type="datetimeFigureOut">
              <a:rPr lang="en-US" smtClean="0"/>
              <a:t>4/20/2020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31AB93-BB4A-401D-8684-33A8980668B8}" type="slidenum">
              <a:rPr lang="en-US" smtClean="0"/>
              <a:t>‹#›</a:t>
            </a:fld>
            <a:endParaRPr lang="en-US"/>
          </a:p>
        </p:txBody>
      </p:sp>
    </p:spTree>
    <p:extLst>
      <p:ext uri="{BB962C8B-B14F-4D97-AF65-F5344CB8AC3E}">
        <p14:creationId xmlns:p14="http://schemas.microsoft.com/office/powerpoint/2010/main" val="31790503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39D71A-B845-43CC-97D4-9F99964C064D}" type="datetimeFigureOut">
              <a:rPr lang="en-US" smtClean="0"/>
              <a:t>4/20/2020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31AB93-BB4A-401D-8684-33A8980668B8}" type="slidenum">
              <a:rPr lang="en-US" smtClean="0"/>
              <a:t>‹#›</a:t>
            </a:fld>
            <a:endParaRPr lang="en-US"/>
          </a:p>
        </p:txBody>
      </p:sp>
    </p:spTree>
    <p:extLst>
      <p:ext uri="{BB962C8B-B14F-4D97-AF65-F5344CB8AC3E}">
        <p14:creationId xmlns:p14="http://schemas.microsoft.com/office/powerpoint/2010/main" val="444594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9892" y="365125"/>
            <a:ext cx="10515600" cy="1325563"/>
          </a:xfrm>
        </p:spPr>
        <p:txBody>
          <a:bodyPr/>
          <a:lstStyle>
            <a:lvl1pPr>
              <a:defRPr lang="en-US" sz="2800" b="1" kern="0" dirty="0" smtClean="0">
                <a:solidFill>
                  <a:srgbClr val="4538A8"/>
                </a:solidFill>
                <a:latin typeface="Arial"/>
                <a:ea typeface="+mj-ea"/>
                <a:cs typeface="Aria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39D71A-B845-43CC-97D4-9F99964C064D}" type="datetimeFigureOut">
              <a:rPr lang="en-US" smtClean="0"/>
              <a:t>4/20/2020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31AB93-BB4A-401D-8684-33A8980668B8}" type="slidenum">
              <a:rPr lang="en-US" smtClean="0"/>
              <a:t>‹#›</a:t>
            </a:fld>
            <a:endParaRPr lang="en-US"/>
          </a:p>
        </p:txBody>
      </p:sp>
    </p:spTree>
    <p:extLst>
      <p:ext uri="{BB962C8B-B14F-4D97-AF65-F5344CB8AC3E}">
        <p14:creationId xmlns:p14="http://schemas.microsoft.com/office/powerpoint/2010/main" val="1233822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B39D71A-B845-43CC-97D4-9F99964C064D}" type="datetimeFigureOut">
              <a:rPr lang="en-US" smtClean="0"/>
              <a:t>4/20/2020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31AB93-BB4A-401D-8684-33A8980668B8}" type="slidenum">
              <a:rPr lang="en-US" smtClean="0"/>
              <a:t>‹#›</a:t>
            </a:fld>
            <a:endParaRPr lang="en-US"/>
          </a:p>
        </p:txBody>
      </p:sp>
    </p:spTree>
    <p:extLst>
      <p:ext uri="{BB962C8B-B14F-4D97-AF65-F5344CB8AC3E}">
        <p14:creationId xmlns:p14="http://schemas.microsoft.com/office/powerpoint/2010/main" val="725478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39D71A-B845-43CC-97D4-9F99964C064D}" type="datetimeFigureOut">
              <a:rPr lang="en-US" smtClean="0"/>
              <a:t>4/20/2020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31AB93-BB4A-401D-8684-33A8980668B8}" type="slidenum">
              <a:rPr lang="en-US" smtClean="0"/>
              <a:t>‹#›</a:t>
            </a:fld>
            <a:endParaRPr lang="en-US"/>
          </a:p>
        </p:txBody>
      </p:sp>
    </p:spTree>
    <p:extLst>
      <p:ext uri="{BB962C8B-B14F-4D97-AF65-F5344CB8AC3E}">
        <p14:creationId xmlns:p14="http://schemas.microsoft.com/office/powerpoint/2010/main" val="2617907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39D71A-B845-43CC-97D4-9F99964C064D}" type="datetimeFigureOut">
              <a:rPr lang="en-US" smtClean="0"/>
              <a:t>4/20/2020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31AB93-BB4A-401D-8684-33A8980668B8}" type="slidenum">
              <a:rPr lang="en-US" smtClean="0"/>
              <a:t>‹#›</a:t>
            </a:fld>
            <a:endParaRPr lang="en-US"/>
          </a:p>
        </p:txBody>
      </p:sp>
    </p:spTree>
    <p:extLst>
      <p:ext uri="{BB962C8B-B14F-4D97-AF65-F5344CB8AC3E}">
        <p14:creationId xmlns:p14="http://schemas.microsoft.com/office/powerpoint/2010/main" val="1391718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39D71A-B845-43CC-97D4-9F99964C064D}" type="datetimeFigureOut">
              <a:rPr lang="en-US" smtClean="0"/>
              <a:t>4/20/2020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31AB93-BB4A-401D-8684-33A8980668B8}" type="slidenum">
              <a:rPr lang="en-US" smtClean="0"/>
              <a:t>‹#›</a:t>
            </a:fld>
            <a:endParaRPr lang="en-US"/>
          </a:p>
        </p:txBody>
      </p:sp>
    </p:spTree>
    <p:extLst>
      <p:ext uri="{BB962C8B-B14F-4D97-AF65-F5344CB8AC3E}">
        <p14:creationId xmlns:p14="http://schemas.microsoft.com/office/powerpoint/2010/main" val="2519906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39D71A-B845-43CC-97D4-9F99964C064D}" type="datetimeFigureOut">
              <a:rPr lang="en-US" smtClean="0"/>
              <a:t>4/20/2020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31AB93-BB4A-401D-8684-33A8980668B8}" type="slidenum">
              <a:rPr lang="en-US" smtClean="0"/>
              <a:t>‹#›</a:t>
            </a:fld>
            <a:endParaRPr lang="en-US"/>
          </a:p>
        </p:txBody>
      </p:sp>
    </p:spTree>
    <p:extLst>
      <p:ext uri="{BB962C8B-B14F-4D97-AF65-F5344CB8AC3E}">
        <p14:creationId xmlns:p14="http://schemas.microsoft.com/office/powerpoint/2010/main" val="2183226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B39D71A-B845-43CC-97D4-9F99964C064D}" type="datetimeFigureOut">
              <a:rPr lang="en-US" smtClean="0"/>
              <a:t>4/20/2020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31AB93-BB4A-401D-8684-33A8980668B8}" type="slidenum">
              <a:rPr lang="en-US" smtClean="0"/>
              <a:t>‹#›</a:t>
            </a:fld>
            <a:endParaRPr lang="en-US"/>
          </a:p>
        </p:txBody>
      </p:sp>
    </p:spTree>
    <p:extLst>
      <p:ext uri="{BB962C8B-B14F-4D97-AF65-F5344CB8AC3E}">
        <p14:creationId xmlns:p14="http://schemas.microsoft.com/office/powerpoint/2010/main" val="1836880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B39D71A-B845-43CC-97D4-9F99964C064D}" type="datetimeFigureOut">
              <a:rPr lang="en-US" smtClean="0"/>
              <a:t>4/20/2020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31AB93-BB4A-401D-8684-33A8980668B8}" type="slidenum">
              <a:rPr lang="en-US" smtClean="0"/>
              <a:t>‹#›</a:t>
            </a:fld>
            <a:endParaRPr lang="en-US"/>
          </a:p>
        </p:txBody>
      </p:sp>
    </p:spTree>
    <p:extLst>
      <p:ext uri="{BB962C8B-B14F-4D97-AF65-F5344CB8AC3E}">
        <p14:creationId xmlns:p14="http://schemas.microsoft.com/office/powerpoint/2010/main" val="166724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  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39D71A-B845-43CC-97D4-9F99964C064D}" type="datetimeFigureOut">
              <a:rPr lang="en-US" smtClean="0"/>
              <a:t>4/20/2020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31AB93-BB4A-401D-8684-33A8980668B8}" type="slidenum">
              <a:rPr lang="en-US" smtClean="0"/>
              <a:t>‹#›</a:t>
            </a:fld>
            <a:endParaRPr lang="en-US"/>
          </a:p>
        </p:txBody>
      </p:sp>
    </p:spTree>
    <p:extLst>
      <p:ext uri="{BB962C8B-B14F-4D97-AF65-F5344CB8AC3E}">
        <p14:creationId xmlns:p14="http://schemas.microsoft.com/office/powerpoint/2010/main" val="19044834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3600" b="1" kern="1200">
          <a:solidFill>
            <a:srgbClr val="00B0F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hyperlink" Target="https://www.vogella.com/tutorials/EclipseDataBinding/article.html#viewersupport" TargetMode="Externa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jpe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hyperlink" Target="https://www.eclipse.org/swt/widgets/" TargetMode="External"/><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3" Type="http://schemas.openxmlformats.org/officeDocument/2006/relationships/hyperlink" Target="https://www.eclipse.org/swt/widgets/" TargetMode="External"/><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hyperlink" Target="https://www.eclipse.org/swt/widgets/"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r>
              <a:rPr lang="en-US" dirty="0" smtClean="0"/>
              <a:t>Sabir Pasha</a:t>
            </a:r>
            <a:endParaRPr lang="en-US" dirty="0"/>
          </a:p>
        </p:txBody>
      </p:sp>
      <p:sp>
        <p:nvSpPr>
          <p:cNvPr id="4" name="Rectangle 2"/>
          <p:cNvSpPr txBox="1">
            <a:spLocks noChangeArrowheads="1"/>
          </p:cNvSpPr>
          <p:nvPr/>
        </p:nvSpPr>
        <p:spPr bwMode="black">
          <a:xfrm>
            <a:off x="2895600" y="2316163"/>
            <a:ext cx="7772400" cy="984250"/>
          </a:xfrm>
          <a:prstGeom prst="rect">
            <a:avLst/>
          </a:prstGeom>
          <a:noFill/>
          <a:ln algn="ct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800">
                <a:solidFill>
                  <a:srgbClr val="4538A8"/>
                </a:solidFill>
                <a:latin typeface="+mj-lt"/>
                <a:ea typeface="+mj-ea"/>
                <a:cs typeface="+mj-cs"/>
              </a:defRPr>
            </a:lvl1pPr>
            <a:lvl2pPr algn="l" rtl="0" eaLnBrk="0" fontAlgn="base" hangingPunct="0">
              <a:spcBef>
                <a:spcPct val="0"/>
              </a:spcBef>
              <a:spcAft>
                <a:spcPct val="0"/>
              </a:spcAft>
              <a:defRPr sz="2800">
                <a:solidFill>
                  <a:srgbClr val="4538A8"/>
                </a:solidFill>
                <a:latin typeface="Arial" charset="0"/>
                <a:cs typeface="Arial" charset="0"/>
              </a:defRPr>
            </a:lvl2pPr>
            <a:lvl3pPr algn="l" rtl="0" eaLnBrk="0" fontAlgn="base" hangingPunct="0">
              <a:spcBef>
                <a:spcPct val="0"/>
              </a:spcBef>
              <a:spcAft>
                <a:spcPct val="0"/>
              </a:spcAft>
              <a:defRPr sz="2800">
                <a:solidFill>
                  <a:srgbClr val="4538A8"/>
                </a:solidFill>
                <a:latin typeface="Arial" charset="0"/>
                <a:cs typeface="Arial" charset="0"/>
              </a:defRPr>
            </a:lvl3pPr>
            <a:lvl4pPr algn="l" rtl="0" eaLnBrk="0" fontAlgn="base" hangingPunct="0">
              <a:spcBef>
                <a:spcPct val="0"/>
              </a:spcBef>
              <a:spcAft>
                <a:spcPct val="0"/>
              </a:spcAft>
              <a:defRPr sz="2800">
                <a:solidFill>
                  <a:srgbClr val="4538A8"/>
                </a:solidFill>
                <a:latin typeface="Arial" charset="0"/>
                <a:cs typeface="Arial" charset="0"/>
              </a:defRPr>
            </a:lvl4pPr>
            <a:lvl5pPr algn="l" rtl="0" eaLnBrk="0" fontAlgn="base" hangingPunct="0">
              <a:spcBef>
                <a:spcPct val="0"/>
              </a:spcBef>
              <a:spcAft>
                <a:spcPct val="0"/>
              </a:spcAft>
              <a:defRPr sz="2800">
                <a:solidFill>
                  <a:srgbClr val="4538A8"/>
                </a:solidFill>
                <a:latin typeface="Arial" charset="0"/>
                <a:cs typeface="Arial" charset="0"/>
              </a:defRPr>
            </a:lvl5pPr>
            <a:lvl6pPr marL="457200" algn="l" rtl="0" fontAlgn="base">
              <a:spcBef>
                <a:spcPct val="0"/>
              </a:spcBef>
              <a:spcAft>
                <a:spcPct val="0"/>
              </a:spcAft>
              <a:defRPr sz="2800">
                <a:solidFill>
                  <a:srgbClr val="4538A8"/>
                </a:solidFill>
                <a:latin typeface="Arial" charset="0"/>
                <a:cs typeface="Arial" charset="0"/>
              </a:defRPr>
            </a:lvl6pPr>
            <a:lvl7pPr marL="914400" algn="l" rtl="0" fontAlgn="base">
              <a:spcBef>
                <a:spcPct val="0"/>
              </a:spcBef>
              <a:spcAft>
                <a:spcPct val="0"/>
              </a:spcAft>
              <a:defRPr sz="2800">
                <a:solidFill>
                  <a:srgbClr val="4538A8"/>
                </a:solidFill>
                <a:latin typeface="Arial" charset="0"/>
                <a:cs typeface="Arial" charset="0"/>
              </a:defRPr>
            </a:lvl7pPr>
            <a:lvl8pPr marL="1371600" algn="l" rtl="0" fontAlgn="base">
              <a:spcBef>
                <a:spcPct val="0"/>
              </a:spcBef>
              <a:spcAft>
                <a:spcPct val="0"/>
              </a:spcAft>
              <a:defRPr sz="2800">
                <a:solidFill>
                  <a:srgbClr val="4538A8"/>
                </a:solidFill>
                <a:latin typeface="Arial" charset="0"/>
                <a:cs typeface="Arial" charset="0"/>
              </a:defRPr>
            </a:lvl8pPr>
            <a:lvl9pPr marL="1828800" algn="l" rtl="0" fontAlgn="base">
              <a:spcBef>
                <a:spcPct val="0"/>
              </a:spcBef>
              <a:spcAft>
                <a:spcPct val="0"/>
              </a:spcAft>
              <a:defRPr sz="2800">
                <a:solidFill>
                  <a:srgbClr val="4538A8"/>
                </a:solidFill>
                <a:latin typeface="Arial" charset="0"/>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800" b="0" i="0" u="none" strike="noStrike" kern="0" cap="none" spc="0" normalizeH="0" baseline="0" noProof="0" dirty="0" smtClean="0">
                <a:ln>
                  <a:noFill/>
                </a:ln>
                <a:solidFill>
                  <a:srgbClr val="4538A8"/>
                </a:solidFill>
                <a:effectLst/>
                <a:uLnTx/>
                <a:uFillTx/>
                <a:latin typeface="Arial"/>
                <a:ea typeface="+mj-ea"/>
                <a:cs typeface="Arial"/>
              </a:rPr>
              <a:t/>
            </a:r>
            <a:br>
              <a:rPr kumimoji="0" lang="en-US" altLang="en-US" sz="2800" b="0" i="0" u="none" strike="noStrike" kern="0" cap="none" spc="0" normalizeH="0" baseline="0" noProof="0" dirty="0" smtClean="0">
                <a:ln>
                  <a:noFill/>
                </a:ln>
                <a:solidFill>
                  <a:srgbClr val="4538A8"/>
                </a:solidFill>
                <a:effectLst/>
                <a:uLnTx/>
                <a:uFillTx/>
                <a:latin typeface="Arial"/>
                <a:ea typeface="+mj-ea"/>
                <a:cs typeface="Arial"/>
              </a:rPr>
            </a:br>
            <a:r>
              <a:rPr kumimoji="0" lang="en-US" altLang="en-US" sz="2800" b="0" i="0" u="none" strike="noStrike" kern="0" cap="none" spc="0" normalizeH="0" baseline="0" noProof="0" dirty="0" smtClean="0">
                <a:ln>
                  <a:noFill/>
                </a:ln>
                <a:solidFill>
                  <a:srgbClr val="4538A8"/>
                </a:solidFill>
                <a:effectLst/>
                <a:uLnTx/>
                <a:uFillTx/>
                <a:latin typeface="Arial"/>
                <a:ea typeface="+mj-ea"/>
                <a:cs typeface="Arial"/>
              </a:rPr>
              <a:t>Introduction to Eclipse Rich Client Platform</a:t>
            </a:r>
          </a:p>
        </p:txBody>
      </p:sp>
    </p:spTree>
    <p:extLst>
      <p:ext uri="{BB962C8B-B14F-4D97-AF65-F5344CB8AC3E}">
        <p14:creationId xmlns:p14="http://schemas.microsoft.com/office/powerpoint/2010/main" val="14734793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2800" kern="0" dirty="0">
                <a:solidFill>
                  <a:srgbClr val="4538A8"/>
                </a:solidFill>
                <a:latin typeface="Arial"/>
                <a:cs typeface="Arial"/>
              </a:rPr>
              <a:t>Core Technologies</a:t>
            </a:r>
            <a:endParaRPr lang="en-US" sz="2800" kern="0" dirty="0">
              <a:solidFill>
                <a:srgbClr val="4538A8"/>
              </a:solidFill>
              <a:latin typeface="Arial"/>
              <a:cs typeface="Arial"/>
            </a:endParaRPr>
          </a:p>
        </p:txBody>
      </p:sp>
      <p:sp>
        <p:nvSpPr>
          <p:cNvPr id="3" name="Content Placeholder 2"/>
          <p:cNvSpPr>
            <a:spLocks noGrp="1"/>
          </p:cNvSpPr>
          <p:nvPr>
            <p:ph idx="1"/>
          </p:nvPr>
        </p:nvSpPr>
        <p:spPr/>
        <p:txBody>
          <a:bodyPr/>
          <a:lstStyle/>
          <a:p>
            <a:r>
              <a:rPr lang="en-US" altLang="en-US" dirty="0"/>
              <a:t>SWT/</a:t>
            </a:r>
            <a:r>
              <a:rPr lang="en-US" altLang="en-US" dirty="0" err="1"/>
              <a:t>JFace</a:t>
            </a:r>
            <a:endParaRPr lang="en-US" altLang="en-US" dirty="0"/>
          </a:p>
          <a:p>
            <a:pPr lvl="1"/>
            <a:r>
              <a:rPr lang="en-US" altLang="en-US" sz="2000" dirty="0"/>
              <a:t>SWT is a Platform independent Widget toolkit that wraps native Widgets offering native feel and performance.</a:t>
            </a:r>
          </a:p>
          <a:p>
            <a:pPr lvl="1"/>
            <a:r>
              <a:rPr lang="en-US" altLang="en-US" sz="2000" dirty="0" err="1"/>
              <a:t>JFace</a:t>
            </a:r>
            <a:r>
              <a:rPr lang="en-US" altLang="en-US" sz="2000" dirty="0"/>
              <a:t> provides Model-View-Controller wrapping for SWT widgets such as </a:t>
            </a:r>
            <a:r>
              <a:rPr lang="en-US" altLang="en-US" sz="2000" dirty="0" err="1"/>
              <a:t>TreeViewer</a:t>
            </a:r>
            <a:r>
              <a:rPr lang="en-US" altLang="en-US" sz="2000" dirty="0"/>
              <a:t>, </a:t>
            </a:r>
            <a:r>
              <a:rPr lang="en-US" altLang="en-US" sz="2000" dirty="0" err="1"/>
              <a:t>TableViewer</a:t>
            </a:r>
            <a:r>
              <a:rPr lang="en-US" altLang="en-US" sz="2000" dirty="0"/>
              <a:t> etc.</a:t>
            </a:r>
          </a:p>
          <a:p>
            <a:pPr lvl="1"/>
            <a:r>
              <a:rPr lang="en-US" altLang="en-US" sz="2000" dirty="0"/>
              <a:t>Swing is arguably the main competing framework with SWT. Many religious arguments with no clear winner in performance.</a:t>
            </a:r>
          </a:p>
          <a:p>
            <a:pPr lvl="1"/>
            <a:r>
              <a:rPr lang="en-US" altLang="en-US" sz="2000" dirty="0"/>
              <a:t>Widgets must be disposed – in practice not a big deal</a:t>
            </a:r>
          </a:p>
          <a:p>
            <a:pPr lvl="1"/>
            <a:endParaRPr lang="en-AU" altLang="en-US" dirty="0"/>
          </a:p>
          <a:p>
            <a:endParaRPr lang="en-US" dirty="0"/>
          </a:p>
        </p:txBody>
      </p:sp>
    </p:spTree>
    <p:extLst>
      <p:ext uri="{BB962C8B-B14F-4D97-AF65-F5344CB8AC3E}">
        <p14:creationId xmlns:p14="http://schemas.microsoft.com/office/powerpoint/2010/main" val="40270217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Composite</a:t>
            </a:r>
          </a:p>
        </p:txBody>
      </p:sp>
      <p:sp>
        <p:nvSpPr>
          <p:cNvPr id="3" name="Content Placeholder 2"/>
          <p:cNvSpPr>
            <a:spLocks noGrp="1"/>
          </p:cNvSpPr>
          <p:nvPr>
            <p:ph idx="1"/>
          </p:nvPr>
        </p:nvSpPr>
        <p:spPr/>
        <p:txBody>
          <a:bodyPr>
            <a:normAutofit fontScale="85000" lnSpcReduction="20000"/>
          </a:bodyPr>
          <a:lstStyle/>
          <a:p>
            <a:r>
              <a:rPr lang="en-US" dirty="0" smtClean="0"/>
              <a:t>A composite is a special type of widget.</a:t>
            </a:r>
          </a:p>
          <a:p>
            <a:endParaRPr lang="en-US" dirty="0" smtClean="0"/>
          </a:p>
          <a:p>
            <a:r>
              <a:rPr lang="en-US" dirty="0" smtClean="0"/>
              <a:t>A composite doesn’t have any UI look and feel of its own , But it is own to form container like outline for the widgets</a:t>
            </a:r>
          </a:p>
          <a:p>
            <a:endParaRPr lang="en-US" dirty="0"/>
          </a:p>
          <a:p>
            <a:r>
              <a:rPr lang="en-US" dirty="0" smtClean="0"/>
              <a:t>A composite is can have one or more widgets .</a:t>
            </a:r>
          </a:p>
          <a:p>
            <a:endParaRPr lang="en-US" dirty="0"/>
          </a:p>
          <a:p>
            <a:r>
              <a:rPr lang="en-US" dirty="0" smtClean="0"/>
              <a:t>Inside the composite how the widgets are arranged depends upon the SWT layout set for the composite.</a:t>
            </a:r>
          </a:p>
          <a:p>
            <a:endParaRPr lang="en-US" dirty="0" smtClean="0"/>
          </a:p>
          <a:p>
            <a:pPr marL="0" indent="0">
              <a:buNone/>
            </a:pPr>
            <a:endParaRPr lang="en-US" dirty="0"/>
          </a:p>
          <a:p>
            <a:pPr marL="0" indent="0">
              <a:buNone/>
            </a:pPr>
            <a:r>
              <a:rPr lang="en-US" dirty="0" smtClean="0"/>
              <a:t> </a:t>
            </a:r>
            <a:endParaRPr lang="en-US" dirty="0"/>
          </a:p>
        </p:txBody>
      </p:sp>
    </p:spTree>
    <p:extLst>
      <p:ext uri="{BB962C8B-B14F-4D97-AF65-F5344CB8AC3E}">
        <p14:creationId xmlns:p14="http://schemas.microsoft.com/office/powerpoint/2010/main" val="275205892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Group</a:t>
            </a:r>
          </a:p>
        </p:txBody>
      </p:sp>
      <p:sp>
        <p:nvSpPr>
          <p:cNvPr id="3" name="Content Placeholder 2"/>
          <p:cNvSpPr>
            <a:spLocks noGrp="1"/>
          </p:cNvSpPr>
          <p:nvPr>
            <p:ph idx="1"/>
          </p:nvPr>
        </p:nvSpPr>
        <p:spPr/>
        <p:txBody>
          <a:bodyPr/>
          <a:lstStyle/>
          <a:p>
            <a:r>
              <a:rPr lang="en-US" dirty="0" smtClean="0"/>
              <a:t>Group is  widget used to group one or more widgets based on some common functionality they are used for.</a:t>
            </a:r>
          </a:p>
          <a:p>
            <a:endParaRPr lang="en-US" dirty="0"/>
          </a:p>
          <a:p>
            <a:r>
              <a:rPr lang="en-US" dirty="0" smtClean="0"/>
              <a:t>Group extends a composite and similar to they can have one or more widgets/composite as children under a group.</a:t>
            </a:r>
          </a:p>
          <a:p>
            <a:endParaRPr lang="en-US" dirty="0"/>
          </a:p>
          <a:p>
            <a:r>
              <a:rPr lang="en-US" dirty="0" smtClean="0"/>
              <a:t>The group can have a heading associated with the composite.</a:t>
            </a:r>
            <a:endParaRPr lang="en-US" dirty="0"/>
          </a:p>
        </p:txBody>
      </p:sp>
    </p:spTree>
    <p:extLst>
      <p:ext uri="{BB962C8B-B14F-4D97-AF65-F5344CB8AC3E}">
        <p14:creationId xmlns:p14="http://schemas.microsoft.com/office/powerpoint/2010/main" val="250969531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29639" y="500062"/>
            <a:ext cx="10515600" cy="1325563"/>
          </a:xfrm>
        </p:spPr>
        <p:txBody>
          <a:bodyPr>
            <a:normAutofit/>
          </a:bodyPr>
          <a:lstStyle/>
          <a:p>
            <a:r>
              <a:rPr lang="en-US" sz="2800" kern="0" dirty="0">
                <a:solidFill>
                  <a:srgbClr val="4538A8"/>
                </a:solidFill>
                <a:latin typeface="Arial"/>
                <a:cs typeface="Arial"/>
              </a:rPr>
              <a:t>Layouts</a:t>
            </a:r>
          </a:p>
        </p:txBody>
      </p:sp>
      <p:sp>
        <p:nvSpPr>
          <p:cNvPr id="3" name="Content Placeholder 2"/>
          <p:cNvSpPr>
            <a:spLocks noGrp="1"/>
          </p:cNvSpPr>
          <p:nvPr>
            <p:ph idx="1"/>
          </p:nvPr>
        </p:nvSpPr>
        <p:spPr/>
        <p:txBody>
          <a:bodyPr/>
          <a:lstStyle/>
          <a:p>
            <a:r>
              <a:rPr lang="en-US" dirty="0" smtClean="0"/>
              <a:t>The Layout is a SWT class which manages the arrangement of the widgets in a Composite.</a:t>
            </a:r>
          </a:p>
          <a:p>
            <a:endParaRPr lang="en-US" dirty="0"/>
          </a:p>
          <a:p>
            <a:r>
              <a:rPr lang="en-US" dirty="0" smtClean="0"/>
              <a:t>The layout is designed to arrange-rearrange the widgets as per the size of the Shell / Workbench and resize the widgets based on the expand or shrinking of the shell.</a:t>
            </a:r>
          </a:p>
          <a:p>
            <a:endParaRPr lang="en-US" dirty="0" smtClean="0"/>
          </a:p>
          <a:p>
            <a:r>
              <a:rPr lang="en-US" dirty="0" smtClean="0"/>
              <a:t>Layout may use a </a:t>
            </a:r>
            <a:r>
              <a:rPr lang="en-US" dirty="0" err="1" smtClean="0"/>
              <a:t>LayoutData</a:t>
            </a:r>
            <a:r>
              <a:rPr lang="en-US" dirty="0" smtClean="0"/>
              <a:t> to specify the parameters for each of the widgets in a composite.</a:t>
            </a:r>
            <a:endParaRPr lang="en-US" dirty="0"/>
          </a:p>
        </p:txBody>
      </p:sp>
    </p:spTree>
    <p:extLst>
      <p:ext uri="{BB962C8B-B14F-4D97-AF65-F5344CB8AC3E}">
        <p14:creationId xmlns:p14="http://schemas.microsoft.com/office/powerpoint/2010/main" val="245973801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Types of Layouts</a:t>
            </a:r>
          </a:p>
        </p:txBody>
      </p:sp>
      <p:sp>
        <p:nvSpPr>
          <p:cNvPr id="3" name="Content Placeholder 2"/>
          <p:cNvSpPr>
            <a:spLocks noGrp="1"/>
          </p:cNvSpPr>
          <p:nvPr>
            <p:ph idx="1"/>
          </p:nvPr>
        </p:nvSpPr>
        <p:spPr/>
        <p:txBody>
          <a:bodyPr/>
          <a:lstStyle/>
          <a:p>
            <a:r>
              <a:rPr lang="en-US" dirty="0" smtClean="0"/>
              <a:t>There are 4 kinds of layouts which are commonly used</a:t>
            </a:r>
          </a:p>
          <a:p>
            <a:endParaRPr lang="en-US" dirty="0"/>
          </a:p>
          <a:p>
            <a:r>
              <a:rPr lang="en-US" dirty="0" err="1" smtClean="0"/>
              <a:t>FillLayout</a:t>
            </a:r>
            <a:endParaRPr lang="en-US" dirty="0" smtClean="0"/>
          </a:p>
          <a:p>
            <a:r>
              <a:rPr lang="en-US" dirty="0" err="1" smtClean="0"/>
              <a:t>RowLayout</a:t>
            </a:r>
            <a:endParaRPr lang="en-US" dirty="0" smtClean="0"/>
          </a:p>
          <a:p>
            <a:r>
              <a:rPr lang="en-US" dirty="0" err="1" smtClean="0"/>
              <a:t>GridLayout</a:t>
            </a:r>
            <a:endParaRPr lang="en-US" dirty="0" smtClean="0"/>
          </a:p>
          <a:p>
            <a:r>
              <a:rPr lang="en-US" dirty="0" err="1" smtClean="0"/>
              <a:t>StackLayout</a:t>
            </a:r>
            <a:endParaRPr lang="en-US" dirty="0"/>
          </a:p>
        </p:txBody>
      </p:sp>
    </p:spTree>
    <p:extLst>
      <p:ext uri="{BB962C8B-B14F-4D97-AF65-F5344CB8AC3E}">
        <p14:creationId xmlns:p14="http://schemas.microsoft.com/office/powerpoint/2010/main" val="3951228333"/>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err="1">
                <a:solidFill>
                  <a:srgbClr val="4538A8"/>
                </a:solidFill>
                <a:latin typeface="Arial"/>
                <a:cs typeface="Arial"/>
              </a:rPr>
              <a:t>FillLayout</a:t>
            </a:r>
            <a:endParaRPr lang="en-US" sz="2800" kern="0" dirty="0">
              <a:solidFill>
                <a:srgbClr val="4538A8"/>
              </a:solidFill>
              <a:latin typeface="Arial"/>
              <a:cs typeface="Arial"/>
            </a:endParaRPr>
          </a:p>
        </p:txBody>
      </p:sp>
      <p:sp>
        <p:nvSpPr>
          <p:cNvPr id="3" name="Content Placeholder 2"/>
          <p:cNvSpPr>
            <a:spLocks noGrp="1"/>
          </p:cNvSpPr>
          <p:nvPr>
            <p:ph idx="1"/>
          </p:nvPr>
        </p:nvSpPr>
        <p:spPr/>
        <p:txBody>
          <a:bodyPr>
            <a:normAutofit lnSpcReduction="10000"/>
          </a:bodyPr>
          <a:lstStyle/>
          <a:p>
            <a:r>
              <a:rPr lang="en-US" dirty="0" err="1"/>
              <a:t>FillLayout</a:t>
            </a:r>
            <a:r>
              <a:rPr lang="en-US" dirty="0"/>
              <a:t> is the simplest layout class. </a:t>
            </a:r>
            <a:endParaRPr lang="en-US" dirty="0" smtClean="0"/>
          </a:p>
          <a:p>
            <a:r>
              <a:rPr lang="en-US" dirty="0" smtClean="0"/>
              <a:t>It </a:t>
            </a:r>
            <a:r>
              <a:rPr lang="en-US" dirty="0"/>
              <a:t>lays out widgets in a single row or column, forcing them to be the same size</a:t>
            </a:r>
            <a:r>
              <a:rPr lang="en-US" dirty="0" smtClean="0"/>
              <a:t>.</a:t>
            </a:r>
          </a:p>
          <a:p>
            <a:endParaRPr lang="en-US" dirty="0"/>
          </a:p>
          <a:p>
            <a:r>
              <a:rPr lang="en-US" dirty="0" smtClean="0"/>
              <a:t> </a:t>
            </a:r>
            <a:r>
              <a:rPr lang="en-US" dirty="0"/>
              <a:t>Initially, the widgets will all be as tall as the tallest widget, and as wide as the widest. </a:t>
            </a:r>
            <a:endParaRPr lang="en-US" dirty="0" smtClean="0"/>
          </a:p>
          <a:p>
            <a:endParaRPr lang="en-US" dirty="0"/>
          </a:p>
          <a:p>
            <a:r>
              <a:rPr lang="en-US" dirty="0" err="1" smtClean="0"/>
              <a:t>FillLayout</a:t>
            </a:r>
            <a:r>
              <a:rPr lang="en-US" dirty="0" smtClean="0"/>
              <a:t> </a:t>
            </a:r>
            <a:r>
              <a:rPr lang="en-US" dirty="0"/>
              <a:t>does not wrap, and you cannot specify margins or spacing. You might use it to lay out buttons in a task bar or tool bar, or to stack checkboxes in a Group. </a:t>
            </a:r>
          </a:p>
        </p:txBody>
      </p:sp>
    </p:spTree>
    <p:extLst>
      <p:ext uri="{BB962C8B-B14F-4D97-AF65-F5344CB8AC3E}">
        <p14:creationId xmlns:p14="http://schemas.microsoft.com/office/powerpoint/2010/main" val="2674614097"/>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err="1">
                <a:solidFill>
                  <a:srgbClr val="4538A8"/>
                </a:solidFill>
                <a:latin typeface="Arial"/>
                <a:cs typeface="Arial"/>
              </a:rPr>
              <a:t>FillLayout</a:t>
            </a:r>
            <a:r>
              <a:rPr lang="en-US" sz="2800" kern="0" dirty="0">
                <a:solidFill>
                  <a:srgbClr val="4538A8"/>
                </a:solidFill>
                <a:latin typeface="Arial"/>
                <a:cs typeface="Arial"/>
              </a:rPr>
              <a:t> types</a:t>
            </a:r>
          </a:p>
        </p:txBody>
      </p:sp>
      <p:sp>
        <p:nvSpPr>
          <p:cNvPr id="5" name="Content Placeholder 4"/>
          <p:cNvSpPr>
            <a:spLocks noGrp="1"/>
          </p:cNvSpPr>
          <p:nvPr>
            <p:ph idx="1"/>
          </p:nvPr>
        </p:nvSpPr>
        <p:spPr/>
        <p:txBody>
          <a:bodyPr/>
          <a:lstStyle/>
          <a:p>
            <a:r>
              <a:rPr lang="en-US" dirty="0" err="1"/>
              <a:t>fillLayout.type</a:t>
            </a:r>
            <a:r>
              <a:rPr lang="en-US" dirty="0"/>
              <a:t> = </a:t>
            </a:r>
            <a:r>
              <a:rPr lang="en-US" dirty="0" smtClean="0"/>
              <a:t>SWT.HORIZONTAL</a:t>
            </a:r>
          </a:p>
          <a:p>
            <a:endParaRPr lang="en-US" dirty="0" smtClean="0"/>
          </a:p>
          <a:p>
            <a:endParaRPr lang="en-US" dirty="0"/>
          </a:p>
          <a:p>
            <a:endParaRPr lang="en-US" dirty="0" smtClean="0"/>
          </a:p>
          <a:p>
            <a:r>
              <a:rPr lang="en-US" dirty="0" err="1" smtClean="0"/>
              <a:t>fillLayout.type</a:t>
            </a:r>
            <a:r>
              <a:rPr lang="en-US" dirty="0" smtClean="0"/>
              <a:t> = SWT.VERTICAL</a:t>
            </a:r>
          </a:p>
          <a:p>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0199" y="2617350"/>
            <a:ext cx="8077900" cy="883997"/>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0199" y="4569075"/>
            <a:ext cx="7727350" cy="2019475"/>
          </a:xfrm>
          <a:prstGeom prst="rect">
            <a:avLst/>
          </a:prstGeom>
        </p:spPr>
      </p:pic>
    </p:spTree>
    <p:extLst>
      <p:ext uri="{BB962C8B-B14F-4D97-AF65-F5344CB8AC3E}">
        <p14:creationId xmlns:p14="http://schemas.microsoft.com/office/powerpoint/2010/main" val="2690708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Row Layout</a:t>
            </a:r>
          </a:p>
        </p:txBody>
      </p:sp>
      <p:sp>
        <p:nvSpPr>
          <p:cNvPr id="3" name="Content Placeholder 2"/>
          <p:cNvSpPr>
            <a:spLocks noGrp="1"/>
          </p:cNvSpPr>
          <p:nvPr>
            <p:ph idx="1"/>
          </p:nvPr>
        </p:nvSpPr>
        <p:spPr/>
        <p:txBody>
          <a:bodyPr/>
          <a:lstStyle/>
          <a:p>
            <a:r>
              <a:rPr lang="en-US" dirty="0" smtClean="0"/>
              <a:t>It lays </a:t>
            </a:r>
            <a:r>
              <a:rPr lang="en-US" dirty="0"/>
              <a:t>out widgets in a row or rows, with fill, wrap, and spacing </a:t>
            </a:r>
            <a:r>
              <a:rPr lang="en-US" dirty="0" smtClean="0"/>
              <a:t>options</a:t>
            </a:r>
          </a:p>
          <a:p>
            <a:endParaRPr lang="en-US" dirty="0"/>
          </a:p>
          <a:p>
            <a:r>
              <a:rPr lang="en-US" dirty="0" err="1"/>
              <a:t>rowLayout.wrap</a:t>
            </a:r>
            <a:r>
              <a:rPr lang="en-US" dirty="0"/>
              <a:t> = true;</a:t>
            </a:r>
          </a:p>
          <a:p>
            <a:r>
              <a:rPr lang="en-US" dirty="0" err="1"/>
              <a:t>rowLayout.pack</a:t>
            </a:r>
            <a:r>
              <a:rPr lang="en-US" dirty="0"/>
              <a:t> = true;</a:t>
            </a:r>
          </a:p>
          <a:p>
            <a:r>
              <a:rPr lang="en-US" dirty="0" err="1"/>
              <a:t>rowLayout.justify</a:t>
            </a:r>
            <a:r>
              <a:rPr lang="en-US" dirty="0"/>
              <a:t> = false;</a:t>
            </a:r>
          </a:p>
          <a:p>
            <a:r>
              <a:rPr lang="en-US" dirty="0" err="1"/>
              <a:t>rowLayout.type</a:t>
            </a:r>
            <a:r>
              <a:rPr lang="en-US" dirty="0"/>
              <a:t> = SWT.HORIZONTAL</a:t>
            </a:r>
          </a:p>
        </p:txBody>
      </p:sp>
    </p:spTree>
    <p:extLst>
      <p:ext uri="{BB962C8B-B14F-4D97-AF65-F5344CB8AC3E}">
        <p14:creationId xmlns:p14="http://schemas.microsoft.com/office/powerpoint/2010/main" val="3518727054"/>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Grid Layout</a:t>
            </a:r>
          </a:p>
        </p:txBody>
      </p:sp>
      <p:sp>
        <p:nvSpPr>
          <p:cNvPr id="3" name="Content Placeholder 2"/>
          <p:cNvSpPr>
            <a:spLocks noGrp="1"/>
          </p:cNvSpPr>
          <p:nvPr>
            <p:ph idx="1"/>
          </p:nvPr>
        </p:nvSpPr>
        <p:spPr/>
        <p:txBody>
          <a:bodyPr/>
          <a:lstStyle/>
          <a:p>
            <a:r>
              <a:rPr lang="en-US" dirty="0" smtClean="0"/>
              <a:t>Arranges in a grid like format </a:t>
            </a:r>
          </a:p>
          <a:p>
            <a:endParaRPr lang="en-US" dirty="0"/>
          </a:p>
          <a:p>
            <a:r>
              <a:rPr lang="en-US" dirty="0" smtClean="0"/>
              <a:t>The number of columns in a grid can be specified in the </a:t>
            </a:r>
            <a:r>
              <a:rPr lang="en-US" dirty="0" err="1" smtClean="0"/>
              <a:t>GridLayot</a:t>
            </a:r>
            <a:r>
              <a:rPr lang="en-US" dirty="0" smtClean="0"/>
              <a:t> , the widgets are </a:t>
            </a:r>
            <a:r>
              <a:rPr lang="en-US" dirty="0" err="1" smtClean="0"/>
              <a:t>layed</a:t>
            </a:r>
            <a:r>
              <a:rPr lang="en-US" dirty="0" smtClean="0"/>
              <a:t> out as the number of columns</a:t>
            </a:r>
          </a:p>
          <a:p>
            <a:endParaRPr lang="en-US" dirty="0"/>
          </a:p>
          <a:p>
            <a:r>
              <a:rPr lang="en-US" dirty="0" smtClean="0"/>
              <a:t>Uses </a:t>
            </a:r>
            <a:r>
              <a:rPr lang="en-US" dirty="0" err="1" smtClean="0"/>
              <a:t>GridData</a:t>
            </a:r>
            <a:r>
              <a:rPr lang="en-US" dirty="0" smtClean="0"/>
              <a:t> to manage the widget level layout parameters</a:t>
            </a:r>
            <a:endParaRPr lang="en-US" dirty="0"/>
          </a:p>
        </p:txBody>
      </p:sp>
    </p:spTree>
    <p:extLst>
      <p:ext uri="{BB962C8B-B14F-4D97-AF65-F5344CB8AC3E}">
        <p14:creationId xmlns:p14="http://schemas.microsoft.com/office/powerpoint/2010/main" val="3692445834"/>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err="1">
                <a:solidFill>
                  <a:srgbClr val="4538A8"/>
                </a:solidFill>
                <a:latin typeface="Arial"/>
                <a:cs typeface="Arial"/>
              </a:rPr>
              <a:t>StackLayout</a:t>
            </a:r>
            <a:endParaRPr lang="en-US" sz="2800" kern="0" dirty="0">
              <a:solidFill>
                <a:srgbClr val="4538A8"/>
              </a:solidFill>
              <a:latin typeface="Arial"/>
              <a:cs typeface="Arial"/>
            </a:endParaRPr>
          </a:p>
        </p:txBody>
      </p:sp>
      <p:sp>
        <p:nvSpPr>
          <p:cNvPr id="3" name="Content Placeholder 2"/>
          <p:cNvSpPr>
            <a:spLocks noGrp="1"/>
          </p:cNvSpPr>
          <p:nvPr>
            <p:ph idx="1"/>
          </p:nvPr>
        </p:nvSpPr>
        <p:spPr/>
        <p:txBody>
          <a:bodyPr/>
          <a:lstStyle/>
          <a:p>
            <a:r>
              <a:rPr lang="en-US" dirty="0" smtClean="0"/>
              <a:t>Used to flip – flop between two composites which can be shown in a </a:t>
            </a:r>
          </a:p>
          <a:p>
            <a:pPr marL="0" indent="0">
              <a:buNone/>
            </a:pPr>
            <a:r>
              <a:rPr lang="en-US" dirty="0"/>
              <a:t> </a:t>
            </a:r>
            <a:r>
              <a:rPr lang="en-US" dirty="0" smtClean="0"/>
              <a:t>  mutually exclusive way.</a:t>
            </a:r>
            <a:endParaRPr lang="en-US" dirty="0"/>
          </a:p>
        </p:txBody>
      </p:sp>
    </p:spTree>
    <p:extLst>
      <p:ext uri="{BB962C8B-B14F-4D97-AF65-F5344CB8AC3E}">
        <p14:creationId xmlns:p14="http://schemas.microsoft.com/office/powerpoint/2010/main" val="1498775384"/>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Custom Layout</a:t>
            </a:r>
          </a:p>
        </p:txBody>
      </p:sp>
      <p:sp>
        <p:nvSpPr>
          <p:cNvPr id="3" name="Content Placeholder 2"/>
          <p:cNvSpPr>
            <a:spLocks noGrp="1"/>
          </p:cNvSpPr>
          <p:nvPr>
            <p:ph idx="1"/>
          </p:nvPr>
        </p:nvSpPr>
        <p:spPr/>
        <p:txBody>
          <a:bodyPr/>
          <a:lstStyle/>
          <a:p>
            <a:r>
              <a:rPr lang="en-US" dirty="0" smtClean="0"/>
              <a:t>Custom Layout used to have your own custom for a composite.</a:t>
            </a:r>
          </a:p>
          <a:p>
            <a:endParaRPr lang="en-US" dirty="0"/>
          </a:p>
          <a:p>
            <a:r>
              <a:rPr lang="en-US" dirty="0" smtClean="0"/>
              <a:t>The </a:t>
            </a:r>
            <a:r>
              <a:rPr lang="en-US" dirty="0" err="1" smtClean="0"/>
              <a:t>computesize</a:t>
            </a:r>
            <a:r>
              <a:rPr lang="en-US" dirty="0" smtClean="0"/>
              <a:t> method computes size for each of the children of the composite</a:t>
            </a:r>
          </a:p>
          <a:p>
            <a:endParaRPr lang="en-US" dirty="0"/>
          </a:p>
          <a:p>
            <a:r>
              <a:rPr lang="en-US" dirty="0" smtClean="0"/>
              <a:t>The layout method uses this size computed to render the widget with appropriate height and width.</a:t>
            </a:r>
          </a:p>
          <a:p>
            <a:pPr marL="0" indent="0">
              <a:buNone/>
            </a:pPr>
            <a:endParaRPr lang="en-US" dirty="0"/>
          </a:p>
        </p:txBody>
      </p:sp>
    </p:spTree>
    <p:extLst>
      <p:ext uri="{BB962C8B-B14F-4D97-AF65-F5344CB8AC3E}">
        <p14:creationId xmlns:p14="http://schemas.microsoft.com/office/powerpoint/2010/main" val="3646076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smtClean="0">
                <a:solidFill>
                  <a:srgbClr val="4538A8"/>
                </a:solidFill>
                <a:latin typeface="Arial"/>
                <a:cs typeface="Arial"/>
              </a:rPr>
              <a:t>Architecture and Components </a:t>
            </a:r>
            <a:endParaRPr lang="en-US" sz="2800" kern="0" dirty="0">
              <a:solidFill>
                <a:srgbClr val="4538A8"/>
              </a:solidFill>
              <a:latin typeface="Arial"/>
              <a:cs typeface="Arial"/>
            </a:endParaRPr>
          </a:p>
        </p:txBody>
      </p:sp>
      <p:sp>
        <p:nvSpPr>
          <p:cNvPr id="8" name="Content Placeholder 7"/>
          <p:cNvSpPr>
            <a:spLocks noGrp="1"/>
          </p:cNvSpPr>
          <p:nvPr>
            <p:ph idx="1"/>
          </p:nvPr>
        </p:nvSpPr>
        <p:spPr/>
        <p:txBody>
          <a:bodyPr/>
          <a:lstStyle/>
          <a:p>
            <a:endParaRPr lang="en-US" dirty="0" smtClean="0"/>
          </a:p>
          <a:p>
            <a:endParaRPr lang="en-US" dirty="0"/>
          </a:p>
        </p:txBody>
      </p:sp>
      <p:sp>
        <p:nvSpPr>
          <p:cNvPr id="7" name="object 4"/>
          <p:cNvSpPr txBox="1"/>
          <p:nvPr/>
        </p:nvSpPr>
        <p:spPr>
          <a:xfrm>
            <a:off x="1068654" y="2134989"/>
            <a:ext cx="5722111" cy="2321148"/>
          </a:xfrm>
          <a:prstGeom prst="rect">
            <a:avLst/>
          </a:prstGeom>
        </p:spPr>
        <p:txBody>
          <a:bodyPr vert="horz" wrap="square" lIns="0" tIns="165100" rIns="0" bIns="0" rtlCol="0">
            <a:spAutoFit/>
          </a:bodyPr>
          <a:lstStyle/>
          <a:p>
            <a:pPr marL="12700">
              <a:spcBef>
                <a:spcPts val="1200"/>
              </a:spcBef>
              <a:tabLst>
                <a:tab pos="354965" algn="l"/>
              </a:tabLst>
            </a:pPr>
            <a:r>
              <a:rPr sz="2000" dirty="0" smtClean="0">
                <a:solidFill>
                  <a:prstClr val="black"/>
                </a:solidFill>
                <a:latin typeface="Arial"/>
                <a:cs typeface="Arial"/>
              </a:rPr>
              <a:t>»</a:t>
            </a:r>
            <a:r>
              <a:rPr sz="2000" dirty="0">
                <a:solidFill>
                  <a:prstClr val="black"/>
                </a:solidFill>
                <a:latin typeface="Arial"/>
                <a:cs typeface="Arial"/>
              </a:rPr>
              <a:t>	</a:t>
            </a:r>
            <a:r>
              <a:rPr sz="2000" spc="5" dirty="0">
                <a:solidFill>
                  <a:prstClr val="black"/>
                </a:solidFill>
                <a:latin typeface="Arial"/>
                <a:cs typeface="Arial"/>
              </a:rPr>
              <a:t>RCP </a:t>
            </a:r>
            <a:r>
              <a:rPr sz="2000" spc="-5" dirty="0">
                <a:solidFill>
                  <a:prstClr val="black"/>
                </a:solidFill>
                <a:latin typeface="Arial"/>
                <a:cs typeface="Arial"/>
              </a:rPr>
              <a:t>Architecture and</a:t>
            </a:r>
            <a:r>
              <a:rPr sz="2000" spc="-65" dirty="0">
                <a:solidFill>
                  <a:prstClr val="black"/>
                </a:solidFill>
                <a:latin typeface="Arial"/>
                <a:cs typeface="Arial"/>
              </a:rPr>
              <a:t> </a:t>
            </a:r>
            <a:r>
              <a:rPr sz="2000" spc="-5" dirty="0">
                <a:solidFill>
                  <a:prstClr val="black"/>
                </a:solidFill>
                <a:latin typeface="Arial"/>
                <a:cs typeface="Arial"/>
              </a:rPr>
              <a:t>Bundles</a:t>
            </a:r>
            <a:endParaRPr sz="2000" dirty="0">
              <a:solidFill>
                <a:prstClr val="black"/>
              </a:solidFill>
              <a:latin typeface="Arial"/>
              <a:cs typeface="Arial"/>
            </a:endParaRPr>
          </a:p>
          <a:p>
            <a:pPr marL="12700">
              <a:spcBef>
                <a:spcPts val="1200"/>
              </a:spcBef>
              <a:tabLst>
                <a:tab pos="354965" algn="l"/>
              </a:tabLst>
            </a:pPr>
            <a:r>
              <a:rPr sz="2000" dirty="0">
                <a:solidFill>
                  <a:prstClr val="black"/>
                </a:solidFill>
                <a:latin typeface="Arial"/>
                <a:cs typeface="Arial"/>
              </a:rPr>
              <a:t>»	</a:t>
            </a:r>
            <a:r>
              <a:rPr sz="2000" spc="-5" dirty="0">
                <a:solidFill>
                  <a:prstClr val="black"/>
                </a:solidFill>
                <a:latin typeface="Arial"/>
                <a:cs typeface="Arial"/>
              </a:rPr>
              <a:t>Extension Points </a:t>
            </a:r>
            <a:r>
              <a:rPr sz="2000" dirty="0">
                <a:solidFill>
                  <a:prstClr val="black"/>
                </a:solidFill>
                <a:latin typeface="Arial"/>
                <a:cs typeface="Arial"/>
              </a:rPr>
              <a:t>and</a:t>
            </a:r>
            <a:r>
              <a:rPr sz="2000" spc="-20" dirty="0">
                <a:solidFill>
                  <a:prstClr val="black"/>
                </a:solidFill>
                <a:latin typeface="Arial"/>
                <a:cs typeface="Arial"/>
              </a:rPr>
              <a:t> </a:t>
            </a:r>
            <a:r>
              <a:rPr sz="2000" spc="-5" dirty="0">
                <a:solidFill>
                  <a:prstClr val="black"/>
                </a:solidFill>
                <a:latin typeface="Arial"/>
                <a:cs typeface="Arial"/>
              </a:rPr>
              <a:t>Views</a:t>
            </a:r>
            <a:endParaRPr sz="2000" dirty="0">
              <a:solidFill>
                <a:prstClr val="black"/>
              </a:solidFill>
              <a:latin typeface="Arial"/>
              <a:cs typeface="Arial"/>
            </a:endParaRPr>
          </a:p>
          <a:p>
            <a:pPr marL="12700">
              <a:spcBef>
                <a:spcPts val="1200"/>
              </a:spcBef>
              <a:tabLst>
                <a:tab pos="354965" algn="l"/>
              </a:tabLst>
            </a:pPr>
            <a:r>
              <a:rPr sz="2000" dirty="0">
                <a:solidFill>
                  <a:prstClr val="black"/>
                </a:solidFill>
                <a:latin typeface="Arial"/>
                <a:cs typeface="Arial"/>
              </a:rPr>
              <a:t>»	Bundle</a:t>
            </a:r>
            <a:r>
              <a:rPr sz="2000" spc="-10" dirty="0">
                <a:solidFill>
                  <a:prstClr val="black"/>
                </a:solidFill>
                <a:latin typeface="Arial"/>
                <a:cs typeface="Arial"/>
              </a:rPr>
              <a:t> </a:t>
            </a:r>
            <a:r>
              <a:rPr sz="2000" spc="-5" dirty="0" smtClean="0">
                <a:solidFill>
                  <a:prstClr val="black"/>
                </a:solidFill>
                <a:latin typeface="Arial"/>
                <a:cs typeface="Arial"/>
              </a:rPr>
              <a:t>Dependencie</a:t>
            </a:r>
            <a:r>
              <a:rPr lang="en-US" sz="2000" spc="-5" dirty="0" smtClean="0">
                <a:solidFill>
                  <a:prstClr val="black"/>
                </a:solidFill>
                <a:latin typeface="Arial"/>
                <a:cs typeface="Arial"/>
              </a:rPr>
              <a:t>s</a:t>
            </a:r>
          </a:p>
          <a:p>
            <a:pPr marL="12700">
              <a:spcBef>
                <a:spcPts val="1200"/>
              </a:spcBef>
              <a:tabLst>
                <a:tab pos="354965" algn="l"/>
              </a:tabLst>
            </a:pPr>
            <a:r>
              <a:rPr lang="en-US" sz="2000" dirty="0">
                <a:solidFill>
                  <a:prstClr val="black"/>
                </a:solidFill>
                <a:latin typeface="Arial"/>
                <a:cs typeface="Arial"/>
              </a:rPr>
              <a:t>»	</a:t>
            </a:r>
            <a:r>
              <a:rPr lang="en-US" sz="2000" dirty="0" smtClean="0">
                <a:solidFill>
                  <a:prstClr val="black"/>
                </a:solidFill>
                <a:latin typeface="Arial"/>
                <a:cs typeface="Arial"/>
              </a:rPr>
              <a:t>Features</a:t>
            </a:r>
            <a:endParaRPr lang="en-US" sz="2000" spc="-5" dirty="0" smtClean="0">
              <a:solidFill>
                <a:prstClr val="black"/>
              </a:solidFill>
              <a:latin typeface="Arial"/>
              <a:cs typeface="Arial"/>
            </a:endParaRPr>
          </a:p>
          <a:p>
            <a:pPr marL="12700">
              <a:spcBef>
                <a:spcPts val="1200"/>
              </a:spcBef>
              <a:tabLst>
                <a:tab pos="354965" algn="l"/>
              </a:tabLst>
            </a:pPr>
            <a:endParaRPr sz="2000" dirty="0">
              <a:solidFill>
                <a:prstClr val="black"/>
              </a:solidFill>
              <a:latin typeface="Arial"/>
              <a:cs typeface="Arial"/>
            </a:endParaRPr>
          </a:p>
        </p:txBody>
      </p:sp>
    </p:spTree>
    <p:extLst>
      <p:ext uri="{BB962C8B-B14F-4D97-AF65-F5344CB8AC3E}">
        <p14:creationId xmlns:p14="http://schemas.microsoft.com/office/powerpoint/2010/main" val="201738200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600" kern="0" dirty="0">
                <a:solidFill>
                  <a:srgbClr val="4538A8"/>
                </a:solidFill>
                <a:latin typeface="Arial"/>
                <a:cs typeface="Arial"/>
              </a:rPr>
              <a:t>RECAP</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796562894"/>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Help</a:t>
            </a:r>
          </a:p>
        </p:txBody>
      </p:sp>
      <p:sp>
        <p:nvSpPr>
          <p:cNvPr id="3" name="Content Placeholder 2"/>
          <p:cNvSpPr>
            <a:spLocks noGrp="1"/>
          </p:cNvSpPr>
          <p:nvPr>
            <p:ph idx="1"/>
          </p:nvPr>
        </p:nvSpPr>
        <p:spPr/>
        <p:txBody>
          <a:bodyPr>
            <a:normAutofit fontScale="92500" lnSpcReduction="10000"/>
          </a:bodyPr>
          <a:lstStyle/>
          <a:p>
            <a:r>
              <a:rPr lang="en-US" dirty="0"/>
              <a:t>Help in eclipse is accessed by using Help &gt; Help Contents menu</a:t>
            </a:r>
            <a:r>
              <a:rPr lang="en-US" dirty="0" smtClean="0"/>
              <a:t>.</a:t>
            </a:r>
          </a:p>
          <a:p>
            <a:endParaRPr lang="en-US" dirty="0" smtClean="0"/>
          </a:p>
          <a:p>
            <a:r>
              <a:rPr lang="en-US" dirty="0" smtClean="0"/>
              <a:t>Once </a:t>
            </a:r>
            <a:r>
              <a:rPr lang="en-US" dirty="0"/>
              <a:t>you done with development of your plug-in and before you are ready to ship it as a product, one thing which you would like to do is create help contents. </a:t>
            </a:r>
            <a:endParaRPr lang="en-US" dirty="0" smtClean="0"/>
          </a:p>
          <a:p>
            <a:endParaRPr lang="en-US" dirty="0" smtClean="0"/>
          </a:p>
          <a:p>
            <a:r>
              <a:rPr lang="en-US" dirty="0" smtClean="0"/>
              <a:t>No </a:t>
            </a:r>
            <a:r>
              <a:rPr lang="en-US" dirty="0"/>
              <a:t>matter how simple or complex your plugin is, users would like to see get started documents. </a:t>
            </a:r>
            <a:endParaRPr lang="en-US" dirty="0" smtClean="0"/>
          </a:p>
          <a:p>
            <a:pPr marL="0" indent="0">
              <a:buNone/>
            </a:pPr>
            <a:endParaRPr lang="en-US" dirty="0" smtClean="0"/>
          </a:p>
          <a:p>
            <a:r>
              <a:rPr lang="en-US" dirty="0" smtClean="0"/>
              <a:t>Also </a:t>
            </a:r>
            <a:r>
              <a:rPr lang="en-US" dirty="0"/>
              <a:t>help provide us with opportunity to describe functionalities available with the plugin.</a:t>
            </a:r>
          </a:p>
        </p:txBody>
      </p:sp>
    </p:spTree>
    <p:extLst>
      <p:ext uri="{BB962C8B-B14F-4D97-AF65-F5344CB8AC3E}">
        <p14:creationId xmlns:p14="http://schemas.microsoft.com/office/powerpoint/2010/main" val="2554440731"/>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https://www.wideskills.com/sites/default/files/subjects/Eclipse%20Plugin/Images/13/Using_Eclipse_Help_System.jpg"/>
          <p:cNvSpPr>
            <a:spLocks noChangeAspect="1" noChangeArrowheads="1"/>
          </p:cNvSpPr>
          <p:nvPr/>
        </p:nvSpPr>
        <p:spPr bwMode="auto">
          <a:xfrm>
            <a:off x="3517083" y="205009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https://www.wideskills.com/sites/default/files/subjects/Eclipse%20Plugin/Images/13/Using_Eclipse_Help_System.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https://www.wideskills.com/sites/default/files/subjects/Eclipse%20Plugin/Images/13/Using_Eclipse_Help_System.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2"/>
          <a:stretch>
            <a:fillRect/>
          </a:stretch>
        </p:blipFill>
        <p:spPr>
          <a:xfrm>
            <a:off x="2498271" y="1594485"/>
            <a:ext cx="5715000" cy="3790950"/>
          </a:xfrm>
          <a:prstGeom prst="rect">
            <a:avLst/>
          </a:prstGeom>
        </p:spPr>
      </p:pic>
    </p:spTree>
    <p:extLst>
      <p:ext uri="{BB962C8B-B14F-4D97-AF65-F5344CB8AC3E}">
        <p14:creationId xmlns:p14="http://schemas.microsoft.com/office/powerpoint/2010/main" val="1385051487"/>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Overview</a:t>
            </a:r>
          </a:p>
        </p:txBody>
      </p:sp>
      <p:sp>
        <p:nvSpPr>
          <p:cNvPr id="3" name="Content Placeholder 2"/>
          <p:cNvSpPr>
            <a:spLocks noGrp="1"/>
          </p:cNvSpPr>
          <p:nvPr>
            <p:ph idx="1"/>
          </p:nvPr>
        </p:nvSpPr>
        <p:spPr/>
        <p:txBody>
          <a:bodyPr>
            <a:normAutofit lnSpcReduction="10000"/>
          </a:bodyPr>
          <a:lstStyle/>
          <a:p>
            <a:r>
              <a:rPr lang="en-US" dirty="0" smtClean="0"/>
              <a:t>Eclipse </a:t>
            </a:r>
            <a:r>
              <a:rPr lang="en-US" dirty="0"/>
              <a:t>has a build-in help system which allows to start and access the help system directly from your Eclipse RCP application. </a:t>
            </a:r>
            <a:endParaRPr lang="en-US" dirty="0" smtClean="0"/>
          </a:p>
          <a:p>
            <a:endParaRPr lang="en-US" dirty="0"/>
          </a:p>
          <a:p>
            <a:r>
              <a:rPr lang="en-US" dirty="0" smtClean="0"/>
              <a:t>The </a:t>
            </a:r>
            <a:r>
              <a:rPr lang="en-US" dirty="0"/>
              <a:t>Eclipse help system is based on HTML, the "</a:t>
            </a:r>
            <a:r>
              <a:rPr lang="en-US" dirty="0" err="1"/>
              <a:t>org.eclipse.help.toc</a:t>
            </a:r>
            <a:r>
              <a:rPr lang="en-US" dirty="0"/>
              <a:t>" extension points and additional XML files </a:t>
            </a:r>
            <a:r>
              <a:rPr lang="en-US" dirty="0" smtClean="0"/>
              <a:t>called the context files which </a:t>
            </a:r>
            <a:r>
              <a:rPr lang="en-US" dirty="0"/>
              <a:t>point to the HTML files.</a:t>
            </a:r>
          </a:p>
          <a:p>
            <a:endParaRPr lang="en-US" dirty="0"/>
          </a:p>
          <a:p>
            <a:r>
              <a:rPr lang="en-US" dirty="0"/>
              <a:t>Via the extension point you describe the first level structure and point to XML files. These XML files contain references to the relevant HTML files.</a:t>
            </a:r>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3346233466"/>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TOC files</a:t>
            </a:r>
          </a:p>
        </p:txBody>
      </p:sp>
      <p:sp>
        <p:nvSpPr>
          <p:cNvPr id="3" name="Content Placeholder 2"/>
          <p:cNvSpPr>
            <a:spLocks noGrp="1"/>
          </p:cNvSpPr>
          <p:nvPr>
            <p:ph idx="1"/>
          </p:nvPr>
        </p:nvSpPr>
        <p:spPr/>
        <p:txBody>
          <a:bodyPr/>
          <a:lstStyle/>
          <a:p>
            <a:r>
              <a:rPr lang="en-US" dirty="0" smtClean="0"/>
              <a:t>The TOC files means Table of Content files for the Eclipse Help.</a:t>
            </a:r>
          </a:p>
          <a:p>
            <a:endParaRPr lang="en-US" dirty="0"/>
          </a:p>
          <a:p>
            <a:r>
              <a:rPr lang="en-US" dirty="0"/>
              <a:t>The toc entry which has the primary="true" flag set will be treated as a main entry in the help, all others will be treated as subtopics. </a:t>
            </a:r>
            <a:endParaRPr lang="en-US" dirty="0" smtClean="0"/>
          </a:p>
          <a:p>
            <a:endParaRPr lang="en-US" dirty="0"/>
          </a:p>
          <a:p>
            <a:r>
              <a:rPr lang="en-US" dirty="0" smtClean="0"/>
              <a:t>Topics </a:t>
            </a:r>
            <a:r>
              <a:rPr lang="en-US" dirty="0"/>
              <a:t>not flagged as "primary" will not show up in the help hierarchy unless they are linked to from at least one primary toc file. The file attribute points to the XML file which describes the content.</a:t>
            </a:r>
          </a:p>
          <a:p>
            <a:endParaRPr lang="en-US" dirty="0"/>
          </a:p>
        </p:txBody>
      </p:sp>
    </p:spTree>
    <p:extLst>
      <p:ext uri="{BB962C8B-B14F-4D97-AF65-F5344CB8AC3E}">
        <p14:creationId xmlns:p14="http://schemas.microsoft.com/office/powerpoint/2010/main" val="897327127"/>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Anchoring in toc files</a:t>
            </a:r>
          </a:p>
        </p:txBody>
      </p:sp>
      <p:sp>
        <p:nvSpPr>
          <p:cNvPr id="3" name="Content Placeholder 2"/>
          <p:cNvSpPr>
            <a:spLocks noGrp="1"/>
          </p:cNvSpPr>
          <p:nvPr>
            <p:ph idx="1"/>
          </p:nvPr>
        </p:nvSpPr>
        <p:spPr/>
        <p:txBody>
          <a:bodyPr>
            <a:normAutofit fontScale="62500" lnSpcReduction="20000"/>
          </a:bodyPr>
          <a:lstStyle/>
          <a:p>
            <a:r>
              <a:rPr lang="en-US" dirty="0"/>
              <a:t>The primary toc file defines anchor points to which other toc files can contribute content. For example the following "toc.xml" defines two anchor </a:t>
            </a:r>
            <a:r>
              <a:rPr lang="en-US" dirty="0" smtClean="0"/>
              <a:t>points </a:t>
            </a:r>
            <a:r>
              <a:rPr lang="en-US" dirty="0"/>
              <a:t>"</a:t>
            </a:r>
            <a:r>
              <a:rPr lang="en-US" dirty="0" err="1"/>
              <a:t>gettingstarted</a:t>
            </a:r>
            <a:r>
              <a:rPr lang="en-US" dirty="0"/>
              <a:t>" and "samples</a:t>
            </a:r>
            <a:r>
              <a:rPr lang="en-US" dirty="0" smtClean="0"/>
              <a:t>".</a:t>
            </a:r>
          </a:p>
          <a:p>
            <a:endParaRPr lang="en-US" dirty="0"/>
          </a:p>
          <a:p>
            <a:r>
              <a:rPr lang="en-US" dirty="0"/>
              <a:t>&lt;?xml version="1.0" encoding="utf-8"?&gt;</a:t>
            </a:r>
          </a:p>
          <a:p>
            <a:r>
              <a:rPr lang="en-US" dirty="0"/>
              <a:t>&lt;?NLS TYPE="</a:t>
            </a:r>
            <a:r>
              <a:rPr lang="en-US" dirty="0" err="1"/>
              <a:t>org.eclipse.help.toc</a:t>
            </a:r>
            <a:r>
              <a:rPr lang="en-US" dirty="0"/>
              <a:t>"?&gt;</a:t>
            </a:r>
          </a:p>
          <a:p>
            <a:endParaRPr lang="en-US" dirty="0"/>
          </a:p>
          <a:p>
            <a:r>
              <a:rPr lang="en-US" dirty="0"/>
              <a:t>&lt;toc label="Address Book Help" topic="</a:t>
            </a:r>
            <a:r>
              <a:rPr lang="en-US" dirty="0" smtClean="0"/>
              <a:t>html/toc.html”</a:t>
            </a:r>
            <a:endParaRPr lang="en-US" dirty="0"/>
          </a:p>
          <a:p>
            <a:r>
              <a:rPr lang="en-US" dirty="0"/>
              <a:t>   &lt;topic label="Getting Started"&gt;</a:t>
            </a:r>
          </a:p>
          <a:p>
            <a:r>
              <a:rPr lang="en-US" dirty="0"/>
              <a:t>      &lt;anchor id="</a:t>
            </a:r>
            <a:r>
              <a:rPr lang="en-US" dirty="0" err="1"/>
              <a:t>gettingstarted</a:t>
            </a:r>
            <a:r>
              <a:rPr lang="en-US" dirty="0"/>
              <a:t>"/&gt;</a:t>
            </a:r>
          </a:p>
          <a:p>
            <a:r>
              <a:rPr lang="en-US" dirty="0"/>
              <a:t>   &lt;/topic&gt;</a:t>
            </a:r>
          </a:p>
          <a:p>
            <a:r>
              <a:rPr lang="en-US" dirty="0"/>
              <a:t>   &lt;topic label="Samples"&gt;</a:t>
            </a:r>
          </a:p>
          <a:p>
            <a:r>
              <a:rPr lang="en-US" dirty="0"/>
              <a:t>      &lt;anchor id="samples"/&gt;</a:t>
            </a:r>
          </a:p>
          <a:p>
            <a:r>
              <a:rPr lang="en-US" dirty="0"/>
              <a:t>   &lt;/topic&gt;</a:t>
            </a:r>
          </a:p>
          <a:p>
            <a:r>
              <a:rPr lang="en-US" dirty="0"/>
              <a:t>&lt;/toc&gt;</a:t>
            </a:r>
          </a:p>
        </p:txBody>
      </p:sp>
    </p:spTree>
    <p:extLst>
      <p:ext uri="{BB962C8B-B14F-4D97-AF65-F5344CB8AC3E}">
        <p14:creationId xmlns:p14="http://schemas.microsoft.com/office/powerpoint/2010/main" val="4063571055"/>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Generating Help Pages</a:t>
            </a:r>
          </a:p>
        </p:txBody>
      </p:sp>
      <p:sp>
        <p:nvSpPr>
          <p:cNvPr id="3" name="Content Placeholder 2"/>
          <p:cNvSpPr>
            <a:spLocks noGrp="1"/>
          </p:cNvSpPr>
          <p:nvPr>
            <p:ph idx="1"/>
          </p:nvPr>
        </p:nvSpPr>
        <p:spPr/>
        <p:txBody>
          <a:bodyPr/>
          <a:lstStyle/>
          <a:p>
            <a:r>
              <a:rPr lang="en-US" dirty="0"/>
              <a:t>Writing the HTML and XML files for the Eclipse help can be time consuming. </a:t>
            </a:r>
            <a:endParaRPr lang="en-US" dirty="0" smtClean="0"/>
          </a:p>
          <a:p>
            <a:endParaRPr lang="en-US" dirty="0"/>
          </a:p>
          <a:p>
            <a:r>
              <a:rPr lang="en-US" dirty="0" smtClean="0"/>
              <a:t>Documents for help are created and maintained usually with the Document teams</a:t>
            </a:r>
          </a:p>
        </p:txBody>
      </p:sp>
    </p:spTree>
    <p:extLst>
      <p:ext uri="{BB962C8B-B14F-4D97-AF65-F5344CB8AC3E}">
        <p14:creationId xmlns:p14="http://schemas.microsoft.com/office/powerpoint/2010/main" val="91271665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Creating help plugin</a:t>
            </a:r>
          </a:p>
        </p:txBody>
      </p:sp>
      <p:sp>
        <p:nvSpPr>
          <p:cNvPr id="3" name="Content Placeholder 2"/>
          <p:cNvSpPr>
            <a:spLocks noGrp="1"/>
          </p:cNvSpPr>
          <p:nvPr>
            <p:ph idx="1"/>
          </p:nvPr>
        </p:nvSpPr>
        <p:spPr/>
        <p:txBody>
          <a:bodyPr/>
          <a:lstStyle/>
          <a:p>
            <a:r>
              <a:rPr lang="en-US" dirty="0" smtClean="0"/>
              <a:t>A help plugin can be created by using the Help plugin template and customizing the html and context file for the help</a:t>
            </a:r>
          </a:p>
          <a:p>
            <a:endParaRPr lang="en-US" dirty="0"/>
          </a:p>
          <a:p>
            <a:r>
              <a:rPr lang="en-US" dirty="0" smtClean="0"/>
              <a:t>Create a new eclipse plugin </a:t>
            </a:r>
            <a:r>
              <a:rPr lang="en-US" dirty="0" err="1" smtClean="0"/>
              <a:t>com.sabir.training.rcp.demo.plugin</a:t>
            </a:r>
            <a:r>
              <a:rPr lang="en-US" dirty="0"/>
              <a:t> </a:t>
            </a:r>
            <a:r>
              <a:rPr lang="en-US" dirty="0" smtClean="0"/>
              <a:t>with the “</a:t>
            </a:r>
            <a:r>
              <a:rPr lang="en-US" dirty="0"/>
              <a:t>"Plug-in with sample help content</a:t>
            </a:r>
            <a:r>
              <a:rPr lang="en-US" dirty="0" smtClean="0"/>
              <a:t>".</a:t>
            </a:r>
          </a:p>
          <a:p>
            <a:endParaRPr lang="en-US" dirty="0"/>
          </a:p>
          <a:p>
            <a:r>
              <a:rPr lang="en-US" dirty="0" smtClean="0"/>
              <a:t>Replace the toc.xml and .html pages with the appropriate help content</a:t>
            </a:r>
            <a:endParaRPr lang="en-US" dirty="0"/>
          </a:p>
        </p:txBody>
      </p:sp>
    </p:spTree>
    <p:extLst>
      <p:ext uri="{BB962C8B-B14F-4D97-AF65-F5344CB8AC3E}">
        <p14:creationId xmlns:p14="http://schemas.microsoft.com/office/powerpoint/2010/main" val="239740611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kern="0" dirty="0">
                <a:solidFill>
                  <a:srgbClr val="4538A8"/>
                </a:solidFill>
                <a:latin typeface="Arial"/>
                <a:cs typeface="Arial"/>
              </a:rPr>
              <a:t>Eclipse Commands to invoke Help</a:t>
            </a:r>
            <a:r>
              <a:rPr lang="en-US" dirty="0" smtClean="0"/>
              <a:t>.</a:t>
            </a:r>
            <a:endParaRPr lang="en-US" dirty="0"/>
          </a:p>
        </p:txBody>
      </p:sp>
      <p:sp>
        <p:nvSpPr>
          <p:cNvPr id="3" name="Content Placeholder 2"/>
          <p:cNvSpPr>
            <a:spLocks noGrp="1"/>
          </p:cNvSpPr>
          <p:nvPr>
            <p:ph idx="1"/>
          </p:nvPr>
        </p:nvSpPr>
        <p:spPr/>
        <p:txBody>
          <a:bodyPr/>
          <a:lstStyle/>
          <a:p>
            <a:r>
              <a:rPr lang="en-US" dirty="0" smtClean="0"/>
              <a:t>The Help page can be invoked by using the eclipse platform’s help command </a:t>
            </a:r>
          </a:p>
          <a:p>
            <a:pPr marL="0" indent="0">
              <a:buNone/>
            </a:pPr>
            <a:endParaRPr lang="en-US" dirty="0" smtClean="0"/>
          </a:p>
          <a:p>
            <a:pPr marL="0" indent="0">
              <a:buNone/>
            </a:pPr>
            <a:r>
              <a:rPr lang="en-US" dirty="0"/>
              <a:t> </a:t>
            </a:r>
            <a:r>
              <a:rPr lang="en-US" dirty="0" smtClean="0"/>
              <a:t> "</a:t>
            </a:r>
            <a:r>
              <a:rPr lang="en-US" dirty="0" err="1"/>
              <a:t>org.eclipse.ui.help.displayHelp</a:t>
            </a:r>
            <a:r>
              <a:rPr lang="en-US" dirty="0"/>
              <a:t>" - Opens the help</a:t>
            </a:r>
          </a:p>
        </p:txBody>
      </p:sp>
    </p:spTree>
    <p:extLst>
      <p:ext uri="{BB962C8B-B14F-4D97-AF65-F5344CB8AC3E}">
        <p14:creationId xmlns:p14="http://schemas.microsoft.com/office/powerpoint/2010/main" val="199737453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Dynamic / Context Help</a:t>
            </a:r>
          </a:p>
        </p:txBody>
      </p:sp>
      <p:sp>
        <p:nvSpPr>
          <p:cNvPr id="3" name="Content Placeholder 2"/>
          <p:cNvSpPr>
            <a:spLocks noGrp="1"/>
          </p:cNvSpPr>
          <p:nvPr>
            <p:ph idx="1"/>
          </p:nvPr>
        </p:nvSpPr>
        <p:spPr/>
        <p:txBody>
          <a:bodyPr/>
          <a:lstStyle/>
          <a:p>
            <a:r>
              <a:rPr lang="en-US" dirty="0" smtClean="0"/>
              <a:t>Dynamic or context help in eclipse are used to show the help related to the selected UI in the application . </a:t>
            </a:r>
          </a:p>
          <a:p>
            <a:endParaRPr lang="en-US" dirty="0"/>
          </a:p>
          <a:p>
            <a:r>
              <a:rPr lang="en-US" dirty="0" smtClean="0"/>
              <a:t>Context Help changes the help as the selection changes in the RCP application.</a:t>
            </a:r>
          </a:p>
          <a:p>
            <a:endParaRPr lang="en-US" dirty="0"/>
          </a:p>
          <a:p>
            <a:r>
              <a:rPr lang="en-US" dirty="0" smtClean="0"/>
              <a:t>The context help is created using the </a:t>
            </a:r>
            <a:r>
              <a:rPr lang="en-US" dirty="0"/>
              <a:t>"</a:t>
            </a:r>
            <a:r>
              <a:rPr lang="en-US" dirty="0" err="1" smtClean="0"/>
              <a:t>org.eclipse.help.contexts</a:t>
            </a:r>
            <a:r>
              <a:rPr lang="en-US" dirty="0" smtClean="0"/>
              <a:t>“ extension , a context id and the reference for the html file is assigned.</a:t>
            </a:r>
            <a:endParaRPr lang="en-US" dirty="0"/>
          </a:p>
        </p:txBody>
      </p:sp>
    </p:spTree>
    <p:extLst>
      <p:ext uri="{BB962C8B-B14F-4D97-AF65-F5344CB8AC3E}">
        <p14:creationId xmlns:p14="http://schemas.microsoft.com/office/powerpoint/2010/main" val="2610445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High Level Building blocks</a:t>
            </a:r>
          </a:p>
        </p:txBody>
      </p:sp>
      <p:sp>
        <p:nvSpPr>
          <p:cNvPr id="4" name="object 3"/>
          <p:cNvSpPr>
            <a:spLocks noGrp="1"/>
          </p:cNvSpPr>
          <p:nvPr>
            <p:ph idx="1"/>
          </p:nvPr>
        </p:nvSpPr>
        <p:spPr>
          <a:prstGeom prst="rect">
            <a:avLst/>
          </a:prstGeom>
          <a:blipFill>
            <a:blip r:embed="rId2" cstate="print"/>
            <a:stretch>
              <a:fillRect/>
            </a:stretch>
          </a:blipFill>
        </p:spPr>
        <p:txBody>
          <a:bodyPr wrap="square" lIns="0" tIns="0" rIns="0" bIns="0" rtlCol="0"/>
          <a:lstStyle/>
          <a:p>
            <a:endParaRPr lang="en-US" dirty="0"/>
          </a:p>
        </p:txBody>
      </p:sp>
    </p:spTree>
    <p:extLst>
      <p:ext uri="{BB962C8B-B14F-4D97-AF65-F5344CB8AC3E}">
        <p14:creationId xmlns:p14="http://schemas.microsoft.com/office/powerpoint/2010/main" val="1079194599"/>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Registering a </a:t>
            </a:r>
            <a:r>
              <a:rPr lang="en-US" sz="2800" kern="0" dirty="0" smtClean="0">
                <a:solidFill>
                  <a:srgbClr val="4538A8"/>
                </a:solidFill>
                <a:latin typeface="Arial"/>
                <a:cs typeface="Arial"/>
              </a:rPr>
              <a:t>control for Context Help</a:t>
            </a:r>
            <a:endParaRPr lang="en-US" sz="2800" kern="0" dirty="0">
              <a:solidFill>
                <a:srgbClr val="4538A8"/>
              </a:solidFill>
              <a:latin typeface="Arial"/>
              <a:cs typeface="Arial"/>
            </a:endParaRPr>
          </a:p>
        </p:txBody>
      </p:sp>
      <p:sp>
        <p:nvSpPr>
          <p:cNvPr id="3" name="Content Placeholder 2"/>
          <p:cNvSpPr>
            <a:spLocks noGrp="1"/>
          </p:cNvSpPr>
          <p:nvPr>
            <p:ph idx="1"/>
          </p:nvPr>
        </p:nvSpPr>
        <p:spPr/>
        <p:txBody>
          <a:bodyPr/>
          <a:lstStyle/>
          <a:p>
            <a:r>
              <a:rPr lang="en-US" dirty="0" smtClean="0"/>
              <a:t>A UI Control / Widget has to be registered with a context help ID </a:t>
            </a:r>
          </a:p>
          <a:p>
            <a:r>
              <a:rPr lang="en-US" dirty="0" smtClean="0"/>
              <a:t>The is done by using a Platform UI call </a:t>
            </a:r>
          </a:p>
          <a:p>
            <a:endParaRPr lang="en-US" dirty="0"/>
          </a:p>
          <a:p>
            <a:pPr marL="0" indent="0">
              <a:buNone/>
            </a:pPr>
            <a:r>
              <a:rPr lang="en-US" sz="2000" i="1" dirty="0" smtClean="0">
                <a:solidFill>
                  <a:srgbClr val="00B0F0"/>
                </a:solidFill>
              </a:rPr>
              <a:t>	</a:t>
            </a:r>
            <a:r>
              <a:rPr lang="en-US" sz="2000" i="1" dirty="0" err="1" smtClean="0">
                <a:solidFill>
                  <a:srgbClr val="00B0F0"/>
                </a:solidFill>
              </a:rPr>
              <a:t>PlatformUI.getWorkbench</a:t>
            </a:r>
            <a:r>
              <a:rPr lang="en-US" sz="2000" i="1" dirty="0">
                <a:solidFill>
                  <a:srgbClr val="00B0F0"/>
                </a:solidFill>
              </a:rPr>
              <a:t>().</a:t>
            </a:r>
            <a:r>
              <a:rPr lang="en-US" sz="2000" i="1" dirty="0" err="1">
                <a:solidFill>
                  <a:srgbClr val="00B0F0"/>
                </a:solidFill>
              </a:rPr>
              <a:t>getHelpSystem</a:t>
            </a:r>
            <a:r>
              <a:rPr lang="en-US" sz="2000" i="1" dirty="0">
                <a:solidFill>
                  <a:srgbClr val="00B0F0"/>
                </a:solidFill>
              </a:rPr>
              <a:t>().</a:t>
            </a:r>
            <a:r>
              <a:rPr lang="en-US" sz="2000" i="1" dirty="0" err="1">
                <a:solidFill>
                  <a:srgbClr val="00B0F0"/>
                </a:solidFill>
              </a:rPr>
              <a:t>setHelp</a:t>
            </a:r>
            <a:r>
              <a:rPr lang="en-US" sz="2000" i="1" dirty="0">
                <a:solidFill>
                  <a:srgbClr val="00B0F0"/>
                </a:solidFill>
              </a:rPr>
              <a:t>(control, “</a:t>
            </a:r>
            <a:r>
              <a:rPr lang="en-US" sz="2000" i="1" dirty="0" err="1">
                <a:solidFill>
                  <a:srgbClr val="00B0F0"/>
                </a:solidFill>
              </a:rPr>
              <a:t>contextHelpID</a:t>
            </a:r>
            <a:r>
              <a:rPr lang="en-US" sz="2000" i="1" dirty="0">
                <a:solidFill>
                  <a:srgbClr val="00B0F0"/>
                </a:solidFill>
              </a:rPr>
              <a:t>");</a:t>
            </a:r>
          </a:p>
        </p:txBody>
      </p:sp>
    </p:spTree>
    <p:extLst>
      <p:ext uri="{BB962C8B-B14F-4D97-AF65-F5344CB8AC3E}">
        <p14:creationId xmlns:p14="http://schemas.microsoft.com/office/powerpoint/2010/main" val="55500461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Invoking a Dynamic Help</a:t>
            </a:r>
          </a:p>
        </p:txBody>
      </p:sp>
      <p:sp>
        <p:nvSpPr>
          <p:cNvPr id="3" name="Content Placeholder 2"/>
          <p:cNvSpPr>
            <a:spLocks noGrp="1"/>
          </p:cNvSpPr>
          <p:nvPr>
            <p:ph idx="1"/>
          </p:nvPr>
        </p:nvSpPr>
        <p:spPr/>
        <p:txBody>
          <a:bodyPr/>
          <a:lstStyle/>
          <a:p>
            <a:r>
              <a:rPr lang="en-US" dirty="0" smtClean="0"/>
              <a:t>To open the dynamic help the command "</a:t>
            </a:r>
            <a:r>
              <a:rPr lang="en-US" dirty="0" err="1" smtClean="0"/>
              <a:t>org.eclipse.ui.help.dynamicHelp</a:t>
            </a:r>
            <a:r>
              <a:rPr lang="en-US" dirty="0" smtClean="0"/>
              <a:t>" is used from the Help</a:t>
            </a:r>
          </a:p>
          <a:p>
            <a:endParaRPr lang="en-US" dirty="0"/>
          </a:p>
          <a:p>
            <a:r>
              <a:rPr lang="en-US" dirty="0" smtClean="0"/>
              <a:t>Opens </a:t>
            </a:r>
            <a:r>
              <a:rPr lang="en-US" dirty="0"/>
              <a:t>the Help specific for the current selection if this is configured in the </a:t>
            </a:r>
            <a:r>
              <a:rPr lang="en-US" dirty="0" smtClean="0"/>
              <a:t>application</a:t>
            </a:r>
          </a:p>
          <a:p>
            <a:endParaRPr lang="en-US" dirty="0"/>
          </a:p>
          <a:p>
            <a:r>
              <a:rPr lang="en-US" dirty="0" smtClean="0"/>
              <a:t>Toggle between different views to see the help page content change.</a:t>
            </a:r>
            <a:endParaRPr lang="en-US" dirty="0"/>
          </a:p>
        </p:txBody>
      </p:sp>
    </p:spTree>
    <p:extLst>
      <p:ext uri="{BB962C8B-B14F-4D97-AF65-F5344CB8AC3E}">
        <p14:creationId xmlns:p14="http://schemas.microsoft.com/office/powerpoint/2010/main" val="61169876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600" kern="0" dirty="0">
                <a:solidFill>
                  <a:srgbClr val="4538A8"/>
                </a:solidFill>
                <a:latin typeface="Arial"/>
                <a:cs typeface="Arial"/>
              </a:rPr>
              <a:t>Dynamic Help </a:t>
            </a:r>
          </a:p>
        </p:txBody>
      </p:sp>
      <p:sp>
        <p:nvSpPr>
          <p:cNvPr id="3" name="Subtitle 2"/>
          <p:cNvSpPr>
            <a:spLocks noGrp="1"/>
          </p:cNvSpPr>
          <p:nvPr>
            <p:ph type="subTitle" idx="1"/>
          </p:nvPr>
        </p:nvSpPr>
        <p:spPr/>
        <p:txBody>
          <a:bodyPr>
            <a:normAutofit/>
          </a:bodyPr>
          <a:lstStyle/>
          <a:p>
            <a:pPr>
              <a:spcBef>
                <a:spcPct val="0"/>
              </a:spcBef>
            </a:pPr>
            <a:r>
              <a:rPr lang="en-US" sz="4800" kern="0" dirty="0" smtClean="0">
                <a:solidFill>
                  <a:srgbClr val="4538A8"/>
                </a:solidFill>
                <a:latin typeface="Arial"/>
                <a:ea typeface="+mj-ea"/>
                <a:cs typeface="Arial"/>
              </a:rPr>
              <a:t>DEMO</a:t>
            </a:r>
            <a:endParaRPr lang="en-US" sz="4800" kern="0" dirty="0">
              <a:solidFill>
                <a:srgbClr val="4538A8"/>
              </a:solidFill>
              <a:latin typeface="Arial"/>
              <a:ea typeface="+mj-ea"/>
              <a:cs typeface="Arial"/>
            </a:endParaRPr>
          </a:p>
        </p:txBody>
      </p:sp>
    </p:spTree>
    <p:extLst>
      <p:ext uri="{BB962C8B-B14F-4D97-AF65-F5344CB8AC3E}">
        <p14:creationId xmlns:p14="http://schemas.microsoft.com/office/powerpoint/2010/main" val="285979150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OSGI Overview</a:t>
            </a:r>
          </a:p>
        </p:txBody>
      </p:sp>
      <p:sp>
        <p:nvSpPr>
          <p:cNvPr id="3" name="Content Placeholder 2"/>
          <p:cNvSpPr>
            <a:spLocks noGrp="1"/>
          </p:cNvSpPr>
          <p:nvPr>
            <p:ph idx="1"/>
          </p:nvPr>
        </p:nvSpPr>
        <p:spPr/>
        <p:txBody>
          <a:bodyPr/>
          <a:lstStyle/>
          <a:p>
            <a:r>
              <a:rPr lang="en-US" dirty="0" smtClean="0"/>
              <a:t>What </a:t>
            </a:r>
            <a:r>
              <a:rPr lang="en-US" dirty="0"/>
              <a:t>is </a:t>
            </a:r>
            <a:r>
              <a:rPr lang="en-US" dirty="0" err="1"/>
              <a:t>OSGi</a:t>
            </a:r>
            <a:r>
              <a:rPr lang="en-US" dirty="0"/>
              <a:t>? </a:t>
            </a:r>
            <a:r>
              <a:rPr lang="en-US" dirty="0" smtClean="0"/>
              <a:t> </a:t>
            </a:r>
          </a:p>
          <a:p>
            <a:r>
              <a:rPr lang="en-US" dirty="0" smtClean="0"/>
              <a:t>Why </a:t>
            </a:r>
            <a:r>
              <a:rPr lang="en-US" dirty="0" err="1"/>
              <a:t>OSGi</a:t>
            </a:r>
            <a:r>
              <a:rPr lang="en-US" dirty="0"/>
              <a:t>? </a:t>
            </a:r>
            <a:endParaRPr lang="en-US" dirty="0" smtClean="0"/>
          </a:p>
          <a:p>
            <a:r>
              <a:rPr lang="en-US" dirty="0" err="1" smtClean="0"/>
              <a:t>OSGi</a:t>
            </a:r>
            <a:r>
              <a:rPr lang="en-US" dirty="0" smtClean="0"/>
              <a:t> </a:t>
            </a:r>
            <a:r>
              <a:rPr lang="en-US" dirty="0"/>
              <a:t>Architecture </a:t>
            </a:r>
            <a:endParaRPr lang="en-US" dirty="0" smtClean="0"/>
          </a:p>
          <a:p>
            <a:r>
              <a:rPr lang="en-US" dirty="0" smtClean="0"/>
              <a:t>Modular </a:t>
            </a:r>
            <a:r>
              <a:rPr lang="en-US" dirty="0"/>
              <a:t>Layer </a:t>
            </a:r>
            <a:endParaRPr lang="en-US" dirty="0" smtClean="0"/>
          </a:p>
          <a:p>
            <a:r>
              <a:rPr lang="en-US" dirty="0" smtClean="0"/>
              <a:t>Lifecycle </a:t>
            </a:r>
            <a:r>
              <a:rPr lang="en-US" dirty="0"/>
              <a:t>Layer </a:t>
            </a:r>
            <a:endParaRPr lang="en-US" dirty="0" smtClean="0"/>
          </a:p>
          <a:p>
            <a:r>
              <a:rPr lang="en-US" dirty="0" smtClean="0"/>
              <a:t>Service </a:t>
            </a:r>
            <a:r>
              <a:rPr lang="en-US" dirty="0"/>
              <a:t>Layer </a:t>
            </a:r>
            <a:endParaRPr lang="en-US" dirty="0" smtClean="0"/>
          </a:p>
          <a:p>
            <a:r>
              <a:rPr lang="en-US" dirty="0" smtClean="0"/>
              <a:t>Bundles </a:t>
            </a:r>
            <a:r>
              <a:rPr lang="en-US" dirty="0"/>
              <a:t>in depth </a:t>
            </a:r>
            <a:r>
              <a:rPr lang="en-US" dirty="0" smtClean="0"/>
              <a:t> </a:t>
            </a:r>
          </a:p>
          <a:p>
            <a:r>
              <a:rPr lang="en-US" dirty="0" err="1" smtClean="0"/>
              <a:t>OSGi</a:t>
            </a:r>
            <a:r>
              <a:rPr lang="en-US" dirty="0" smtClean="0"/>
              <a:t> </a:t>
            </a:r>
            <a:r>
              <a:rPr lang="en-US" dirty="0"/>
              <a:t>Service Registry</a:t>
            </a:r>
          </a:p>
        </p:txBody>
      </p:sp>
    </p:spTree>
    <p:extLst>
      <p:ext uri="{BB962C8B-B14F-4D97-AF65-F5344CB8AC3E}">
        <p14:creationId xmlns:p14="http://schemas.microsoft.com/office/powerpoint/2010/main" val="82582072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0070C0"/>
                </a:solidFill>
                <a:latin typeface="Arial"/>
                <a:cs typeface="Arial"/>
              </a:rPr>
              <a:t>What</a:t>
            </a:r>
            <a:r>
              <a:rPr lang="en-US" sz="2800" kern="0" dirty="0">
                <a:solidFill>
                  <a:srgbClr val="4538A8"/>
                </a:solidFill>
                <a:latin typeface="Arial"/>
                <a:cs typeface="Arial"/>
              </a:rPr>
              <a:t> </a:t>
            </a:r>
            <a:r>
              <a:rPr lang="en-US" sz="2800" kern="0" dirty="0">
                <a:solidFill>
                  <a:srgbClr val="0070C0"/>
                </a:solidFill>
                <a:latin typeface="Arial"/>
                <a:cs typeface="Arial"/>
              </a:rPr>
              <a:t>is </a:t>
            </a:r>
            <a:r>
              <a:rPr lang="en-US" sz="2800" kern="0" dirty="0" err="1">
                <a:solidFill>
                  <a:srgbClr val="0070C0"/>
                </a:solidFill>
                <a:latin typeface="Arial"/>
                <a:cs typeface="Arial"/>
              </a:rPr>
              <a:t>OSGi</a:t>
            </a:r>
            <a:r>
              <a:rPr lang="en-US" sz="2800" kern="0" dirty="0">
                <a:solidFill>
                  <a:srgbClr val="0070C0"/>
                </a:solidFill>
                <a:latin typeface="Arial"/>
                <a:cs typeface="Arial"/>
              </a:rPr>
              <a:t>?</a:t>
            </a:r>
          </a:p>
        </p:txBody>
      </p:sp>
      <p:sp>
        <p:nvSpPr>
          <p:cNvPr id="3" name="Content Placeholder 2"/>
          <p:cNvSpPr>
            <a:spLocks noGrp="1"/>
          </p:cNvSpPr>
          <p:nvPr>
            <p:ph idx="1"/>
          </p:nvPr>
        </p:nvSpPr>
        <p:spPr/>
        <p:txBody>
          <a:bodyPr/>
          <a:lstStyle/>
          <a:p>
            <a:r>
              <a:rPr lang="en-US" dirty="0" smtClean="0"/>
              <a:t>Modularity </a:t>
            </a:r>
            <a:r>
              <a:rPr lang="en-US" dirty="0"/>
              <a:t>layer for the Java platform Modularity, where the code of application is divided into logical parts representing separate concerns</a:t>
            </a:r>
          </a:p>
          <a:p>
            <a:r>
              <a:rPr lang="en-US" dirty="0"/>
              <a:t>•From </a:t>
            </a:r>
            <a:r>
              <a:rPr lang="en-US" dirty="0" err="1"/>
              <a:t>OSGi</a:t>
            </a:r>
            <a:r>
              <a:rPr lang="en-US" dirty="0"/>
              <a:t> Alliance (http://www.osgi.org) standard for service-oriented, </a:t>
            </a:r>
            <a:r>
              <a:rPr lang="en-US" dirty="0" smtClean="0"/>
              <a:t>component-based </a:t>
            </a:r>
            <a:r>
              <a:rPr lang="en-US" dirty="0"/>
              <a:t>Java </a:t>
            </a:r>
            <a:r>
              <a:rPr lang="en-US" dirty="0" smtClean="0"/>
              <a:t>applications</a:t>
            </a:r>
          </a:p>
          <a:p>
            <a:endParaRPr lang="en-US" dirty="0"/>
          </a:p>
        </p:txBody>
      </p:sp>
      <p:pic>
        <p:nvPicPr>
          <p:cNvPr id="5" name="Picture 4"/>
          <p:cNvPicPr>
            <a:picLocks noChangeAspect="1"/>
          </p:cNvPicPr>
          <p:nvPr/>
        </p:nvPicPr>
        <p:blipFill>
          <a:blip r:embed="rId2"/>
          <a:stretch>
            <a:fillRect/>
          </a:stretch>
        </p:blipFill>
        <p:spPr>
          <a:xfrm>
            <a:off x="2857908" y="3905951"/>
            <a:ext cx="6302012" cy="2405949"/>
          </a:xfrm>
          <a:prstGeom prst="rect">
            <a:avLst/>
          </a:prstGeom>
        </p:spPr>
      </p:pic>
    </p:spTree>
    <p:extLst>
      <p:ext uri="{BB962C8B-B14F-4D97-AF65-F5344CB8AC3E}">
        <p14:creationId xmlns:p14="http://schemas.microsoft.com/office/powerpoint/2010/main" val="7146874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Why OSGI?</a:t>
            </a:r>
          </a:p>
        </p:txBody>
      </p:sp>
      <p:sp>
        <p:nvSpPr>
          <p:cNvPr id="3" name="Content Placeholder 2"/>
          <p:cNvSpPr>
            <a:spLocks noGrp="1"/>
          </p:cNvSpPr>
          <p:nvPr>
            <p:ph idx="1"/>
          </p:nvPr>
        </p:nvSpPr>
        <p:spPr/>
        <p:txBody>
          <a:bodyPr>
            <a:normAutofit fontScale="92500" lnSpcReduction="10000"/>
          </a:bodyPr>
          <a:lstStyle/>
          <a:p>
            <a:r>
              <a:rPr lang="en-US" dirty="0"/>
              <a:t> </a:t>
            </a:r>
            <a:r>
              <a:rPr lang="en-US" b="1" dirty="0"/>
              <a:t>Reduced Complexity &amp; Reuse </a:t>
            </a:r>
            <a:r>
              <a:rPr lang="en-US" dirty="0"/>
              <a:t>- Developing with </a:t>
            </a:r>
            <a:r>
              <a:rPr lang="en-US" dirty="0" err="1"/>
              <a:t>OSGi</a:t>
            </a:r>
            <a:r>
              <a:rPr lang="en-US" dirty="0"/>
              <a:t> technology means developing bundles: the </a:t>
            </a:r>
            <a:r>
              <a:rPr lang="en-US" dirty="0" err="1"/>
              <a:t>OSGi</a:t>
            </a:r>
            <a:r>
              <a:rPr lang="en-US" dirty="0"/>
              <a:t> components. Bundles are modules. They hide their internals from other bundles and communicate through well defined services. </a:t>
            </a:r>
            <a:endParaRPr lang="en-US" dirty="0" smtClean="0"/>
          </a:p>
          <a:p>
            <a:r>
              <a:rPr lang="en-US" dirty="0" smtClean="0"/>
              <a:t> </a:t>
            </a:r>
            <a:r>
              <a:rPr lang="en-US" b="1" dirty="0"/>
              <a:t>Dynamic Updates </a:t>
            </a:r>
            <a:r>
              <a:rPr lang="en-US" dirty="0"/>
              <a:t>- The </a:t>
            </a:r>
            <a:r>
              <a:rPr lang="en-US" dirty="0" err="1"/>
              <a:t>OSGi</a:t>
            </a:r>
            <a:r>
              <a:rPr lang="en-US" dirty="0"/>
              <a:t> component model is a dynamic model. Bundles can be installed, started, stopped, updated, and uninstalled without bringing down the whole system. </a:t>
            </a:r>
          </a:p>
          <a:p>
            <a:r>
              <a:rPr lang="en-US" dirty="0" smtClean="0"/>
              <a:t> </a:t>
            </a:r>
            <a:r>
              <a:rPr lang="en-US" b="1" dirty="0"/>
              <a:t>Adaptive</a:t>
            </a:r>
            <a:r>
              <a:rPr lang="en-US" dirty="0"/>
              <a:t> - The </a:t>
            </a:r>
            <a:r>
              <a:rPr lang="en-US" dirty="0" err="1"/>
              <a:t>OSGi</a:t>
            </a:r>
            <a:r>
              <a:rPr lang="en-US" dirty="0"/>
              <a:t> service registry is a dynamic registry where bundles can register, get, and listen to services. This dynamic service model allows bundles to find out what capabilities are available on the system and adapt the functionality they can provide. This makes code more flexible and resilient to changes. </a:t>
            </a:r>
            <a:endParaRPr lang="en-US" dirty="0" smtClean="0"/>
          </a:p>
          <a:p>
            <a:endParaRPr lang="en-US" dirty="0"/>
          </a:p>
        </p:txBody>
      </p:sp>
    </p:spTree>
    <p:extLst>
      <p:ext uri="{BB962C8B-B14F-4D97-AF65-F5344CB8AC3E}">
        <p14:creationId xmlns:p14="http://schemas.microsoft.com/office/powerpoint/2010/main" val="638857489"/>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Why OSGI?</a:t>
            </a:r>
          </a:p>
        </p:txBody>
      </p:sp>
      <p:sp>
        <p:nvSpPr>
          <p:cNvPr id="3" name="Content Placeholder 2"/>
          <p:cNvSpPr>
            <a:spLocks noGrp="1"/>
          </p:cNvSpPr>
          <p:nvPr>
            <p:ph idx="1"/>
          </p:nvPr>
        </p:nvSpPr>
        <p:spPr/>
        <p:txBody>
          <a:bodyPr>
            <a:normAutofit fontScale="77500" lnSpcReduction="20000"/>
          </a:bodyPr>
          <a:lstStyle/>
          <a:p>
            <a:r>
              <a:rPr lang="en-US" b="1" dirty="0" smtClean="0"/>
              <a:t>Versioning</a:t>
            </a:r>
            <a:r>
              <a:rPr lang="en-US" dirty="0" smtClean="0"/>
              <a:t> </a:t>
            </a:r>
            <a:r>
              <a:rPr lang="en-US" dirty="0"/>
              <a:t>- </a:t>
            </a:r>
            <a:r>
              <a:rPr lang="en-US" dirty="0" err="1"/>
              <a:t>OSGi</a:t>
            </a:r>
            <a:r>
              <a:rPr lang="en-US" dirty="0"/>
              <a:t> technology solves JAR hell. JAR hell is the problem that library A works with library </a:t>
            </a:r>
            <a:r>
              <a:rPr lang="en-US" dirty="0" err="1"/>
              <a:t>B;version</a:t>
            </a:r>
            <a:r>
              <a:rPr lang="en-US" dirty="0"/>
              <a:t>=2, but library C can only work with </a:t>
            </a:r>
            <a:r>
              <a:rPr lang="en-US" dirty="0" err="1"/>
              <a:t>B;version</a:t>
            </a:r>
            <a:r>
              <a:rPr lang="en-US" dirty="0"/>
              <a:t>=3. In standard Java, you're out of luck. In the </a:t>
            </a:r>
            <a:r>
              <a:rPr lang="en-US" dirty="0" err="1"/>
              <a:t>OSGi</a:t>
            </a:r>
            <a:r>
              <a:rPr lang="en-US" dirty="0"/>
              <a:t> environment, all bundles are carefully versioned and only bundles that can collaborate are wired together in the same class space. This allows both bundle A and C to function with their own library</a:t>
            </a:r>
            <a:r>
              <a:rPr lang="en-US" dirty="0" smtClean="0"/>
              <a:t>.</a:t>
            </a:r>
            <a:endParaRPr lang="en-US" dirty="0"/>
          </a:p>
          <a:p>
            <a:r>
              <a:rPr lang="en-US" b="1" dirty="0" smtClean="0"/>
              <a:t>Small</a:t>
            </a:r>
            <a:r>
              <a:rPr lang="en-US" dirty="0" smtClean="0"/>
              <a:t> </a:t>
            </a:r>
            <a:r>
              <a:rPr lang="en-US" dirty="0"/>
              <a:t>- The </a:t>
            </a:r>
            <a:r>
              <a:rPr lang="en-US" dirty="0" err="1"/>
              <a:t>OSGi</a:t>
            </a:r>
            <a:r>
              <a:rPr lang="en-US" dirty="0"/>
              <a:t> Release 4 Framework can be implemented in about a 300KB JAR file. This is a small overhead for the amount of functionality that is added to an application by including </a:t>
            </a:r>
            <a:r>
              <a:rPr lang="en-US" dirty="0" err="1"/>
              <a:t>OSGi</a:t>
            </a:r>
            <a:r>
              <a:rPr lang="en-US" dirty="0"/>
              <a:t>. </a:t>
            </a:r>
            <a:r>
              <a:rPr lang="en-US" dirty="0" err="1"/>
              <a:t>OSGi</a:t>
            </a:r>
            <a:r>
              <a:rPr lang="en-US" dirty="0"/>
              <a:t> therefore runs on a large range of devices: from very small, to small, to mainframes. It only asks for a minimal Java VM to run and adds very little on top of it.</a:t>
            </a:r>
          </a:p>
          <a:p>
            <a:r>
              <a:rPr lang="en-US" b="1" dirty="0" smtClean="0"/>
              <a:t>Fast</a:t>
            </a:r>
            <a:r>
              <a:rPr lang="en-US" dirty="0" smtClean="0"/>
              <a:t> </a:t>
            </a:r>
            <a:r>
              <a:rPr lang="en-US" dirty="0"/>
              <a:t>- One of the primary responsibilities of the </a:t>
            </a:r>
            <a:r>
              <a:rPr lang="en-US" dirty="0" err="1"/>
              <a:t>OSGi</a:t>
            </a:r>
            <a:r>
              <a:rPr lang="en-US" dirty="0"/>
              <a:t> framework is loading the classes from bundles. In traditional Java, the JARs are completely visible and placed on a linear list. Searching a class requires searching through this (often very long, 150 is not uncommon) list. In contrast, </a:t>
            </a:r>
            <a:r>
              <a:rPr lang="en-US" dirty="0" err="1"/>
              <a:t>OSGi</a:t>
            </a:r>
            <a:r>
              <a:rPr lang="en-US" dirty="0"/>
              <a:t> pre-wires bundles and knows for each bundle exactly which bundle provides the class. This lack of searching is a significant speed up factor at startup.</a:t>
            </a:r>
          </a:p>
        </p:txBody>
      </p:sp>
    </p:spTree>
    <p:extLst>
      <p:ext uri="{BB962C8B-B14F-4D97-AF65-F5344CB8AC3E}">
        <p14:creationId xmlns:p14="http://schemas.microsoft.com/office/powerpoint/2010/main" val="419732213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OSGI Architecture</a:t>
            </a:r>
          </a:p>
        </p:txBody>
      </p:sp>
      <p:sp>
        <p:nvSpPr>
          <p:cNvPr id="3" name="Content Placeholder 2"/>
          <p:cNvSpPr>
            <a:spLocks noGrp="1"/>
          </p:cNvSpPr>
          <p:nvPr>
            <p:ph idx="1"/>
          </p:nvPr>
        </p:nvSpPr>
        <p:spPr/>
        <p:txBody>
          <a:bodyPr>
            <a:normAutofit fontScale="92500" lnSpcReduction="10000"/>
          </a:bodyPr>
          <a:lstStyle/>
          <a:p>
            <a:r>
              <a:rPr lang="en-US" dirty="0"/>
              <a:t>Bundles - Bundles are the </a:t>
            </a:r>
            <a:r>
              <a:rPr lang="en-US" dirty="0" err="1"/>
              <a:t>OSGi</a:t>
            </a:r>
            <a:r>
              <a:rPr lang="en-US" dirty="0"/>
              <a:t> components made by the developers. </a:t>
            </a:r>
          </a:p>
          <a:p>
            <a:r>
              <a:rPr lang="en-US" dirty="0" smtClean="0"/>
              <a:t> </a:t>
            </a:r>
            <a:r>
              <a:rPr lang="en-US" dirty="0"/>
              <a:t>Services - The services layer connects bundles in a dynamic way by offering a publish-find-bind model for plain old Java objects. This layer concerned with interaction and communication among modules. </a:t>
            </a:r>
          </a:p>
          <a:p>
            <a:r>
              <a:rPr lang="en-US" dirty="0" smtClean="0"/>
              <a:t> </a:t>
            </a:r>
            <a:r>
              <a:rPr lang="en-US" dirty="0"/>
              <a:t>Life-Cycle - The API to install, start, stop, update, and uninstall bundles. This provides execution time module management and access to the underlying </a:t>
            </a:r>
            <a:r>
              <a:rPr lang="en-US" dirty="0" err="1"/>
              <a:t>OSGi</a:t>
            </a:r>
            <a:r>
              <a:rPr lang="en-US" dirty="0"/>
              <a:t> framework. </a:t>
            </a:r>
          </a:p>
          <a:p>
            <a:r>
              <a:rPr lang="en-US" dirty="0" smtClean="0"/>
              <a:t>Modules </a:t>
            </a:r>
            <a:r>
              <a:rPr lang="en-US" dirty="0"/>
              <a:t>- The layer that defines how a bundle can import and export code. Basically concerned with packaging and sharing the code. • Security - The layer that handles the security aspects. • Execution Environment - Defines what methods and classes are available in a specific platform.</a:t>
            </a:r>
          </a:p>
        </p:txBody>
      </p:sp>
    </p:spTree>
    <p:extLst>
      <p:ext uri="{BB962C8B-B14F-4D97-AF65-F5344CB8AC3E}">
        <p14:creationId xmlns:p14="http://schemas.microsoft.com/office/powerpoint/2010/main" val="197737035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OSGI </a:t>
            </a:r>
            <a:r>
              <a:rPr lang="en-US" sz="2800" kern="0" dirty="0" smtClean="0">
                <a:solidFill>
                  <a:srgbClr val="4538A8"/>
                </a:solidFill>
                <a:latin typeface="Arial"/>
                <a:cs typeface="Arial"/>
              </a:rPr>
              <a:t>architecture</a:t>
            </a:r>
            <a:endParaRPr lang="en-US" sz="2800" kern="0" dirty="0">
              <a:solidFill>
                <a:srgbClr val="4538A8"/>
              </a:solidFill>
              <a:latin typeface="Arial"/>
              <a:cs typeface="Arial"/>
            </a:endParaRPr>
          </a:p>
        </p:txBody>
      </p:sp>
      <p:pic>
        <p:nvPicPr>
          <p:cNvPr id="4" name="Content Placeholder 3"/>
          <p:cNvPicPr>
            <a:picLocks noGrp="1" noChangeAspect="1"/>
          </p:cNvPicPr>
          <p:nvPr>
            <p:ph idx="1"/>
          </p:nvPr>
        </p:nvPicPr>
        <p:blipFill>
          <a:blip r:embed="rId2"/>
          <a:stretch>
            <a:fillRect/>
          </a:stretch>
        </p:blipFill>
        <p:spPr>
          <a:xfrm>
            <a:off x="2367160" y="1690688"/>
            <a:ext cx="5957690" cy="3691731"/>
          </a:xfrm>
          <a:prstGeom prst="rect">
            <a:avLst/>
          </a:prstGeom>
        </p:spPr>
      </p:pic>
    </p:spTree>
    <p:extLst>
      <p:ext uri="{BB962C8B-B14F-4D97-AF65-F5344CB8AC3E}">
        <p14:creationId xmlns:p14="http://schemas.microsoft.com/office/powerpoint/2010/main" val="37230396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1582"/>
            <a:ext cx="10515600" cy="1325563"/>
          </a:xfrm>
        </p:spPr>
        <p:txBody>
          <a:bodyPr>
            <a:normAutofit/>
          </a:bodyPr>
          <a:lstStyle/>
          <a:p>
            <a:r>
              <a:rPr lang="en-US" sz="2800" kern="0" dirty="0">
                <a:solidFill>
                  <a:srgbClr val="4538A8"/>
                </a:solidFill>
                <a:latin typeface="Arial"/>
                <a:cs typeface="Arial"/>
              </a:rPr>
              <a:t>Modular Layer</a:t>
            </a:r>
          </a:p>
        </p:txBody>
      </p:sp>
      <p:sp>
        <p:nvSpPr>
          <p:cNvPr id="3" name="Content Placeholder 2"/>
          <p:cNvSpPr>
            <a:spLocks noGrp="1"/>
          </p:cNvSpPr>
          <p:nvPr>
            <p:ph sz="half" idx="1"/>
          </p:nvPr>
        </p:nvSpPr>
        <p:spPr/>
        <p:txBody>
          <a:bodyPr>
            <a:normAutofit fontScale="62500" lnSpcReduction="20000"/>
          </a:bodyPr>
          <a:lstStyle/>
          <a:p>
            <a:r>
              <a:rPr lang="en-US" dirty="0"/>
              <a:t>The module layer defines the </a:t>
            </a:r>
            <a:r>
              <a:rPr lang="en-US" dirty="0" err="1"/>
              <a:t>OSGi</a:t>
            </a:r>
            <a:r>
              <a:rPr lang="en-US" dirty="0"/>
              <a:t> module concept, called a bundle, which is a JAR file with extra metadata and resources. </a:t>
            </a:r>
            <a:endParaRPr lang="en-US" dirty="0" smtClean="0"/>
          </a:p>
          <a:p>
            <a:r>
              <a:rPr lang="en-US" dirty="0" smtClean="0"/>
              <a:t>• </a:t>
            </a:r>
            <a:r>
              <a:rPr lang="en-US" dirty="0"/>
              <a:t>Bundles typically aren’t an entire application packaged into a single JAR file; rather, they’re the logical modules that combine to form a given application</a:t>
            </a:r>
            <a:r>
              <a:rPr lang="en-US" dirty="0" smtClean="0"/>
              <a:t>.</a:t>
            </a:r>
          </a:p>
          <a:p>
            <a:r>
              <a:rPr lang="en-US" dirty="0" smtClean="0"/>
              <a:t> </a:t>
            </a:r>
            <a:r>
              <a:rPr lang="en-US" dirty="0"/>
              <a:t>• Bundles are more powerful than standard JAR files, because you can explicitly declare which contained packages are externally visible (that is, exported packages). </a:t>
            </a:r>
            <a:endParaRPr lang="en-US" dirty="0" smtClean="0"/>
          </a:p>
          <a:p>
            <a:r>
              <a:rPr lang="en-US" dirty="0" smtClean="0"/>
              <a:t>• </a:t>
            </a:r>
            <a:r>
              <a:rPr lang="en-US" dirty="0"/>
              <a:t>Another important advantage of bundles over standard JAR files is the fact that you can explicitly declare on which external packages the bundles depend (that is, imported packages</a:t>
            </a:r>
            <a:r>
              <a:rPr lang="en-US" dirty="0" smtClean="0"/>
              <a:t>).</a:t>
            </a:r>
          </a:p>
          <a:p>
            <a:r>
              <a:rPr lang="en-US" dirty="0" smtClean="0"/>
              <a:t> </a:t>
            </a:r>
            <a:r>
              <a:rPr lang="en-US" dirty="0"/>
              <a:t>• The main benefit of explicitly declaring your bundles’ exported and imported packages is that the </a:t>
            </a:r>
            <a:r>
              <a:rPr lang="en-US" dirty="0" err="1"/>
              <a:t>OSGi</a:t>
            </a:r>
            <a:r>
              <a:rPr lang="en-US" dirty="0"/>
              <a:t> framework can manage and verify their consistency automatically.</a:t>
            </a:r>
          </a:p>
        </p:txBody>
      </p:sp>
      <p:pic>
        <p:nvPicPr>
          <p:cNvPr id="5" name="Content Placeholder 4"/>
          <p:cNvPicPr>
            <a:picLocks noGrp="1" noChangeAspect="1"/>
          </p:cNvPicPr>
          <p:nvPr>
            <p:ph sz="half" idx="2"/>
          </p:nvPr>
        </p:nvPicPr>
        <p:blipFill>
          <a:blip r:embed="rId2"/>
          <a:stretch>
            <a:fillRect/>
          </a:stretch>
        </p:blipFill>
        <p:spPr>
          <a:xfrm>
            <a:off x="7100605" y="1825625"/>
            <a:ext cx="3324789" cy="4351338"/>
          </a:xfrm>
          <a:prstGeom prst="rect">
            <a:avLst/>
          </a:prstGeom>
        </p:spPr>
      </p:pic>
    </p:spTree>
    <p:extLst>
      <p:ext uri="{BB962C8B-B14F-4D97-AF65-F5344CB8AC3E}">
        <p14:creationId xmlns:p14="http://schemas.microsoft.com/office/powerpoint/2010/main" val="2704041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Modular Architecture</a:t>
            </a:r>
          </a:p>
        </p:txBody>
      </p:sp>
      <p:sp>
        <p:nvSpPr>
          <p:cNvPr id="3" name="Content Placeholder 2"/>
          <p:cNvSpPr>
            <a:spLocks noGrp="1"/>
          </p:cNvSpPr>
          <p:nvPr>
            <p:ph idx="1"/>
          </p:nvPr>
        </p:nvSpPr>
        <p:spPr/>
        <p:txBody>
          <a:bodyPr/>
          <a:lstStyle/>
          <a:p>
            <a:pPr marL="0" indent="0">
              <a:buNone/>
            </a:pPr>
            <a:endParaRPr lang="en-US" dirty="0"/>
          </a:p>
        </p:txBody>
      </p:sp>
      <p:sp>
        <p:nvSpPr>
          <p:cNvPr id="4" name="object 2"/>
          <p:cNvSpPr txBox="1"/>
          <p:nvPr/>
        </p:nvSpPr>
        <p:spPr>
          <a:xfrm>
            <a:off x="993133" y="1825625"/>
            <a:ext cx="7343775" cy="1992630"/>
          </a:xfrm>
          <a:prstGeom prst="rect">
            <a:avLst/>
          </a:prstGeom>
        </p:spPr>
        <p:txBody>
          <a:bodyPr vert="horz" wrap="square" lIns="0" tIns="165100" rIns="0" bIns="0" rtlCol="0">
            <a:spAutoFit/>
          </a:bodyPr>
          <a:lstStyle/>
          <a:p>
            <a:pPr marL="12700">
              <a:spcBef>
                <a:spcPts val="1300"/>
              </a:spcBef>
              <a:tabLst>
                <a:tab pos="354965" algn="l"/>
              </a:tabLst>
            </a:pPr>
            <a:r>
              <a:rPr sz="2000" dirty="0">
                <a:solidFill>
                  <a:prstClr val="black"/>
                </a:solidFill>
                <a:latin typeface="Arial"/>
                <a:cs typeface="Arial"/>
              </a:rPr>
              <a:t>»	Eclipse </a:t>
            </a:r>
            <a:r>
              <a:rPr sz="2000" spc="-5" dirty="0">
                <a:solidFill>
                  <a:prstClr val="black"/>
                </a:solidFill>
                <a:latin typeface="Arial"/>
                <a:cs typeface="Arial"/>
              </a:rPr>
              <a:t>is not </a:t>
            </a:r>
            <a:r>
              <a:rPr sz="2000" dirty="0">
                <a:solidFill>
                  <a:prstClr val="black"/>
                </a:solidFill>
                <a:latin typeface="Arial"/>
                <a:cs typeface="Arial"/>
              </a:rPr>
              <a:t>a </a:t>
            </a:r>
            <a:r>
              <a:rPr sz="2000" spc="-5" dirty="0">
                <a:solidFill>
                  <a:prstClr val="black"/>
                </a:solidFill>
                <a:latin typeface="Arial"/>
                <a:cs typeface="Arial"/>
              </a:rPr>
              <a:t>monolithic system but </a:t>
            </a:r>
            <a:r>
              <a:rPr sz="2000" spc="-10" dirty="0">
                <a:solidFill>
                  <a:prstClr val="black"/>
                </a:solidFill>
                <a:latin typeface="Arial"/>
                <a:cs typeface="Arial"/>
              </a:rPr>
              <a:t>an </a:t>
            </a:r>
            <a:r>
              <a:rPr sz="2000" spc="-5" dirty="0">
                <a:solidFill>
                  <a:srgbClr val="22451D"/>
                </a:solidFill>
                <a:latin typeface="Arial"/>
                <a:cs typeface="Arial"/>
              </a:rPr>
              <a:t>open</a:t>
            </a:r>
            <a:r>
              <a:rPr sz="2000" spc="-40" dirty="0">
                <a:solidFill>
                  <a:srgbClr val="22451D"/>
                </a:solidFill>
                <a:latin typeface="Arial"/>
                <a:cs typeface="Arial"/>
              </a:rPr>
              <a:t> </a:t>
            </a:r>
            <a:r>
              <a:rPr sz="2000" spc="-5" dirty="0">
                <a:solidFill>
                  <a:srgbClr val="22451D"/>
                </a:solidFill>
                <a:latin typeface="Arial"/>
                <a:cs typeface="Arial"/>
              </a:rPr>
              <a:t>platform</a:t>
            </a:r>
            <a:endParaRPr sz="2000" dirty="0">
              <a:solidFill>
                <a:prstClr val="black"/>
              </a:solidFill>
              <a:latin typeface="Arial"/>
              <a:cs typeface="Arial"/>
            </a:endParaRPr>
          </a:p>
          <a:p>
            <a:pPr marL="12700">
              <a:spcBef>
                <a:spcPts val="1200"/>
              </a:spcBef>
              <a:tabLst>
                <a:tab pos="354965" algn="l"/>
              </a:tabLst>
            </a:pPr>
            <a:r>
              <a:rPr sz="2000" dirty="0">
                <a:solidFill>
                  <a:prstClr val="black"/>
                </a:solidFill>
                <a:latin typeface="Arial"/>
                <a:cs typeface="Arial"/>
              </a:rPr>
              <a:t>»	Eclipse </a:t>
            </a:r>
            <a:r>
              <a:rPr sz="2000" spc="-5" dirty="0">
                <a:solidFill>
                  <a:prstClr val="black"/>
                </a:solidFill>
                <a:latin typeface="Arial"/>
                <a:cs typeface="Arial"/>
              </a:rPr>
              <a:t>is based </a:t>
            </a:r>
            <a:r>
              <a:rPr sz="2000" dirty="0">
                <a:solidFill>
                  <a:prstClr val="black"/>
                </a:solidFill>
                <a:latin typeface="Arial"/>
                <a:cs typeface="Arial"/>
              </a:rPr>
              <a:t>on an </a:t>
            </a:r>
            <a:r>
              <a:rPr sz="2000" spc="-5" dirty="0">
                <a:solidFill>
                  <a:prstClr val="black"/>
                </a:solidFill>
                <a:latin typeface="Arial"/>
                <a:cs typeface="Arial"/>
              </a:rPr>
              <a:t>modular and extensible</a:t>
            </a:r>
            <a:r>
              <a:rPr sz="2000" spc="-40" dirty="0">
                <a:solidFill>
                  <a:prstClr val="black"/>
                </a:solidFill>
                <a:latin typeface="Arial"/>
                <a:cs typeface="Arial"/>
              </a:rPr>
              <a:t> </a:t>
            </a:r>
            <a:r>
              <a:rPr sz="2000" spc="-5" dirty="0">
                <a:solidFill>
                  <a:prstClr val="black"/>
                </a:solidFill>
                <a:latin typeface="Arial"/>
                <a:cs typeface="Arial"/>
              </a:rPr>
              <a:t>architecture:</a:t>
            </a:r>
            <a:endParaRPr sz="2000" dirty="0">
              <a:solidFill>
                <a:prstClr val="black"/>
              </a:solidFill>
              <a:latin typeface="Arial"/>
              <a:cs typeface="Arial"/>
            </a:endParaRPr>
          </a:p>
          <a:p>
            <a:pPr marL="469900">
              <a:spcBef>
                <a:spcPts val="605"/>
              </a:spcBef>
              <a:tabLst>
                <a:tab pos="756285" algn="l"/>
              </a:tabLst>
            </a:pPr>
            <a:r>
              <a:rPr spc="-5" dirty="0">
                <a:solidFill>
                  <a:srgbClr val="22451D"/>
                </a:solidFill>
                <a:latin typeface="Arial"/>
                <a:cs typeface="Arial"/>
              </a:rPr>
              <a:t>»	Minimal </a:t>
            </a:r>
            <a:r>
              <a:rPr spc="-5" dirty="0">
                <a:solidFill>
                  <a:prstClr val="black"/>
                </a:solidFill>
                <a:latin typeface="Arial"/>
                <a:cs typeface="Arial"/>
              </a:rPr>
              <a:t>runtime</a:t>
            </a:r>
            <a:endParaRPr dirty="0">
              <a:solidFill>
                <a:prstClr val="black"/>
              </a:solidFill>
              <a:latin typeface="Arial"/>
              <a:cs typeface="Arial"/>
            </a:endParaRPr>
          </a:p>
          <a:p>
            <a:pPr marL="469900">
              <a:spcBef>
                <a:spcPts val="600"/>
              </a:spcBef>
              <a:tabLst>
                <a:tab pos="756285" algn="l"/>
              </a:tabLst>
            </a:pPr>
            <a:r>
              <a:rPr spc="-5" dirty="0">
                <a:solidFill>
                  <a:prstClr val="black"/>
                </a:solidFill>
                <a:latin typeface="Arial"/>
                <a:cs typeface="Arial"/>
              </a:rPr>
              <a:t>»	Applications </a:t>
            </a:r>
            <a:r>
              <a:rPr dirty="0">
                <a:solidFill>
                  <a:prstClr val="black"/>
                </a:solidFill>
                <a:latin typeface="Arial"/>
                <a:cs typeface="Arial"/>
              </a:rPr>
              <a:t>are </a:t>
            </a:r>
            <a:r>
              <a:rPr spc="-5" dirty="0">
                <a:solidFill>
                  <a:prstClr val="black"/>
                </a:solidFill>
                <a:latin typeface="Arial"/>
                <a:cs typeface="Arial"/>
              </a:rPr>
              <a:t>composed of modules called </a:t>
            </a:r>
            <a:r>
              <a:rPr spc="-5" dirty="0">
                <a:solidFill>
                  <a:srgbClr val="22451D"/>
                </a:solidFill>
                <a:latin typeface="Arial"/>
                <a:cs typeface="Arial"/>
              </a:rPr>
              <a:t>bundles </a:t>
            </a:r>
            <a:r>
              <a:rPr spc="-5" dirty="0">
                <a:solidFill>
                  <a:prstClr val="black"/>
                </a:solidFill>
                <a:latin typeface="Arial"/>
                <a:cs typeface="Arial"/>
              </a:rPr>
              <a:t>or</a:t>
            </a:r>
            <a:r>
              <a:rPr spc="50" dirty="0">
                <a:solidFill>
                  <a:prstClr val="black"/>
                </a:solidFill>
                <a:latin typeface="Arial"/>
                <a:cs typeface="Arial"/>
              </a:rPr>
              <a:t> </a:t>
            </a:r>
            <a:r>
              <a:rPr spc="-5" dirty="0">
                <a:solidFill>
                  <a:srgbClr val="22451D"/>
                </a:solidFill>
                <a:latin typeface="Arial"/>
                <a:cs typeface="Arial"/>
              </a:rPr>
              <a:t>plug-ins</a:t>
            </a:r>
            <a:endParaRPr dirty="0">
              <a:solidFill>
                <a:prstClr val="black"/>
              </a:solidFill>
              <a:latin typeface="Arial"/>
              <a:cs typeface="Arial"/>
            </a:endParaRPr>
          </a:p>
          <a:p>
            <a:pPr marL="469900">
              <a:spcBef>
                <a:spcPts val="600"/>
              </a:spcBef>
              <a:tabLst>
                <a:tab pos="756285" algn="l"/>
              </a:tabLst>
            </a:pPr>
            <a:r>
              <a:rPr spc="-5" dirty="0">
                <a:solidFill>
                  <a:prstClr val="black"/>
                </a:solidFill>
                <a:latin typeface="Arial"/>
                <a:cs typeface="Arial"/>
              </a:rPr>
              <a:t>»	Plug-ins can </a:t>
            </a:r>
            <a:r>
              <a:rPr dirty="0">
                <a:solidFill>
                  <a:prstClr val="black"/>
                </a:solidFill>
                <a:latin typeface="Arial"/>
                <a:cs typeface="Arial"/>
              </a:rPr>
              <a:t>be </a:t>
            </a:r>
            <a:r>
              <a:rPr spc="-5" dirty="0">
                <a:solidFill>
                  <a:prstClr val="black"/>
                </a:solidFill>
                <a:latin typeface="Arial"/>
                <a:cs typeface="Arial"/>
              </a:rPr>
              <a:t>added, updated or</a:t>
            </a:r>
            <a:r>
              <a:rPr spc="10" dirty="0">
                <a:solidFill>
                  <a:prstClr val="black"/>
                </a:solidFill>
                <a:latin typeface="Arial"/>
                <a:cs typeface="Arial"/>
              </a:rPr>
              <a:t> </a:t>
            </a:r>
            <a:r>
              <a:rPr spc="-5" dirty="0">
                <a:solidFill>
                  <a:prstClr val="black"/>
                </a:solidFill>
                <a:latin typeface="Arial"/>
                <a:cs typeface="Arial"/>
              </a:rPr>
              <a:t>removed</a:t>
            </a:r>
            <a:endParaRPr dirty="0">
              <a:solidFill>
                <a:prstClr val="black"/>
              </a:solidFill>
              <a:latin typeface="Arial"/>
              <a:cs typeface="Arial"/>
            </a:endParaRPr>
          </a:p>
        </p:txBody>
      </p:sp>
      <p:grpSp>
        <p:nvGrpSpPr>
          <p:cNvPr id="5" name="object 4"/>
          <p:cNvGrpSpPr/>
          <p:nvPr/>
        </p:nvGrpSpPr>
        <p:grpSpPr>
          <a:xfrm>
            <a:off x="1659127" y="4158488"/>
            <a:ext cx="9824661" cy="1462530"/>
            <a:chOff x="1659127" y="4158488"/>
            <a:chExt cx="6740525" cy="1598295"/>
          </a:xfrm>
        </p:grpSpPr>
        <p:sp>
          <p:nvSpPr>
            <p:cNvPr id="6" name="object 5"/>
            <p:cNvSpPr/>
            <p:nvPr/>
          </p:nvSpPr>
          <p:spPr>
            <a:xfrm>
              <a:off x="1671827" y="4171188"/>
              <a:ext cx="6714743" cy="1572767"/>
            </a:xfrm>
            <a:prstGeom prst="rect">
              <a:avLst/>
            </a:prstGeom>
            <a:blipFill>
              <a:blip r:embed="rId2" cstate="print"/>
              <a:stretch>
                <a:fillRect/>
              </a:stretch>
            </a:blip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sp>
          <p:nvSpPr>
            <p:cNvPr id="7" name="object 6"/>
            <p:cNvSpPr/>
            <p:nvPr/>
          </p:nvSpPr>
          <p:spPr>
            <a:xfrm>
              <a:off x="1671827" y="4171188"/>
              <a:ext cx="6715125" cy="1572895"/>
            </a:xfrm>
            <a:custGeom>
              <a:avLst/>
              <a:gdLst/>
              <a:ahLst/>
              <a:cxnLst/>
              <a:rect l="l" t="t" r="r" b="b"/>
              <a:pathLst>
                <a:path w="6715125" h="1572895">
                  <a:moveTo>
                    <a:pt x="262127" y="0"/>
                  </a:moveTo>
                  <a:lnTo>
                    <a:pt x="215007" y="4222"/>
                  </a:lnTo>
                  <a:lnTo>
                    <a:pt x="170658" y="16398"/>
                  </a:lnTo>
                  <a:lnTo>
                    <a:pt x="129822" y="35785"/>
                  </a:lnTo>
                  <a:lnTo>
                    <a:pt x="93237" y="61645"/>
                  </a:lnTo>
                  <a:lnTo>
                    <a:pt x="61645" y="93237"/>
                  </a:lnTo>
                  <a:lnTo>
                    <a:pt x="35785" y="129822"/>
                  </a:lnTo>
                  <a:lnTo>
                    <a:pt x="16398" y="170658"/>
                  </a:lnTo>
                  <a:lnTo>
                    <a:pt x="4222" y="215007"/>
                  </a:lnTo>
                  <a:lnTo>
                    <a:pt x="0" y="262127"/>
                  </a:lnTo>
                  <a:lnTo>
                    <a:pt x="0" y="1310639"/>
                  </a:lnTo>
                  <a:lnTo>
                    <a:pt x="4222" y="1357760"/>
                  </a:lnTo>
                  <a:lnTo>
                    <a:pt x="16398" y="1402109"/>
                  </a:lnTo>
                  <a:lnTo>
                    <a:pt x="35785" y="1442945"/>
                  </a:lnTo>
                  <a:lnTo>
                    <a:pt x="61645" y="1479530"/>
                  </a:lnTo>
                  <a:lnTo>
                    <a:pt x="93237" y="1511122"/>
                  </a:lnTo>
                  <a:lnTo>
                    <a:pt x="129822" y="1536982"/>
                  </a:lnTo>
                  <a:lnTo>
                    <a:pt x="170658" y="1556369"/>
                  </a:lnTo>
                  <a:lnTo>
                    <a:pt x="215007" y="1568545"/>
                  </a:lnTo>
                  <a:lnTo>
                    <a:pt x="262127" y="1572767"/>
                  </a:lnTo>
                  <a:lnTo>
                    <a:pt x="6452615" y="1572767"/>
                  </a:lnTo>
                  <a:lnTo>
                    <a:pt x="6499736" y="1568545"/>
                  </a:lnTo>
                  <a:lnTo>
                    <a:pt x="6544085" y="1556369"/>
                  </a:lnTo>
                  <a:lnTo>
                    <a:pt x="6584921" y="1536982"/>
                  </a:lnTo>
                  <a:lnTo>
                    <a:pt x="6621505" y="1511122"/>
                  </a:lnTo>
                  <a:lnTo>
                    <a:pt x="6653098" y="1479530"/>
                  </a:lnTo>
                  <a:lnTo>
                    <a:pt x="6678958" y="1442945"/>
                  </a:lnTo>
                  <a:lnTo>
                    <a:pt x="6698345" y="1402109"/>
                  </a:lnTo>
                  <a:lnTo>
                    <a:pt x="6710520" y="1357760"/>
                  </a:lnTo>
                  <a:lnTo>
                    <a:pt x="6714743" y="1310639"/>
                  </a:lnTo>
                  <a:lnTo>
                    <a:pt x="6714743" y="262127"/>
                  </a:lnTo>
                  <a:lnTo>
                    <a:pt x="6710520" y="215007"/>
                  </a:lnTo>
                  <a:lnTo>
                    <a:pt x="6698345" y="170658"/>
                  </a:lnTo>
                  <a:lnTo>
                    <a:pt x="6678958" y="129822"/>
                  </a:lnTo>
                  <a:lnTo>
                    <a:pt x="6653098" y="93237"/>
                  </a:lnTo>
                  <a:lnTo>
                    <a:pt x="6621505" y="61645"/>
                  </a:lnTo>
                  <a:lnTo>
                    <a:pt x="6584921" y="35785"/>
                  </a:lnTo>
                  <a:lnTo>
                    <a:pt x="6544085" y="16398"/>
                  </a:lnTo>
                  <a:lnTo>
                    <a:pt x="6499736" y="4222"/>
                  </a:lnTo>
                  <a:lnTo>
                    <a:pt x="6452615" y="0"/>
                  </a:lnTo>
                  <a:lnTo>
                    <a:pt x="262127" y="0"/>
                  </a:lnTo>
                  <a:close/>
                </a:path>
              </a:pathLst>
            </a:custGeom>
            <a:ln w="25400">
              <a:solidFill>
                <a:srgbClr val="505E62"/>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grpSp>
      <p:grpSp>
        <p:nvGrpSpPr>
          <p:cNvPr id="8" name="object 8"/>
          <p:cNvGrpSpPr/>
          <p:nvPr/>
        </p:nvGrpSpPr>
        <p:grpSpPr>
          <a:xfrm>
            <a:off x="1944116" y="4445000"/>
            <a:ext cx="1240155" cy="668655"/>
            <a:chOff x="1944116" y="4445000"/>
            <a:chExt cx="1240155" cy="668655"/>
          </a:xfrm>
        </p:grpSpPr>
        <p:sp>
          <p:nvSpPr>
            <p:cNvPr id="9" name="object 9"/>
            <p:cNvSpPr/>
            <p:nvPr/>
          </p:nvSpPr>
          <p:spPr>
            <a:xfrm>
              <a:off x="1956816" y="4457700"/>
              <a:ext cx="1214627" cy="643127"/>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1956816" y="4457700"/>
              <a:ext cx="1214755" cy="643255"/>
            </a:xfrm>
            <a:custGeom>
              <a:avLst/>
              <a:gdLst/>
              <a:ahLst/>
              <a:cxnLst/>
              <a:rect l="l" t="t" r="r" b="b"/>
              <a:pathLst>
                <a:path w="1214755" h="643254">
                  <a:moveTo>
                    <a:pt x="108203" y="0"/>
                  </a:moveTo>
                  <a:lnTo>
                    <a:pt x="66222" y="8310"/>
                  </a:lnTo>
                  <a:lnTo>
                    <a:pt x="31813" y="31051"/>
                  </a:lnTo>
                  <a:lnTo>
                    <a:pt x="8548" y="64936"/>
                  </a:lnTo>
                  <a:lnTo>
                    <a:pt x="0" y="106679"/>
                  </a:lnTo>
                  <a:lnTo>
                    <a:pt x="0" y="536447"/>
                  </a:lnTo>
                  <a:lnTo>
                    <a:pt x="8548" y="577548"/>
                  </a:lnTo>
                  <a:lnTo>
                    <a:pt x="31813" y="611504"/>
                  </a:lnTo>
                  <a:lnTo>
                    <a:pt x="66222" y="634603"/>
                  </a:lnTo>
                  <a:lnTo>
                    <a:pt x="108203" y="643127"/>
                  </a:lnTo>
                  <a:lnTo>
                    <a:pt x="1107947" y="643127"/>
                  </a:lnTo>
                  <a:lnTo>
                    <a:pt x="1149691" y="634603"/>
                  </a:lnTo>
                  <a:lnTo>
                    <a:pt x="1183576" y="611504"/>
                  </a:lnTo>
                  <a:lnTo>
                    <a:pt x="1206317" y="577548"/>
                  </a:lnTo>
                  <a:lnTo>
                    <a:pt x="1214627" y="536447"/>
                  </a:lnTo>
                  <a:lnTo>
                    <a:pt x="1214627" y="106679"/>
                  </a:lnTo>
                  <a:lnTo>
                    <a:pt x="1206317" y="64936"/>
                  </a:lnTo>
                  <a:lnTo>
                    <a:pt x="1183576" y="31051"/>
                  </a:lnTo>
                  <a:lnTo>
                    <a:pt x="1149691" y="8310"/>
                  </a:lnTo>
                  <a:lnTo>
                    <a:pt x="1107947" y="0"/>
                  </a:lnTo>
                  <a:lnTo>
                    <a:pt x="108203" y="0"/>
                  </a:lnTo>
                  <a:close/>
                </a:path>
              </a:pathLst>
            </a:custGeom>
            <a:ln w="25400">
              <a:solidFill>
                <a:srgbClr val="172F13"/>
              </a:solidFill>
            </a:ln>
          </p:spPr>
          <p:txBody>
            <a:bodyPr wrap="square" lIns="0" tIns="0" rIns="0" bIns="0" rtlCol="0"/>
            <a:lstStyle/>
            <a:p>
              <a:endParaRPr/>
            </a:p>
          </p:txBody>
        </p:sp>
      </p:grpSp>
      <p:grpSp>
        <p:nvGrpSpPr>
          <p:cNvPr id="11" name="object 8"/>
          <p:cNvGrpSpPr/>
          <p:nvPr/>
        </p:nvGrpSpPr>
        <p:grpSpPr>
          <a:xfrm>
            <a:off x="4044942" y="4432172"/>
            <a:ext cx="1240155" cy="668655"/>
            <a:chOff x="1944116" y="4445000"/>
            <a:chExt cx="1240155" cy="668655"/>
          </a:xfrm>
        </p:grpSpPr>
        <p:sp>
          <p:nvSpPr>
            <p:cNvPr id="12" name="object 9"/>
            <p:cNvSpPr/>
            <p:nvPr/>
          </p:nvSpPr>
          <p:spPr>
            <a:xfrm>
              <a:off x="1956816" y="4457700"/>
              <a:ext cx="1214627" cy="643127"/>
            </a:xfrm>
            <a:prstGeom prst="rect">
              <a:avLst/>
            </a:prstGeom>
            <a:blipFill>
              <a:blip r:embed="rId3" cstate="print"/>
              <a:stretch>
                <a:fillRect/>
              </a:stretch>
            </a:blipFill>
          </p:spPr>
          <p:txBody>
            <a:bodyPr wrap="square" lIns="0" tIns="0" rIns="0" bIns="0" rtlCol="0"/>
            <a:lstStyle/>
            <a:p>
              <a:endParaRPr/>
            </a:p>
          </p:txBody>
        </p:sp>
        <p:sp>
          <p:nvSpPr>
            <p:cNvPr id="13" name="object 10"/>
            <p:cNvSpPr/>
            <p:nvPr/>
          </p:nvSpPr>
          <p:spPr>
            <a:xfrm>
              <a:off x="1956816" y="4457700"/>
              <a:ext cx="1214755" cy="643255"/>
            </a:xfrm>
            <a:custGeom>
              <a:avLst/>
              <a:gdLst/>
              <a:ahLst/>
              <a:cxnLst/>
              <a:rect l="l" t="t" r="r" b="b"/>
              <a:pathLst>
                <a:path w="1214755" h="643254">
                  <a:moveTo>
                    <a:pt x="108203" y="0"/>
                  </a:moveTo>
                  <a:lnTo>
                    <a:pt x="66222" y="8310"/>
                  </a:lnTo>
                  <a:lnTo>
                    <a:pt x="31813" y="31051"/>
                  </a:lnTo>
                  <a:lnTo>
                    <a:pt x="8548" y="64936"/>
                  </a:lnTo>
                  <a:lnTo>
                    <a:pt x="0" y="106679"/>
                  </a:lnTo>
                  <a:lnTo>
                    <a:pt x="0" y="536447"/>
                  </a:lnTo>
                  <a:lnTo>
                    <a:pt x="8548" y="577548"/>
                  </a:lnTo>
                  <a:lnTo>
                    <a:pt x="31813" y="611504"/>
                  </a:lnTo>
                  <a:lnTo>
                    <a:pt x="66222" y="634603"/>
                  </a:lnTo>
                  <a:lnTo>
                    <a:pt x="108203" y="643127"/>
                  </a:lnTo>
                  <a:lnTo>
                    <a:pt x="1107947" y="643127"/>
                  </a:lnTo>
                  <a:lnTo>
                    <a:pt x="1149691" y="634603"/>
                  </a:lnTo>
                  <a:lnTo>
                    <a:pt x="1183576" y="611504"/>
                  </a:lnTo>
                  <a:lnTo>
                    <a:pt x="1206317" y="577548"/>
                  </a:lnTo>
                  <a:lnTo>
                    <a:pt x="1214627" y="536447"/>
                  </a:lnTo>
                  <a:lnTo>
                    <a:pt x="1214627" y="106679"/>
                  </a:lnTo>
                  <a:lnTo>
                    <a:pt x="1206317" y="64936"/>
                  </a:lnTo>
                  <a:lnTo>
                    <a:pt x="1183576" y="31051"/>
                  </a:lnTo>
                  <a:lnTo>
                    <a:pt x="1149691" y="8310"/>
                  </a:lnTo>
                  <a:lnTo>
                    <a:pt x="1107947" y="0"/>
                  </a:lnTo>
                  <a:lnTo>
                    <a:pt x="108203" y="0"/>
                  </a:lnTo>
                  <a:close/>
                </a:path>
              </a:pathLst>
            </a:custGeom>
            <a:ln w="25400">
              <a:solidFill>
                <a:srgbClr val="172F13"/>
              </a:solidFill>
            </a:ln>
          </p:spPr>
          <p:txBody>
            <a:bodyPr wrap="square" lIns="0" tIns="0" rIns="0" bIns="0" rtlCol="0"/>
            <a:lstStyle/>
            <a:p>
              <a:endParaRPr/>
            </a:p>
          </p:txBody>
        </p:sp>
      </p:grpSp>
      <p:grpSp>
        <p:nvGrpSpPr>
          <p:cNvPr id="14" name="object 8"/>
          <p:cNvGrpSpPr/>
          <p:nvPr/>
        </p:nvGrpSpPr>
        <p:grpSpPr>
          <a:xfrm>
            <a:off x="6624409" y="4470400"/>
            <a:ext cx="1240155" cy="668655"/>
            <a:chOff x="1944116" y="4445000"/>
            <a:chExt cx="1240155" cy="668655"/>
          </a:xfrm>
        </p:grpSpPr>
        <p:sp>
          <p:nvSpPr>
            <p:cNvPr id="15" name="object 9"/>
            <p:cNvSpPr/>
            <p:nvPr/>
          </p:nvSpPr>
          <p:spPr>
            <a:xfrm>
              <a:off x="1956816" y="4457700"/>
              <a:ext cx="1214627" cy="643127"/>
            </a:xfrm>
            <a:prstGeom prst="rect">
              <a:avLst/>
            </a:prstGeom>
            <a:blipFill>
              <a:blip r:embed="rId3" cstate="print"/>
              <a:stretch>
                <a:fillRect/>
              </a:stretch>
            </a:blipFill>
          </p:spPr>
          <p:txBody>
            <a:bodyPr wrap="square" lIns="0" tIns="0" rIns="0" bIns="0" rtlCol="0"/>
            <a:lstStyle/>
            <a:p>
              <a:endParaRPr/>
            </a:p>
          </p:txBody>
        </p:sp>
        <p:sp>
          <p:nvSpPr>
            <p:cNvPr id="16" name="object 10"/>
            <p:cNvSpPr/>
            <p:nvPr/>
          </p:nvSpPr>
          <p:spPr>
            <a:xfrm>
              <a:off x="1956816" y="4457700"/>
              <a:ext cx="1214755" cy="643255"/>
            </a:xfrm>
            <a:custGeom>
              <a:avLst/>
              <a:gdLst/>
              <a:ahLst/>
              <a:cxnLst/>
              <a:rect l="l" t="t" r="r" b="b"/>
              <a:pathLst>
                <a:path w="1214755" h="643254">
                  <a:moveTo>
                    <a:pt x="108203" y="0"/>
                  </a:moveTo>
                  <a:lnTo>
                    <a:pt x="66222" y="8310"/>
                  </a:lnTo>
                  <a:lnTo>
                    <a:pt x="31813" y="31051"/>
                  </a:lnTo>
                  <a:lnTo>
                    <a:pt x="8548" y="64936"/>
                  </a:lnTo>
                  <a:lnTo>
                    <a:pt x="0" y="106679"/>
                  </a:lnTo>
                  <a:lnTo>
                    <a:pt x="0" y="536447"/>
                  </a:lnTo>
                  <a:lnTo>
                    <a:pt x="8548" y="577548"/>
                  </a:lnTo>
                  <a:lnTo>
                    <a:pt x="31813" y="611504"/>
                  </a:lnTo>
                  <a:lnTo>
                    <a:pt x="66222" y="634603"/>
                  </a:lnTo>
                  <a:lnTo>
                    <a:pt x="108203" y="643127"/>
                  </a:lnTo>
                  <a:lnTo>
                    <a:pt x="1107947" y="643127"/>
                  </a:lnTo>
                  <a:lnTo>
                    <a:pt x="1149691" y="634603"/>
                  </a:lnTo>
                  <a:lnTo>
                    <a:pt x="1183576" y="611504"/>
                  </a:lnTo>
                  <a:lnTo>
                    <a:pt x="1206317" y="577548"/>
                  </a:lnTo>
                  <a:lnTo>
                    <a:pt x="1214627" y="536447"/>
                  </a:lnTo>
                  <a:lnTo>
                    <a:pt x="1214627" y="106679"/>
                  </a:lnTo>
                  <a:lnTo>
                    <a:pt x="1206317" y="64936"/>
                  </a:lnTo>
                  <a:lnTo>
                    <a:pt x="1183576" y="31051"/>
                  </a:lnTo>
                  <a:lnTo>
                    <a:pt x="1149691" y="8310"/>
                  </a:lnTo>
                  <a:lnTo>
                    <a:pt x="1107947" y="0"/>
                  </a:lnTo>
                  <a:lnTo>
                    <a:pt x="108203" y="0"/>
                  </a:lnTo>
                  <a:close/>
                </a:path>
              </a:pathLst>
            </a:custGeom>
            <a:ln w="25400">
              <a:solidFill>
                <a:srgbClr val="172F13"/>
              </a:solidFill>
            </a:ln>
          </p:spPr>
          <p:txBody>
            <a:bodyPr wrap="square" lIns="0" tIns="0" rIns="0" bIns="0" rtlCol="0"/>
            <a:lstStyle/>
            <a:p>
              <a:endParaRPr/>
            </a:p>
          </p:txBody>
        </p:sp>
      </p:grpSp>
      <p:grpSp>
        <p:nvGrpSpPr>
          <p:cNvPr id="17" name="object 8"/>
          <p:cNvGrpSpPr/>
          <p:nvPr/>
        </p:nvGrpSpPr>
        <p:grpSpPr>
          <a:xfrm>
            <a:off x="9471696" y="4457700"/>
            <a:ext cx="1240155" cy="668655"/>
            <a:chOff x="1944116" y="4445000"/>
            <a:chExt cx="1240155" cy="668655"/>
          </a:xfrm>
        </p:grpSpPr>
        <p:sp>
          <p:nvSpPr>
            <p:cNvPr id="18" name="object 9"/>
            <p:cNvSpPr/>
            <p:nvPr/>
          </p:nvSpPr>
          <p:spPr>
            <a:xfrm>
              <a:off x="1956816" y="4457700"/>
              <a:ext cx="1214627" cy="643127"/>
            </a:xfrm>
            <a:prstGeom prst="rect">
              <a:avLst/>
            </a:prstGeom>
            <a:blipFill>
              <a:blip r:embed="rId3" cstate="print"/>
              <a:stretch>
                <a:fillRect/>
              </a:stretch>
            </a:blipFill>
          </p:spPr>
          <p:txBody>
            <a:bodyPr wrap="square" lIns="0" tIns="0" rIns="0" bIns="0" rtlCol="0"/>
            <a:lstStyle/>
            <a:p>
              <a:endParaRPr/>
            </a:p>
          </p:txBody>
        </p:sp>
        <p:sp>
          <p:nvSpPr>
            <p:cNvPr id="19" name="object 10"/>
            <p:cNvSpPr/>
            <p:nvPr/>
          </p:nvSpPr>
          <p:spPr>
            <a:xfrm>
              <a:off x="1956816" y="4457700"/>
              <a:ext cx="1214755" cy="643255"/>
            </a:xfrm>
            <a:custGeom>
              <a:avLst/>
              <a:gdLst/>
              <a:ahLst/>
              <a:cxnLst/>
              <a:rect l="l" t="t" r="r" b="b"/>
              <a:pathLst>
                <a:path w="1214755" h="643254">
                  <a:moveTo>
                    <a:pt x="108203" y="0"/>
                  </a:moveTo>
                  <a:lnTo>
                    <a:pt x="66222" y="8310"/>
                  </a:lnTo>
                  <a:lnTo>
                    <a:pt x="31813" y="31051"/>
                  </a:lnTo>
                  <a:lnTo>
                    <a:pt x="8548" y="64936"/>
                  </a:lnTo>
                  <a:lnTo>
                    <a:pt x="0" y="106679"/>
                  </a:lnTo>
                  <a:lnTo>
                    <a:pt x="0" y="536447"/>
                  </a:lnTo>
                  <a:lnTo>
                    <a:pt x="8548" y="577548"/>
                  </a:lnTo>
                  <a:lnTo>
                    <a:pt x="31813" y="611504"/>
                  </a:lnTo>
                  <a:lnTo>
                    <a:pt x="66222" y="634603"/>
                  </a:lnTo>
                  <a:lnTo>
                    <a:pt x="108203" y="643127"/>
                  </a:lnTo>
                  <a:lnTo>
                    <a:pt x="1107947" y="643127"/>
                  </a:lnTo>
                  <a:lnTo>
                    <a:pt x="1149691" y="634603"/>
                  </a:lnTo>
                  <a:lnTo>
                    <a:pt x="1183576" y="611504"/>
                  </a:lnTo>
                  <a:lnTo>
                    <a:pt x="1206317" y="577548"/>
                  </a:lnTo>
                  <a:lnTo>
                    <a:pt x="1214627" y="536447"/>
                  </a:lnTo>
                  <a:lnTo>
                    <a:pt x="1214627" y="106679"/>
                  </a:lnTo>
                  <a:lnTo>
                    <a:pt x="1206317" y="64936"/>
                  </a:lnTo>
                  <a:lnTo>
                    <a:pt x="1183576" y="31051"/>
                  </a:lnTo>
                  <a:lnTo>
                    <a:pt x="1149691" y="8310"/>
                  </a:lnTo>
                  <a:lnTo>
                    <a:pt x="1107947" y="0"/>
                  </a:lnTo>
                  <a:lnTo>
                    <a:pt x="108203" y="0"/>
                  </a:lnTo>
                  <a:close/>
                </a:path>
              </a:pathLst>
            </a:custGeom>
            <a:ln w="25400">
              <a:solidFill>
                <a:srgbClr val="172F13"/>
              </a:solidFill>
            </a:ln>
          </p:spPr>
          <p:txBody>
            <a:bodyPr wrap="square" lIns="0" tIns="0" rIns="0" bIns="0" rtlCol="0"/>
            <a:lstStyle/>
            <a:p>
              <a:endParaRPr/>
            </a:p>
          </p:txBody>
        </p:sp>
      </p:grpSp>
      <p:sp>
        <p:nvSpPr>
          <p:cNvPr id="20" name="object 11"/>
          <p:cNvSpPr txBox="1"/>
          <p:nvPr/>
        </p:nvSpPr>
        <p:spPr>
          <a:xfrm>
            <a:off x="2197099" y="4623306"/>
            <a:ext cx="736600" cy="299720"/>
          </a:xfrm>
          <a:prstGeom prst="rect">
            <a:avLst/>
          </a:prstGeom>
        </p:spPr>
        <p:txBody>
          <a:bodyPr vert="horz" wrap="square" lIns="0" tIns="12700" rIns="0" bIns="0" rtlCol="0">
            <a:spAutoFit/>
          </a:bodyPr>
          <a:lstStyle/>
          <a:p>
            <a:pPr marL="12700">
              <a:spcBef>
                <a:spcPts val="100"/>
              </a:spcBef>
            </a:pPr>
            <a:r>
              <a:rPr spc="-5" dirty="0">
                <a:solidFill>
                  <a:srgbClr val="FFFFFF"/>
                </a:solidFill>
                <a:latin typeface="Arial"/>
                <a:cs typeface="Arial"/>
              </a:rPr>
              <a:t>P</a:t>
            </a:r>
            <a:r>
              <a:rPr spc="-10" dirty="0">
                <a:solidFill>
                  <a:srgbClr val="FFFFFF"/>
                </a:solidFill>
                <a:latin typeface="Arial"/>
                <a:cs typeface="Arial"/>
              </a:rPr>
              <a:t>lug</a:t>
            </a:r>
            <a:r>
              <a:rPr dirty="0">
                <a:solidFill>
                  <a:srgbClr val="FFFFFF"/>
                </a:solidFill>
                <a:latin typeface="Arial"/>
                <a:cs typeface="Arial"/>
              </a:rPr>
              <a:t>-i</a:t>
            </a:r>
            <a:r>
              <a:rPr spc="-5" dirty="0">
                <a:solidFill>
                  <a:srgbClr val="FFFFFF"/>
                </a:solidFill>
                <a:latin typeface="Arial"/>
                <a:cs typeface="Arial"/>
              </a:rPr>
              <a:t>n</a:t>
            </a:r>
            <a:endParaRPr dirty="0">
              <a:solidFill>
                <a:prstClr val="black"/>
              </a:solidFill>
              <a:latin typeface="Arial"/>
              <a:cs typeface="Arial"/>
            </a:endParaRPr>
          </a:p>
        </p:txBody>
      </p:sp>
      <p:sp>
        <p:nvSpPr>
          <p:cNvPr id="21" name="object 11"/>
          <p:cNvSpPr txBox="1"/>
          <p:nvPr/>
        </p:nvSpPr>
        <p:spPr>
          <a:xfrm>
            <a:off x="4326660" y="4616575"/>
            <a:ext cx="73660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Arial"/>
                <a:cs typeface="Arial"/>
              </a:rPr>
              <a:t>P</a:t>
            </a:r>
            <a:r>
              <a:rPr sz="1800" spc="-10" dirty="0">
                <a:solidFill>
                  <a:srgbClr val="FFFFFF"/>
                </a:solidFill>
                <a:latin typeface="Arial"/>
                <a:cs typeface="Arial"/>
              </a:rPr>
              <a:t>lug</a:t>
            </a:r>
            <a:r>
              <a:rPr sz="1800" dirty="0">
                <a:solidFill>
                  <a:srgbClr val="FFFFFF"/>
                </a:solidFill>
                <a:latin typeface="Arial"/>
                <a:cs typeface="Arial"/>
              </a:rPr>
              <a:t>-i</a:t>
            </a:r>
            <a:r>
              <a:rPr sz="1800" spc="-5" dirty="0">
                <a:solidFill>
                  <a:srgbClr val="FFFFFF"/>
                </a:solidFill>
                <a:latin typeface="Arial"/>
                <a:cs typeface="Arial"/>
              </a:rPr>
              <a:t>n</a:t>
            </a:r>
            <a:endParaRPr sz="1800" dirty="0">
              <a:latin typeface="Arial"/>
              <a:cs typeface="Arial"/>
            </a:endParaRPr>
          </a:p>
        </p:txBody>
      </p:sp>
      <p:sp>
        <p:nvSpPr>
          <p:cNvPr id="22" name="object 11"/>
          <p:cNvSpPr txBox="1"/>
          <p:nvPr/>
        </p:nvSpPr>
        <p:spPr>
          <a:xfrm>
            <a:off x="6915673" y="4697889"/>
            <a:ext cx="73660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Arial"/>
                <a:cs typeface="Arial"/>
              </a:rPr>
              <a:t>P</a:t>
            </a:r>
            <a:r>
              <a:rPr sz="1800" spc="-10" dirty="0">
                <a:solidFill>
                  <a:srgbClr val="FFFFFF"/>
                </a:solidFill>
                <a:latin typeface="Arial"/>
                <a:cs typeface="Arial"/>
              </a:rPr>
              <a:t>lug</a:t>
            </a:r>
            <a:r>
              <a:rPr sz="1800" dirty="0">
                <a:solidFill>
                  <a:srgbClr val="FFFFFF"/>
                </a:solidFill>
                <a:latin typeface="Arial"/>
                <a:cs typeface="Arial"/>
              </a:rPr>
              <a:t>-i</a:t>
            </a:r>
            <a:r>
              <a:rPr sz="1800" spc="-5" dirty="0">
                <a:solidFill>
                  <a:srgbClr val="FFFFFF"/>
                </a:solidFill>
                <a:latin typeface="Arial"/>
                <a:cs typeface="Arial"/>
              </a:rPr>
              <a:t>n</a:t>
            </a:r>
            <a:endParaRPr sz="1800" dirty="0">
              <a:latin typeface="Arial"/>
              <a:cs typeface="Arial"/>
            </a:endParaRPr>
          </a:p>
        </p:txBody>
      </p:sp>
      <p:sp>
        <p:nvSpPr>
          <p:cNvPr id="23" name="object 11"/>
          <p:cNvSpPr txBox="1"/>
          <p:nvPr/>
        </p:nvSpPr>
        <p:spPr>
          <a:xfrm>
            <a:off x="9723409" y="4697889"/>
            <a:ext cx="73660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Arial"/>
                <a:cs typeface="Arial"/>
              </a:rPr>
              <a:t>P</a:t>
            </a:r>
            <a:r>
              <a:rPr sz="1800" spc="-10" dirty="0">
                <a:solidFill>
                  <a:srgbClr val="FFFFFF"/>
                </a:solidFill>
                <a:latin typeface="Arial"/>
                <a:cs typeface="Arial"/>
              </a:rPr>
              <a:t>lug</a:t>
            </a:r>
            <a:r>
              <a:rPr sz="1800" dirty="0">
                <a:solidFill>
                  <a:srgbClr val="FFFFFF"/>
                </a:solidFill>
                <a:latin typeface="Arial"/>
                <a:cs typeface="Arial"/>
              </a:rPr>
              <a:t>-i</a:t>
            </a:r>
            <a:r>
              <a:rPr sz="1800" spc="-5" dirty="0">
                <a:solidFill>
                  <a:srgbClr val="FFFFFF"/>
                </a:solidFill>
                <a:latin typeface="Arial"/>
                <a:cs typeface="Arial"/>
              </a:rPr>
              <a:t>n</a:t>
            </a:r>
            <a:endParaRPr sz="1800" dirty="0">
              <a:latin typeface="Arial"/>
              <a:cs typeface="Arial"/>
            </a:endParaRPr>
          </a:p>
        </p:txBody>
      </p:sp>
      <p:sp>
        <p:nvSpPr>
          <p:cNvPr id="24" name="object 7"/>
          <p:cNvSpPr txBox="1"/>
          <p:nvPr/>
        </p:nvSpPr>
        <p:spPr>
          <a:xfrm>
            <a:off x="5420945" y="5224187"/>
            <a:ext cx="1350110" cy="320601"/>
          </a:xfrm>
          <a:prstGeom prst="rect">
            <a:avLst/>
          </a:prstGeom>
        </p:spPr>
        <p:txBody>
          <a:bodyPr vert="horz" wrap="square" lIns="0" tIns="12700" rIns="0" bIns="0" rtlCol="0">
            <a:spAutoFit/>
          </a:bodyPr>
          <a:lstStyle/>
          <a:p>
            <a:pPr marL="12700">
              <a:lnSpc>
                <a:spcPct val="100000"/>
              </a:lnSpc>
              <a:spcBef>
                <a:spcPts val="100"/>
              </a:spcBef>
            </a:pPr>
            <a:r>
              <a:rPr sz="2000" spc="-10" dirty="0">
                <a:latin typeface="Arial"/>
                <a:cs typeface="Arial"/>
              </a:rPr>
              <a:t>Run</a:t>
            </a:r>
            <a:r>
              <a:rPr sz="2000" dirty="0">
                <a:latin typeface="Arial"/>
                <a:cs typeface="Arial"/>
              </a:rPr>
              <a:t>t</a:t>
            </a:r>
            <a:r>
              <a:rPr sz="2000" spc="-10" dirty="0">
                <a:latin typeface="Arial"/>
                <a:cs typeface="Arial"/>
              </a:rPr>
              <a:t>i</a:t>
            </a:r>
            <a:r>
              <a:rPr sz="2000" dirty="0">
                <a:latin typeface="Arial"/>
                <a:cs typeface="Arial"/>
              </a:rPr>
              <a:t>m</a:t>
            </a:r>
            <a:r>
              <a:rPr sz="2000" spc="-5" dirty="0">
                <a:latin typeface="Arial"/>
                <a:cs typeface="Arial"/>
              </a:rPr>
              <a:t>e</a:t>
            </a:r>
            <a:endParaRPr sz="2000" dirty="0">
              <a:latin typeface="Arial"/>
              <a:cs typeface="Arial"/>
            </a:endParaRPr>
          </a:p>
        </p:txBody>
      </p:sp>
      <p:sp>
        <p:nvSpPr>
          <p:cNvPr id="25" name="object 24"/>
          <p:cNvSpPr/>
          <p:nvPr/>
        </p:nvSpPr>
        <p:spPr>
          <a:xfrm>
            <a:off x="3166872" y="4730507"/>
            <a:ext cx="3358760" cy="141825"/>
          </a:xfrm>
          <a:custGeom>
            <a:avLst/>
            <a:gdLst/>
            <a:ahLst/>
            <a:cxnLst/>
            <a:rect l="l" t="t" r="r" b="b"/>
            <a:pathLst>
              <a:path w="2082164" h="99060">
                <a:moveTo>
                  <a:pt x="417576" y="50292"/>
                </a:moveTo>
                <a:lnTo>
                  <a:pt x="335280" y="1524"/>
                </a:lnTo>
                <a:lnTo>
                  <a:pt x="330708" y="1524"/>
                </a:lnTo>
                <a:lnTo>
                  <a:pt x="327660" y="3048"/>
                </a:lnTo>
                <a:lnTo>
                  <a:pt x="327660" y="7620"/>
                </a:lnTo>
                <a:lnTo>
                  <a:pt x="329184" y="10668"/>
                </a:lnTo>
                <a:lnTo>
                  <a:pt x="389483" y="45643"/>
                </a:lnTo>
                <a:lnTo>
                  <a:pt x="4572" y="44196"/>
                </a:lnTo>
                <a:lnTo>
                  <a:pt x="1524" y="45720"/>
                </a:lnTo>
                <a:lnTo>
                  <a:pt x="0" y="48768"/>
                </a:lnTo>
                <a:lnTo>
                  <a:pt x="1524" y="53340"/>
                </a:lnTo>
                <a:lnTo>
                  <a:pt x="4572" y="54864"/>
                </a:lnTo>
                <a:lnTo>
                  <a:pt x="389737" y="56311"/>
                </a:lnTo>
                <a:lnTo>
                  <a:pt x="329184" y="91440"/>
                </a:lnTo>
                <a:lnTo>
                  <a:pt x="327660" y="94488"/>
                </a:lnTo>
                <a:lnTo>
                  <a:pt x="327660" y="97536"/>
                </a:lnTo>
                <a:lnTo>
                  <a:pt x="330708" y="99060"/>
                </a:lnTo>
                <a:lnTo>
                  <a:pt x="333756" y="99060"/>
                </a:lnTo>
                <a:lnTo>
                  <a:pt x="407098" y="56375"/>
                </a:lnTo>
                <a:lnTo>
                  <a:pt x="408432" y="56388"/>
                </a:lnTo>
                <a:lnTo>
                  <a:pt x="411480" y="54864"/>
                </a:lnTo>
                <a:lnTo>
                  <a:pt x="411899" y="53581"/>
                </a:lnTo>
                <a:lnTo>
                  <a:pt x="413004" y="52946"/>
                </a:lnTo>
                <a:lnTo>
                  <a:pt x="417576" y="50292"/>
                </a:lnTo>
                <a:close/>
              </a:path>
              <a:path w="2082164" h="99060">
                <a:moveTo>
                  <a:pt x="1754124" y="92964"/>
                </a:moveTo>
                <a:lnTo>
                  <a:pt x="1752600" y="89916"/>
                </a:lnTo>
                <a:lnTo>
                  <a:pt x="1692287" y="54927"/>
                </a:lnTo>
                <a:lnTo>
                  <a:pt x="1674177" y="54864"/>
                </a:lnTo>
                <a:lnTo>
                  <a:pt x="1746504" y="99060"/>
                </a:lnTo>
                <a:lnTo>
                  <a:pt x="1751076" y="99060"/>
                </a:lnTo>
                <a:lnTo>
                  <a:pt x="1754124" y="96012"/>
                </a:lnTo>
                <a:lnTo>
                  <a:pt x="1754124" y="92964"/>
                </a:lnTo>
                <a:close/>
              </a:path>
              <a:path w="2082164" h="99060">
                <a:moveTo>
                  <a:pt x="2081784" y="51816"/>
                </a:moveTo>
                <a:lnTo>
                  <a:pt x="2080260" y="47244"/>
                </a:lnTo>
                <a:lnTo>
                  <a:pt x="2077212" y="45720"/>
                </a:lnTo>
                <a:lnTo>
                  <a:pt x="1692033" y="44259"/>
                </a:lnTo>
                <a:lnTo>
                  <a:pt x="1752600" y="9144"/>
                </a:lnTo>
                <a:lnTo>
                  <a:pt x="1754124" y="6096"/>
                </a:lnTo>
                <a:lnTo>
                  <a:pt x="1754124" y="3048"/>
                </a:lnTo>
                <a:lnTo>
                  <a:pt x="1751076" y="0"/>
                </a:lnTo>
                <a:lnTo>
                  <a:pt x="1748028" y="1524"/>
                </a:lnTo>
                <a:lnTo>
                  <a:pt x="1664208" y="48768"/>
                </a:lnTo>
                <a:lnTo>
                  <a:pt x="1668780" y="51562"/>
                </a:lnTo>
                <a:lnTo>
                  <a:pt x="1669694" y="52120"/>
                </a:lnTo>
                <a:lnTo>
                  <a:pt x="1670304" y="53340"/>
                </a:lnTo>
                <a:lnTo>
                  <a:pt x="1673352" y="54864"/>
                </a:lnTo>
                <a:lnTo>
                  <a:pt x="1674177" y="54864"/>
                </a:lnTo>
                <a:lnTo>
                  <a:pt x="1676400" y="54864"/>
                </a:lnTo>
                <a:lnTo>
                  <a:pt x="1692287" y="54927"/>
                </a:lnTo>
                <a:lnTo>
                  <a:pt x="2077212" y="56388"/>
                </a:lnTo>
                <a:lnTo>
                  <a:pt x="2080260" y="54864"/>
                </a:lnTo>
                <a:lnTo>
                  <a:pt x="2081784" y="51816"/>
                </a:lnTo>
                <a:close/>
              </a:path>
            </a:pathLst>
          </a:custGeom>
          <a:solidFill>
            <a:srgbClr val="172F13"/>
          </a:solidFill>
        </p:spPr>
        <p:txBody>
          <a:bodyPr wrap="square" lIns="0" tIns="0" rIns="0" bIns="0" rtlCol="0"/>
          <a:lstStyle/>
          <a:p>
            <a:endParaRPr/>
          </a:p>
        </p:txBody>
      </p:sp>
    </p:spTree>
    <p:extLst>
      <p:ext uri="{BB962C8B-B14F-4D97-AF65-F5344CB8AC3E}">
        <p14:creationId xmlns:p14="http://schemas.microsoft.com/office/powerpoint/2010/main" val="3929265653"/>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Lifecycle Layer</a:t>
            </a:r>
          </a:p>
        </p:txBody>
      </p:sp>
      <p:sp>
        <p:nvSpPr>
          <p:cNvPr id="3" name="Content Placeholder 2"/>
          <p:cNvSpPr>
            <a:spLocks noGrp="1"/>
          </p:cNvSpPr>
          <p:nvPr>
            <p:ph sz="half" idx="1"/>
          </p:nvPr>
        </p:nvSpPr>
        <p:spPr/>
        <p:txBody>
          <a:bodyPr>
            <a:normAutofit fontScale="70000" lnSpcReduction="20000"/>
          </a:bodyPr>
          <a:lstStyle/>
          <a:p>
            <a:r>
              <a:rPr lang="en-US" dirty="0"/>
              <a:t>The lifecycle layer defines how bundles are dynamically installed and managed in the </a:t>
            </a:r>
            <a:r>
              <a:rPr lang="en-US" dirty="0" err="1"/>
              <a:t>OSGi</a:t>
            </a:r>
            <a:r>
              <a:rPr lang="en-US" dirty="0"/>
              <a:t> framework. </a:t>
            </a:r>
          </a:p>
          <a:p>
            <a:r>
              <a:rPr lang="en-US" dirty="0" smtClean="0"/>
              <a:t>The </a:t>
            </a:r>
            <a:r>
              <a:rPr lang="en-US" dirty="0"/>
              <a:t>lifecycle layer serves two different purposes. External to your application, the lifecycle layer precisely defines the bundle lifecycle operations (install, update, start, stop, and uninstall</a:t>
            </a:r>
            <a:r>
              <a:rPr lang="en-US" dirty="0" smtClean="0"/>
              <a:t>).</a:t>
            </a:r>
          </a:p>
          <a:p>
            <a:r>
              <a:rPr lang="en-US" dirty="0" smtClean="0"/>
              <a:t>Internal </a:t>
            </a:r>
            <a:r>
              <a:rPr lang="en-US" dirty="0"/>
              <a:t>to your application, the lifecycle layer defines how your bundles gain access to their execution context, which provides them with a way to interact with the </a:t>
            </a:r>
            <a:r>
              <a:rPr lang="en-US" dirty="0" err="1"/>
              <a:t>OSGi</a:t>
            </a:r>
            <a:r>
              <a:rPr lang="en-US" dirty="0"/>
              <a:t> framework and the facilities it provides during </a:t>
            </a:r>
            <a:r>
              <a:rPr lang="en-US" dirty="0" smtClean="0"/>
              <a:t>execution.</a:t>
            </a:r>
          </a:p>
          <a:p>
            <a:r>
              <a:rPr lang="en-US" dirty="0" smtClean="0"/>
              <a:t>This </a:t>
            </a:r>
            <a:r>
              <a:rPr lang="en-US" dirty="0"/>
              <a:t>overall approach to the lifecycle layer is powerful because it lets you create externally (and remotely) managed applications or completely </a:t>
            </a:r>
            <a:r>
              <a:rPr lang="en-US" dirty="0" err="1"/>
              <a:t>selfmanaged</a:t>
            </a:r>
            <a:r>
              <a:rPr lang="en-US" dirty="0"/>
              <a:t> applications (or any combination).</a:t>
            </a:r>
          </a:p>
        </p:txBody>
      </p:sp>
      <p:pic>
        <p:nvPicPr>
          <p:cNvPr id="5" name="Content Placeholder 4"/>
          <p:cNvPicPr>
            <a:picLocks noGrp="1" noChangeAspect="1"/>
          </p:cNvPicPr>
          <p:nvPr>
            <p:ph sz="half" idx="2"/>
          </p:nvPr>
        </p:nvPicPr>
        <p:blipFill>
          <a:blip r:embed="rId2"/>
          <a:stretch>
            <a:fillRect/>
          </a:stretch>
        </p:blipFill>
        <p:spPr>
          <a:xfrm>
            <a:off x="6315210" y="1825625"/>
            <a:ext cx="4791075" cy="3657600"/>
          </a:xfrm>
          <a:prstGeom prst="rect">
            <a:avLst/>
          </a:prstGeom>
        </p:spPr>
      </p:pic>
    </p:spTree>
    <p:extLst>
      <p:ext uri="{BB962C8B-B14F-4D97-AF65-F5344CB8AC3E}">
        <p14:creationId xmlns:p14="http://schemas.microsoft.com/office/powerpoint/2010/main" val="331650167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Service Layer</a:t>
            </a:r>
          </a:p>
        </p:txBody>
      </p:sp>
      <p:sp>
        <p:nvSpPr>
          <p:cNvPr id="3" name="Content Placeholder 2"/>
          <p:cNvSpPr>
            <a:spLocks noGrp="1"/>
          </p:cNvSpPr>
          <p:nvPr>
            <p:ph sz="half" idx="1"/>
          </p:nvPr>
        </p:nvSpPr>
        <p:spPr/>
        <p:txBody>
          <a:bodyPr>
            <a:normAutofit fontScale="92500" lnSpcReduction="10000"/>
          </a:bodyPr>
          <a:lstStyle/>
          <a:p>
            <a:r>
              <a:rPr lang="en-US" dirty="0"/>
              <a:t>Service layer supports and promotes a flexible application programming model incorporating concepts popularized by service-oriented computing. </a:t>
            </a:r>
            <a:endParaRPr lang="en-US" dirty="0" smtClean="0"/>
          </a:p>
          <a:p>
            <a:r>
              <a:rPr lang="en-US" dirty="0" smtClean="0"/>
              <a:t> </a:t>
            </a:r>
            <a:r>
              <a:rPr lang="en-US" dirty="0"/>
              <a:t>The main concepts revolve around the service-oriented publish, find, and bind interaction pattern: service providers publish their services into a service registry, while service clients search the registry to find available services to use.</a:t>
            </a:r>
          </a:p>
        </p:txBody>
      </p:sp>
      <p:pic>
        <p:nvPicPr>
          <p:cNvPr id="5" name="Content Placeholder 4"/>
          <p:cNvPicPr>
            <a:picLocks noGrp="1" noChangeAspect="1"/>
          </p:cNvPicPr>
          <p:nvPr>
            <p:ph sz="half" idx="2"/>
          </p:nvPr>
        </p:nvPicPr>
        <p:blipFill>
          <a:blip r:embed="rId2"/>
          <a:stretch>
            <a:fillRect/>
          </a:stretch>
        </p:blipFill>
        <p:spPr>
          <a:xfrm>
            <a:off x="6276703" y="2043266"/>
            <a:ext cx="5181600" cy="3080031"/>
          </a:xfrm>
          <a:prstGeom prst="rect">
            <a:avLst/>
          </a:prstGeom>
        </p:spPr>
      </p:pic>
    </p:spTree>
    <p:extLst>
      <p:ext uri="{BB962C8B-B14F-4D97-AF65-F5344CB8AC3E}">
        <p14:creationId xmlns:p14="http://schemas.microsoft.com/office/powerpoint/2010/main" val="395008109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pattFill prst="pct5">
            <a:fgClr>
              <a:schemeClr val="accent1"/>
            </a:fgClr>
            <a:bgClr>
              <a:schemeClr val="bg1"/>
            </a:bgClr>
          </a:pattFill>
        </p:spPr>
        <p:txBody>
          <a:bodyPr/>
          <a:lstStyle/>
          <a:p>
            <a:r>
              <a:rPr lang="en-US" dirty="0"/>
              <a:t>Bundle Class-Search Order</a:t>
            </a:r>
            <a:br>
              <a:rPr lang="en-US" dirty="0"/>
            </a:br>
            <a:endParaRPr lang="en-US" dirty="0"/>
          </a:p>
        </p:txBody>
      </p:sp>
      <p:sp>
        <p:nvSpPr>
          <p:cNvPr id="3" name="Content Placeholder 2"/>
          <p:cNvSpPr>
            <a:spLocks noGrp="1"/>
          </p:cNvSpPr>
          <p:nvPr>
            <p:ph idx="1"/>
          </p:nvPr>
        </p:nvSpPr>
        <p:spPr/>
        <p:txBody>
          <a:bodyPr/>
          <a:lstStyle/>
          <a:p>
            <a:r>
              <a:rPr lang="en-US" dirty="0"/>
              <a:t> If the class is from a package starting with java., the parent class loader is asked for the class. If the class is found, it’s used. If there is no such class, the search ends with an exception. </a:t>
            </a:r>
            <a:endParaRPr lang="en-US" dirty="0" smtClean="0"/>
          </a:p>
          <a:p>
            <a:r>
              <a:rPr lang="en-US" dirty="0" smtClean="0"/>
              <a:t> </a:t>
            </a:r>
            <a:r>
              <a:rPr lang="en-US" dirty="0"/>
              <a:t>If the class is from a package imported by the bundle, the framework asks the exporting bundle for the class. If the class is found, it’s used. If there is no such class, the search ends with an exception</a:t>
            </a:r>
            <a:r>
              <a:rPr lang="en-US" dirty="0" smtClean="0"/>
              <a:t>.</a:t>
            </a:r>
          </a:p>
          <a:p>
            <a:r>
              <a:rPr lang="en-US" dirty="0" smtClean="0"/>
              <a:t>At </a:t>
            </a:r>
            <a:r>
              <a:rPr lang="en-US" dirty="0"/>
              <a:t>last the bundle class path is searched for the class. If it’s found, it’s used. If there is no such class, the search ends with an exception. Note : Each </a:t>
            </a:r>
            <a:r>
              <a:rPr lang="en-US" dirty="0" err="1"/>
              <a:t>OSGi</a:t>
            </a:r>
            <a:r>
              <a:rPr lang="en-US" dirty="0"/>
              <a:t> bundle has a class loader associated with it</a:t>
            </a:r>
          </a:p>
        </p:txBody>
      </p:sp>
    </p:spTree>
    <p:extLst>
      <p:ext uri="{BB962C8B-B14F-4D97-AF65-F5344CB8AC3E}">
        <p14:creationId xmlns:p14="http://schemas.microsoft.com/office/powerpoint/2010/main" val="3444875355"/>
      </p:ext>
    </p:extLst>
  </p:cSld>
  <p:clrMapOvr>
    <a:overrideClrMapping bg1="lt1" tx1="dk1" bg2="lt2" tx2="dk2" accent1="accent1" accent2="accent2" accent3="accent3" accent4="accent4" accent5="accent5" accent6="accent6" hlink="hlink" folHlink="folHlink"/>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OSGI </a:t>
            </a:r>
            <a:r>
              <a:rPr lang="en-US" dirty="0" smtClean="0">
                <a:ln>
                  <a:solidFill>
                    <a:schemeClr val="accent1"/>
                  </a:solidFill>
                </a:ln>
                <a:solidFill>
                  <a:srgbClr val="00B0F0"/>
                </a:solidFill>
              </a:rPr>
              <a:t>Service</a:t>
            </a:r>
            <a:r>
              <a:rPr lang="en-US" dirty="0" smtClean="0"/>
              <a:t> Registry.</a:t>
            </a:r>
            <a:endParaRPr lang="en-US" dirty="0"/>
          </a:p>
        </p:txBody>
      </p:sp>
      <p:sp>
        <p:nvSpPr>
          <p:cNvPr id="3" name="Content Placeholder 2"/>
          <p:cNvSpPr>
            <a:spLocks noGrp="1"/>
          </p:cNvSpPr>
          <p:nvPr>
            <p:ph sz="half" idx="1"/>
          </p:nvPr>
        </p:nvSpPr>
        <p:spPr/>
        <p:txBody>
          <a:bodyPr>
            <a:normAutofit/>
          </a:bodyPr>
          <a:lstStyle/>
          <a:p>
            <a:pPr marL="0" indent="0">
              <a:buNone/>
            </a:pPr>
            <a:r>
              <a:rPr lang="en-US" dirty="0" smtClean="0"/>
              <a:t>Provider </a:t>
            </a:r>
            <a:r>
              <a:rPr lang="en-US" dirty="0"/>
              <a:t>Bundle </a:t>
            </a:r>
            <a:endParaRPr lang="en-US" dirty="0" smtClean="0"/>
          </a:p>
          <a:p>
            <a:pPr lvl="1">
              <a:buFont typeface="Wingdings" panose="05000000000000000000" pitchFamily="2" charset="2"/>
              <a:buChar char="Ø"/>
            </a:pPr>
            <a:r>
              <a:rPr lang="en-US" dirty="0" smtClean="0"/>
              <a:t> </a:t>
            </a:r>
            <a:r>
              <a:rPr lang="en-US" dirty="0"/>
              <a:t>implement interface </a:t>
            </a:r>
            <a:r>
              <a:rPr lang="en-US" dirty="0" smtClean="0"/>
              <a:t> </a:t>
            </a:r>
          </a:p>
          <a:p>
            <a:pPr lvl="1">
              <a:buFont typeface="Wingdings" panose="05000000000000000000" pitchFamily="2" charset="2"/>
              <a:buChar char="Ø"/>
            </a:pPr>
            <a:r>
              <a:rPr lang="en-US" dirty="0"/>
              <a:t> </a:t>
            </a:r>
            <a:r>
              <a:rPr lang="en-US" dirty="0" smtClean="0"/>
              <a:t>register </a:t>
            </a:r>
            <a:r>
              <a:rPr lang="en-US" dirty="0"/>
              <a:t>service </a:t>
            </a:r>
            <a:endParaRPr lang="en-US" dirty="0" smtClean="0"/>
          </a:p>
          <a:p>
            <a:pPr marL="457200" lvl="1" indent="0">
              <a:buNone/>
            </a:pPr>
            <a:endParaRPr lang="en-US" dirty="0" smtClean="0"/>
          </a:p>
          <a:p>
            <a:pPr marL="0" indent="0">
              <a:buNone/>
            </a:pPr>
            <a:r>
              <a:rPr lang="en-US" dirty="0" smtClean="0"/>
              <a:t>Client </a:t>
            </a:r>
            <a:r>
              <a:rPr lang="en-US" dirty="0"/>
              <a:t>Bundle </a:t>
            </a:r>
            <a:endParaRPr lang="en-US" dirty="0" smtClean="0"/>
          </a:p>
          <a:p>
            <a:pPr lvl="1">
              <a:buFont typeface="Wingdings" panose="05000000000000000000" pitchFamily="2" charset="2"/>
              <a:buChar char="Ø"/>
            </a:pPr>
            <a:r>
              <a:rPr lang="en-US" dirty="0" smtClean="0"/>
              <a:t>find </a:t>
            </a:r>
            <a:r>
              <a:rPr lang="en-US" dirty="0"/>
              <a:t>in registry </a:t>
            </a:r>
            <a:endParaRPr lang="en-US" dirty="0" smtClean="0"/>
          </a:p>
          <a:p>
            <a:pPr lvl="1">
              <a:buFont typeface="Wingdings" panose="05000000000000000000" pitchFamily="2" charset="2"/>
              <a:buChar char="Ø"/>
            </a:pPr>
            <a:r>
              <a:rPr lang="en-US" dirty="0" smtClean="0"/>
              <a:t> </a:t>
            </a:r>
            <a:r>
              <a:rPr lang="en-US" dirty="0"/>
              <a:t>react when registered/unregistered</a:t>
            </a:r>
          </a:p>
          <a:p>
            <a:endParaRPr lang="en-US" dirty="0"/>
          </a:p>
        </p:txBody>
      </p:sp>
      <p:sp>
        <p:nvSpPr>
          <p:cNvPr id="4" name="Content Placeholder 3"/>
          <p:cNvSpPr>
            <a:spLocks noGrp="1"/>
          </p:cNvSpPr>
          <p:nvPr>
            <p:ph sz="half" idx="2"/>
          </p:nvPr>
        </p:nvSpPr>
        <p:spPr/>
        <p:txBody>
          <a:bodyPr>
            <a:normAutofit/>
          </a:bodyPr>
          <a:lstStyle/>
          <a:p>
            <a:pPr marL="0" indent="0">
              <a:buNone/>
            </a:pPr>
            <a:r>
              <a:rPr lang="en-US" dirty="0" smtClean="0"/>
              <a:t>Core interfaces</a:t>
            </a:r>
          </a:p>
          <a:p>
            <a:pPr lvl="1">
              <a:buFont typeface="Wingdings" panose="05000000000000000000" pitchFamily="2" charset="2"/>
              <a:buChar char="Ø"/>
            </a:pPr>
            <a:r>
              <a:rPr lang="en-US" dirty="0" err="1" smtClean="0"/>
              <a:t>ServiceRegistration</a:t>
            </a:r>
            <a:endParaRPr lang="en-US" dirty="0" smtClean="0"/>
          </a:p>
          <a:p>
            <a:pPr lvl="1">
              <a:buFont typeface="Wingdings" panose="05000000000000000000" pitchFamily="2" charset="2"/>
              <a:buChar char="Ø"/>
            </a:pPr>
            <a:r>
              <a:rPr lang="en-US" dirty="0" err="1" smtClean="0"/>
              <a:t>ServiceReference</a:t>
            </a:r>
            <a:endParaRPr lang="en-US" dirty="0"/>
          </a:p>
          <a:p>
            <a:pPr lvl="1">
              <a:buFont typeface="Wingdings" panose="05000000000000000000" pitchFamily="2" charset="2"/>
              <a:buChar char="Ø"/>
            </a:pPr>
            <a:r>
              <a:rPr lang="en-US" dirty="0" err="1" smtClean="0"/>
              <a:t>ServiceTracker</a:t>
            </a:r>
            <a:r>
              <a:rPr lang="en-US" dirty="0" smtClean="0"/>
              <a:t>  </a:t>
            </a:r>
          </a:p>
          <a:p>
            <a:pPr marL="0" indent="0">
              <a:buNone/>
            </a:pPr>
            <a:r>
              <a:rPr lang="en-US" dirty="0" smtClean="0"/>
              <a:t>Often registered/used</a:t>
            </a:r>
          </a:p>
          <a:p>
            <a:pPr lvl="1">
              <a:buFont typeface="Wingdings" panose="05000000000000000000" pitchFamily="2" charset="2"/>
              <a:buChar char="Ø"/>
            </a:pPr>
            <a:r>
              <a:rPr lang="en-US" dirty="0" smtClean="0"/>
              <a:t>Spring DM</a:t>
            </a:r>
          </a:p>
          <a:p>
            <a:pPr lvl="1">
              <a:buFont typeface="Wingdings" panose="05000000000000000000" pitchFamily="2" charset="2"/>
              <a:buChar char="Ø"/>
            </a:pPr>
            <a:r>
              <a:rPr lang="en-US" dirty="0" smtClean="0"/>
              <a:t> Declarative Services </a:t>
            </a:r>
          </a:p>
          <a:p>
            <a:pPr lvl="1">
              <a:buFont typeface="Wingdings" panose="05000000000000000000" pitchFamily="2" charset="2"/>
              <a:buChar char="Ø"/>
            </a:pPr>
            <a:r>
              <a:rPr lang="en-US" dirty="0" smtClean="0"/>
              <a:t>Blueprint</a:t>
            </a:r>
            <a:endParaRPr lang="en-US" dirty="0"/>
          </a:p>
        </p:txBody>
      </p:sp>
    </p:spTree>
    <p:extLst>
      <p:ext uri="{BB962C8B-B14F-4D97-AF65-F5344CB8AC3E}">
        <p14:creationId xmlns:p14="http://schemas.microsoft.com/office/powerpoint/2010/main" val="289865154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OSGI console</a:t>
            </a:r>
            <a:endParaRPr lang="en-US" dirty="0"/>
          </a:p>
        </p:txBody>
      </p:sp>
      <p:sp>
        <p:nvSpPr>
          <p:cNvPr id="3" name="Content Placeholder 2"/>
          <p:cNvSpPr>
            <a:spLocks noGrp="1"/>
          </p:cNvSpPr>
          <p:nvPr>
            <p:ph idx="1"/>
          </p:nvPr>
        </p:nvSpPr>
        <p:spPr/>
        <p:txBody>
          <a:bodyPr/>
          <a:lstStyle/>
          <a:p>
            <a:r>
              <a:rPr lang="en-US" dirty="0" smtClean="0"/>
              <a:t>The state of the running bundles can be viewed in Eclipse IDE using the OSGI console .</a:t>
            </a:r>
          </a:p>
          <a:p>
            <a:r>
              <a:rPr lang="en-US" dirty="0" smtClean="0"/>
              <a:t>The </a:t>
            </a:r>
            <a:r>
              <a:rPr lang="en-US" dirty="0" err="1" smtClean="0"/>
              <a:t>osgi</a:t>
            </a:r>
            <a:r>
              <a:rPr lang="en-US" dirty="0" smtClean="0"/>
              <a:t> console gives a command line like interface to execute various commands on the OSGI container to know the state and to change the state of a bundle</a:t>
            </a:r>
          </a:p>
          <a:p>
            <a:endParaRPr lang="en-US" dirty="0"/>
          </a:p>
          <a:p>
            <a:r>
              <a:rPr lang="en-US" dirty="0" smtClean="0"/>
              <a:t>A bundle can be started  , stopped using the command line.</a:t>
            </a:r>
          </a:p>
          <a:p>
            <a:pPr marL="0" indent="0">
              <a:buNone/>
            </a:pPr>
            <a:endParaRPr lang="en-US" dirty="0"/>
          </a:p>
        </p:txBody>
      </p:sp>
    </p:spTree>
    <p:extLst>
      <p:ext uri="{BB962C8B-B14F-4D97-AF65-F5344CB8AC3E}">
        <p14:creationId xmlns:p14="http://schemas.microsoft.com/office/powerpoint/2010/main" val="953028721"/>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391150" y="2824162"/>
            <a:ext cx="1409700" cy="1209675"/>
          </a:xfrm>
          <a:prstGeom prst="rect">
            <a:avLst/>
          </a:prstGeom>
        </p:spPr>
      </p:pic>
      <p:pic>
        <p:nvPicPr>
          <p:cNvPr id="3" name="Picture 2"/>
          <p:cNvPicPr>
            <a:picLocks noChangeAspect="1"/>
          </p:cNvPicPr>
          <p:nvPr/>
        </p:nvPicPr>
        <p:blipFill>
          <a:blip r:embed="rId2"/>
          <a:stretch>
            <a:fillRect/>
          </a:stretch>
        </p:blipFill>
        <p:spPr>
          <a:xfrm>
            <a:off x="5543550" y="2976562"/>
            <a:ext cx="1409700" cy="1209675"/>
          </a:xfrm>
          <a:prstGeom prst="rect">
            <a:avLst/>
          </a:prstGeom>
        </p:spPr>
      </p:pic>
      <p:pic>
        <p:nvPicPr>
          <p:cNvPr id="4" name="Picture 3"/>
          <p:cNvPicPr>
            <a:picLocks noChangeAspect="1"/>
          </p:cNvPicPr>
          <p:nvPr/>
        </p:nvPicPr>
        <p:blipFill>
          <a:blip r:embed="rId3"/>
          <a:stretch>
            <a:fillRect/>
          </a:stretch>
        </p:blipFill>
        <p:spPr>
          <a:xfrm>
            <a:off x="1771650" y="740228"/>
            <a:ext cx="7239000" cy="5911895"/>
          </a:xfrm>
          <a:prstGeom prst="rect">
            <a:avLst/>
          </a:prstGeom>
        </p:spPr>
      </p:pic>
    </p:spTree>
    <p:extLst>
      <p:ext uri="{BB962C8B-B14F-4D97-AF65-F5344CB8AC3E}">
        <p14:creationId xmlns:p14="http://schemas.microsoft.com/office/powerpoint/2010/main" val="2493244539"/>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229546724"/>
              </p:ext>
            </p:extLst>
          </p:nvPr>
        </p:nvGraphicFramePr>
        <p:xfrm>
          <a:off x="2499358" y="771886"/>
          <a:ext cx="6278882" cy="5574319"/>
        </p:xfrm>
        <a:graphic>
          <a:graphicData uri="http://schemas.openxmlformats.org/drawingml/2006/table">
            <a:tbl>
              <a:tblPr/>
              <a:tblGrid>
                <a:gridCol w="3139441">
                  <a:extLst>
                    <a:ext uri="{9D8B030D-6E8A-4147-A177-3AD203B41FA5}">
                      <a16:colId xmlns:a16="http://schemas.microsoft.com/office/drawing/2014/main" val="4293100242"/>
                    </a:ext>
                  </a:extLst>
                </a:gridCol>
                <a:gridCol w="3139441">
                  <a:extLst>
                    <a:ext uri="{9D8B030D-6E8A-4147-A177-3AD203B41FA5}">
                      <a16:colId xmlns:a16="http://schemas.microsoft.com/office/drawing/2014/main" val="3874112045"/>
                    </a:ext>
                  </a:extLst>
                </a:gridCol>
              </a:tblGrid>
              <a:tr h="160848">
                <a:tc>
                  <a:txBody>
                    <a:bodyPr/>
                    <a:lstStyle/>
                    <a:p>
                      <a:pPr algn="l" rtl="0" fontAlgn="t"/>
                      <a:r>
                        <a:rPr lang="en-US" sz="1800" b="1" dirty="0" smtClean="0">
                          <a:effectLst/>
                        </a:rPr>
                        <a:t>Command</a:t>
                      </a:r>
                      <a:endParaRPr lang="en-US" sz="1800" b="1" dirty="0">
                        <a:effectLst/>
                      </a:endParaRPr>
                    </a:p>
                  </a:txBody>
                  <a:tcPr marL="32232" marR="32232" marT="16116" marB="1611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800" b="1" dirty="0" smtClean="0">
                          <a:effectLst/>
                        </a:rPr>
                        <a:t>Description</a:t>
                      </a:r>
                      <a:endParaRPr lang="en-US" sz="1800" b="1" dirty="0">
                        <a:effectLst/>
                      </a:endParaRPr>
                    </a:p>
                  </a:txBody>
                  <a:tcPr marL="32232" marR="32232" marT="16116" marB="1611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3825241488"/>
                  </a:ext>
                </a:extLst>
              </a:tr>
              <a:tr h="281484">
                <a:tc>
                  <a:txBody>
                    <a:bodyPr/>
                    <a:lstStyle/>
                    <a:p>
                      <a:pPr algn="l" rtl="0" fontAlgn="t"/>
                      <a:r>
                        <a:rPr lang="en-US" sz="1200" b="0" i="0" dirty="0">
                          <a:effectLst/>
                          <a:latin typeface="inherit"/>
                        </a:rPr>
                        <a:t>help</a:t>
                      </a:r>
                    </a:p>
                  </a:txBody>
                  <a:tcPr marL="32232" marR="32232" marT="16116" marB="1611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200" b="0" i="0">
                          <a:effectLst/>
                          <a:latin typeface="inherit"/>
                        </a:rPr>
                        <a:t>Lists the available commands.</a:t>
                      </a:r>
                    </a:p>
                  </a:txBody>
                  <a:tcPr marL="32232" marR="32232" marT="16116" marB="1611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2026471420"/>
                  </a:ext>
                </a:extLst>
              </a:tr>
              <a:tr h="402119">
                <a:tc>
                  <a:txBody>
                    <a:bodyPr/>
                    <a:lstStyle/>
                    <a:p>
                      <a:pPr algn="l" rtl="0" fontAlgn="t"/>
                      <a:r>
                        <a:rPr lang="en-US" sz="1200" b="0" i="0" dirty="0" err="1">
                          <a:effectLst/>
                          <a:latin typeface="inherit"/>
                        </a:rPr>
                        <a:t>ss</a:t>
                      </a:r>
                      <a:endParaRPr lang="en-US" sz="1200" b="0" i="0" dirty="0">
                        <a:effectLst/>
                        <a:latin typeface="inherit"/>
                      </a:endParaRPr>
                    </a:p>
                  </a:txBody>
                  <a:tcPr marL="32232" marR="32232" marT="16116" marB="1611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200" b="0" i="0">
                          <a:effectLst/>
                          <a:latin typeface="inherit"/>
                        </a:rPr>
                        <a:t>Lists the installed bundles and their status.</a:t>
                      </a:r>
                    </a:p>
                  </a:txBody>
                  <a:tcPr marL="32232" marR="32232" marT="16116" marB="1611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1310940417"/>
                  </a:ext>
                </a:extLst>
              </a:tr>
              <a:tr h="522756">
                <a:tc>
                  <a:txBody>
                    <a:bodyPr/>
                    <a:lstStyle/>
                    <a:p>
                      <a:pPr algn="l" rtl="0" fontAlgn="t"/>
                      <a:r>
                        <a:rPr lang="en-US" sz="1200" b="0" i="0" dirty="0" err="1">
                          <a:effectLst/>
                          <a:latin typeface="inherit"/>
                        </a:rPr>
                        <a:t>ss</a:t>
                      </a:r>
                      <a:r>
                        <a:rPr lang="en-US" sz="1200" b="0" i="0" dirty="0">
                          <a:effectLst/>
                          <a:latin typeface="inherit"/>
                        </a:rPr>
                        <a:t> </a:t>
                      </a:r>
                      <a:r>
                        <a:rPr lang="en-US" sz="1200" b="0" i="1" dirty="0" err="1">
                          <a:effectLst/>
                          <a:latin typeface="inherit"/>
                        </a:rPr>
                        <a:t>vogella</a:t>
                      </a:r>
                      <a:endParaRPr lang="en-US" sz="1200" b="0" i="0" dirty="0">
                        <a:effectLst/>
                        <a:latin typeface="inherit"/>
                      </a:endParaRPr>
                    </a:p>
                  </a:txBody>
                  <a:tcPr marL="32232" marR="32232" marT="16116" marB="1611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200" b="0" i="0">
                          <a:effectLst/>
                          <a:latin typeface="inherit"/>
                        </a:rPr>
                        <a:t>Lists bundles and their status that have </a:t>
                      </a:r>
                      <a:r>
                        <a:rPr lang="en-US" sz="1200" b="0" i="1">
                          <a:effectLst/>
                          <a:latin typeface="inherit"/>
                        </a:rPr>
                        <a:t>vogella</a:t>
                      </a:r>
                      <a:r>
                        <a:rPr lang="en-US" sz="1200" b="0" i="0">
                          <a:effectLst/>
                          <a:latin typeface="inherit"/>
                        </a:rPr>
                        <a:t> within their name.</a:t>
                      </a:r>
                    </a:p>
                  </a:txBody>
                  <a:tcPr marL="32232" marR="32232" marT="16116" marB="1611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807184938"/>
                  </a:ext>
                </a:extLst>
              </a:tr>
              <a:tr h="281484">
                <a:tc>
                  <a:txBody>
                    <a:bodyPr/>
                    <a:lstStyle/>
                    <a:p>
                      <a:pPr algn="l" rtl="0" fontAlgn="t"/>
                      <a:r>
                        <a:rPr lang="en-US" sz="1200" b="0" i="0" dirty="0">
                          <a:effectLst/>
                          <a:latin typeface="inherit"/>
                        </a:rPr>
                        <a:t>start </a:t>
                      </a:r>
                      <a:r>
                        <a:rPr lang="en-US" sz="1200" b="0" i="1" dirty="0">
                          <a:effectLst/>
                          <a:latin typeface="inherit"/>
                        </a:rPr>
                        <a:t>&lt;bundle-id&gt;</a:t>
                      </a:r>
                      <a:endParaRPr lang="en-US" sz="1200" b="0" i="0" dirty="0">
                        <a:effectLst/>
                        <a:latin typeface="inherit"/>
                      </a:endParaRPr>
                    </a:p>
                  </a:txBody>
                  <a:tcPr marL="32232" marR="32232" marT="16116" marB="1611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200" b="0" i="0">
                          <a:effectLst/>
                          <a:latin typeface="inherit"/>
                        </a:rPr>
                        <a:t>Starts the bundle with the </a:t>
                      </a:r>
                      <a:r>
                        <a:rPr lang="en-US" sz="1200" b="0" i="1">
                          <a:effectLst/>
                          <a:latin typeface="inherit"/>
                        </a:rPr>
                        <a:t>&lt;bundle-id&gt;</a:t>
                      </a:r>
                      <a:r>
                        <a:rPr lang="en-US" sz="1200" b="0" i="0">
                          <a:effectLst/>
                          <a:latin typeface="inherit"/>
                        </a:rPr>
                        <a:t> ID.</a:t>
                      </a:r>
                    </a:p>
                  </a:txBody>
                  <a:tcPr marL="32232" marR="32232" marT="16116" marB="1611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835569267"/>
                  </a:ext>
                </a:extLst>
              </a:tr>
              <a:tr h="281484">
                <a:tc>
                  <a:txBody>
                    <a:bodyPr/>
                    <a:lstStyle/>
                    <a:p>
                      <a:pPr algn="l" rtl="0" fontAlgn="t"/>
                      <a:r>
                        <a:rPr lang="en-US" sz="1200" b="0" i="0" dirty="0">
                          <a:effectLst/>
                          <a:latin typeface="inherit"/>
                        </a:rPr>
                        <a:t>stop </a:t>
                      </a:r>
                      <a:r>
                        <a:rPr lang="en-US" sz="1200" b="0" i="1" dirty="0">
                          <a:effectLst/>
                          <a:latin typeface="inherit"/>
                        </a:rPr>
                        <a:t>&lt;bundle-id&gt;</a:t>
                      </a:r>
                      <a:endParaRPr lang="en-US" sz="1200" b="0" i="0" dirty="0">
                        <a:effectLst/>
                        <a:latin typeface="inherit"/>
                      </a:endParaRPr>
                    </a:p>
                  </a:txBody>
                  <a:tcPr marL="32232" marR="32232" marT="16116" marB="1611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200" b="0" i="0">
                          <a:effectLst/>
                          <a:latin typeface="inherit"/>
                        </a:rPr>
                        <a:t>Stops the bundle with the </a:t>
                      </a:r>
                      <a:r>
                        <a:rPr lang="en-US" sz="1200" b="0" i="1">
                          <a:effectLst/>
                          <a:latin typeface="inherit"/>
                        </a:rPr>
                        <a:t>&lt;bundle-id&gt;</a:t>
                      </a:r>
                      <a:r>
                        <a:rPr lang="en-US" sz="1200" b="0" i="0">
                          <a:effectLst/>
                          <a:latin typeface="inherit"/>
                        </a:rPr>
                        <a:t> ID.</a:t>
                      </a:r>
                    </a:p>
                  </a:txBody>
                  <a:tcPr marL="32232" marR="32232" marT="16116" marB="1611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3353962228"/>
                  </a:ext>
                </a:extLst>
              </a:tr>
              <a:tr h="402119">
                <a:tc>
                  <a:txBody>
                    <a:bodyPr/>
                    <a:lstStyle/>
                    <a:p>
                      <a:pPr algn="l" rtl="0" fontAlgn="t"/>
                      <a:r>
                        <a:rPr lang="en-US" sz="1200" b="0" i="0" dirty="0" err="1">
                          <a:effectLst/>
                          <a:latin typeface="inherit"/>
                        </a:rPr>
                        <a:t>diag</a:t>
                      </a:r>
                      <a:r>
                        <a:rPr lang="en-US" sz="1200" b="0" i="0" dirty="0">
                          <a:effectLst/>
                          <a:latin typeface="inherit"/>
                        </a:rPr>
                        <a:t> </a:t>
                      </a:r>
                      <a:r>
                        <a:rPr lang="en-US" sz="1200" b="0" i="1" dirty="0">
                          <a:effectLst/>
                          <a:latin typeface="inherit"/>
                        </a:rPr>
                        <a:t>&lt;bundle-id&gt;</a:t>
                      </a:r>
                      <a:endParaRPr lang="en-US" sz="1200" b="0" i="0" dirty="0">
                        <a:effectLst/>
                        <a:latin typeface="inherit"/>
                      </a:endParaRPr>
                    </a:p>
                  </a:txBody>
                  <a:tcPr marL="32232" marR="32232" marT="16116" marB="1611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200" b="0" i="0">
                          <a:effectLst/>
                          <a:latin typeface="inherit"/>
                        </a:rPr>
                        <a:t>Diagnoses a particular bundle. It lists all missing dependencies.</a:t>
                      </a:r>
                    </a:p>
                  </a:txBody>
                  <a:tcPr marL="32232" marR="32232" marT="16116" marB="1611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4136177911"/>
                  </a:ext>
                </a:extLst>
              </a:tr>
              <a:tr h="281484">
                <a:tc>
                  <a:txBody>
                    <a:bodyPr/>
                    <a:lstStyle/>
                    <a:p>
                      <a:pPr algn="l" rtl="0" fontAlgn="t"/>
                      <a:r>
                        <a:rPr lang="en-US" sz="1200" b="0" i="0">
                          <a:effectLst/>
                          <a:latin typeface="inherit"/>
                        </a:rPr>
                        <a:t>install </a:t>
                      </a:r>
                      <a:r>
                        <a:rPr lang="en-US" sz="1200" b="0" i="1">
                          <a:effectLst/>
                          <a:latin typeface="inherit"/>
                        </a:rPr>
                        <a:t>URL</a:t>
                      </a:r>
                      <a:endParaRPr lang="en-US" sz="1200" b="0" i="0">
                        <a:effectLst/>
                        <a:latin typeface="inherit"/>
                      </a:endParaRPr>
                    </a:p>
                  </a:txBody>
                  <a:tcPr marL="32232" marR="32232" marT="16116" marB="1611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200" b="0" i="0">
                          <a:effectLst/>
                          <a:latin typeface="inherit"/>
                        </a:rPr>
                        <a:t>Installs a bundle from a URL.</a:t>
                      </a:r>
                    </a:p>
                  </a:txBody>
                  <a:tcPr marL="32232" marR="32232" marT="16116" marB="1611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924347343"/>
                  </a:ext>
                </a:extLst>
              </a:tr>
              <a:tr h="281484">
                <a:tc>
                  <a:txBody>
                    <a:bodyPr/>
                    <a:lstStyle/>
                    <a:p>
                      <a:pPr algn="l" rtl="0" fontAlgn="t"/>
                      <a:r>
                        <a:rPr lang="en-US" sz="1200" b="0" i="0">
                          <a:effectLst/>
                          <a:latin typeface="inherit"/>
                        </a:rPr>
                        <a:t>uninstall </a:t>
                      </a:r>
                      <a:r>
                        <a:rPr lang="en-US" sz="1200" b="0" i="1">
                          <a:effectLst/>
                          <a:latin typeface="inherit"/>
                        </a:rPr>
                        <a:t>&lt;bundle-id&gt;</a:t>
                      </a:r>
                      <a:endParaRPr lang="en-US" sz="1200" b="0" i="0">
                        <a:effectLst/>
                        <a:latin typeface="inherit"/>
                      </a:endParaRPr>
                    </a:p>
                  </a:txBody>
                  <a:tcPr marL="32232" marR="32232" marT="16116" marB="1611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200" b="0" i="0">
                          <a:effectLst/>
                          <a:latin typeface="inherit"/>
                        </a:rPr>
                        <a:t>Uninstalls the bundle with the </a:t>
                      </a:r>
                      <a:r>
                        <a:rPr lang="en-US" sz="1200" b="0" i="1">
                          <a:effectLst/>
                          <a:latin typeface="inherit"/>
                        </a:rPr>
                        <a:t>&lt;bundle-id&gt;</a:t>
                      </a:r>
                      <a:r>
                        <a:rPr lang="en-US" sz="1200" b="0" i="0">
                          <a:effectLst/>
                          <a:latin typeface="inherit"/>
                        </a:rPr>
                        <a:t> ID.</a:t>
                      </a:r>
                    </a:p>
                  </a:txBody>
                  <a:tcPr marL="32232" marR="32232" marT="16116" marB="1611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1061929391"/>
                  </a:ext>
                </a:extLst>
              </a:tr>
              <a:tr h="643391">
                <a:tc>
                  <a:txBody>
                    <a:bodyPr/>
                    <a:lstStyle/>
                    <a:p>
                      <a:pPr algn="l" rtl="0" fontAlgn="t"/>
                      <a:r>
                        <a:rPr lang="en-US" sz="1200" b="0" i="0" dirty="0">
                          <a:effectLst/>
                          <a:latin typeface="inherit"/>
                        </a:rPr>
                        <a:t>bundle </a:t>
                      </a:r>
                      <a:r>
                        <a:rPr lang="en-US" sz="1200" b="0" i="1" dirty="0">
                          <a:effectLst/>
                          <a:latin typeface="inherit"/>
                        </a:rPr>
                        <a:t>&lt;bundle-id&gt;</a:t>
                      </a:r>
                      <a:endParaRPr lang="en-US" sz="1200" b="0" i="0" dirty="0">
                        <a:effectLst/>
                        <a:latin typeface="inherit"/>
                      </a:endParaRPr>
                    </a:p>
                  </a:txBody>
                  <a:tcPr marL="32232" marR="32232" marT="16116" marB="1611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200" b="0" i="0">
                          <a:effectLst/>
                          <a:latin typeface="inherit"/>
                        </a:rPr>
                        <a:t>Shows information about the bundle with the </a:t>
                      </a:r>
                      <a:r>
                        <a:rPr lang="en-US" sz="1200" b="0" i="1">
                          <a:effectLst/>
                          <a:latin typeface="inherit"/>
                        </a:rPr>
                        <a:t>&lt;bundle-id&gt;</a:t>
                      </a:r>
                      <a:r>
                        <a:rPr lang="en-US" sz="1200" b="0" i="0">
                          <a:effectLst/>
                          <a:latin typeface="inherit"/>
                        </a:rPr>
                        <a:t> ID, including the registered and used services.</a:t>
                      </a:r>
                    </a:p>
                  </a:txBody>
                  <a:tcPr marL="32232" marR="32232" marT="16116" marB="1611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3477698252"/>
                  </a:ext>
                </a:extLst>
              </a:tr>
              <a:tr h="522756">
                <a:tc>
                  <a:txBody>
                    <a:bodyPr/>
                    <a:lstStyle/>
                    <a:p>
                      <a:pPr algn="l" rtl="0" fontAlgn="t"/>
                      <a:r>
                        <a:rPr lang="en-US" sz="1200" b="0" i="0">
                          <a:effectLst/>
                          <a:latin typeface="inherit"/>
                        </a:rPr>
                        <a:t>headers </a:t>
                      </a:r>
                      <a:r>
                        <a:rPr lang="en-US" sz="1200" b="0" i="1">
                          <a:effectLst/>
                          <a:latin typeface="inherit"/>
                        </a:rPr>
                        <a:t>&lt;bundle-id&gt;</a:t>
                      </a:r>
                      <a:endParaRPr lang="en-US" sz="1200" b="0" i="0">
                        <a:effectLst/>
                        <a:latin typeface="inherit"/>
                      </a:endParaRPr>
                    </a:p>
                  </a:txBody>
                  <a:tcPr marL="32232" marR="32232" marT="16116" marB="1611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200" b="0" i="0">
                          <a:effectLst/>
                          <a:latin typeface="inherit"/>
                        </a:rPr>
                        <a:t>Shows the MANIFST.MF information for a bundle.</a:t>
                      </a:r>
                    </a:p>
                  </a:txBody>
                  <a:tcPr marL="32232" marR="32232" marT="16116" marB="1611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3694495793"/>
                  </a:ext>
                </a:extLst>
              </a:tr>
              <a:tr h="1367206">
                <a:tc>
                  <a:txBody>
                    <a:bodyPr/>
                    <a:lstStyle/>
                    <a:p>
                      <a:pPr algn="l" rtl="0" fontAlgn="t"/>
                      <a:r>
                        <a:rPr lang="en-US" sz="1200" b="0" i="0">
                          <a:effectLst/>
                          <a:latin typeface="inherit"/>
                        </a:rPr>
                        <a:t>services </a:t>
                      </a:r>
                      <a:r>
                        <a:rPr lang="en-US" sz="1200" b="0" i="1">
                          <a:effectLst/>
                          <a:latin typeface="inherit"/>
                        </a:rPr>
                        <a:t>filter</a:t>
                      </a:r>
                      <a:endParaRPr lang="en-US" sz="1200" b="0" i="0">
                        <a:effectLst/>
                        <a:latin typeface="inherit"/>
                      </a:endParaRPr>
                    </a:p>
                  </a:txBody>
                  <a:tcPr marL="32232" marR="32232" marT="16116" marB="1611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200" b="0" i="0" dirty="0">
                          <a:effectLst/>
                          <a:latin typeface="inherit"/>
                        </a:rPr>
                        <a:t>Shows all available services and their consumer. Filter is an optional LDAP filter, e.g., to see all services which provide a </a:t>
                      </a:r>
                      <a:r>
                        <a:rPr lang="en-US" sz="1200" b="0" i="0" dirty="0" err="1">
                          <a:effectLst/>
                          <a:latin typeface="inherit"/>
                        </a:rPr>
                        <a:t>ManagedService</a:t>
                      </a:r>
                      <a:r>
                        <a:rPr lang="en-US" sz="1200" b="0" i="0" dirty="0">
                          <a:effectLst/>
                          <a:latin typeface="inherit"/>
                        </a:rPr>
                        <a:t> implementation use the "services (</a:t>
                      </a:r>
                      <a:r>
                        <a:rPr lang="en-US" sz="1200" b="0" i="0" dirty="0" err="1">
                          <a:effectLst/>
                          <a:latin typeface="inherit"/>
                        </a:rPr>
                        <a:t>objectclass</a:t>
                      </a:r>
                      <a:r>
                        <a:rPr lang="en-US" sz="1200" b="0" i="0" dirty="0">
                          <a:effectLst/>
                          <a:latin typeface="inherit"/>
                        </a:rPr>
                        <a:t>=*</a:t>
                      </a:r>
                      <a:r>
                        <a:rPr lang="en-US" sz="1200" b="0" i="0" dirty="0" err="1">
                          <a:effectLst/>
                          <a:latin typeface="inherit"/>
                        </a:rPr>
                        <a:t>ManagedService</a:t>
                      </a:r>
                      <a:r>
                        <a:rPr lang="en-US" sz="1200" b="0" i="0" dirty="0">
                          <a:effectLst/>
                          <a:latin typeface="inherit"/>
                        </a:rPr>
                        <a:t>)" command.</a:t>
                      </a:r>
                    </a:p>
                  </a:txBody>
                  <a:tcPr marL="32232" marR="32232" marT="16116" marB="1611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124815644"/>
                  </a:ext>
                </a:extLst>
              </a:tr>
            </a:tbl>
          </a:graphicData>
        </a:graphic>
      </p:graphicFrame>
    </p:spTree>
    <p:extLst>
      <p:ext uri="{BB962C8B-B14F-4D97-AF65-F5344CB8AC3E}">
        <p14:creationId xmlns:p14="http://schemas.microsoft.com/office/powerpoint/2010/main" val="2294507173"/>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Wizards</a:t>
            </a:r>
            <a:endParaRPr lang="en-US" dirty="0"/>
          </a:p>
        </p:txBody>
      </p:sp>
      <p:sp>
        <p:nvSpPr>
          <p:cNvPr id="3" name="Content Placeholder 2"/>
          <p:cNvSpPr>
            <a:spLocks noGrp="1"/>
          </p:cNvSpPr>
          <p:nvPr>
            <p:ph idx="1"/>
          </p:nvPr>
        </p:nvSpPr>
        <p:spPr/>
        <p:txBody>
          <a:bodyPr/>
          <a:lstStyle/>
          <a:p>
            <a:r>
              <a:rPr lang="en-US" dirty="0" smtClean="0"/>
              <a:t>Often we need to get the input from a user which makes the user filling multiple pages or forms .</a:t>
            </a:r>
          </a:p>
          <a:p>
            <a:r>
              <a:rPr lang="en-US" dirty="0" smtClean="0"/>
              <a:t>All the information filled in the form is collated as a single data input and is processed.</a:t>
            </a:r>
          </a:p>
          <a:p>
            <a:endParaRPr lang="en-US" dirty="0"/>
          </a:p>
          <a:p>
            <a:r>
              <a:rPr lang="en-US" dirty="0" smtClean="0"/>
              <a:t>Basically , to perform a series of steps performed one at a time.</a:t>
            </a:r>
          </a:p>
          <a:p>
            <a:endParaRPr lang="en-US" dirty="0" smtClean="0"/>
          </a:p>
          <a:p>
            <a:r>
              <a:rPr lang="en-US" dirty="0" smtClean="0"/>
              <a:t>In Eclipse , The way we do it for such kind of input is Wizards.</a:t>
            </a:r>
          </a:p>
          <a:p>
            <a:pPr marL="0" indent="0">
              <a:buNone/>
            </a:pPr>
            <a:endParaRPr lang="en-US" dirty="0"/>
          </a:p>
        </p:txBody>
      </p:sp>
    </p:spTree>
    <p:extLst>
      <p:ext uri="{BB962C8B-B14F-4D97-AF65-F5344CB8AC3E}">
        <p14:creationId xmlns:p14="http://schemas.microsoft.com/office/powerpoint/2010/main" val="3830934168"/>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Wizards Work</a:t>
            </a:r>
            <a:endParaRPr lang="en-US" dirty="0"/>
          </a:p>
        </p:txBody>
      </p:sp>
      <p:sp>
        <p:nvSpPr>
          <p:cNvPr id="3" name="Content Placeholder 2"/>
          <p:cNvSpPr>
            <a:spLocks noGrp="1"/>
          </p:cNvSpPr>
          <p:nvPr>
            <p:ph idx="1"/>
          </p:nvPr>
        </p:nvSpPr>
        <p:spPr/>
        <p:txBody>
          <a:bodyPr/>
          <a:lstStyle/>
          <a:p>
            <a:r>
              <a:rPr lang="en-US" dirty="0" smtClean="0"/>
              <a:t>For an implementation of a Wizard there are three main classes from the JFACE wizards framework</a:t>
            </a:r>
          </a:p>
          <a:p>
            <a:r>
              <a:rPr lang="en-US" dirty="0" smtClean="0"/>
              <a:t>1) An abstract Wizard Class which implements </a:t>
            </a:r>
            <a:r>
              <a:rPr lang="en-US" dirty="0" err="1" smtClean="0"/>
              <a:t>Iwizard</a:t>
            </a:r>
            <a:endParaRPr lang="en-US" dirty="0" smtClean="0"/>
          </a:p>
          <a:p>
            <a:r>
              <a:rPr lang="en-US" dirty="0" smtClean="0"/>
              <a:t>2) A </a:t>
            </a:r>
            <a:r>
              <a:rPr lang="en-US" dirty="0" err="1" smtClean="0"/>
              <a:t>WizardPage</a:t>
            </a:r>
            <a:r>
              <a:rPr lang="en-US" dirty="0" smtClean="0"/>
              <a:t> class, one or more instances of this wizard page class is added to the wizard instance .</a:t>
            </a:r>
          </a:p>
          <a:p>
            <a:r>
              <a:rPr lang="en-US" dirty="0" smtClean="0"/>
              <a:t>3) A shell or a Dialog which holds the wizard component and opens it.</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301695349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Wizard Page</a:t>
            </a:r>
            <a:endParaRPr lang="en-US" dirty="0"/>
          </a:p>
        </p:txBody>
      </p:sp>
      <p:sp>
        <p:nvSpPr>
          <p:cNvPr id="3" name="Content Placeholder 2"/>
          <p:cNvSpPr>
            <a:spLocks noGrp="1"/>
          </p:cNvSpPr>
          <p:nvPr>
            <p:ph idx="1"/>
          </p:nvPr>
        </p:nvSpPr>
        <p:spPr/>
        <p:txBody>
          <a:bodyPr/>
          <a:lstStyle/>
          <a:p>
            <a:r>
              <a:rPr lang="en-US" dirty="0" err="1"/>
              <a:t>WizardPage</a:t>
            </a:r>
            <a:r>
              <a:rPr lang="en-US" dirty="0"/>
              <a:t> implements the </a:t>
            </a:r>
            <a:r>
              <a:rPr lang="en-US" dirty="0" err="1"/>
              <a:t>IWizardPage</a:t>
            </a:r>
            <a:r>
              <a:rPr lang="en-US" dirty="0"/>
              <a:t> interface and provides much of the </a:t>
            </a:r>
            <a:r>
              <a:rPr lang="en-US" dirty="0" smtClean="0"/>
              <a:t>basic logic </a:t>
            </a:r>
            <a:r>
              <a:rPr lang="en-US" dirty="0"/>
              <a:t>for a page. You need only implement </a:t>
            </a:r>
            <a:r>
              <a:rPr lang="en-US" dirty="0" err="1"/>
              <a:t>createControl</a:t>
            </a:r>
            <a:r>
              <a:rPr lang="en-US" dirty="0"/>
              <a:t>() from </a:t>
            </a:r>
            <a:r>
              <a:rPr lang="en-US" dirty="0" err="1"/>
              <a:t>IDialogPage</a:t>
            </a:r>
            <a:r>
              <a:rPr lang="en-US" dirty="0"/>
              <a:t> to</a:t>
            </a:r>
          </a:p>
          <a:p>
            <a:r>
              <a:rPr lang="en-US" dirty="0"/>
              <a:t>B</a:t>
            </a:r>
            <a:r>
              <a:rPr lang="en-US" dirty="0" smtClean="0"/>
              <a:t>uild </a:t>
            </a:r>
            <a:r>
              <a:rPr lang="en-US" dirty="0"/>
              <a:t>the controls appropriate to your </a:t>
            </a:r>
            <a:r>
              <a:rPr lang="en-US" dirty="0" smtClean="0"/>
              <a:t>page.</a:t>
            </a:r>
          </a:p>
          <a:p>
            <a:r>
              <a:rPr lang="en-US" dirty="0" smtClean="0"/>
              <a:t>Has methods to decide the </a:t>
            </a:r>
            <a:r>
              <a:rPr lang="en-US" dirty="0" err="1" smtClean="0"/>
              <a:t>hasNext</a:t>
            </a:r>
            <a:r>
              <a:rPr lang="en-US" dirty="0" smtClean="0"/>
              <a:t>() page and to </a:t>
            </a:r>
            <a:r>
              <a:rPr lang="en-US" dirty="0" err="1" smtClean="0"/>
              <a:t>setError</a:t>
            </a:r>
            <a:r>
              <a:rPr lang="en-US" dirty="0" smtClean="0"/>
              <a:t> at the top of the wizard page using the </a:t>
            </a:r>
            <a:r>
              <a:rPr lang="en-US" dirty="0" err="1" smtClean="0"/>
              <a:t>showErrorMessage</a:t>
            </a:r>
            <a:r>
              <a:rPr lang="en-US" dirty="0" smtClean="0"/>
              <a:t>() method.</a:t>
            </a:r>
            <a:endParaRPr lang="en-US" dirty="0"/>
          </a:p>
        </p:txBody>
      </p:sp>
    </p:spTree>
    <p:extLst>
      <p:ext uri="{BB962C8B-B14F-4D97-AF65-F5344CB8AC3E}">
        <p14:creationId xmlns:p14="http://schemas.microsoft.com/office/powerpoint/2010/main" val="3879526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kern="0" dirty="0">
                <a:solidFill>
                  <a:srgbClr val="4538A8"/>
                </a:solidFill>
                <a:latin typeface="Arial"/>
                <a:cs typeface="Arial"/>
              </a:rPr>
              <a:t>What is a Bundle/Plugin </a:t>
            </a:r>
            <a:r>
              <a:rPr lang="en-US" dirty="0" smtClean="0"/>
              <a:t>?</a:t>
            </a:r>
            <a:endParaRPr lang="en-US" dirty="0"/>
          </a:p>
        </p:txBody>
      </p:sp>
      <p:sp>
        <p:nvSpPr>
          <p:cNvPr id="4" name="object 24"/>
          <p:cNvSpPr txBox="1">
            <a:spLocks noGrp="1"/>
          </p:cNvSpPr>
          <p:nvPr>
            <p:ph idx="1"/>
          </p:nvPr>
        </p:nvSpPr>
        <p:spPr>
          <a:xfrm>
            <a:off x="838200" y="1825625"/>
            <a:ext cx="10515600" cy="3634328"/>
          </a:xfrm>
          <a:prstGeom prst="rect">
            <a:avLst/>
          </a:prstGeom>
        </p:spPr>
        <p:txBody>
          <a:bodyPr vert="horz" wrap="square" lIns="0" tIns="99060" rIns="0" bIns="0" rtlCol="0">
            <a:spAutoFit/>
          </a:bodyPr>
          <a:lstStyle/>
          <a:p>
            <a:pPr marL="12700">
              <a:lnSpc>
                <a:spcPct val="100000"/>
              </a:lnSpc>
              <a:spcBef>
                <a:spcPts val="780"/>
              </a:spcBef>
              <a:tabLst>
                <a:tab pos="354965" algn="l"/>
              </a:tabLst>
            </a:pPr>
            <a:r>
              <a:rPr sz="2000" dirty="0">
                <a:latin typeface="Arial"/>
                <a:cs typeface="Arial"/>
              </a:rPr>
              <a:t>»	Bundles </a:t>
            </a:r>
            <a:r>
              <a:rPr sz="2000" spc="-5" dirty="0">
                <a:latin typeface="Arial"/>
                <a:cs typeface="Arial"/>
              </a:rPr>
              <a:t>are</a:t>
            </a:r>
            <a:r>
              <a:rPr sz="2000" spc="-20" dirty="0">
                <a:latin typeface="Arial"/>
                <a:cs typeface="Arial"/>
              </a:rPr>
              <a:t> </a:t>
            </a:r>
            <a:r>
              <a:rPr sz="2000" spc="-5" dirty="0">
                <a:latin typeface="Arial"/>
                <a:cs typeface="Arial"/>
              </a:rPr>
              <a:t>components:</a:t>
            </a:r>
            <a:endParaRPr sz="2000" dirty="0">
              <a:latin typeface="Arial"/>
              <a:cs typeface="Arial"/>
            </a:endParaRPr>
          </a:p>
          <a:p>
            <a:pPr marL="469265">
              <a:lnSpc>
                <a:spcPct val="100000"/>
              </a:lnSpc>
              <a:spcBef>
                <a:spcPts val="605"/>
              </a:spcBef>
              <a:tabLst>
                <a:tab pos="756285" algn="l"/>
              </a:tabLst>
            </a:pPr>
            <a:r>
              <a:rPr sz="1800" spc="-5" dirty="0">
                <a:latin typeface="Arial"/>
                <a:cs typeface="Arial"/>
              </a:rPr>
              <a:t>»	Execution </a:t>
            </a:r>
            <a:r>
              <a:rPr sz="1800" dirty="0">
                <a:latin typeface="Arial"/>
                <a:cs typeface="Arial"/>
              </a:rPr>
              <a:t>in </a:t>
            </a:r>
            <a:r>
              <a:rPr sz="1800" spc="-5" dirty="0">
                <a:latin typeface="Arial"/>
                <a:cs typeface="Arial"/>
              </a:rPr>
              <a:t>a </a:t>
            </a:r>
            <a:r>
              <a:rPr sz="1800" spc="-5" dirty="0">
                <a:solidFill>
                  <a:srgbClr val="22451D"/>
                </a:solidFill>
                <a:latin typeface="Arial"/>
                <a:cs typeface="Arial"/>
              </a:rPr>
              <a:t>runtime </a:t>
            </a:r>
            <a:r>
              <a:rPr sz="1800" spc="-5" dirty="0">
                <a:latin typeface="Arial"/>
                <a:cs typeface="Arial"/>
              </a:rPr>
              <a:t>container </a:t>
            </a:r>
            <a:r>
              <a:rPr sz="1800" dirty="0">
                <a:latin typeface="Arial"/>
                <a:cs typeface="Arial"/>
              </a:rPr>
              <a:t>→ </a:t>
            </a:r>
            <a:r>
              <a:rPr sz="1800" spc="-5" dirty="0">
                <a:latin typeface="Arial"/>
                <a:cs typeface="Arial"/>
              </a:rPr>
              <a:t>Eclipse</a:t>
            </a:r>
            <a:r>
              <a:rPr sz="1800" spc="10" dirty="0">
                <a:latin typeface="Arial"/>
                <a:cs typeface="Arial"/>
              </a:rPr>
              <a:t> </a:t>
            </a:r>
            <a:r>
              <a:rPr sz="1800" spc="-5" dirty="0">
                <a:latin typeface="Arial"/>
                <a:cs typeface="Arial"/>
              </a:rPr>
              <a:t>Equinox</a:t>
            </a:r>
            <a:endParaRPr sz="1800" dirty="0">
              <a:latin typeface="Arial"/>
              <a:cs typeface="Arial"/>
            </a:endParaRPr>
          </a:p>
          <a:p>
            <a:pPr marL="469900">
              <a:lnSpc>
                <a:spcPct val="100000"/>
              </a:lnSpc>
              <a:spcBef>
                <a:spcPts val="600"/>
              </a:spcBef>
              <a:tabLst>
                <a:tab pos="756285" algn="l"/>
              </a:tabLst>
            </a:pPr>
            <a:r>
              <a:rPr sz="1800" spc="-5" dirty="0">
                <a:latin typeface="Arial"/>
                <a:cs typeface="Arial"/>
              </a:rPr>
              <a:t>»	Well defined </a:t>
            </a:r>
            <a:r>
              <a:rPr sz="1800" spc="-5" dirty="0">
                <a:solidFill>
                  <a:srgbClr val="22451D"/>
                </a:solidFill>
                <a:latin typeface="Arial"/>
                <a:cs typeface="Arial"/>
              </a:rPr>
              <a:t>deployment format </a:t>
            </a:r>
            <a:r>
              <a:rPr sz="1800" dirty="0">
                <a:latin typeface="Arial"/>
                <a:cs typeface="Arial"/>
              </a:rPr>
              <a:t>→ </a:t>
            </a:r>
            <a:r>
              <a:rPr sz="1800" spc="-5" dirty="0">
                <a:latin typeface="Arial"/>
                <a:cs typeface="Arial"/>
              </a:rPr>
              <a:t>JAR</a:t>
            </a:r>
            <a:r>
              <a:rPr sz="1800" spc="20" dirty="0">
                <a:latin typeface="Arial"/>
                <a:cs typeface="Arial"/>
              </a:rPr>
              <a:t> </a:t>
            </a:r>
            <a:r>
              <a:rPr sz="1800" spc="-5" dirty="0">
                <a:latin typeface="Arial"/>
                <a:cs typeface="Arial"/>
              </a:rPr>
              <a:t>file</a:t>
            </a:r>
            <a:endParaRPr sz="1800" dirty="0">
              <a:latin typeface="Arial"/>
              <a:cs typeface="Arial"/>
            </a:endParaRPr>
          </a:p>
          <a:p>
            <a:pPr marL="469900">
              <a:lnSpc>
                <a:spcPct val="100000"/>
              </a:lnSpc>
              <a:spcBef>
                <a:spcPts val="600"/>
              </a:spcBef>
              <a:tabLst>
                <a:tab pos="756285" algn="l"/>
              </a:tabLst>
            </a:pPr>
            <a:r>
              <a:rPr sz="1800" spc="-5" dirty="0">
                <a:latin typeface="Arial"/>
                <a:cs typeface="Arial"/>
              </a:rPr>
              <a:t>»	Declared </a:t>
            </a:r>
            <a:r>
              <a:rPr sz="1800" spc="-5" dirty="0">
                <a:solidFill>
                  <a:srgbClr val="22451D"/>
                </a:solidFill>
                <a:latin typeface="Arial"/>
                <a:cs typeface="Arial"/>
              </a:rPr>
              <a:t>public API </a:t>
            </a:r>
            <a:r>
              <a:rPr sz="1800" dirty="0">
                <a:latin typeface="Arial"/>
                <a:cs typeface="Arial"/>
              </a:rPr>
              <a:t>→ </a:t>
            </a:r>
            <a:r>
              <a:rPr sz="1800" spc="-5" dirty="0">
                <a:latin typeface="Arial"/>
                <a:cs typeface="Arial"/>
              </a:rPr>
              <a:t>exported</a:t>
            </a:r>
            <a:r>
              <a:rPr sz="1800" spc="5" dirty="0">
                <a:latin typeface="Arial"/>
                <a:cs typeface="Arial"/>
              </a:rPr>
              <a:t> </a:t>
            </a:r>
            <a:r>
              <a:rPr sz="1800" spc="-5" dirty="0">
                <a:latin typeface="Arial"/>
                <a:cs typeface="Arial"/>
              </a:rPr>
              <a:t>packages</a:t>
            </a:r>
            <a:endParaRPr sz="1800" dirty="0">
              <a:latin typeface="Arial"/>
              <a:cs typeface="Arial"/>
            </a:endParaRPr>
          </a:p>
          <a:p>
            <a:pPr marL="469900">
              <a:lnSpc>
                <a:spcPct val="100000"/>
              </a:lnSpc>
              <a:spcBef>
                <a:spcPts val="615"/>
              </a:spcBef>
              <a:tabLst>
                <a:tab pos="756285" algn="l"/>
              </a:tabLst>
            </a:pPr>
            <a:r>
              <a:rPr sz="1800" spc="-5" dirty="0">
                <a:latin typeface="Arial"/>
                <a:cs typeface="Arial"/>
              </a:rPr>
              <a:t>»	Declared </a:t>
            </a:r>
            <a:r>
              <a:rPr sz="1800" spc="-5" dirty="0">
                <a:solidFill>
                  <a:srgbClr val="22451D"/>
                </a:solidFill>
                <a:latin typeface="Arial"/>
                <a:cs typeface="Arial"/>
              </a:rPr>
              <a:t>dependencies </a:t>
            </a:r>
            <a:r>
              <a:rPr sz="1800" dirty="0">
                <a:latin typeface="Arial"/>
                <a:cs typeface="Arial"/>
              </a:rPr>
              <a:t>→ </a:t>
            </a:r>
            <a:r>
              <a:rPr sz="1800" spc="-5" dirty="0">
                <a:latin typeface="Arial"/>
                <a:cs typeface="Arial"/>
              </a:rPr>
              <a:t>imported packages or required</a:t>
            </a:r>
            <a:r>
              <a:rPr sz="1800" spc="60" dirty="0">
                <a:latin typeface="Arial"/>
                <a:cs typeface="Arial"/>
              </a:rPr>
              <a:t> </a:t>
            </a:r>
            <a:r>
              <a:rPr sz="1800" spc="-5" dirty="0">
                <a:latin typeface="Arial"/>
                <a:cs typeface="Arial"/>
              </a:rPr>
              <a:t>bundles</a:t>
            </a:r>
            <a:endParaRPr sz="1800" dirty="0">
              <a:latin typeface="Arial"/>
              <a:cs typeface="Arial"/>
            </a:endParaRPr>
          </a:p>
          <a:p>
            <a:pPr marL="469900">
              <a:lnSpc>
                <a:spcPct val="100000"/>
              </a:lnSpc>
              <a:spcBef>
                <a:spcPts val="600"/>
              </a:spcBef>
              <a:tabLst>
                <a:tab pos="756285" algn="l"/>
              </a:tabLst>
            </a:pPr>
            <a:r>
              <a:rPr sz="1800" spc="-5" dirty="0">
                <a:latin typeface="Arial"/>
                <a:cs typeface="Arial"/>
              </a:rPr>
              <a:t>»	Well defined </a:t>
            </a:r>
            <a:r>
              <a:rPr sz="1800" dirty="0">
                <a:solidFill>
                  <a:srgbClr val="22451D"/>
                </a:solidFill>
                <a:latin typeface="Arial"/>
                <a:cs typeface="Arial"/>
              </a:rPr>
              <a:t>life </a:t>
            </a:r>
            <a:r>
              <a:rPr sz="1800" spc="-5" dirty="0">
                <a:solidFill>
                  <a:srgbClr val="22451D"/>
                </a:solidFill>
                <a:latin typeface="Arial"/>
                <a:cs typeface="Arial"/>
              </a:rPr>
              <a:t>cycle </a:t>
            </a:r>
            <a:r>
              <a:rPr sz="1800" dirty="0">
                <a:latin typeface="Arial"/>
                <a:cs typeface="Arial"/>
              </a:rPr>
              <a:t>→ </a:t>
            </a:r>
            <a:r>
              <a:rPr sz="1800" spc="-5" dirty="0">
                <a:latin typeface="Arial"/>
                <a:cs typeface="Arial"/>
              </a:rPr>
              <a:t>installed, resolved, active,</a:t>
            </a:r>
            <a:r>
              <a:rPr sz="1800" spc="55" dirty="0">
                <a:latin typeface="Arial"/>
                <a:cs typeface="Arial"/>
              </a:rPr>
              <a:t> </a:t>
            </a:r>
            <a:r>
              <a:rPr sz="1800" spc="-5" dirty="0">
                <a:latin typeface="Arial"/>
                <a:cs typeface="Arial"/>
              </a:rPr>
              <a:t>uninstalled</a:t>
            </a:r>
            <a:endParaRPr sz="1800" dirty="0">
              <a:latin typeface="Arial"/>
              <a:cs typeface="Arial"/>
            </a:endParaRPr>
          </a:p>
          <a:p>
            <a:pPr marL="12700">
              <a:lnSpc>
                <a:spcPct val="100000"/>
              </a:lnSpc>
              <a:spcBef>
                <a:spcPts val="1190"/>
              </a:spcBef>
              <a:tabLst>
                <a:tab pos="354965" algn="l"/>
              </a:tabLst>
            </a:pPr>
            <a:r>
              <a:rPr sz="2000" dirty="0">
                <a:latin typeface="Arial"/>
                <a:cs typeface="Arial"/>
              </a:rPr>
              <a:t>»	</a:t>
            </a:r>
            <a:r>
              <a:rPr sz="2000" spc="-5" dirty="0">
                <a:latin typeface="Arial"/>
                <a:cs typeface="Arial"/>
              </a:rPr>
              <a:t>Plug-ins </a:t>
            </a:r>
            <a:r>
              <a:rPr sz="2000" dirty="0">
                <a:latin typeface="Arial"/>
                <a:cs typeface="Arial"/>
              </a:rPr>
              <a:t>may </a:t>
            </a:r>
            <a:r>
              <a:rPr sz="2000" spc="-10" dirty="0">
                <a:latin typeface="Arial"/>
                <a:cs typeface="Arial"/>
              </a:rPr>
              <a:t>offer </a:t>
            </a:r>
            <a:r>
              <a:rPr sz="2000" spc="-5" dirty="0">
                <a:solidFill>
                  <a:srgbClr val="22451D"/>
                </a:solidFill>
                <a:latin typeface="Arial"/>
                <a:cs typeface="Arial"/>
              </a:rPr>
              <a:t>extension</a:t>
            </a:r>
            <a:r>
              <a:rPr sz="2000" spc="-30" dirty="0">
                <a:solidFill>
                  <a:srgbClr val="22451D"/>
                </a:solidFill>
                <a:latin typeface="Arial"/>
                <a:cs typeface="Arial"/>
              </a:rPr>
              <a:t> </a:t>
            </a:r>
            <a:r>
              <a:rPr sz="2000" spc="-5" dirty="0">
                <a:solidFill>
                  <a:srgbClr val="22451D"/>
                </a:solidFill>
                <a:latin typeface="Arial"/>
                <a:cs typeface="Arial"/>
              </a:rPr>
              <a:t>points</a:t>
            </a:r>
            <a:endParaRPr sz="2000" dirty="0">
              <a:latin typeface="Arial"/>
              <a:cs typeface="Arial"/>
            </a:endParaRPr>
          </a:p>
          <a:p>
            <a:pPr marL="12700">
              <a:lnSpc>
                <a:spcPct val="100000"/>
              </a:lnSpc>
              <a:spcBef>
                <a:spcPts val="1200"/>
              </a:spcBef>
              <a:tabLst>
                <a:tab pos="354965" algn="l"/>
              </a:tabLst>
            </a:pPr>
            <a:r>
              <a:rPr sz="2000" dirty="0">
                <a:latin typeface="Arial"/>
                <a:cs typeface="Arial"/>
              </a:rPr>
              <a:t>»	</a:t>
            </a:r>
            <a:r>
              <a:rPr sz="2000" spc="5" dirty="0">
                <a:latin typeface="Arial"/>
                <a:cs typeface="Arial"/>
              </a:rPr>
              <a:t>RCP </a:t>
            </a:r>
            <a:r>
              <a:rPr sz="2000" spc="-5" dirty="0">
                <a:latin typeface="Arial"/>
                <a:cs typeface="Arial"/>
              </a:rPr>
              <a:t>applications are built from</a:t>
            </a:r>
            <a:r>
              <a:rPr sz="2000" spc="-35" dirty="0">
                <a:latin typeface="Arial"/>
                <a:cs typeface="Arial"/>
              </a:rPr>
              <a:t> </a:t>
            </a:r>
            <a:r>
              <a:rPr sz="2000" spc="-5" dirty="0">
                <a:latin typeface="Arial"/>
                <a:cs typeface="Arial"/>
              </a:rPr>
              <a:t>plug-ins</a:t>
            </a:r>
            <a:endParaRPr sz="2000" dirty="0">
              <a:latin typeface="Arial"/>
              <a:cs typeface="Arial"/>
            </a:endParaRPr>
          </a:p>
          <a:p>
            <a:pPr marR="5080" lvl="8" algn="r">
              <a:lnSpc>
                <a:spcPct val="100000"/>
              </a:lnSpc>
            </a:pPr>
            <a:endParaRPr lang="en-US" sz="800" dirty="0" smtClean="0">
              <a:latin typeface="Arial"/>
              <a:cs typeface="Arial"/>
            </a:endParaRPr>
          </a:p>
          <a:p>
            <a:pPr>
              <a:lnSpc>
                <a:spcPct val="100000"/>
              </a:lnSpc>
              <a:spcBef>
                <a:spcPts val="25"/>
              </a:spcBef>
            </a:pPr>
            <a:endParaRPr sz="2250" dirty="0">
              <a:latin typeface="Arial"/>
              <a:cs typeface="Arial"/>
            </a:endParaRPr>
          </a:p>
        </p:txBody>
      </p:sp>
      <p:grpSp>
        <p:nvGrpSpPr>
          <p:cNvPr id="5" name="object 3"/>
          <p:cNvGrpSpPr/>
          <p:nvPr/>
        </p:nvGrpSpPr>
        <p:grpSpPr>
          <a:xfrm>
            <a:off x="1944116" y="5444744"/>
            <a:ext cx="1240155" cy="668655"/>
            <a:chOff x="1944116" y="5444744"/>
            <a:chExt cx="1240155" cy="668655"/>
          </a:xfrm>
        </p:grpSpPr>
        <p:sp>
          <p:nvSpPr>
            <p:cNvPr id="6" name="object 4"/>
            <p:cNvSpPr/>
            <p:nvPr/>
          </p:nvSpPr>
          <p:spPr>
            <a:xfrm>
              <a:off x="1956816" y="5457444"/>
              <a:ext cx="1214627" cy="643127"/>
            </a:xfrm>
            <a:prstGeom prst="rect">
              <a:avLst/>
            </a:prstGeom>
            <a:blipFill>
              <a:blip r:embed="rId2" cstate="print"/>
              <a:stretch>
                <a:fillRect/>
              </a:stretch>
            </a:blipFill>
          </p:spPr>
          <p:txBody>
            <a:bodyPr wrap="square" lIns="0" tIns="0" rIns="0" bIns="0" rtlCol="0"/>
            <a:lstStyle/>
            <a:p>
              <a:endParaRPr/>
            </a:p>
          </p:txBody>
        </p:sp>
        <p:sp>
          <p:nvSpPr>
            <p:cNvPr id="7" name="object 5"/>
            <p:cNvSpPr/>
            <p:nvPr/>
          </p:nvSpPr>
          <p:spPr>
            <a:xfrm>
              <a:off x="1956816" y="5457444"/>
              <a:ext cx="1214755" cy="643255"/>
            </a:xfrm>
            <a:custGeom>
              <a:avLst/>
              <a:gdLst/>
              <a:ahLst/>
              <a:cxnLst/>
              <a:rect l="l" t="t" r="r" b="b"/>
              <a:pathLst>
                <a:path w="1214755" h="643254">
                  <a:moveTo>
                    <a:pt x="108203" y="0"/>
                  </a:moveTo>
                  <a:lnTo>
                    <a:pt x="66222" y="8548"/>
                  </a:lnTo>
                  <a:lnTo>
                    <a:pt x="31813" y="31813"/>
                  </a:lnTo>
                  <a:lnTo>
                    <a:pt x="8548" y="66222"/>
                  </a:lnTo>
                  <a:lnTo>
                    <a:pt x="0" y="108203"/>
                  </a:lnTo>
                  <a:lnTo>
                    <a:pt x="0" y="536447"/>
                  </a:lnTo>
                  <a:lnTo>
                    <a:pt x="8548" y="578191"/>
                  </a:lnTo>
                  <a:lnTo>
                    <a:pt x="31813" y="612076"/>
                  </a:lnTo>
                  <a:lnTo>
                    <a:pt x="66222" y="634817"/>
                  </a:lnTo>
                  <a:lnTo>
                    <a:pt x="108203" y="643127"/>
                  </a:lnTo>
                  <a:lnTo>
                    <a:pt x="1107947" y="643127"/>
                  </a:lnTo>
                  <a:lnTo>
                    <a:pt x="1149691" y="634817"/>
                  </a:lnTo>
                  <a:lnTo>
                    <a:pt x="1183576" y="612076"/>
                  </a:lnTo>
                  <a:lnTo>
                    <a:pt x="1206317" y="578191"/>
                  </a:lnTo>
                  <a:lnTo>
                    <a:pt x="1214627" y="536447"/>
                  </a:lnTo>
                  <a:lnTo>
                    <a:pt x="1214627" y="108203"/>
                  </a:lnTo>
                  <a:lnTo>
                    <a:pt x="1206317" y="66222"/>
                  </a:lnTo>
                  <a:lnTo>
                    <a:pt x="1183576" y="31813"/>
                  </a:lnTo>
                  <a:lnTo>
                    <a:pt x="1149691" y="8548"/>
                  </a:lnTo>
                  <a:lnTo>
                    <a:pt x="1107947" y="0"/>
                  </a:lnTo>
                  <a:lnTo>
                    <a:pt x="108203" y="0"/>
                  </a:lnTo>
                  <a:close/>
                </a:path>
              </a:pathLst>
            </a:custGeom>
            <a:ln w="25400">
              <a:solidFill>
                <a:srgbClr val="172F13"/>
              </a:solidFill>
            </a:ln>
          </p:spPr>
          <p:txBody>
            <a:bodyPr wrap="square" lIns="0" tIns="0" rIns="0" bIns="0" rtlCol="0"/>
            <a:lstStyle/>
            <a:p>
              <a:endParaRPr/>
            </a:p>
          </p:txBody>
        </p:sp>
      </p:grpSp>
      <p:grpSp>
        <p:nvGrpSpPr>
          <p:cNvPr id="8" name="object 3"/>
          <p:cNvGrpSpPr/>
          <p:nvPr/>
        </p:nvGrpSpPr>
        <p:grpSpPr>
          <a:xfrm>
            <a:off x="8623485" y="5444614"/>
            <a:ext cx="1240155" cy="668655"/>
            <a:chOff x="1944116" y="5444744"/>
            <a:chExt cx="1240155" cy="668655"/>
          </a:xfrm>
        </p:grpSpPr>
        <p:sp>
          <p:nvSpPr>
            <p:cNvPr id="9" name="object 4"/>
            <p:cNvSpPr/>
            <p:nvPr/>
          </p:nvSpPr>
          <p:spPr>
            <a:xfrm>
              <a:off x="1956816" y="5457444"/>
              <a:ext cx="1214627" cy="643127"/>
            </a:xfrm>
            <a:prstGeom prst="rect">
              <a:avLst/>
            </a:prstGeom>
            <a:blipFill>
              <a:blip r:embed="rId2" cstate="print"/>
              <a:stretch>
                <a:fillRect/>
              </a:stretch>
            </a:blipFill>
          </p:spPr>
          <p:txBody>
            <a:bodyPr wrap="square" lIns="0" tIns="0" rIns="0" bIns="0" rtlCol="0"/>
            <a:lstStyle/>
            <a:p>
              <a:endParaRPr/>
            </a:p>
          </p:txBody>
        </p:sp>
        <p:sp>
          <p:nvSpPr>
            <p:cNvPr id="10" name="object 5"/>
            <p:cNvSpPr/>
            <p:nvPr/>
          </p:nvSpPr>
          <p:spPr>
            <a:xfrm>
              <a:off x="1956816" y="5457444"/>
              <a:ext cx="1214755" cy="643255"/>
            </a:xfrm>
            <a:custGeom>
              <a:avLst/>
              <a:gdLst/>
              <a:ahLst/>
              <a:cxnLst/>
              <a:rect l="l" t="t" r="r" b="b"/>
              <a:pathLst>
                <a:path w="1214755" h="643254">
                  <a:moveTo>
                    <a:pt x="108203" y="0"/>
                  </a:moveTo>
                  <a:lnTo>
                    <a:pt x="66222" y="8548"/>
                  </a:lnTo>
                  <a:lnTo>
                    <a:pt x="31813" y="31813"/>
                  </a:lnTo>
                  <a:lnTo>
                    <a:pt x="8548" y="66222"/>
                  </a:lnTo>
                  <a:lnTo>
                    <a:pt x="0" y="108203"/>
                  </a:lnTo>
                  <a:lnTo>
                    <a:pt x="0" y="536447"/>
                  </a:lnTo>
                  <a:lnTo>
                    <a:pt x="8548" y="578191"/>
                  </a:lnTo>
                  <a:lnTo>
                    <a:pt x="31813" y="612076"/>
                  </a:lnTo>
                  <a:lnTo>
                    <a:pt x="66222" y="634817"/>
                  </a:lnTo>
                  <a:lnTo>
                    <a:pt x="108203" y="643127"/>
                  </a:lnTo>
                  <a:lnTo>
                    <a:pt x="1107947" y="643127"/>
                  </a:lnTo>
                  <a:lnTo>
                    <a:pt x="1149691" y="634817"/>
                  </a:lnTo>
                  <a:lnTo>
                    <a:pt x="1183576" y="612076"/>
                  </a:lnTo>
                  <a:lnTo>
                    <a:pt x="1206317" y="578191"/>
                  </a:lnTo>
                  <a:lnTo>
                    <a:pt x="1214627" y="536447"/>
                  </a:lnTo>
                  <a:lnTo>
                    <a:pt x="1214627" y="108203"/>
                  </a:lnTo>
                  <a:lnTo>
                    <a:pt x="1206317" y="66222"/>
                  </a:lnTo>
                  <a:lnTo>
                    <a:pt x="1183576" y="31813"/>
                  </a:lnTo>
                  <a:lnTo>
                    <a:pt x="1149691" y="8548"/>
                  </a:lnTo>
                  <a:lnTo>
                    <a:pt x="1107947" y="0"/>
                  </a:lnTo>
                  <a:lnTo>
                    <a:pt x="108203" y="0"/>
                  </a:lnTo>
                  <a:close/>
                </a:path>
              </a:pathLst>
            </a:custGeom>
            <a:ln w="25400">
              <a:solidFill>
                <a:srgbClr val="172F13"/>
              </a:solidFill>
            </a:ln>
          </p:spPr>
          <p:txBody>
            <a:bodyPr wrap="square" lIns="0" tIns="0" rIns="0" bIns="0" rtlCol="0"/>
            <a:lstStyle/>
            <a:p>
              <a:endParaRPr/>
            </a:p>
          </p:txBody>
        </p:sp>
      </p:grpSp>
      <p:grpSp>
        <p:nvGrpSpPr>
          <p:cNvPr id="11" name="object 3"/>
          <p:cNvGrpSpPr/>
          <p:nvPr/>
        </p:nvGrpSpPr>
        <p:grpSpPr>
          <a:xfrm>
            <a:off x="6402147" y="5444679"/>
            <a:ext cx="1240155" cy="668655"/>
            <a:chOff x="1944116" y="5444744"/>
            <a:chExt cx="1240155" cy="668655"/>
          </a:xfrm>
        </p:grpSpPr>
        <p:sp>
          <p:nvSpPr>
            <p:cNvPr id="12" name="object 4"/>
            <p:cNvSpPr/>
            <p:nvPr/>
          </p:nvSpPr>
          <p:spPr>
            <a:xfrm>
              <a:off x="1956816" y="5457444"/>
              <a:ext cx="1214627" cy="643127"/>
            </a:xfrm>
            <a:prstGeom prst="rect">
              <a:avLst/>
            </a:prstGeom>
            <a:blipFill>
              <a:blip r:embed="rId2" cstate="print"/>
              <a:stretch>
                <a:fillRect/>
              </a:stretch>
            </a:blipFill>
          </p:spPr>
          <p:txBody>
            <a:bodyPr wrap="square" lIns="0" tIns="0" rIns="0" bIns="0" rtlCol="0"/>
            <a:lstStyle/>
            <a:p>
              <a:endParaRPr/>
            </a:p>
          </p:txBody>
        </p:sp>
        <p:sp>
          <p:nvSpPr>
            <p:cNvPr id="13" name="object 5"/>
            <p:cNvSpPr/>
            <p:nvPr/>
          </p:nvSpPr>
          <p:spPr>
            <a:xfrm>
              <a:off x="1956816" y="5457444"/>
              <a:ext cx="1214755" cy="643255"/>
            </a:xfrm>
            <a:custGeom>
              <a:avLst/>
              <a:gdLst/>
              <a:ahLst/>
              <a:cxnLst/>
              <a:rect l="l" t="t" r="r" b="b"/>
              <a:pathLst>
                <a:path w="1214755" h="643254">
                  <a:moveTo>
                    <a:pt x="108203" y="0"/>
                  </a:moveTo>
                  <a:lnTo>
                    <a:pt x="66222" y="8548"/>
                  </a:lnTo>
                  <a:lnTo>
                    <a:pt x="31813" y="31813"/>
                  </a:lnTo>
                  <a:lnTo>
                    <a:pt x="8548" y="66222"/>
                  </a:lnTo>
                  <a:lnTo>
                    <a:pt x="0" y="108203"/>
                  </a:lnTo>
                  <a:lnTo>
                    <a:pt x="0" y="536447"/>
                  </a:lnTo>
                  <a:lnTo>
                    <a:pt x="8548" y="578191"/>
                  </a:lnTo>
                  <a:lnTo>
                    <a:pt x="31813" y="612076"/>
                  </a:lnTo>
                  <a:lnTo>
                    <a:pt x="66222" y="634817"/>
                  </a:lnTo>
                  <a:lnTo>
                    <a:pt x="108203" y="643127"/>
                  </a:lnTo>
                  <a:lnTo>
                    <a:pt x="1107947" y="643127"/>
                  </a:lnTo>
                  <a:lnTo>
                    <a:pt x="1149691" y="634817"/>
                  </a:lnTo>
                  <a:lnTo>
                    <a:pt x="1183576" y="612076"/>
                  </a:lnTo>
                  <a:lnTo>
                    <a:pt x="1206317" y="578191"/>
                  </a:lnTo>
                  <a:lnTo>
                    <a:pt x="1214627" y="536447"/>
                  </a:lnTo>
                  <a:lnTo>
                    <a:pt x="1214627" y="108203"/>
                  </a:lnTo>
                  <a:lnTo>
                    <a:pt x="1206317" y="66222"/>
                  </a:lnTo>
                  <a:lnTo>
                    <a:pt x="1183576" y="31813"/>
                  </a:lnTo>
                  <a:lnTo>
                    <a:pt x="1149691" y="8548"/>
                  </a:lnTo>
                  <a:lnTo>
                    <a:pt x="1107947" y="0"/>
                  </a:lnTo>
                  <a:lnTo>
                    <a:pt x="108203" y="0"/>
                  </a:lnTo>
                  <a:close/>
                </a:path>
              </a:pathLst>
            </a:custGeom>
            <a:ln w="25400">
              <a:solidFill>
                <a:srgbClr val="172F13"/>
              </a:solidFill>
            </a:ln>
          </p:spPr>
          <p:txBody>
            <a:bodyPr wrap="square" lIns="0" tIns="0" rIns="0" bIns="0" rtlCol="0"/>
            <a:lstStyle/>
            <a:p>
              <a:endParaRPr/>
            </a:p>
          </p:txBody>
        </p:sp>
      </p:grpSp>
      <p:grpSp>
        <p:nvGrpSpPr>
          <p:cNvPr id="14" name="object 3"/>
          <p:cNvGrpSpPr/>
          <p:nvPr/>
        </p:nvGrpSpPr>
        <p:grpSpPr>
          <a:xfrm>
            <a:off x="4152882" y="5457379"/>
            <a:ext cx="1240155" cy="668655"/>
            <a:chOff x="1944116" y="5444744"/>
            <a:chExt cx="1240155" cy="668655"/>
          </a:xfrm>
        </p:grpSpPr>
        <p:sp>
          <p:nvSpPr>
            <p:cNvPr id="15" name="object 4"/>
            <p:cNvSpPr/>
            <p:nvPr/>
          </p:nvSpPr>
          <p:spPr>
            <a:xfrm>
              <a:off x="1956816" y="5457444"/>
              <a:ext cx="1214627" cy="643127"/>
            </a:xfrm>
            <a:prstGeom prst="rect">
              <a:avLst/>
            </a:prstGeom>
            <a:blipFill>
              <a:blip r:embed="rId2" cstate="print"/>
              <a:stretch>
                <a:fillRect/>
              </a:stretch>
            </a:blipFill>
          </p:spPr>
          <p:txBody>
            <a:bodyPr wrap="square" lIns="0" tIns="0" rIns="0" bIns="0" rtlCol="0"/>
            <a:lstStyle/>
            <a:p>
              <a:endParaRPr/>
            </a:p>
          </p:txBody>
        </p:sp>
        <p:sp>
          <p:nvSpPr>
            <p:cNvPr id="16" name="object 5"/>
            <p:cNvSpPr/>
            <p:nvPr/>
          </p:nvSpPr>
          <p:spPr>
            <a:xfrm>
              <a:off x="1956816" y="5457444"/>
              <a:ext cx="1214755" cy="643255"/>
            </a:xfrm>
            <a:custGeom>
              <a:avLst/>
              <a:gdLst/>
              <a:ahLst/>
              <a:cxnLst/>
              <a:rect l="l" t="t" r="r" b="b"/>
              <a:pathLst>
                <a:path w="1214755" h="643254">
                  <a:moveTo>
                    <a:pt x="108203" y="0"/>
                  </a:moveTo>
                  <a:lnTo>
                    <a:pt x="66222" y="8548"/>
                  </a:lnTo>
                  <a:lnTo>
                    <a:pt x="31813" y="31813"/>
                  </a:lnTo>
                  <a:lnTo>
                    <a:pt x="8548" y="66222"/>
                  </a:lnTo>
                  <a:lnTo>
                    <a:pt x="0" y="108203"/>
                  </a:lnTo>
                  <a:lnTo>
                    <a:pt x="0" y="536447"/>
                  </a:lnTo>
                  <a:lnTo>
                    <a:pt x="8548" y="578191"/>
                  </a:lnTo>
                  <a:lnTo>
                    <a:pt x="31813" y="612076"/>
                  </a:lnTo>
                  <a:lnTo>
                    <a:pt x="66222" y="634817"/>
                  </a:lnTo>
                  <a:lnTo>
                    <a:pt x="108203" y="643127"/>
                  </a:lnTo>
                  <a:lnTo>
                    <a:pt x="1107947" y="643127"/>
                  </a:lnTo>
                  <a:lnTo>
                    <a:pt x="1149691" y="634817"/>
                  </a:lnTo>
                  <a:lnTo>
                    <a:pt x="1183576" y="612076"/>
                  </a:lnTo>
                  <a:lnTo>
                    <a:pt x="1206317" y="578191"/>
                  </a:lnTo>
                  <a:lnTo>
                    <a:pt x="1214627" y="536447"/>
                  </a:lnTo>
                  <a:lnTo>
                    <a:pt x="1214627" y="108203"/>
                  </a:lnTo>
                  <a:lnTo>
                    <a:pt x="1206317" y="66222"/>
                  </a:lnTo>
                  <a:lnTo>
                    <a:pt x="1183576" y="31813"/>
                  </a:lnTo>
                  <a:lnTo>
                    <a:pt x="1149691" y="8548"/>
                  </a:lnTo>
                  <a:lnTo>
                    <a:pt x="1107947" y="0"/>
                  </a:lnTo>
                  <a:lnTo>
                    <a:pt x="108203" y="0"/>
                  </a:lnTo>
                  <a:close/>
                </a:path>
              </a:pathLst>
            </a:custGeom>
            <a:ln w="25400">
              <a:solidFill>
                <a:srgbClr val="172F13"/>
              </a:solidFill>
            </a:ln>
          </p:spPr>
          <p:txBody>
            <a:bodyPr wrap="square" lIns="0" tIns="0" rIns="0" bIns="0" rtlCol="0"/>
            <a:lstStyle/>
            <a:p>
              <a:endParaRPr/>
            </a:p>
          </p:txBody>
        </p:sp>
      </p:grpSp>
      <p:sp>
        <p:nvSpPr>
          <p:cNvPr id="20" name="object 6"/>
          <p:cNvSpPr txBox="1"/>
          <p:nvPr/>
        </p:nvSpPr>
        <p:spPr>
          <a:xfrm>
            <a:off x="8875198" y="5650925"/>
            <a:ext cx="73660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Arial"/>
                <a:cs typeface="Arial"/>
              </a:rPr>
              <a:t>P</a:t>
            </a:r>
            <a:r>
              <a:rPr sz="1800" spc="-10" dirty="0">
                <a:solidFill>
                  <a:srgbClr val="FFFFFF"/>
                </a:solidFill>
                <a:latin typeface="Arial"/>
                <a:cs typeface="Arial"/>
              </a:rPr>
              <a:t>lug</a:t>
            </a:r>
            <a:r>
              <a:rPr sz="1800" dirty="0">
                <a:solidFill>
                  <a:srgbClr val="FFFFFF"/>
                </a:solidFill>
                <a:latin typeface="Arial"/>
                <a:cs typeface="Arial"/>
              </a:rPr>
              <a:t>-i</a:t>
            </a:r>
            <a:r>
              <a:rPr sz="1800" spc="-5" dirty="0">
                <a:solidFill>
                  <a:srgbClr val="FFFFFF"/>
                </a:solidFill>
                <a:latin typeface="Arial"/>
                <a:cs typeface="Arial"/>
              </a:rPr>
              <a:t>n</a:t>
            </a:r>
            <a:endParaRPr sz="1800" dirty="0">
              <a:latin typeface="Arial"/>
              <a:cs typeface="Arial"/>
            </a:endParaRPr>
          </a:p>
        </p:txBody>
      </p:sp>
      <p:sp>
        <p:nvSpPr>
          <p:cNvPr id="21" name="object 6"/>
          <p:cNvSpPr txBox="1"/>
          <p:nvPr/>
        </p:nvSpPr>
        <p:spPr>
          <a:xfrm>
            <a:off x="4296942" y="5684221"/>
            <a:ext cx="73660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Arial"/>
                <a:cs typeface="Arial"/>
              </a:rPr>
              <a:t>P</a:t>
            </a:r>
            <a:r>
              <a:rPr sz="1800" spc="-10" dirty="0">
                <a:solidFill>
                  <a:srgbClr val="FFFFFF"/>
                </a:solidFill>
                <a:latin typeface="Arial"/>
                <a:cs typeface="Arial"/>
              </a:rPr>
              <a:t>lug</a:t>
            </a:r>
            <a:r>
              <a:rPr sz="1800" dirty="0">
                <a:solidFill>
                  <a:srgbClr val="FFFFFF"/>
                </a:solidFill>
                <a:latin typeface="Arial"/>
                <a:cs typeface="Arial"/>
              </a:rPr>
              <a:t>-i</a:t>
            </a:r>
            <a:r>
              <a:rPr sz="1800" spc="-5" dirty="0">
                <a:solidFill>
                  <a:srgbClr val="FFFFFF"/>
                </a:solidFill>
                <a:latin typeface="Arial"/>
                <a:cs typeface="Arial"/>
              </a:rPr>
              <a:t>n</a:t>
            </a:r>
            <a:endParaRPr sz="1800" dirty="0">
              <a:latin typeface="Arial"/>
              <a:cs typeface="Arial"/>
            </a:endParaRPr>
          </a:p>
        </p:txBody>
      </p:sp>
      <p:sp>
        <p:nvSpPr>
          <p:cNvPr id="22" name="object 6"/>
          <p:cNvSpPr txBox="1"/>
          <p:nvPr/>
        </p:nvSpPr>
        <p:spPr>
          <a:xfrm>
            <a:off x="6654144" y="5571849"/>
            <a:ext cx="975330" cy="289823"/>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Arial"/>
                <a:cs typeface="Arial"/>
              </a:rPr>
              <a:t>P</a:t>
            </a:r>
            <a:r>
              <a:rPr sz="1800" spc="-10" dirty="0">
                <a:solidFill>
                  <a:srgbClr val="FFFFFF"/>
                </a:solidFill>
                <a:latin typeface="Arial"/>
                <a:cs typeface="Arial"/>
              </a:rPr>
              <a:t>lug</a:t>
            </a:r>
            <a:r>
              <a:rPr sz="1800" dirty="0">
                <a:solidFill>
                  <a:srgbClr val="FFFFFF"/>
                </a:solidFill>
                <a:latin typeface="Arial"/>
                <a:cs typeface="Arial"/>
              </a:rPr>
              <a:t>-i</a:t>
            </a:r>
            <a:r>
              <a:rPr sz="1800" spc="-5" dirty="0">
                <a:solidFill>
                  <a:srgbClr val="FFFFFF"/>
                </a:solidFill>
                <a:latin typeface="Arial"/>
                <a:cs typeface="Arial"/>
              </a:rPr>
              <a:t>n</a:t>
            </a:r>
            <a:endParaRPr sz="1800" dirty="0">
              <a:latin typeface="Arial"/>
              <a:cs typeface="Arial"/>
            </a:endParaRPr>
          </a:p>
        </p:txBody>
      </p:sp>
      <p:sp>
        <p:nvSpPr>
          <p:cNvPr id="23" name="object 6"/>
          <p:cNvSpPr txBox="1"/>
          <p:nvPr/>
        </p:nvSpPr>
        <p:spPr>
          <a:xfrm>
            <a:off x="2294422" y="5672236"/>
            <a:ext cx="73660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Arial"/>
                <a:cs typeface="Arial"/>
              </a:rPr>
              <a:t>P</a:t>
            </a:r>
            <a:r>
              <a:rPr sz="1800" spc="-10" dirty="0">
                <a:solidFill>
                  <a:srgbClr val="FFFFFF"/>
                </a:solidFill>
                <a:latin typeface="Arial"/>
                <a:cs typeface="Arial"/>
              </a:rPr>
              <a:t>lug</a:t>
            </a:r>
            <a:r>
              <a:rPr sz="1800" dirty="0">
                <a:solidFill>
                  <a:srgbClr val="FFFFFF"/>
                </a:solidFill>
                <a:latin typeface="Arial"/>
                <a:cs typeface="Arial"/>
              </a:rPr>
              <a:t>-i</a:t>
            </a:r>
            <a:r>
              <a:rPr sz="1800" spc="-5" dirty="0">
                <a:solidFill>
                  <a:srgbClr val="FFFFFF"/>
                </a:solidFill>
                <a:latin typeface="Arial"/>
                <a:cs typeface="Arial"/>
              </a:rPr>
              <a:t>n</a:t>
            </a:r>
            <a:endParaRPr sz="1800" dirty="0">
              <a:latin typeface="Arial"/>
              <a:cs typeface="Arial"/>
            </a:endParaRPr>
          </a:p>
        </p:txBody>
      </p:sp>
      <p:sp>
        <p:nvSpPr>
          <p:cNvPr id="24" name="object 25"/>
          <p:cNvSpPr/>
          <p:nvPr/>
        </p:nvSpPr>
        <p:spPr>
          <a:xfrm>
            <a:off x="7182035" y="4935786"/>
            <a:ext cx="1454150" cy="445134"/>
          </a:xfrm>
          <a:custGeom>
            <a:avLst/>
            <a:gdLst/>
            <a:ahLst/>
            <a:cxnLst/>
            <a:rect l="l" t="t" r="r" b="b"/>
            <a:pathLst>
              <a:path w="1454150" h="445135">
                <a:moveTo>
                  <a:pt x="10668" y="440436"/>
                </a:moveTo>
                <a:lnTo>
                  <a:pt x="10668" y="373380"/>
                </a:lnTo>
                <a:lnTo>
                  <a:pt x="9144" y="370332"/>
                </a:lnTo>
                <a:lnTo>
                  <a:pt x="6096" y="368808"/>
                </a:lnTo>
                <a:lnTo>
                  <a:pt x="1524" y="370332"/>
                </a:lnTo>
                <a:lnTo>
                  <a:pt x="0" y="373380"/>
                </a:lnTo>
                <a:lnTo>
                  <a:pt x="0" y="440436"/>
                </a:lnTo>
                <a:lnTo>
                  <a:pt x="1524" y="443484"/>
                </a:lnTo>
                <a:lnTo>
                  <a:pt x="6096" y="445008"/>
                </a:lnTo>
                <a:lnTo>
                  <a:pt x="9144" y="443484"/>
                </a:lnTo>
                <a:lnTo>
                  <a:pt x="10668" y="440436"/>
                </a:lnTo>
                <a:close/>
              </a:path>
              <a:path w="1454150" h="445135">
                <a:moveTo>
                  <a:pt x="10668" y="335280"/>
                </a:moveTo>
                <a:lnTo>
                  <a:pt x="10668" y="269748"/>
                </a:lnTo>
                <a:lnTo>
                  <a:pt x="9144" y="266700"/>
                </a:lnTo>
                <a:lnTo>
                  <a:pt x="6096" y="265176"/>
                </a:lnTo>
                <a:lnTo>
                  <a:pt x="1524" y="266700"/>
                </a:lnTo>
                <a:lnTo>
                  <a:pt x="0" y="269748"/>
                </a:lnTo>
                <a:lnTo>
                  <a:pt x="0" y="335280"/>
                </a:lnTo>
                <a:lnTo>
                  <a:pt x="1524" y="339852"/>
                </a:lnTo>
                <a:lnTo>
                  <a:pt x="6096" y="341376"/>
                </a:lnTo>
                <a:lnTo>
                  <a:pt x="9144" y="339852"/>
                </a:lnTo>
                <a:lnTo>
                  <a:pt x="10668" y="335280"/>
                </a:lnTo>
                <a:close/>
              </a:path>
              <a:path w="1454150" h="445135">
                <a:moveTo>
                  <a:pt x="10668" y="231648"/>
                </a:moveTo>
                <a:lnTo>
                  <a:pt x="10668" y="164592"/>
                </a:lnTo>
                <a:lnTo>
                  <a:pt x="9144" y="161544"/>
                </a:lnTo>
                <a:lnTo>
                  <a:pt x="6096" y="160020"/>
                </a:lnTo>
                <a:lnTo>
                  <a:pt x="1524" y="161544"/>
                </a:lnTo>
                <a:lnTo>
                  <a:pt x="0" y="164592"/>
                </a:lnTo>
                <a:lnTo>
                  <a:pt x="0" y="231648"/>
                </a:lnTo>
                <a:lnTo>
                  <a:pt x="1524" y="234696"/>
                </a:lnTo>
                <a:lnTo>
                  <a:pt x="6096" y="236220"/>
                </a:lnTo>
                <a:lnTo>
                  <a:pt x="9144" y="234696"/>
                </a:lnTo>
                <a:lnTo>
                  <a:pt x="10668" y="231648"/>
                </a:lnTo>
                <a:close/>
              </a:path>
              <a:path w="1454150" h="445135">
                <a:moveTo>
                  <a:pt x="10668" y="126492"/>
                </a:moveTo>
                <a:lnTo>
                  <a:pt x="10668" y="59436"/>
                </a:lnTo>
                <a:lnTo>
                  <a:pt x="9144" y="56388"/>
                </a:lnTo>
                <a:lnTo>
                  <a:pt x="6096" y="54864"/>
                </a:lnTo>
                <a:lnTo>
                  <a:pt x="1524" y="56388"/>
                </a:lnTo>
                <a:lnTo>
                  <a:pt x="0" y="59436"/>
                </a:lnTo>
                <a:lnTo>
                  <a:pt x="0" y="126492"/>
                </a:lnTo>
                <a:lnTo>
                  <a:pt x="1524" y="129540"/>
                </a:lnTo>
                <a:lnTo>
                  <a:pt x="6096" y="131064"/>
                </a:lnTo>
                <a:lnTo>
                  <a:pt x="9144" y="129540"/>
                </a:lnTo>
                <a:lnTo>
                  <a:pt x="10668" y="126492"/>
                </a:lnTo>
                <a:close/>
              </a:path>
              <a:path w="1454150" h="445135">
                <a:moveTo>
                  <a:pt x="103632" y="48768"/>
                </a:moveTo>
                <a:lnTo>
                  <a:pt x="102108" y="45720"/>
                </a:lnTo>
                <a:lnTo>
                  <a:pt x="99060" y="44196"/>
                </a:lnTo>
                <a:lnTo>
                  <a:pt x="32004" y="44196"/>
                </a:lnTo>
                <a:lnTo>
                  <a:pt x="28956" y="45720"/>
                </a:lnTo>
                <a:lnTo>
                  <a:pt x="27432" y="48768"/>
                </a:lnTo>
                <a:lnTo>
                  <a:pt x="28956" y="51816"/>
                </a:lnTo>
                <a:lnTo>
                  <a:pt x="32004" y="53340"/>
                </a:lnTo>
                <a:lnTo>
                  <a:pt x="99060" y="53340"/>
                </a:lnTo>
                <a:lnTo>
                  <a:pt x="102108" y="51816"/>
                </a:lnTo>
                <a:lnTo>
                  <a:pt x="103632" y="48768"/>
                </a:lnTo>
                <a:close/>
              </a:path>
              <a:path w="1454150" h="445135">
                <a:moveTo>
                  <a:pt x="208788" y="48768"/>
                </a:moveTo>
                <a:lnTo>
                  <a:pt x="207264" y="45720"/>
                </a:lnTo>
                <a:lnTo>
                  <a:pt x="204216" y="44196"/>
                </a:lnTo>
                <a:lnTo>
                  <a:pt x="137160" y="44196"/>
                </a:lnTo>
                <a:lnTo>
                  <a:pt x="134112" y="45720"/>
                </a:lnTo>
                <a:lnTo>
                  <a:pt x="132588" y="48768"/>
                </a:lnTo>
                <a:lnTo>
                  <a:pt x="134112" y="51816"/>
                </a:lnTo>
                <a:lnTo>
                  <a:pt x="137160" y="53340"/>
                </a:lnTo>
                <a:lnTo>
                  <a:pt x="204216" y="53340"/>
                </a:lnTo>
                <a:lnTo>
                  <a:pt x="207264" y="51816"/>
                </a:lnTo>
                <a:lnTo>
                  <a:pt x="208788" y="48768"/>
                </a:lnTo>
                <a:close/>
              </a:path>
              <a:path w="1454150" h="445135">
                <a:moveTo>
                  <a:pt x="313944" y="48768"/>
                </a:moveTo>
                <a:lnTo>
                  <a:pt x="312420" y="45720"/>
                </a:lnTo>
                <a:lnTo>
                  <a:pt x="309372" y="44196"/>
                </a:lnTo>
                <a:lnTo>
                  <a:pt x="242316" y="44196"/>
                </a:lnTo>
                <a:lnTo>
                  <a:pt x="239268" y="45720"/>
                </a:lnTo>
                <a:lnTo>
                  <a:pt x="237744" y="48768"/>
                </a:lnTo>
                <a:lnTo>
                  <a:pt x="239268" y="51816"/>
                </a:lnTo>
                <a:lnTo>
                  <a:pt x="242316" y="53340"/>
                </a:lnTo>
                <a:lnTo>
                  <a:pt x="309372" y="53340"/>
                </a:lnTo>
                <a:lnTo>
                  <a:pt x="312420" y="51816"/>
                </a:lnTo>
                <a:lnTo>
                  <a:pt x="313944" y="48768"/>
                </a:lnTo>
                <a:close/>
              </a:path>
              <a:path w="1454150" h="445135">
                <a:moveTo>
                  <a:pt x="417576" y="51816"/>
                </a:moveTo>
                <a:lnTo>
                  <a:pt x="417576" y="45720"/>
                </a:lnTo>
                <a:lnTo>
                  <a:pt x="413004" y="44196"/>
                </a:lnTo>
                <a:lnTo>
                  <a:pt x="347472" y="44196"/>
                </a:lnTo>
                <a:lnTo>
                  <a:pt x="342900" y="45720"/>
                </a:lnTo>
                <a:lnTo>
                  <a:pt x="341376" y="48768"/>
                </a:lnTo>
                <a:lnTo>
                  <a:pt x="342900" y="51816"/>
                </a:lnTo>
                <a:lnTo>
                  <a:pt x="347472" y="53340"/>
                </a:lnTo>
                <a:lnTo>
                  <a:pt x="413004" y="53340"/>
                </a:lnTo>
                <a:lnTo>
                  <a:pt x="417576" y="51816"/>
                </a:lnTo>
                <a:close/>
              </a:path>
              <a:path w="1454150" h="445135">
                <a:moveTo>
                  <a:pt x="522732" y="48768"/>
                </a:moveTo>
                <a:lnTo>
                  <a:pt x="521208" y="45720"/>
                </a:lnTo>
                <a:lnTo>
                  <a:pt x="518160" y="44196"/>
                </a:lnTo>
                <a:lnTo>
                  <a:pt x="451104" y="44196"/>
                </a:lnTo>
                <a:lnTo>
                  <a:pt x="448056" y="45720"/>
                </a:lnTo>
                <a:lnTo>
                  <a:pt x="446532" y="48768"/>
                </a:lnTo>
                <a:lnTo>
                  <a:pt x="448056" y="51816"/>
                </a:lnTo>
                <a:lnTo>
                  <a:pt x="451104" y="53340"/>
                </a:lnTo>
                <a:lnTo>
                  <a:pt x="518160" y="53340"/>
                </a:lnTo>
                <a:lnTo>
                  <a:pt x="521208" y="51816"/>
                </a:lnTo>
                <a:lnTo>
                  <a:pt x="522732" y="48768"/>
                </a:lnTo>
                <a:close/>
              </a:path>
              <a:path w="1454150" h="445135">
                <a:moveTo>
                  <a:pt x="627888" y="48768"/>
                </a:moveTo>
                <a:lnTo>
                  <a:pt x="626364" y="45720"/>
                </a:lnTo>
                <a:lnTo>
                  <a:pt x="623316" y="44196"/>
                </a:lnTo>
                <a:lnTo>
                  <a:pt x="556260" y="44196"/>
                </a:lnTo>
                <a:lnTo>
                  <a:pt x="553212" y="45720"/>
                </a:lnTo>
                <a:lnTo>
                  <a:pt x="551688" y="48768"/>
                </a:lnTo>
                <a:lnTo>
                  <a:pt x="553212" y="51816"/>
                </a:lnTo>
                <a:lnTo>
                  <a:pt x="556260" y="53340"/>
                </a:lnTo>
                <a:lnTo>
                  <a:pt x="623316" y="53340"/>
                </a:lnTo>
                <a:lnTo>
                  <a:pt x="626364" y="51816"/>
                </a:lnTo>
                <a:lnTo>
                  <a:pt x="627888" y="48768"/>
                </a:lnTo>
                <a:close/>
              </a:path>
              <a:path w="1454150" h="445135">
                <a:moveTo>
                  <a:pt x="733044" y="48768"/>
                </a:moveTo>
                <a:lnTo>
                  <a:pt x="731520" y="45720"/>
                </a:lnTo>
                <a:lnTo>
                  <a:pt x="728472" y="44196"/>
                </a:lnTo>
                <a:lnTo>
                  <a:pt x="661416" y="44196"/>
                </a:lnTo>
                <a:lnTo>
                  <a:pt x="658368" y="45720"/>
                </a:lnTo>
                <a:lnTo>
                  <a:pt x="656844" y="48768"/>
                </a:lnTo>
                <a:lnTo>
                  <a:pt x="658368" y="51816"/>
                </a:lnTo>
                <a:lnTo>
                  <a:pt x="661416" y="53340"/>
                </a:lnTo>
                <a:lnTo>
                  <a:pt x="728472" y="53340"/>
                </a:lnTo>
                <a:lnTo>
                  <a:pt x="731520" y="51816"/>
                </a:lnTo>
                <a:lnTo>
                  <a:pt x="733044" y="48768"/>
                </a:lnTo>
                <a:close/>
              </a:path>
              <a:path w="1454150" h="445135">
                <a:moveTo>
                  <a:pt x="836676" y="51816"/>
                </a:moveTo>
                <a:lnTo>
                  <a:pt x="836676" y="45720"/>
                </a:lnTo>
                <a:lnTo>
                  <a:pt x="832104" y="44196"/>
                </a:lnTo>
                <a:lnTo>
                  <a:pt x="766572" y="44196"/>
                </a:lnTo>
                <a:lnTo>
                  <a:pt x="762000" y="45720"/>
                </a:lnTo>
                <a:lnTo>
                  <a:pt x="760476" y="48768"/>
                </a:lnTo>
                <a:lnTo>
                  <a:pt x="762000" y="51816"/>
                </a:lnTo>
                <a:lnTo>
                  <a:pt x="766572" y="53340"/>
                </a:lnTo>
                <a:lnTo>
                  <a:pt x="832104" y="53340"/>
                </a:lnTo>
                <a:lnTo>
                  <a:pt x="836676" y="51816"/>
                </a:lnTo>
                <a:close/>
              </a:path>
              <a:path w="1454150" h="445135">
                <a:moveTo>
                  <a:pt x="941832" y="48768"/>
                </a:moveTo>
                <a:lnTo>
                  <a:pt x="940308" y="45720"/>
                </a:lnTo>
                <a:lnTo>
                  <a:pt x="937260" y="44196"/>
                </a:lnTo>
                <a:lnTo>
                  <a:pt x="870204" y="44196"/>
                </a:lnTo>
                <a:lnTo>
                  <a:pt x="867156" y="45720"/>
                </a:lnTo>
                <a:lnTo>
                  <a:pt x="865632" y="48768"/>
                </a:lnTo>
                <a:lnTo>
                  <a:pt x="867156" y="51816"/>
                </a:lnTo>
                <a:lnTo>
                  <a:pt x="870204" y="53340"/>
                </a:lnTo>
                <a:lnTo>
                  <a:pt x="937260" y="53340"/>
                </a:lnTo>
                <a:lnTo>
                  <a:pt x="940308" y="51816"/>
                </a:lnTo>
                <a:lnTo>
                  <a:pt x="941832" y="48768"/>
                </a:lnTo>
                <a:close/>
              </a:path>
              <a:path w="1454150" h="445135">
                <a:moveTo>
                  <a:pt x="1046988" y="48768"/>
                </a:moveTo>
                <a:lnTo>
                  <a:pt x="1045464" y="45720"/>
                </a:lnTo>
                <a:lnTo>
                  <a:pt x="1042416" y="44196"/>
                </a:lnTo>
                <a:lnTo>
                  <a:pt x="975360" y="44196"/>
                </a:lnTo>
                <a:lnTo>
                  <a:pt x="972312" y="45720"/>
                </a:lnTo>
                <a:lnTo>
                  <a:pt x="970788" y="48768"/>
                </a:lnTo>
                <a:lnTo>
                  <a:pt x="972312" y="51816"/>
                </a:lnTo>
                <a:lnTo>
                  <a:pt x="975360" y="53340"/>
                </a:lnTo>
                <a:lnTo>
                  <a:pt x="1042416" y="53340"/>
                </a:lnTo>
                <a:lnTo>
                  <a:pt x="1045464" y="51816"/>
                </a:lnTo>
                <a:lnTo>
                  <a:pt x="1046988" y="48768"/>
                </a:lnTo>
                <a:close/>
              </a:path>
              <a:path w="1454150" h="445135">
                <a:moveTo>
                  <a:pt x="1152144" y="48768"/>
                </a:moveTo>
                <a:lnTo>
                  <a:pt x="1150620" y="45720"/>
                </a:lnTo>
                <a:lnTo>
                  <a:pt x="1147572" y="44196"/>
                </a:lnTo>
                <a:lnTo>
                  <a:pt x="1080516" y="44196"/>
                </a:lnTo>
                <a:lnTo>
                  <a:pt x="1077468" y="45720"/>
                </a:lnTo>
                <a:lnTo>
                  <a:pt x="1075944" y="48768"/>
                </a:lnTo>
                <a:lnTo>
                  <a:pt x="1077468" y="51816"/>
                </a:lnTo>
                <a:lnTo>
                  <a:pt x="1080516" y="53340"/>
                </a:lnTo>
                <a:lnTo>
                  <a:pt x="1147572" y="53340"/>
                </a:lnTo>
                <a:lnTo>
                  <a:pt x="1150620" y="51816"/>
                </a:lnTo>
                <a:lnTo>
                  <a:pt x="1152144" y="48768"/>
                </a:lnTo>
                <a:close/>
              </a:path>
              <a:path w="1454150" h="445135">
                <a:moveTo>
                  <a:pt x="1255776" y="51816"/>
                </a:moveTo>
                <a:lnTo>
                  <a:pt x="1255776" y="45720"/>
                </a:lnTo>
                <a:lnTo>
                  <a:pt x="1251204" y="44196"/>
                </a:lnTo>
                <a:lnTo>
                  <a:pt x="1185672" y="44196"/>
                </a:lnTo>
                <a:lnTo>
                  <a:pt x="1181100" y="45720"/>
                </a:lnTo>
                <a:lnTo>
                  <a:pt x="1179576" y="48768"/>
                </a:lnTo>
                <a:lnTo>
                  <a:pt x="1181100" y="51816"/>
                </a:lnTo>
                <a:lnTo>
                  <a:pt x="1185672" y="53340"/>
                </a:lnTo>
                <a:lnTo>
                  <a:pt x="1251204" y="53340"/>
                </a:lnTo>
                <a:lnTo>
                  <a:pt x="1255776" y="51816"/>
                </a:lnTo>
                <a:close/>
              </a:path>
              <a:path w="1454150" h="445135">
                <a:moveTo>
                  <a:pt x="1360932" y="48768"/>
                </a:moveTo>
                <a:lnTo>
                  <a:pt x="1359408" y="45720"/>
                </a:lnTo>
                <a:lnTo>
                  <a:pt x="1356360" y="44196"/>
                </a:lnTo>
                <a:lnTo>
                  <a:pt x="1289304" y="44196"/>
                </a:lnTo>
                <a:lnTo>
                  <a:pt x="1286256" y="45720"/>
                </a:lnTo>
                <a:lnTo>
                  <a:pt x="1284732" y="48768"/>
                </a:lnTo>
                <a:lnTo>
                  <a:pt x="1286256" y="51816"/>
                </a:lnTo>
                <a:lnTo>
                  <a:pt x="1289304" y="53340"/>
                </a:lnTo>
                <a:lnTo>
                  <a:pt x="1356360" y="53340"/>
                </a:lnTo>
                <a:lnTo>
                  <a:pt x="1359408" y="51816"/>
                </a:lnTo>
                <a:lnTo>
                  <a:pt x="1360932" y="48768"/>
                </a:lnTo>
                <a:close/>
              </a:path>
              <a:path w="1454150" h="445135">
                <a:moveTo>
                  <a:pt x="1453896" y="48768"/>
                </a:moveTo>
                <a:lnTo>
                  <a:pt x="1370076" y="0"/>
                </a:lnTo>
                <a:lnTo>
                  <a:pt x="1365504" y="0"/>
                </a:lnTo>
                <a:lnTo>
                  <a:pt x="1363980" y="1524"/>
                </a:lnTo>
                <a:lnTo>
                  <a:pt x="1362456" y="6096"/>
                </a:lnTo>
                <a:lnTo>
                  <a:pt x="1365504" y="7620"/>
                </a:lnTo>
                <a:lnTo>
                  <a:pt x="1426464" y="44196"/>
                </a:lnTo>
                <a:lnTo>
                  <a:pt x="1443228" y="44196"/>
                </a:lnTo>
                <a:lnTo>
                  <a:pt x="1447800" y="45720"/>
                </a:lnTo>
                <a:lnTo>
                  <a:pt x="1447800" y="52314"/>
                </a:lnTo>
                <a:lnTo>
                  <a:pt x="1453896" y="48768"/>
                </a:lnTo>
                <a:close/>
              </a:path>
              <a:path w="1454150" h="445135">
                <a:moveTo>
                  <a:pt x="1447800" y="52314"/>
                </a:moveTo>
                <a:lnTo>
                  <a:pt x="1447800" y="51816"/>
                </a:lnTo>
                <a:lnTo>
                  <a:pt x="1443228" y="53340"/>
                </a:lnTo>
                <a:lnTo>
                  <a:pt x="1425938" y="53340"/>
                </a:lnTo>
                <a:lnTo>
                  <a:pt x="1365504" y="88392"/>
                </a:lnTo>
                <a:lnTo>
                  <a:pt x="1362456" y="91440"/>
                </a:lnTo>
                <a:lnTo>
                  <a:pt x="1363980" y="96012"/>
                </a:lnTo>
                <a:lnTo>
                  <a:pt x="1365504" y="97536"/>
                </a:lnTo>
                <a:lnTo>
                  <a:pt x="1370076" y="97536"/>
                </a:lnTo>
                <a:lnTo>
                  <a:pt x="1447800" y="52314"/>
                </a:lnTo>
                <a:close/>
              </a:path>
              <a:path w="1454150" h="445135">
                <a:moveTo>
                  <a:pt x="1433954" y="48690"/>
                </a:moveTo>
                <a:lnTo>
                  <a:pt x="1426464" y="44196"/>
                </a:lnTo>
                <a:lnTo>
                  <a:pt x="1394460" y="44196"/>
                </a:lnTo>
                <a:lnTo>
                  <a:pt x="1391412" y="45720"/>
                </a:lnTo>
                <a:lnTo>
                  <a:pt x="1389888" y="48768"/>
                </a:lnTo>
                <a:lnTo>
                  <a:pt x="1391412" y="51816"/>
                </a:lnTo>
                <a:lnTo>
                  <a:pt x="1394460" y="53340"/>
                </a:lnTo>
                <a:lnTo>
                  <a:pt x="1425938" y="53340"/>
                </a:lnTo>
                <a:lnTo>
                  <a:pt x="1433954" y="48690"/>
                </a:lnTo>
                <a:close/>
              </a:path>
              <a:path w="1454150" h="445135">
                <a:moveTo>
                  <a:pt x="1441704" y="53340"/>
                </a:moveTo>
                <a:lnTo>
                  <a:pt x="1433954" y="48690"/>
                </a:lnTo>
                <a:lnTo>
                  <a:pt x="1425938" y="53340"/>
                </a:lnTo>
                <a:lnTo>
                  <a:pt x="1441704" y="53340"/>
                </a:lnTo>
                <a:close/>
              </a:path>
              <a:path w="1454150" h="445135">
                <a:moveTo>
                  <a:pt x="1441704" y="44196"/>
                </a:moveTo>
                <a:lnTo>
                  <a:pt x="1426464" y="44196"/>
                </a:lnTo>
                <a:lnTo>
                  <a:pt x="1433954" y="48690"/>
                </a:lnTo>
                <a:lnTo>
                  <a:pt x="1441704" y="44196"/>
                </a:lnTo>
                <a:close/>
              </a:path>
              <a:path w="1454150" h="445135">
                <a:moveTo>
                  <a:pt x="1447800" y="51816"/>
                </a:moveTo>
                <a:lnTo>
                  <a:pt x="1447800" y="45720"/>
                </a:lnTo>
                <a:lnTo>
                  <a:pt x="1443228" y="44196"/>
                </a:lnTo>
                <a:lnTo>
                  <a:pt x="1441704" y="44196"/>
                </a:lnTo>
                <a:lnTo>
                  <a:pt x="1433954" y="48690"/>
                </a:lnTo>
                <a:lnTo>
                  <a:pt x="1441704" y="53340"/>
                </a:lnTo>
                <a:lnTo>
                  <a:pt x="1443228" y="53340"/>
                </a:lnTo>
                <a:lnTo>
                  <a:pt x="1447800" y="51816"/>
                </a:lnTo>
                <a:close/>
              </a:path>
            </a:pathLst>
          </a:custGeom>
          <a:solidFill>
            <a:srgbClr val="172F13"/>
          </a:solidFill>
        </p:spPr>
        <p:txBody>
          <a:bodyPr wrap="square" lIns="0" tIns="0" rIns="0" bIns="0" rtlCol="0"/>
          <a:lstStyle/>
          <a:p>
            <a:endParaRPr/>
          </a:p>
        </p:txBody>
      </p:sp>
      <p:sp>
        <p:nvSpPr>
          <p:cNvPr id="25" name="object 20"/>
          <p:cNvSpPr/>
          <p:nvPr/>
        </p:nvSpPr>
        <p:spPr>
          <a:xfrm>
            <a:off x="3368628" y="5682847"/>
            <a:ext cx="2905670" cy="178825"/>
          </a:xfrm>
          <a:custGeom>
            <a:avLst/>
            <a:gdLst/>
            <a:ahLst/>
            <a:cxnLst/>
            <a:rect l="l" t="t" r="r" b="b"/>
            <a:pathLst>
              <a:path w="2082164" h="99060">
                <a:moveTo>
                  <a:pt x="417576" y="50292"/>
                </a:moveTo>
                <a:lnTo>
                  <a:pt x="411873" y="46913"/>
                </a:lnTo>
                <a:lnTo>
                  <a:pt x="411480" y="45720"/>
                </a:lnTo>
                <a:lnTo>
                  <a:pt x="409854" y="45720"/>
                </a:lnTo>
                <a:lnTo>
                  <a:pt x="335280" y="1524"/>
                </a:lnTo>
                <a:lnTo>
                  <a:pt x="330708" y="0"/>
                </a:lnTo>
                <a:lnTo>
                  <a:pt x="327660" y="3048"/>
                </a:lnTo>
                <a:lnTo>
                  <a:pt x="327660" y="6096"/>
                </a:lnTo>
                <a:lnTo>
                  <a:pt x="329184" y="9144"/>
                </a:lnTo>
                <a:lnTo>
                  <a:pt x="392137" y="45656"/>
                </a:lnTo>
                <a:lnTo>
                  <a:pt x="4572" y="44196"/>
                </a:lnTo>
                <a:lnTo>
                  <a:pt x="1524" y="44196"/>
                </a:lnTo>
                <a:lnTo>
                  <a:pt x="0" y="48768"/>
                </a:lnTo>
                <a:lnTo>
                  <a:pt x="1524" y="51816"/>
                </a:lnTo>
                <a:lnTo>
                  <a:pt x="4572" y="53340"/>
                </a:lnTo>
                <a:lnTo>
                  <a:pt x="389737" y="54787"/>
                </a:lnTo>
                <a:lnTo>
                  <a:pt x="405384" y="54851"/>
                </a:lnTo>
                <a:lnTo>
                  <a:pt x="408432" y="54864"/>
                </a:lnTo>
                <a:lnTo>
                  <a:pt x="389737" y="54787"/>
                </a:lnTo>
                <a:lnTo>
                  <a:pt x="329184" y="89916"/>
                </a:lnTo>
                <a:lnTo>
                  <a:pt x="327660" y="92964"/>
                </a:lnTo>
                <a:lnTo>
                  <a:pt x="327660" y="96012"/>
                </a:lnTo>
                <a:lnTo>
                  <a:pt x="330708" y="99060"/>
                </a:lnTo>
                <a:lnTo>
                  <a:pt x="333756" y="97536"/>
                </a:lnTo>
                <a:lnTo>
                  <a:pt x="413004" y="52857"/>
                </a:lnTo>
                <a:lnTo>
                  <a:pt x="417576" y="50292"/>
                </a:lnTo>
                <a:close/>
              </a:path>
              <a:path w="2082164" h="99060">
                <a:moveTo>
                  <a:pt x="2081784" y="50292"/>
                </a:moveTo>
                <a:lnTo>
                  <a:pt x="2080260" y="47244"/>
                </a:lnTo>
                <a:lnTo>
                  <a:pt x="2077212" y="45720"/>
                </a:lnTo>
                <a:lnTo>
                  <a:pt x="1689430" y="44246"/>
                </a:lnTo>
                <a:lnTo>
                  <a:pt x="1752600" y="7620"/>
                </a:lnTo>
                <a:lnTo>
                  <a:pt x="1754124" y="6096"/>
                </a:lnTo>
                <a:lnTo>
                  <a:pt x="1754124" y="1524"/>
                </a:lnTo>
                <a:lnTo>
                  <a:pt x="1751076" y="0"/>
                </a:lnTo>
                <a:lnTo>
                  <a:pt x="1748028" y="0"/>
                </a:lnTo>
                <a:lnTo>
                  <a:pt x="1664208" y="48768"/>
                </a:lnTo>
                <a:lnTo>
                  <a:pt x="1668780" y="51473"/>
                </a:lnTo>
                <a:lnTo>
                  <a:pt x="1746504" y="97536"/>
                </a:lnTo>
                <a:lnTo>
                  <a:pt x="1751076" y="97536"/>
                </a:lnTo>
                <a:lnTo>
                  <a:pt x="1754124" y="96012"/>
                </a:lnTo>
                <a:lnTo>
                  <a:pt x="1754124" y="91440"/>
                </a:lnTo>
                <a:lnTo>
                  <a:pt x="1752600" y="88392"/>
                </a:lnTo>
                <a:lnTo>
                  <a:pt x="1692287" y="53403"/>
                </a:lnTo>
                <a:lnTo>
                  <a:pt x="1673352" y="53340"/>
                </a:lnTo>
                <a:lnTo>
                  <a:pt x="1676400" y="53340"/>
                </a:lnTo>
                <a:lnTo>
                  <a:pt x="1692287" y="53403"/>
                </a:lnTo>
                <a:lnTo>
                  <a:pt x="2077212" y="54864"/>
                </a:lnTo>
                <a:lnTo>
                  <a:pt x="2080260" y="53340"/>
                </a:lnTo>
                <a:lnTo>
                  <a:pt x="2081784" y="50292"/>
                </a:lnTo>
                <a:close/>
              </a:path>
            </a:pathLst>
          </a:custGeom>
          <a:solidFill>
            <a:srgbClr val="172F13"/>
          </a:solidFill>
        </p:spPr>
        <p:txBody>
          <a:bodyPr wrap="square" lIns="0" tIns="0" rIns="0" bIns="0" rtlCol="0"/>
          <a:lstStyle/>
          <a:p>
            <a:endParaRPr/>
          </a:p>
        </p:txBody>
      </p:sp>
      <p:sp>
        <p:nvSpPr>
          <p:cNvPr id="26" name="Oval 25"/>
          <p:cNvSpPr/>
          <p:nvPr/>
        </p:nvSpPr>
        <p:spPr>
          <a:xfrm>
            <a:off x="8636185" y="4840941"/>
            <a:ext cx="386791" cy="377476"/>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9098382" y="4849085"/>
            <a:ext cx="2448813" cy="369332"/>
          </a:xfrm>
          <a:prstGeom prst="rect">
            <a:avLst/>
          </a:prstGeom>
          <a:noFill/>
        </p:spPr>
        <p:txBody>
          <a:bodyPr wrap="square" rtlCol="0">
            <a:spAutoFit/>
          </a:bodyPr>
          <a:lstStyle/>
          <a:p>
            <a:r>
              <a:rPr lang="en-US" dirty="0"/>
              <a:t>-</a:t>
            </a:r>
            <a:r>
              <a:rPr lang="en-US" dirty="0" smtClean="0"/>
              <a:t>Extension point</a:t>
            </a:r>
            <a:endParaRPr lang="en-US" dirty="0"/>
          </a:p>
        </p:txBody>
      </p:sp>
    </p:spTree>
    <p:extLst>
      <p:ext uri="{BB962C8B-B14F-4D97-AF65-F5344CB8AC3E}">
        <p14:creationId xmlns:p14="http://schemas.microsoft.com/office/powerpoint/2010/main" val="4151437093"/>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sample </a:t>
            </a:r>
            <a:r>
              <a:rPr lang="en-US" dirty="0" err="1" smtClean="0"/>
              <a:t>WizardPage</a:t>
            </a:r>
            <a:r>
              <a:rPr lang="en-US" dirty="0" smtClean="0"/>
              <a:t> code.</a:t>
            </a:r>
            <a:endParaRPr lang="en-US" dirty="0"/>
          </a:p>
        </p:txBody>
      </p:sp>
      <p:pic>
        <p:nvPicPr>
          <p:cNvPr id="4" name="Content Placeholder 3"/>
          <p:cNvPicPr>
            <a:picLocks noGrp="1" noChangeAspect="1"/>
          </p:cNvPicPr>
          <p:nvPr>
            <p:ph idx="1"/>
          </p:nvPr>
        </p:nvPicPr>
        <p:blipFill>
          <a:blip r:embed="rId2"/>
          <a:stretch>
            <a:fillRect/>
          </a:stretch>
        </p:blipFill>
        <p:spPr>
          <a:xfrm>
            <a:off x="3907718" y="1825625"/>
            <a:ext cx="4376563" cy="4351338"/>
          </a:xfrm>
          <a:prstGeom prst="rect">
            <a:avLst/>
          </a:prstGeom>
        </p:spPr>
      </p:pic>
    </p:spTree>
    <p:extLst>
      <p:ext uri="{BB962C8B-B14F-4D97-AF65-F5344CB8AC3E}">
        <p14:creationId xmlns:p14="http://schemas.microsoft.com/office/powerpoint/2010/main" val="609026223"/>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Wizard Class</a:t>
            </a:r>
            <a:endParaRPr lang="en-US" dirty="0"/>
          </a:p>
        </p:txBody>
      </p:sp>
      <p:sp>
        <p:nvSpPr>
          <p:cNvPr id="3" name="Content Placeholder 2"/>
          <p:cNvSpPr>
            <a:spLocks noGrp="1"/>
          </p:cNvSpPr>
          <p:nvPr>
            <p:ph idx="1"/>
          </p:nvPr>
        </p:nvSpPr>
        <p:spPr/>
        <p:txBody>
          <a:bodyPr>
            <a:normAutofit/>
          </a:bodyPr>
          <a:lstStyle/>
          <a:p>
            <a:r>
              <a:rPr lang="en-US" dirty="0" smtClean="0"/>
              <a:t>The Wizard class uses the method </a:t>
            </a:r>
            <a:r>
              <a:rPr lang="en-US" dirty="0" err="1" smtClean="0"/>
              <a:t>addPages</a:t>
            </a:r>
            <a:r>
              <a:rPr lang="en-US" dirty="0" smtClean="0"/>
              <a:t> () ,</a:t>
            </a:r>
          </a:p>
          <a:p>
            <a:pPr marL="0" indent="0">
              <a:buNone/>
            </a:pPr>
            <a:r>
              <a:rPr lang="en-US" dirty="0" err="1" smtClean="0"/>
              <a:t>addPage</a:t>
            </a:r>
            <a:r>
              <a:rPr lang="en-US" dirty="0" smtClean="0"/>
              <a:t>( </a:t>
            </a:r>
            <a:r>
              <a:rPr lang="en-US" dirty="0" err="1" smtClean="0"/>
              <a:t>wizardPage</a:t>
            </a:r>
            <a:r>
              <a:rPr lang="en-US" dirty="0" smtClean="0"/>
              <a:t>) adds the page to wizard.</a:t>
            </a:r>
          </a:p>
          <a:p>
            <a:pPr marL="0" indent="0">
              <a:buNone/>
            </a:pPr>
            <a:r>
              <a:rPr lang="en-US" dirty="0" smtClean="0"/>
              <a:t>All the instance of wizard pages are added to the Wizard class instance in the order they appear in the Wizard.</a:t>
            </a:r>
          </a:p>
          <a:p>
            <a:r>
              <a:rPr lang="en-US" dirty="0" smtClean="0"/>
              <a:t>The </a:t>
            </a:r>
            <a:r>
              <a:rPr lang="en-US" dirty="0" err="1" smtClean="0"/>
              <a:t>performFinish</a:t>
            </a:r>
            <a:r>
              <a:rPr lang="en-US" dirty="0" smtClean="0"/>
              <a:t>() method is invoked in the method when the wizard Finish button is pressed.</a:t>
            </a:r>
          </a:p>
          <a:p>
            <a:r>
              <a:rPr lang="en-US" dirty="0" smtClean="0"/>
              <a:t>This will immediately close the wizard even if there are several other wizard pages to be displayed. </a:t>
            </a:r>
          </a:p>
          <a:p>
            <a:r>
              <a:rPr lang="en-US" dirty="0" smtClean="0"/>
              <a:t>To avoid this a </a:t>
            </a:r>
            <a:r>
              <a:rPr lang="en-US" dirty="0" err="1" smtClean="0"/>
              <a:t>canFinish</a:t>
            </a:r>
            <a:r>
              <a:rPr lang="en-US" dirty="0" smtClean="0"/>
              <a:t>() method </a:t>
            </a:r>
            <a:r>
              <a:rPr lang="en-US" dirty="0" err="1" smtClean="0"/>
              <a:t>canFinish</a:t>
            </a:r>
            <a:r>
              <a:rPr lang="en-US" dirty="0" smtClean="0"/>
              <a:t>() method can be used .</a:t>
            </a:r>
          </a:p>
          <a:p>
            <a:pPr marL="0" indent="0">
              <a:buNone/>
            </a:pPr>
            <a:endParaRPr lang="en-US" dirty="0"/>
          </a:p>
        </p:txBody>
      </p:sp>
    </p:spTree>
    <p:extLst>
      <p:ext uri="{BB962C8B-B14F-4D97-AF65-F5344CB8AC3E}">
        <p14:creationId xmlns:p14="http://schemas.microsoft.com/office/powerpoint/2010/main" val="1688063992"/>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Wizard</a:t>
            </a:r>
            <a:endParaRPr lang="en-US" dirty="0"/>
          </a:p>
        </p:txBody>
      </p:sp>
      <p:sp>
        <p:nvSpPr>
          <p:cNvPr id="3" name="Content Placeholder 2"/>
          <p:cNvSpPr>
            <a:spLocks noGrp="1"/>
          </p:cNvSpPr>
          <p:nvPr>
            <p:ph idx="1"/>
          </p:nvPr>
        </p:nvSpPr>
        <p:spPr/>
        <p:txBody>
          <a:bodyPr/>
          <a:lstStyle/>
          <a:p>
            <a:r>
              <a:rPr lang="en-US" dirty="0" err="1" smtClean="0"/>
              <a:t>CanFinish</a:t>
            </a:r>
            <a:r>
              <a:rPr lang="en-US" dirty="0" smtClean="0"/>
              <a:t>() will return a Boolean which on true will enable the Finish button and on false will keep the Finish button disabled.</a:t>
            </a:r>
          </a:p>
          <a:p>
            <a:endParaRPr lang="en-US" dirty="0"/>
          </a:p>
          <a:p>
            <a:r>
              <a:rPr lang="en-US" dirty="0" err="1" smtClean="0"/>
              <a:t>PerformCancel</a:t>
            </a:r>
            <a:r>
              <a:rPr lang="en-US" dirty="0" smtClean="0"/>
              <a:t>() method is invoked when the wizard is cancelled.</a:t>
            </a:r>
          </a:p>
          <a:p>
            <a:endParaRPr lang="en-US" dirty="0"/>
          </a:p>
          <a:p>
            <a:r>
              <a:rPr lang="en-US" dirty="0" err="1" smtClean="0"/>
              <a:t>getNextPage</a:t>
            </a:r>
            <a:r>
              <a:rPr lang="en-US" dirty="0" smtClean="0"/>
              <a:t>() method can be used to navigate the next page to be shown in the Wizard based on the </a:t>
            </a:r>
            <a:r>
              <a:rPr lang="en-US" dirty="0" err="1" smtClean="0"/>
              <a:t>currentPage</a:t>
            </a:r>
            <a:r>
              <a:rPr lang="en-US" dirty="0" smtClean="0"/>
              <a:t> or input.</a:t>
            </a:r>
          </a:p>
          <a:p>
            <a:endParaRPr lang="en-US" dirty="0"/>
          </a:p>
        </p:txBody>
      </p:sp>
    </p:spTree>
    <p:extLst>
      <p:ext uri="{BB962C8B-B14F-4D97-AF65-F5344CB8AC3E}">
        <p14:creationId xmlns:p14="http://schemas.microsoft.com/office/powerpoint/2010/main" val="2676500115"/>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Wizard Dialog</a:t>
            </a:r>
            <a:endParaRPr lang="en-US" dirty="0"/>
          </a:p>
        </p:txBody>
      </p:sp>
      <p:sp>
        <p:nvSpPr>
          <p:cNvPr id="3" name="Content Placeholder 2"/>
          <p:cNvSpPr>
            <a:spLocks noGrp="1"/>
          </p:cNvSpPr>
          <p:nvPr>
            <p:ph idx="1"/>
          </p:nvPr>
        </p:nvSpPr>
        <p:spPr/>
        <p:txBody>
          <a:bodyPr/>
          <a:lstStyle/>
          <a:p>
            <a:r>
              <a:rPr lang="en-US" dirty="0" smtClean="0"/>
              <a:t>The Dialog instance which brings the Wizard pages as a modal dialog outside the RCP application.</a:t>
            </a:r>
          </a:p>
          <a:p>
            <a:endParaRPr lang="en-US" dirty="0"/>
          </a:p>
          <a:p>
            <a:r>
              <a:rPr lang="en-US" dirty="0" smtClean="0"/>
              <a:t>The Dialog takes has two prominent method create() and open() </a:t>
            </a:r>
          </a:p>
          <a:p>
            <a:endParaRPr lang="en-US" dirty="0"/>
          </a:p>
          <a:p>
            <a:r>
              <a:rPr lang="en-US" dirty="0" smtClean="0"/>
              <a:t>The create method invokes the </a:t>
            </a:r>
            <a:r>
              <a:rPr lang="en-US" dirty="0" err="1" smtClean="0"/>
              <a:t>createControl</a:t>
            </a:r>
            <a:r>
              <a:rPr lang="en-US" dirty="0" smtClean="0"/>
              <a:t>() and the open() method opens the dialog.</a:t>
            </a:r>
          </a:p>
          <a:p>
            <a:endParaRPr lang="en-US" dirty="0"/>
          </a:p>
        </p:txBody>
      </p:sp>
    </p:spTree>
    <p:extLst>
      <p:ext uri="{BB962C8B-B14F-4D97-AF65-F5344CB8AC3E}">
        <p14:creationId xmlns:p14="http://schemas.microsoft.com/office/powerpoint/2010/main" val="2070695055"/>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Wizard Dialog</a:t>
            </a:r>
            <a:endParaRPr lang="en-US" dirty="0"/>
          </a:p>
        </p:txBody>
      </p:sp>
      <p:sp>
        <p:nvSpPr>
          <p:cNvPr id="3" name="Content Placeholder 2"/>
          <p:cNvSpPr>
            <a:spLocks noGrp="1"/>
          </p:cNvSpPr>
          <p:nvPr>
            <p:ph idx="1"/>
          </p:nvPr>
        </p:nvSpPr>
        <p:spPr/>
        <p:txBody>
          <a:bodyPr/>
          <a:lstStyle/>
          <a:p>
            <a:r>
              <a:rPr lang="en-US" dirty="0" smtClean="0"/>
              <a:t>As a wizard dialog takes the parent as the Shell object it doesn’t need any composite as a parent unlike any view or Editor or any UI widget control.</a:t>
            </a:r>
          </a:p>
          <a:p>
            <a:endParaRPr lang="en-US" dirty="0"/>
          </a:p>
          <a:p>
            <a:r>
              <a:rPr lang="en-US" dirty="0" smtClean="0"/>
              <a:t>This makes the Dialog independent of from where the Dialog is invoked.</a:t>
            </a:r>
          </a:p>
          <a:p>
            <a:r>
              <a:rPr lang="en-US" dirty="0" smtClean="0"/>
              <a:t>A </a:t>
            </a:r>
            <a:r>
              <a:rPr lang="en-US" dirty="0" err="1" smtClean="0"/>
              <a:t>wizardDialog</a:t>
            </a:r>
            <a:r>
              <a:rPr lang="en-US" dirty="0" smtClean="0"/>
              <a:t> can be invoked just by creating an instance and calling open() , It doesn’t need any </a:t>
            </a:r>
            <a:r>
              <a:rPr lang="en-US" dirty="0" err="1" smtClean="0"/>
              <a:t>PlatformUI</a:t>
            </a:r>
            <a:r>
              <a:rPr lang="en-US" dirty="0" smtClean="0"/>
              <a:t> calls or a </a:t>
            </a:r>
            <a:r>
              <a:rPr lang="en-US" dirty="0" err="1" smtClean="0"/>
              <a:t>HandlerUtil</a:t>
            </a:r>
            <a:r>
              <a:rPr lang="en-US" dirty="0" smtClean="0"/>
              <a:t> class for invocation.</a:t>
            </a:r>
            <a:endParaRPr lang="en-US" dirty="0"/>
          </a:p>
        </p:txBody>
      </p:sp>
    </p:spTree>
    <p:extLst>
      <p:ext uri="{BB962C8B-B14F-4D97-AF65-F5344CB8AC3E}">
        <p14:creationId xmlns:p14="http://schemas.microsoft.com/office/powerpoint/2010/main" val="323995049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Wizard Commands</a:t>
            </a:r>
            <a:endParaRPr lang="en-US" dirty="0"/>
          </a:p>
        </p:txBody>
      </p:sp>
      <p:sp>
        <p:nvSpPr>
          <p:cNvPr id="3" name="Content Placeholder 2"/>
          <p:cNvSpPr>
            <a:spLocks noGrp="1"/>
          </p:cNvSpPr>
          <p:nvPr>
            <p:ph idx="1"/>
          </p:nvPr>
        </p:nvSpPr>
        <p:spPr/>
        <p:txBody>
          <a:bodyPr/>
          <a:lstStyle/>
          <a:p>
            <a:r>
              <a:rPr lang="en-US" dirty="0" smtClean="0"/>
              <a:t>Several existing wizard commands are available in eclipse which can help the user to directly associate the opening of a wizard from a specific UI menu or Action.</a:t>
            </a:r>
          </a:p>
          <a:p>
            <a:endParaRPr lang="en-US" dirty="0"/>
          </a:p>
          <a:p>
            <a:r>
              <a:rPr lang="en-US" dirty="0" smtClean="0"/>
              <a:t>For ex : </a:t>
            </a:r>
            <a:r>
              <a:rPr lang="en-US" dirty="0" err="1" smtClean="0"/>
              <a:t>org.eclipse.ui.newWizard</a:t>
            </a:r>
            <a:r>
              <a:rPr lang="en-US" dirty="0" smtClean="0"/>
              <a:t> extension will allow your wizard to be invoked from File New menu option.</a:t>
            </a:r>
          </a:p>
          <a:p>
            <a:endParaRPr lang="en-US" dirty="0"/>
          </a:p>
          <a:p>
            <a:endParaRPr lang="en-US" dirty="0"/>
          </a:p>
        </p:txBody>
      </p:sp>
    </p:spTree>
    <p:extLst>
      <p:ext uri="{BB962C8B-B14F-4D97-AF65-F5344CB8AC3E}">
        <p14:creationId xmlns:p14="http://schemas.microsoft.com/office/powerpoint/2010/main" val="212829642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86316300"/>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JFACE </a:t>
            </a:r>
            <a:r>
              <a:rPr lang="en-US" dirty="0" err="1" smtClean="0"/>
              <a:t>DataBinding</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83646560"/>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DataBinding</a:t>
            </a:r>
            <a:endParaRPr lang="en-US" dirty="0"/>
          </a:p>
        </p:txBody>
      </p:sp>
      <p:sp>
        <p:nvSpPr>
          <p:cNvPr id="3" name="Content Placeholder 2"/>
          <p:cNvSpPr>
            <a:spLocks noGrp="1"/>
          </p:cNvSpPr>
          <p:nvPr>
            <p:ph idx="1"/>
          </p:nvPr>
        </p:nvSpPr>
        <p:spPr/>
        <p:txBody>
          <a:bodyPr/>
          <a:lstStyle/>
          <a:p>
            <a:r>
              <a:rPr lang="en-US" dirty="0"/>
              <a:t>The </a:t>
            </a:r>
            <a:r>
              <a:rPr lang="en-US" i="1" dirty="0" err="1"/>
              <a:t>JFace</a:t>
            </a:r>
            <a:r>
              <a:rPr lang="en-US" i="1" dirty="0"/>
              <a:t> data binding</a:t>
            </a:r>
            <a:r>
              <a:rPr lang="en-US" dirty="0"/>
              <a:t> framework allows to synchronize changes in properties of objects. Validation and conversion during the synchronization process is supported</a:t>
            </a:r>
            <a:r>
              <a:rPr lang="en-US" dirty="0" smtClean="0"/>
              <a:t>.</a:t>
            </a:r>
          </a:p>
          <a:p>
            <a:endParaRPr lang="en-US" dirty="0"/>
          </a:p>
          <a:p>
            <a:r>
              <a:rPr lang="en-US" dirty="0" smtClean="0"/>
              <a:t>For example you could bind the String property called </a:t>
            </a:r>
            <a:r>
              <a:rPr lang="en-US" dirty="0" err="1" smtClean="0"/>
              <a:t>firstName</a:t>
            </a:r>
            <a:r>
              <a:rPr lang="en-US" dirty="0" smtClean="0"/>
              <a:t> of a Java object to a text property of the SWT Text widget. If the user changes the text in the user interface, the corresponding property in the Java object is updated.</a:t>
            </a:r>
            <a:endParaRPr lang="en-US" dirty="0"/>
          </a:p>
        </p:txBody>
      </p:sp>
    </p:spTree>
    <p:extLst>
      <p:ext uri="{BB962C8B-B14F-4D97-AF65-F5344CB8AC3E}">
        <p14:creationId xmlns:p14="http://schemas.microsoft.com/office/powerpoint/2010/main" val="1000194681"/>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Jface</a:t>
            </a:r>
            <a:r>
              <a:rPr lang="en-US" dirty="0" smtClean="0"/>
              <a:t> </a:t>
            </a:r>
            <a:r>
              <a:rPr lang="en-US" dirty="0" err="1" smtClean="0"/>
              <a:t>DataBinding</a:t>
            </a:r>
            <a:endParaRPr lang="en-US" dirty="0"/>
          </a:p>
        </p:txBody>
      </p:sp>
      <p:sp>
        <p:nvSpPr>
          <p:cNvPr id="3" name="Content Placeholder 2"/>
          <p:cNvSpPr>
            <a:spLocks noGrp="1"/>
          </p:cNvSpPr>
          <p:nvPr>
            <p:ph idx="1"/>
          </p:nvPr>
        </p:nvSpPr>
        <p:spPr/>
        <p:txBody>
          <a:bodyPr/>
          <a:lstStyle/>
          <a:p>
            <a:r>
              <a:rPr lang="en-US" dirty="0"/>
              <a:t>To observe changes in an attribute of a Java object, a data binding framework needs to be able to register itself as a listener to this attribute. </a:t>
            </a:r>
            <a:r>
              <a:rPr lang="en-US" dirty="0" err="1"/>
              <a:t>JFace</a:t>
            </a:r>
            <a:r>
              <a:rPr lang="en-US" dirty="0"/>
              <a:t> data binding provides API to register to changes in SWT widgets and </a:t>
            </a:r>
            <a:r>
              <a:rPr lang="en-US" dirty="0" err="1"/>
              <a:t>JFace</a:t>
            </a:r>
            <a:r>
              <a:rPr lang="en-US" dirty="0"/>
              <a:t> UI elements. Other Java object must implement this support. </a:t>
            </a:r>
          </a:p>
        </p:txBody>
      </p:sp>
    </p:spTree>
    <p:extLst>
      <p:ext uri="{BB962C8B-B14F-4D97-AF65-F5344CB8AC3E}">
        <p14:creationId xmlns:p14="http://schemas.microsoft.com/office/powerpoint/2010/main" val="22064467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Bundle Manifest (MANIFEST.MF)</a:t>
            </a:r>
          </a:p>
        </p:txBody>
      </p:sp>
      <p:sp>
        <p:nvSpPr>
          <p:cNvPr id="7" name="object 4"/>
          <p:cNvSpPr txBox="1">
            <a:spLocks noGrp="1"/>
          </p:cNvSpPr>
          <p:nvPr>
            <p:ph idx="1"/>
          </p:nvPr>
        </p:nvSpPr>
        <p:spPr>
          <a:xfrm>
            <a:off x="1094508" y="4102843"/>
            <a:ext cx="10259291" cy="2095445"/>
          </a:xfrm>
          <a:prstGeom prst="rect">
            <a:avLst/>
          </a:prstGeom>
          <a:ln w="9524">
            <a:solidFill>
              <a:srgbClr val="000000"/>
            </a:solidFill>
          </a:ln>
        </p:spPr>
        <p:txBody>
          <a:bodyPr vert="horz" wrap="square" lIns="0" tIns="35560" rIns="0" bIns="0" rtlCol="0">
            <a:spAutoFit/>
          </a:bodyPr>
          <a:lstStyle/>
          <a:p>
            <a:pPr marL="97155">
              <a:lnSpc>
                <a:spcPct val="100000"/>
              </a:lnSpc>
              <a:spcBef>
                <a:spcPts val="280"/>
              </a:spcBef>
            </a:pPr>
            <a:r>
              <a:rPr sz="1600" spc="-5" dirty="0">
                <a:solidFill>
                  <a:srgbClr val="7F0000"/>
                </a:solidFill>
                <a:latin typeface="Courier New"/>
                <a:cs typeface="Courier New"/>
              </a:rPr>
              <a:t>Manifest-Version</a:t>
            </a:r>
            <a:r>
              <a:rPr sz="1600" spc="-5" dirty="0">
                <a:latin typeface="Courier New"/>
                <a:cs typeface="Courier New"/>
              </a:rPr>
              <a:t>: </a:t>
            </a:r>
            <a:r>
              <a:rPr sz="1600" dirty="0">
                <a:latin typeface="Courier New"/>
                <a:cs typeface="Courier New"/>
              </a:rPr>
              <a:t>1.0</a:t>
            </a:r>
          </a:p>
          <a:p>
            <a:pPr marL="97155">
              <a:lnSpc>
                <a:spcPct val="100000"/>
              </a:lnSpc>
              <a:spcBef>
                <a:spcPts val="75"/>
              </a:spcBef>
            </a:pPr>
            <a:r>
              <a:rPr sz="1600" b="1" spc="-5" dirty="0">
                <a:solidFill>
                  <a:srgbClr val="7F0000"/>
                </a:solidFill>
                <a:latin typeface="Courier New"/>
                <a:cs typeface="Courier New"/>
              </a:rPr>
              <a:t>Bundle-ManifestVersion</a:t>
            </a:r>
            <a:r>
              <a:rPr sz="1600" spc="-5" dirty="0">
                <a:latin typeface="Courier New"/>
                <a:cs typeface="Courier New"/>
              </a:rPr>
              <a:t>:</a:t>
            </a:r>
            <a:r>
              <a:rPr sz="1600" spc="5" dirty="0">
                <a:latin typeface="Courier New"/>
                <a:cs typeface="Courier New"/>
              </a:rPr>
              <a:t> </a:t>
            </a:r>
            <a:r>
              <a:rPr sz="1600" spc="-5" dirty="0">
                <a:latin typeface="Courier New"/>
                <a:cs typeface="Courier New"/>
              </a:rPr>
              <a:t>2</a:t>
            </a:r>
            <a:endParaRPr sz="1600" dirty="0">
              <a:latin typeface="Courier New"/>
              <a:cs typeface="Courier New"/>
            </a:endParaRPr>
          </a:p>
          <a:p>
            <a:pPr marL="97155">
              <a:lnSpc>
                <a:spcPct val="100000"/>
              </a:lnSpc>
              <a:spcBef>
                <a:spcPts val="85"/>
              </a:spcBef>
            </a:pPr>
            <a:r>
              <a:rPr sz="1600" b="1" spc="-5" dirty="0">
                <a:solidFill>
                  <a:srgbClr val="7F0000"/>
                </a:solidFill>
                <a:latin typeface="Courier New"/>
                <a:cs typeface="Courier New"/>
              </a:rPr>
              <a:t>Bundle-Name</a:t>
            </a:r>
            <a:r>
              <a:rPr sz="1600" spc="-5" dirty="0">
                <a:latin typeface="Courier New"/>
                <a:cs typeface="Courier New"/>
              </a:rPr>
              <a:t>: </a:t>
            </a:r>
            <a:r>
              <a:rPr lang="en-US" sz="1600" spc="-5" dirty="0" smtClean="0">
                <a:latin typeface="Courier New"/>
                <a:cs typeface="Courier New"/>
              </a:rPr>
              <a:t>RCP Demo plugin</a:t>
            </a:r>
            <a:endParaRPr sz="1600" dirty="0">
              <a:latin typeface="Courier New"/>
              <a:cs typeface="Courier New"/>
            </a:endParaRPr>
          </a:p>
          <a:p>
            <a:pPr marL="97155">
              <a:lnSpc>
                <a:spcPct val="100000"/>
              </a:lnSpc>
              <a:spcBef>
                <a:spcPts val="80"/>
              </a:spcBef>
            </a:pPr>
            <a:r>
              <a:rPr sz="1600" b="1" spc="-5" dirty="0">
                <a:solidFill>
                  <a:srgbClr val="7F0000"/>
                </a:solidFill>
                <a:latin typeface="Courier New"/>
                <a:cs typeface="Courier New"/>
              </a:rPr>
              <a:t>Bundle-SymbolicName</a:t>
            </a:r>
            <a:r>
              <a:rPr sz="1600" spc="-5" dirty="0">
                <a:latin typeface="Courier New"/>
                <a:cs typeface="Courier New"/>
              </a:rPr>
              <a:t>:</a:t>
            </a:r>
            <a:r>
              <a:rPr sz="1600" spc="5" dirty="0">
                <a:latin typeface="Courier New"/>
                <a:cs typeface="Courier New"/>
              </a:rPr>
              <a:t> </a:t>
            </a:r>
            <a:r>
              <a:rPr lang="en-US" sz="1600" spc="-5" dirty="0" err="1" smtClean="0">
                <a:latin typeface="Courier New"/>
                <a:cs typeface="Courier New"/>
              </a:rPr>
              <a:t>com.sab.eclipse.rcp.demo</a:t>
            </a:r>
            <a:endParaRPr sz="1600" dirty="0">
              <a:latin typeface="Courier New"/>
              <a:cs typeface="Courier New"/>
            </a:endParaRPr>
          </a:p>
          <a:p>
            <a:pPr marL="97155">
              <a:lnSpc>
                <a:spcPct val="100000"/>
              </a:lnSpc>
              <a:spcBef>
                <a:spcPts val="75"/>
              </a:spcBef>
            </a:pPr>
            <a:r>
              <a:rPr sz="1600" b="1" spc="-5" dirty="0">
                <a:solidFill>
                  <a:srgbClr val="7F0000"/>
                </a:solidFill>
                <a:latin typeface="Courier New"/>
                <a:cs typeface="Courier New"/>
              </a:rPr>
              <a:t>Bundle-Version</a:t>
            </a:r>
            <a:r>
              <a:rPr sz="1600" spc="-5" dirty="0">
                <a:latin typeface="Courier New"/>
                <a:cs typeface="Courier New"/>
              </a:rPr>
              <a:t>: 1.0.0</a:t>
            </a:r>
            <a:endParaRPr sz="1600" dirty="0">
              <a:latin typeface="Courier New"/>
              <a:cs typeface="Courier New"/>
            </a:endParaRPr>
          </a:p>
          <a:p>
            <a:pPr marL="97155">
              <a:lnSpc>
                <a:spcPct val="100000"/>
              </a:lnSpc>
              <a:spcBef>
                <a:spcPts val="85"/>
              </a:spcBef>
            </a:pPr>
            <a:r>
              <a:rPr sz="1600" b="1" spc="-5" dirty="0">
                <a:solidFill>
                  <a:srgbClr val="7F0000"/>
                </a:solidFill>
                <a:latin typeface="Courier New"/>
                <a:cs typeface="Courier New"/>
              </a:rPr>
              <a:t>Bundle-Vendor</a:t>
            </a:r>
            <a:r>
              <a:rPr sz="1600" spc="-5" dirty="0">
                <a:latin typeface="Courier New"/>
                <a:cs typeface="Courier New"/>
              </a:rPr>
              <a:t>:</a:t>
            </a:r>
            <a:r>
              <a:rPr sz="1600" dirty="0">
                <a:latin typeface="Courier New"/>
                <a:cs typeface="Courier New"/>
              </a:rPr>
              <a:t> </a:t>
            </a:r>
            <a:r>
              <a:rPr lang="en-US" sz="1600" spc="-5" dirty="0" smtClean="0">
                <a:latin typeface="Courier New"/>
                <a:cs typeface="Courier New"/>
              </a:rPr>
              <a:t>SAB</a:t>
            </a:r>
            <a:endParaRPr sz="1600" dirty="0">
              <a:latin typeface="Courier New"/>
              <a:cs typeface="Courier New"/>
            </a:endParaRPr>
          </a:p>
          <a:p>
            <a:pPr marL="97155">
              <a:lnSpc>
                <a:spcPct val="100000"/>
              </a:lnSpc>
              <a:spcBef>
                <a:spcPts val="80"/>
              </a:spcBef>
            </a:pPr>
            <a:r>
              <a:rPr sz="1600" b="1" spc="-5" dirty="0">
                <a:solidFill>
                  <a:srgbClr val="7F0000"/>
                </a:solidFill>
                <a:latin typeface="Courier New"/>
                <a:cs typeface="Courier New"/>
              </a:rPr>
              <a:t>Bundle-RequiredExecutionEnvironment</a:t>
            </a:r>
            <a:r>
              <a:rPr sz="1600" spc="-5" dirty="0">
                <a:latin typeface="Courier New"/>
                <a:cs typeface="Courier New"/>
              </a:rPr>
              <a:t>:</a:t>
            </a:r>
            <a:r>
              <a:rPr sz="1600" spc="10" dirty="0">
                <a:latin typeface="Courier New"/>
                <a:cs typeface="Courier New"/>
              </a:rPr>
              <a:t> </a:t>
            </a:r>
            <a:r>
              <a:rPr sz="1600" spc="-5" dirty="0">
                <a:latin typeface="Courier New"/>
                <a:cs typeface="Courier New"/>
              </a:rPr>
              <a:t>J2SE-1.5</a:t>
            </a:r>
            <a:endParaRPr sz="1600" dirty="0">
              <a:latin typeface="Courier New"/>
              <a:cs typeface="Courier New"/>
            </a:endParaRPr>
          </a:p>
          <a:p>
            <a:pPr marL="97155">
              <a:lnSpc>
                <a:spcPct val="100000"/>
              </a:lnSpc>
              <a:spcBef>
                <a:spcPts val="75"/>
              </a:spcBef>
            </a:pPr>
            <a:r>
              <a:rPr sz="1600" b="1" spc="-5" dirty="0">
                <a:solidFill>
                  <a:srgbClr val="7F0000"/>
                </a:solidFill>
                <a:latin typeface="Courier New"/>
                <a:cs typeface="Courier New"/>
              </a:rPr>
              <a:t>Export-Package</a:t>
            </a:r>
            <a:r>
              <a:rPr sz="1600" spc="-5" dirty="0">
                <a:latin typeface="Courier New"/>
                <a:cs typeface="Courier New"/>
              </a:rPr>
              <a:t>:</a:t>
            </a:r>
            <a:r>
              <a:rPr sz="1600" spc="60" dirty="0">
                <a:latin typeface="Courier New"/>
                <a:cs typeface="Courier New"/>
              </a:rPr>
              <a:t> </a:t>
            </a:r>
            <a:r>
              <a:rPr lang="en-US" sz="1600" spc="-5" dirty="0" err="1" smtClean="0">
                <a:latin typeface="Courier New"/>
                <a:cs typeface="Courier New"/>
              </a:rPr>
              <a:t>com.sab.eclipse.rcp.demo</a:t>
            </a:r>
            <a:r>
              <a:rPr lang="en-US" sz="1600" dirty="0" err="1" smtClean="0">
                <a:latin typeface="Courier New"/>
                <a:cs typeface="Courier New"/>
              </a:rPr>
              <a:t>.util</a:t>
            </a:r>
            <a:r>
              <a:rPr sz="1600" spc="-5" dirty="0" err="1" smtClean="0">
                <a:latin typeface="Courier New"/>
                <a:cs typeface="Courier New"/>
              </a:rPr>
              <a:t>;</a:t>
            </a:r>
            <a:r>
              <a:rPr sz="1600" i="1" spc="-5" dirty="0" err="1" smtClean="0">
                <a:solidFill>
                  <a:srgbClr val="7F7F00"/>
                </a:solidFill>
                <a:latin typeface="Courier New"/>
                <a:cs typeface="Courier New"/>
              </a:rPr>
              <a:t>version</a:t>
            </a:r>
            <a:r>
              <a:rPr sz="1600" spc="-5" dirty="0">
                <a:latin typeface="Courier New"/>
                <a:cs typeface="Courier New"/>
              </a:rPr>
              <a:t>="1.0.0"</a:t>
            </a:r>
            <a:endParaRPr sz="1600" dirty="0">
              <a:latin typeface="Courier New"/>
              <a:cs typeface="Courier New"/>
            </a:endParaRPr>
          </a:p>
        </p:txBody>
      </p:sp>
      <p:sp>
        <p:nvSpPr>
          <p:cNvPr id="6" name="object 2"/>
          <p:cNvSpPr txBox="1"/>
          <p:nvPr/>
        </p:nvSpPr>
        <p:spPr>
          <a:xfrm>
            <a:off x="993133" y="2182468"/>
            <a:ext cx="7463790" cy="1428596"/>
          </a:xfrm>
          <a:prstGeom prst="rect">
            <a:avLst/>
          </a:prstGeom>
        </p:spPr>
        <p:txBody>
          <a:bodyPr vert="horz" wrap="square" lIns="0" tIns="182880" rIns="0" bIns="0" rtlCol="0">
            <a:spAutoFit/>
          </a:bodyPr>
          <a:lstStyle/>
          <a:p>
            <a:pPr marL="12700">
              <a:spcBef>
                <a:spcPts val="1440"/>
              </a:spcBef>
              <a:tabLst>
                <a:tab pos="354965" algn="l"/>
              </a:tabLst>
            </a:pPr>
            <a:r>
              <a:rPr sz="2000" dirty="0">
                <a:solidFill>
                  <a:prstClr val="black"/>
                </a:solidFill>
                <a:latin typeface="Arial"/>
                <a:cs typeface="Arial"/>
              </a:rPr>
              <a:t>»	</a:t>
            </a:r>
            <a:r>
              <a:rPr sz="2000" b="1" spc="-5" dirty="0">
                <a:solidFill>
                  <a:prstClr val="black"/>
                </a:solidFill>
                <a:latin typeface="Arial"/>
                <a:cs typeface="Arial"/>
              </a:rPr>
              <a:t>Located </a:t>
            </a:r>
            <a:r>
              <a:rPr sz="2000" b="1" dirty="0">
                <a:solidFill>
                  <a:prstClr val="black"/>
                </a:solidFill>
                <a:latin typeface="Arial"/>
                <a:cs typeface="Arial"/>
              </a:rPr>
              <a:t>at </a:t>
            </a:r>
            <a:r>
              <a:rPr sz="2000" dirty="0">
                <a:solidFill>
                  <a:prstClr val="black"/>
                </a:solidFill>
                <a:latin typeface="Arial"/>
                <a:cs typeface="Arial"/>
              </a:rPr>
              <a:t>:</a:t>
            </a:r>
            <a:r>
              <a:rPr sz="2000" spc="-35" dirty="0">
                <a:solidFill>
                  <a:prstClr val="black"/>
                </a:solidFill>
                <a:latin typeface="Arial"/>
                <a:cs typeface="Arial"/>
              </a:rPr>
              <a:t> </a:t>
            </a:r>
            <a:r>
              <a:rPr sz="2000" spc="-5" dirty="0">
                <a:solidFill>
                  <a:prstClr val="black"/>
                </a:solidFill>
                <a:latin typeface="Courier New"/>
                <a:cs typeface="Courier New"/>
              </a:rPr>
              <a:t>META-INF/MANIFEST.MF</a:t>
            </a:r>
            <a:endParaRPr sz="2000" dirty="0">
              <a:solidFill>
                <a:prstClr val="black"/>
              </a:solidFill>
              <a:latin typeface="Courier New"/>
              <a:cs typeface="Courier New"/>
            </a:endParaRPr>
          </a:p>
          <a:p>
            <a:pPr marL="12700">
              <a:spcBef>
                <a:spcPts val="1345"/>
              </a:spcBef>
              <a:tabLst>
                <a:tab pos="354965" algn="l"/>
              </a:tabLst>
            </a:pPr>
            <a:r>
              <a:rPr sz="2000" dirty="0">
                <a:solidFill>
                  <a:prstClr val="black"/>
                </a:solidFill>
                <a:latin typeface="Arial"/>
                <a:cs typeface="Arial"/>
              </a:rPr>
              <a:t>»	</a:t>
            </a:r>
            <a:r>
              <a:rPr b="1" spc="-5" dirty="0">
                <a:solidFill>
                  <a:prstClr val="black"/>
                </a:solidFill>
                <a:latin typeface="Arial"/>
                <a:cs typeface="Arial"/>
              </a:rPr>
              <a:t>Text file with property-like syntax: </a:t>
            </a:r>
            <a:r>
              <a:rPr sz="2000" spc="-5" dirty="0" smtClean="0">
                <a:solidFill>
                  <a:srgbClr val="22451D"/>
                </a:solidFill>
                <a:latin typeface="Arial"/>
                <a:cs typeface="Arial"/>
              </a:rPr>
              <a:t>Manifest </a:t>
            </a:r>
            <a:r>
              <a:rPr sz="2000" spc="-5" dirty="0">
                <a:solidFill>
                  <a:srgbClr val="22451D"/>
                </a:solidFill>
                <a:latin typeface="Arial"/>
                <a:cs typeface="Arial"/>
              </a:rPr>
              <a:t>headers </a:t>
            </a:r>
            <a:r>
              <a:rPr sz="2000" spc="-5" dirty="0">
                <a:solidFill>
                  <a:prstClr val="black"/>
                </a:solidFill>
                <a:latin typeface="Arial"/>
                <a:cs typeface="Arial"/>
              </a:rPr>
              <a:t>with</a:t>
            </a:r>
            <a:r>
              <a:rPr sz="2000" spc="-10" dirty="0">
                <a:solidFill>
                  <a:prstClr val="black"/>
                </a:solidFill>
                <a:latin typeface="Arial"/>
                <a:cs typeface="Arial"/>
              </a:rPr>
              <a:t> </a:t>
            </a:r>
            <a:r>
              <a:rPr sz="2000" spc="-5" dirty="0">
                <a:solidFill>
                  <a:prstClr val="black"/>
                </a:solidFill>
                <a:latin typeface="Arial"/>
                <a:cs typeface="Arial"/>
              </a:rPr>
              <a:t>values</a:t>
            </a:r>
            <a:endParaRPr sz="2000" dirty="0">
              <a:solidFill>
                <a:prstClr val="black"/>
              </a:solidFill>
              <a:latin typeface="Arial"/>
              <a:cs typeface="Arial"/>
            </a:endParaRPr>
          </a:p>
          <a:p>
            <a:pPr marL="12700">
              <a:spcBef>
                <a:spcPts val="1200"/>
              </a:spcBef>
              <a:tabLst>
                <a:tab pos="354965" algn="l"/>
              </a:tabLst>
            </a:pPr>
            <a:r>
              <a:rPr sz="2000" dirty="0">
                <a:solidFill>
                  <a:prstClr val="black"/>
                </a:solidFill>
                <a:latin typeface="Arial"/>
                <a:cs typeface="Arial"/>
              </a:rPr>
              <a:t>»	</a:t>
            </a:r>
            <a:r>
              <a:rPr sz="2000" spc="-5" dirty="0">
                <a:solidFill>
                  <a:prstClr val="black"/>
                </a:solidFill>
                <a:latin typeface="Arial"/>
                <a:cs typeface="Arial"/>
              </a:rPr>
              <a:t>Declares metadata, public API, dependencies</a:t>
            </a:r>
            <a:r>
              <a:rPr sz="2000" spc="-10" dirty="0">
                <a:solidFill>
                  <a:prstClr val="black"/>
                </a:solidFill>
                <a:latin typeface="Arial"/>
                <a:cs typeface="Arial"/>
              </a:rPr>
              <a:t> </a:t>
            </a:r>
            <a:r>
              <a:rPr sz="2000" spc="-5" dirty="0">
                <a:solidFill>
                  <a:prstClr val="black"/>
                </a:solidFill>
                <a:latin typeface="Arial"/>
                <a:cs typeface="Arial"/>
              </a:rPr>
              <a:t>etc.</a:t>
            </a:r>
            <a:endParaRPr sz="2000" dirty="0">
              <a:solidFill>
                <a:prstClr val="black"/>
              </a:solidFill>
              <a:latin typeface="Arial"/>
              <a:cs typeface="Arial"/>
            </a:endParaRPr>
          </a:p>
        </p:txBody>
      </p:sp>
    </p:spTree>
    <p:extLst>
      <p:ext uri="{BB962C8B-B14F-4D97-AF65-F5344CB8AC3E}">
        <p14:creationId xmlns:p14="http://schemas.microsoft.com/office/powerpoint/2010/main" val="140078647"/>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Jface</a:t>
            </a:r>
            <a:r>
              <a:rPr lang="en-US" dirty="0"/>
              <a:t> </a:t>
            </a:r>
            <a:r>
              <a:rPr lang="en-US" dirty="0" err="1"/>
              <a:t>DataBinding</a:t>
            </a:r>
            <a:endParaRPr lang="en-US" dirty="0"/>
          </a:p>
        </p:txBody>
      </p:sp>
      <p:sp>
        <p:nvSpPr>
          <p:cNvPr id="3" name="Content Placeholder 2"/>
          <p:cNvSpPr>
            <a:spLocks noGrp="1"/>
          </p:cNvSpPr>
          <p:nvPr>
            <p:ph idx="1"/>
          </p:nvPr>
        </p:nvSpPr>
        <p:spPr/>
        <p:txBody>
          <a:bodyPr/>
          <a:lstStyle/>
          <a:p>
            <a:r>
              <a:rPr lang="en-US" dirty="0" smtClean="0"/>
              <a:t> For example you can implement </a:t>
            </a:r>
            <a:r>
              <a:rPr lang="en-US" dirty="0" err="1" smtClean="0"/>
              <a:t>PropertyChangeSupport</a:t>
            </a:r>
            <a:r>
              <a:rPr lang="en-US" dirty="0" smtClean="0"/>
              <a:t> according to the Java Bean specification in these Java elements. Or you can use the </a:t>
            </a:r>
            <a:r>
              <a:rPr lang="en-US" dirty="0" err="1" smtClean="0"/>
              <a:t>WritableValue</a:t>
            </a:r>
            <a:r>
              <a:rPr lang="en-US" dirty="0" smtClean="0"/>
              <a:t> interface from </a:t>
            </a:r>
            <a:r>
              <a:rPr lang="en-US" dirty="0" err="1" smtClean="0"/>
              <a:t>JFace</a:t>
            </a:r>
            <a:r>
              <a:rPr lang="en-US" dirty="0" smtClean="0"/>
              <a:t> inside the model.</a:t>
            </a:r>
            <a:endParaRPr lang="en-US" dirty="0"/>
          </a:p>
        </p:txBody>
      </p:sp>
    </p:spTree>
    <p:extLst>
      <p:ext uri="{BB962C8B-B14F-4D97-AF65-F5344CB8AC3E}">
        <p14:creationId xmlns:p14="http://schemas.microsoft.com/office/powerpoint/2010/main" val="3350164061"/>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498058" y="515566"/>
          <a:ext cx="7665396" cy="5742150"/>
        </p:xfrm>
        <a:graphic>
          <a:graphicData uri="http://schemas.openxmlformats.org/drawingml/2006/table">
            <a:tbl>
              <a:tblPr/>
              <a:tblGrid>
                <a:gridCol w="3832698">
                  <a:extLst>
                    <a:ext uri="{9D8B030D-6E8A-4147-A177-3AD203B41FA5}">
                      <a16:colId xmlns:a16="http://schemas.microsoft.com/office/drawing/2014/main" val="2555652582"/>
                    </a:ext>
                  </a:extLst>
                </a:gridCol>
                <a:gridCol w="3832698">
                  <a:extLst>
                    <a:ext uri="{9D8B030D-6E8A-4147-A177-3AD203B41FA5}">
                      <a16:colId xmlns:a16="http://schemas.microsoft.com/office/drawing/2014/main" val="2247967397"/>
                    </a:ext>
                  </a:extLst>
                </a:gridCol>
              </a:tblGrid>
              <a:tr h="180391">
                <a:tc>
                  <a:txBody>
                    <a:bodyPr/>
                    <a:lstStyle/>
                    <a:p>
                      <a:pPr algn="l" rtl="0" fontAlgn="t"/>
                      <a:r>
                        <a:rPr lang="en-US" sz="700" b="1">
                          <a:effectLst/>
                        </a:rPr>
                        <a:t>Factory</a:t>
                      </a:r>
                    </a:p>
                  </a:txBody>
                  <a:tcPr marL="35091" marR="35091" marT="17546" marB="1754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700" b="1">
                          <a:effectLst/>
                        </a:rPr>
                        <a:t>Description</a:t>
                      </a:r>
                    </a:p>
                  </a:txBody>
                  <a:tcPr marL="35091" marR="35091" marT="17546" marB="1754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2973635682"/>
                  </a:ext>
                </a:extLst>
              </a:tr>
              <a:tr h="1266309">
                <a:tc>
                  <a:txBody>
                    <a:bodyPr/>
                    <a:lstStyle/>
                    <a:p>
                      <a:pPr algn="l" rtl="0" fontAlgn="t"/>
                      <a:r>
                        <a:rPr lang="en-US" sz="700" b="0" i="0" dirty="0" err="1">
                          <a:effectLst/>
                          <a:latin typeface="inherit"/>
                        </a:rPr>
                        <a:t>PojoProperties</a:t>
                      </a:r>
                      <a:endParaRPr lang="en-US" sz="700" b="0" i="0" dirty="0">
                        <a:effectLst/>
                        <a:latin typeface="inherit"/>
                      </a:endParaRPr>
                    </a:p>
                  </a:txBody>
                  <a:tcPr marL="35091" marR="35091" marT="17546" marB="1754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700" b="0" i="0">
                          <a:effectLst/>
                          <a:latin typeface="inherit"/>
                        </a:rPr>
                        <a:t>Used to create IObservableValue for Java objects. The term Pojo (Plain old Java object) is used to describe a Java object which does not implement a specific framework API.</a:t>
                      </a:r>
                    </a:p>
                  </a:txBody>
                  <a:tcPr marL="35091" marR="35091" marT="17546" marB="1754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381919112"/>
                  </a:ext>
                </a:extLst>
              </a:tr>
              <a:tr h="2352228">
                <a:tc>
                  <a:txBody>
                    <a:bodyPr/>
                    <a:lstStyle/>
                    <a:p>
                      <a:pPr algn="l" rtl="0" fontAlgn="t"/>
                      <a:r>
                        <a:rPr lang="en-US" sz="700" b="0" i="0">
                          <a:effectLst/>
                          <a:latin typeface="inherit"/>
                        </a:rPr>
                        <a:t>BeanProperties</a:t>
                      </a:r>
                    </a:p>
                  </a:txBody>
                  <a:tcPr marL="35091" marR="35091" marT="17546" marB="1754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700" b="0" i="0">
                          <a:effectLst/>
                          <a:latin typeface="inherit"/>
                        </a:rPr>
                        <a:t>Used for Java Beans. A Java Bean is a Java object which follows the Java Bean specification. This specification requires that the class implements getter and setter methods for all its attributes. It must also implement property change support via the PropertyChangeSupport class and propagate changes to registered listeners.</a:t>
                      </a:r>
                    </a:p>
                  </a:txBody>
                  <a:tcPr marL="35091" marR="35091" marT="17546" marB="1754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2051863752"/>
                  </a:ext>
                </a:extLst>
              </a:tr>
              <a:tr h="316131">
                <a:tc>
                  <a:txBody>
                    <a:bodyPr/>
                    <a:lstStyle/>
                    <a:p>
                      <a:pPr algn="l" rtl="0" fontAlgn="t"/>
                      <a:r>
                        <a:rPr lang="en-US" sz="700" b="0" i="0">
                          <a:effectLst/>
                          <a:latin typeface="inherit"/>
                        </a:rPr>
                        <a:t>WidgetProperties</a:t>
                      </a:r>
                    </a:p>
                  </a:txBody>
                  <a:tcPr marL="35091" marR="35091" marT="17546" marB="1754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700" b="0" i="0">
                          <a:effectLst/>
                          <a:latin typeface="inherit"/>
                        </a:rPr>
                        <a:t>Used for properties of SWT widgets.</a:t>
                      </a:r>
                    </a:p>
                  </a:txBody>
                  <a:tcPr marL="35091" marR="35091" marT="17546" marB="1754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2202658650"/>
                  </a:ext>
                </a:extLst>
              </a:tr>
              <a:tr h="316131">
                <a:tc>
                  <a:txBody>
                    <a:bodyPr/>
                    <a:lstStyle/>
                    <a:p>
                      <a:pPr algn="l" rtl="0" fontAlgn="t"/>
                      <a:r>
                        <a:rPr lang="en-US" sz="700" b="0" i="0">
                          <a:effectLst/>
                          <a:latin typeface="inherit"/>
                        </a:rPr>
                        <a:t>ViewerProperties</a:t>
                      </a:r>
                    </a:p>
                  </a:txBody>
                  <a:tcPr marL="35091" marR="35091" marT="17546" marB="1754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700" b="0" i="0">
                          <a:effectLst/>
                          <a:latin typeface="inherit"/>
                        </a:rPr>
                        <a:t>Used for properties of JFace Viewer.</a:t>
                      </a:r>
                    </a:p>
                  </a:txBody>
                  <a:tcPr marL="35091" marR="35091" marT="17546" marB="1754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2423605173"/>
                  </a:ext>
                </a:extLst>
              </a:tr>
              <a:tr h="587610">
                <a:tc>
                  <a:txBody>
                    <a:bodyPr/>
                    <a:lstStyle/>
                    <a:p>
                      <a:pPr algn="l" rtl="0" fontAlgn="t"/>
                      <a:r>
                        <a:rPr lang="en-US" sz="700" b="0" i="0">
                          <a:effectLst/>
                          <a:latin typeface="inherit"/>
                        </a:rPr>
                        <a:t>Properties</a:t>
                      </a:r>
                    </a:p>
                  </a:txBody>
                  <a:tcPr marL="35091" marR="35091" marT="17546" marB="1754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700" b="0" i="0">
                          <a:effectLst/>
                          <a:latin typeface="inherit"/>
                        </a:rPr>
                        <a:t>Used for properties of non specialized types, like Objects, Collections or Maps.</a:t>
                      </a:r>
                    </a:p>
                  </a:txBody>
                  <a:tcPr marL="35091" marR="35091" marT="17546" marB="1754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2347162567"/>
                  </a:ext>
                </a:extLst>
              </a:tr>
              <a:tr h="723350">
                <a:tc>
                  <a:txBody>
                    <a:bodyPr/>
                    <a:lstStyle/>
                    <a:p>
                      <a:pPr algn="l" rtl="0" fontAlgn="t"/>
                      <a:r>
                        <a:rPr lang="en-US" sz="700" b="0" i="0">
                          <a:effectLst/>
                          <a:latin typeface="inherit"/>
                        </a:rPr>
                        <a:t>Observables</a:t>
                      </a:r>
                    </a:p>
                  </a:txBody>
                  <a:tcPr marL="35091" marR="35091" marT="17546" marB="1754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700" b="0" i="0" dirty="0">
                          <a:effectLst/>
                          <a:latin typeface="inherit"/>
                        </a:rPr>
                        <a:t>Used for properties of special Objects, Collections, Maps and Entries of an </a:t>
                      </a:r>
                      <a:r>
                        <a:rPr lang="en-US" sz="700" b="0" i="0" dirty="0" err="1">
                          <a:effectLst/>
                          <a:latin typeface="inherit"/>
                        </a:rPr>
                        <a:t>IObservableMap</a:t>
                      </a:r>
                      <a:endParaRPr lang="en-US" sz="700" b="0" i="0" dirty="0">
                        <a:effectLst/>
                        <a:latin typeface="inherit"/>
                      </a:endParaRPr>
                    </a:p>
                  </a:txBody>
                  <a:tcPr marL="35091" marR="35091" marT="17546" marB="1754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1740000812"/>
                  </a:ext>
                </a:extLst>
              </a:tr>
            </a:tbl>
          </a:graphicData>
        </a:graphic>
      </p:graphicFrame>
    </p:spTree>
    <p:extLst>
      <p:ext uri="{BB962C8B-B14F-4D97-AF65-F5344CB8AC3E}">
        <p14:creationId xmlns:p14="http://schemas.microsoft.com/office/powerpoint/2010/main" val="3732951440"/>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Databinding context</a:t>
            </a:r>
            <a:endParaRPr lang="en-US" dirty="0"/>
          </a:p>
        </p:txBody>
      </p:sp>
      <p:sp>
        <p:nvSpPr>
          <p:cNvPr id="3" name="Content Placeholder 2"/>
          <p:cNvSpPr>
            <a:spLocks noGrp="1"/>
          </p:cNvSpPr>
          <p:nvPr>
            <p:ph idx="1"/>
          </p:nvPr>
        </p:nvSpPr>
        <p:spPr/>
        <p:txBody>
          <a:bodyPr/>
          <a:lstStyle/>
          <a:p>
            <a:r>
              <a:rPr lang="en-US" dirty="0" err="1"/>
              <a:t>DataBindingContext.bindValue</a:t>
            </a:r>
            <a:r>
              <a:rPr lang="en-US" dirty="0" smtClean="0"/>
              <a:t>()</a:t>
            </a:r>
          </a:p>
          <a:p>
            <a:r>
              <a:rPr lang="en-US" dirty="0" smtClean="0"/>
              <a:t>Using the </a:t>
            </a:r>
            <a:r>
              <a:rPr lang="en-US" dirty="0" err="1" smtClean="0"/>
              <a:t>DataBindingContext.bindValue</a:t>
            </a:r>
            <a:r>
              <a:rPr lang="en-US" dirty="0" smtClean="0"/>
              <a:t>() method two </a:t>
            </a:r>
            <a:r>
              <a:rPr lang="en-US" dirty="0" err="1" smtClean="0"/>
              <a:t>IObservableValue</a:t>
            </a:r>
            <a:r>
              <a:rPr lang="en-US" dirty="0" smtClean="0"/>
              <a:t> objects are connected. The first parameter is the target and the second is the model. During the initial binding the value from the model is copied to the target. The initial copying from model to target is useful for the initial synchronization. For example, if you have an attribute of a Person p object and the text attribute of a Text </a:t>
            </a:r>
            <a:r>
              <a:rPr lang="en-US" dirty="0" err="1" smtClean="0"/>
              <a:t>txtName</a:t>
            </a:r>
            <a:r>
              <a:rPr lang="en-US" dirty="0" smtClean="0"/>
              <a:t> widget, you typically want to copy the value from p to </a:t>
            </a:r>
            <a:r>
              <a:rPr lang="en-US" dirty="0" err="1" smtClean="0"/>
              <a:t>txtName</a:t>
            </a:r>
            <a:r>
              <a:rPr lang="en-US" dirty="0" smtClean="0"/>
              <a:t> at the beginning.</a:t>
            </a:r>
            <a:endParaRPr lang="en-US" dirty="0"/>
          </a:p>
        </p:txBody>
      </p:sp>
    </p:spTree>
    <p:extLst>
      <p:ext uri="{BB962C8B-B14F-4D97-AF65-F5344CB8AC3E}">
        <p14:creationId xmlns:p14="http://schemas.microsoft.com/office/powerpoint/2010/main" val="2433139165"/>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Plugins Used</a:t>
            </a:r>
            <a:endParaRPr lang="en-US" dirty="0"/>
          </a:p>
        </p:txBody>
      </p:sp>
      <p:sp>
        <p:nvSpPr>
          <p:cNvPr id="3" name="Content Placeholder 2"/>
          <p:cNvSpPr>
            <a:spLocks noGrp="1"/>
          </p:cNvSpPr>
          <p:nvPr>
            <p:ph idx="1"/>
          </p:nvPr>
        </p:nvSpPr>
        <p:spPr/>
        <p:txBody>
          <a:bodyPr/>
          <a:lstStyle/>
          <a:p>
            <a:r>
              <a:rPr lang="en-US" dirty="0"/>
              <a:t>The following plug-ins are required to use </a:t>
            </a:r>
            <a:r>
              <a:rPr lang="en-US" dirty="0" err="1"/>
              <a:t>JFace</a:t>
            </a:r>
            <a:r>
              <a:rPr lang="en-US" dirty="0"/>
              <a:t> Data Binding.</a:t>
            </a:r>
          </a:p>
          <a:p>
            <a:r>
              <a:rPr lang="en-US" dirty="0" err="1"/>
              <a:t>org.eclipse.core.databinding</a:t>
            </a:r>
            <a:endParaRPr lang="en-US" dirty="0"/>
          </a:p>
          <a:p>
            <a:r>
              <a:rPr lang="en-US" dirty="0" err="1"/>
              <a:t>org.eclipse.core.databinding.beans</a:t>
            </a:r>
            <a:endParaRPr lang="en-US" dirty="0"/>
          </a:p>
          <a:p>
            <a:r>
              <a:rPr lang="en-US" dirty="0" err="1"/>
              <a:t>org.eclipse.core.databinding.property</a:t>
            </a:r>
            <a:endParaRPr lang="en-US" dirty="0"/>
          </a:p>
          <a:p>
            <a:r>
              <a:rPr lang="en-US" dirty="0" err="1"/>
              <a:t>org.eclipse.jface.databinding</a:t>
            </a:r>
            <a:endParaRPr lang="en-US" dirty="0"/>
          </a:p>
          <a:p>
            <a:endParaRPr lang="en-US" dirty="0"/>
          </a:p>
        </p:txBody>
      </p:sp>
    </p:spTree>
    <p:extLst>
      <p:ext uri="{BB962C8B-B14F-4D97-AF65-F5344CB8AC3E}">
        <p14:creationId xmlns:p14="http://schemas.microsoft.com/office/powerpoint/2010/main" val="1603635551"/>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Binding Context</a:t>
            </a:r>
            <a:endParaRPr lang="en-US" dirty="0"/>
          </a:p>
        </p:txBody>
      </p:sp>
      <p:sp>
        <p:nvSpPr>
          <p:cNvPr id="3" name="Content Placeholder 2"/>
          <p:cNvSpPr>
            <a:spLocks noGrp="1"/>
          </p:cNvSpPr>
          <p:nvPr>
            <p:ph idx="1"/>
          </p:nvPr>
        </p:nvSpPr>
        <p:spPr/>
        <p:txBody>
          <a:bodyPr/>
          <a:lstStyle/>
          <a:p>
            <a:r>
              <a:rPr lang="en-US" dirty="0" smtClean="0"/>
              <a:t>To Create a binding context we use the class</a:t>
            </a:r>
          </a:p>
          <a:p>
            <a:pPr marL="0" indent="0">
              <a:buNone/>
            </a:pPr>
            <a:endParaRPr lang="en-US" dirty="0" smtClean="0"/>
          </a:p>
          <a:p>
            <a:pPr marL="0" indent="0">
              <a:buNone/>
            </a:pPr>
            <a:r>
              <a:rPr lang="en-US" dirty="0" err="1" smtClean="0"/>
              <a:t>DataBindingContext</a:t>
            </a:r>
            <a:r>
              <a:rPr lang="en-US" dirty="0" smtClean="0"/>
              <a:t> </a:t>
            </a:r>
            <a:r>
              <a:rPr lang="en-US" dirty="0" err="1"/>
              <a:t>ctx</a:t>
            </a:r>
            <a:r>
              <a:rPr lang="en-US" dirty="0"/>
              <a:t> </a:t>
            </a:r>
            <a:r>
              <a:rPr lang="en-US" b="1" dirty="0"/>
              <a:t>=</a:t>
            </a:r>
            <a:r>
              <a:rPr lang="en-US" dirty="0"/>
              <a:t> </a:t>
            </a:r>
            <a:r>
              <a:rPr lang="en-US" b="1" dirty="0"/>
              <a:t>new</a:t>
            </a:r>
            <a:r>
              <a:rPr lang="en-US" dirty="0"/>
              <a:t> </a:t>
            </a:r>
            <a:r>
              <a:rPr lang="en-US" dirty="0" err="1"/>
              <a:t>DataBindingContext</a:t>
            </a:r>
            <a:r>
              <a:rPr lang="en-US" b="1" dirty="0" smtClean="0"/>
              <a:t>();</a:t>
            </a:r>
          </a:p>
          <a:p>
            <a:pPr marL="0" indent="0">
              <a:buNone/>
            </a:pPr>
            <a:endParaRPr lang="en-US" b="1" dirty="0"/>
          </a:p>
          <a:p>
            <a:pPr marL="0" indent="0">
              <a:buNone/>
            </a:pPr>
            <a:r>
              <a:rPr lang="en-US" b="1" dirty="0" smtClean="0"/>
              <a:t>To bind a UI control with a model the </a:t>
            </a:r>
            <a:r>
              <a:rPr lang="en-US" b="1" dirty="0" err="1" smtClean="0"/>
              <a:t>ctx.bind</a:t>
            </a:r>
            <a:r>
              <a:rPr lang="en-US" b="1" dirty="0" smtClean="0"/>
              <a:t>() method is used.</a:t>
            </a:r>
          </a:p>
          <a:p>
            <a:endParaRPr lang="en-US" b="1" dirty="0"/>
          </a:p>
          <a:p>
            <a:endParaRPr lang="en-US" dirty="0"/>
          </a:p>
        </p:txBody>
      </p:sp>
    </p:spTree>
    <p:extLst>
      <p:ext uri="{BB962C8B-B14F-4D97-AF65-F5344CB8AC3E}">
        <p14:creationId xmlns:p14="http://schemas.microsoft.com/office/powerpoint/2010/main" val="24196231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Observables</a:t>
            </a:r>
            <a:endParaRPr lang="en-US" dirty="0"/>
          </a:p>
        </p:txBody>
      </p:sp>
      <p:sp>
        <p:nvSpPr>
          <p:cNvPr id="3" name="Content Placeholder 2"/>
          <p:cNvSpPr>
            <a:spLocks noGrp="1"/>
          </p:cNvSpPr>
          <p:nvPr>
            <p:ph idx="1"/>
          </p:nvPr>
        </p:nvSpPr>
        <p:spPr/>
        <p:txBody>
          <a:bodyPr/>
          <a:lstStyle/>
          <a:p>
            <a:r>
              <a:rPr lang="en-US" dirty="0" smtClean="0"/>
              <a:t>Different type of bindings is done by using the </a:t>
            </a:r>
            <a:r>
              <a:rPr lang="en-US" dirty="0" err="1" smtClean="0"/>
              <a:t>IObservable</a:t>
            </a:r>
            <a:r>
              <a:rPr lang="en-US" dirty="0" smtClean="0"/>
              <a:t> implementation.</a:t>
            </a:r>
          </a:p>
          <a:p>
            <a:endParaRPr lang="en-US" dirty="0"/>
          </a:p>
          <a:p>
            <a:r>
              <a:rPr lang="en-US" dirty="0" smtClean="0"/>
              <a:t>The list of Observables implementation for different type of widgets and control is shown in the table.</a:t>
            </a:r>
            <a:endParaRPr lang="en-US" dirty="0"/>
          </a:p>
        </p:txBody>
      </p:sp>
    </p:spTree>
    <p:extLst>
      <p:ext uri="{BB962C8B-B14F-4D97-AF65-F5344CB8AC3E}">
        <p14:creationId xmlns:p14="http://schemas.microsoft.com/office/powerpoint/2010/main" val="392919549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2159540" y="321013"/>
          <a:ext cx="7256834" cy="5936703"/>
        </p:xfrm>
        <a:graphic>
          <a:graphicData uri="http://schemas.openxmlformats.org/drawingml/2006/table">
            <a:tbl>
              <a:tblPr/>
              <a:tblGrid>
                <a:gridCol w="3628417">
                  <a:extLst>
                    <a:ext uri="{9D8B030D-6E8A-4147-A177-3AD203B41FA5}">
                      <a16:colId xmlns:a16="http://schemas.microsoft.com/office/drawing/2014/main" val="3695004308"/>
                    </a:ext>
                  </a:extLst>
                </a:gridCol>
                <a:gridCol w="3628417">
                  <a:extLst>
                    <a:ext uri="{9D8B030D-6E8A-4147-A177-3AD203B41FA5}">
                      <a16:colId xmlns:a16="http://schemas.microsoft.com/office/drawing/2014/main" val="1782704006"/>
                    </a:ext>
                  </a:extLst>
                </a:gridCol>
              </a:tblGrid>
              <a:tr h="186503">
                <a:tc>
                  <a:txBody>
                    <a:bodyPr/>
                    <a:lstStyle/>
                    <a:p>
                      <a:pPr algn="l" rtl="0" fontAlgn="t"/>
                      <a:r>
                        <a:rPr lang="en-US" sz="700" b="1">
                          <a:effectLst/>
                        </a:rPr>
                        <a:t>Factory</a:t>
                      </a:r>
                    </a:p>
                  </a:txBody>
                  <a:tcPr marL="35091" marR="35091" marT="17546" marB="1754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700" b="1">
                          <a:effectLst/>
                        </a:rPr>
                        <a:t>Description</a:t>
                      </a:r>
                    </a:p>
                  </a:txBody>
                  <a:tcPr marL="35091" marR="35091" marT="17546" marB="1754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3421627156"/>
                  </a:ext>
                </a:extLst>
              </a:tr>
              <a:tr h="1309214">
                <a:tc>
                  <a:txBody>
                    <a:bodyPr/>
                    <a:lstStyle/>
                    <a:p>
                      <a:pPr algn="l" rtl="0" fontAlgn="t"/>
                      <a:r>
                        <a:rPr lang="en-US" sz="700" b="0" i="0" dirty="0" err="1">
                          <a:effectLst/>
                          <a:latin typeface="inherit"/>
                        </a:rPr>
                        <a:t>PojoProperties</a:t>
                      </a:r>
                      <a:endParaRPr lang="en-US" sz="700" b="0" i="0" dirty="0">
                        <a:effectLst/>
                        <a:latin typeface="inherit"/>
                      </a:endParaRPr>
                    </a:p>
                  </a:txBody>
                  <a:tcPr marL="35091" marR="35091" marT="17546" marB="1754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700" b="0" i="0">
                          <a:effectLst/>
                          <a:latin typeface="inherit"/>
                        </a:rPr>
                        <a:t>Used to create IObservableValue for Java objects. The term Pojo (Plain old Java object) is used to describe a Java object which does not implement a specific framework API.</a:t>
                      </a:r>
                    </a:p>
                  </a:txBody>
                  <a:tcPr marL="35091" marR="35091" marT="17546" marB="1754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1743440142"/>
                  </a:ext>
                </a:extLst>
              </a:tr>
              <a:tr h="2431925">
                <a:tc>
                  <a:txBody>
                    <a:bodyPr/>
                    <a:lstStyle/>
                    <a:p>
                      <a:pPr algn="l" rtl="0" fontAlgn="t"/>
                      <a:r>
                        <a:rPr lang="en-US" sz="700" b="0" i="0">
                          <a:effectLst/>
                          <a:latin typeface="inherit"/>
                        </a:rPr>
                        <a:t>BeanProperties</a:t>
                      </a:r>
                    </a:p>
                  </a:txBody>
                  <a:tcPr marL="35091" marR="35091" marT="17546" marB="1754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700" b="0" i="0">
                          <a:effectLst/>
                          <a:latin typeface="inherit"/>
                        </a:rPr>
                        <a:t>Used for Java Beans. A Java Bean is a Java object which follows the Java Bean specification. This specification requires that the class implements getter and setter methods for all its attributes. It must also implement property change support via the PropertyChangeSupport class and propagate changes to registered listeners.</a:t>
                      </a:r>
                    </a:p>
                  </a:txBody>
                  <a:tcPr marL="35091" marR="35091" marT="17546" marB="1754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3686496164"/>
                  </a:ext>
                </a:extLst>
              </a:tr>
              <a:tr h="326842">
                <a:tc>
                  <a:txBody>
                    <a:bodyPr/>
                    <a:lstStyle/>
                    <a:p>
                      <a:pPr algn="l" rtl="0" fontAlgn="t"/>
                      <a:r>
                        <a:rPr lang="en-US" sz="700" b="0" i="0">
                          <a:effectLst/>
                          <a:latin typeface="inherit"/>
                        </a:rPr>
                        <a:t>WidgetProperties</a:t>
                      </a:r>
                    </a:p>
                  </a:txBody>
                  <a:tcPr marL="35091" marR="35091" marT="17546" marB="1754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700" b="0" i="0">
                          <a:effectLst/>
                          <a:latin typeface="inherit"/>
                        </a:rPr>
                        <a:t>Used for properties of SWT widgets.</a:t>
                      </a:r>
                    </a:p>
                  </a:txBody>
                  <a:tcPr marL="35091" marR="35091" marT="17546" marB="1754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2631190003"/>
                  </a:ext>
                </a:extLst>
              </a:tr>
              <a:tr h="326842">
                <a:tc>
                  <a:txBody>
                    <a:bodyPr/>
                    <a:lstStyle/>
                    <a:p>
                      <a:pPr algn="l" rtl="0" fontAlgn="t"/>
                      <a:r>
                        <a:rPr lang="en-US" sz="700" b="0" i="0">
                          <a:effectLst/>
                          <a:latin typeface="inherit"/>
                        </a:rPr>
                        <a:t>ViewerProperties</a:t>
                      </a:r>
                    </a:p>
                  </a:txBody>
                  <a:tcPr marL="35091" marR="35091" marT="17546" marB="1754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700" b="0" i="0">
                          <a:effectLst/>
                          <a:latin typeface="inherit"/>
                        </a:rPr>
                        <a:t>Used for properties of JFace Viewer.</a:t>
                      </a:r>
                    </a:p>
                  </a:txBody>
                  <a:tcPr marL="35091" marR="35091" marT="17546" marB="1754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1133022810"/>
                  </a:ext>
                </a:extLst>
              </a:tr>
              <a:tr h="607519">
                <a:tc>
                  <a:txBody>
                    <a:bodyPr/>
                    <a:lstStyle/>
                    <a:p>
                      <a:pPr algn="l" rtl="0" fontAlgn="t"/>
                      <a:r>
                        <a:rPr lang="en-US" sz="700" b="0" i="0">
                          <a:effectLst/>
                          <a:latin typeface="inherit"/>
                        </a:rPr>
                        <a:t>Properties</a:t>
                      </a:r>
                    </a:p>
                  </a:txBody>
                  <a:tcPr marL="35091" marR="35091" marT="17546" marB="1754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700" b="0" i="0">
                          <a:effectLst/>
                          <a:latin typeface="inherit"/>
                        </a:rPr>
                        <a:t>Used for properties of non specialized types, like Objects, Collections or Maps.</a:t>
                      </a:r>
                    </a:p>
                  </a:txBody>
                  <a:tcPr marL="35091" marR="35091" marT="17546" marB="1754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2356055670"/>
                  </a:ext>
                </a:extLst>
              </a:tr>
              <a:tr h="747858">
                <a:tc>
                  <a:txBody>
                    <a:bodyPr/>
                    <a:lstStyle/>
                    <a:p>
                      <a:pPr algn="l" rtl="0" fontAlgn="t"/>
                      <a:r>
                        <a:rPr lang="en-US" sz="700" b="0" i="0">
                          <a:effectLst/>
                          <a:latin typeface="inherit"/>
                        </a:rPr>
                        <a:t>Observables</a:t>
                      </a:r>
                    </a:p>
                  </a:txBody>
                  <a:tcPr marL="35091" marR="35091" marT="17546" marB="1754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700" b="0" i="0" dirty="0">
                          <a:effectLst/>
                          <a:latin typeface="inherit"/>
                        </a:rPr>
                        <a:t>Used for properties of special Objects, Collections, Maps and Entries of an </a:t>
                      </a:r>
                      <a:r>
                        <a:rPr lang="en-US" sz="700" b="0" i="0" dirty="0" err="1">
                          <a:effectLst/>
                          <a:latin typeface="inherit"/>
                        </a:rPr>
                        <a:t>IObservableMap</a:t>
                      </a:r>
                      <a:r>
                        <a:rPr lang="en-US" sz="700" b="0" i="0" dirty="0">
                          <a:effectLst/>
                          <a:latin typeface="inherit"/>
                        </a:rPr>
                        <a:t>.</a:t>
                      </a:r>
                    </a:p>
                  </a:txBody>
                  <a:tcPr marL="35091" marR="35091" marT="17546" marB="1754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1575680946"/>
                  </a:ext>
                </a:extLst>
              </a:tr>
            </a:tbl>
          </a:graphicData>
        </a:graphic>
      </p:graphicFrame>
    </p:spTree>
    <p:extLst>
      <p:ext uri="{BB962C8B-B14F-4D97-AF65-F5344CB8AC3E}">
        <p14:creationId xmlns:p14="http://schemas.microsoft.com/office/powerpoint/2010/main" val="1229034840"/>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 </a:t>
            </a:r>
            <a:r>
              <a:rPr lang="en-US" dirty="0" err="1" smtClean="0"/>
              <a:t>PropertyChangeSupport</a:t>
            </a:r>
            <a:r>
              <a:rPr lang="en-US" dirty="0" smtClean="0"/>
              <a:t> instance is used to propagate the change by firing an event on add , remove or update call.</a:t>
            </a:r>
          </a:p>
          <a:p>
            <a:endParaRPr lang="en-US" dirty="0"/>
          </a:p>
          <a:p>
            <a:r>
              <a:rPr lang="en-US" dirty="0" smtClean="0"/>
              <a:t>Model Classes implement this </a:t>
            </a:r>
            <a:r>
              <a:rPr lang="en-US" dirty="0" err="1" smtClean="0"/>
              <a:t>PropertyChange</a:t>
            </a:r>
            <a:r>
              <a:rPr lang="en-US" dirty="0" smtClean="0"/>
              <a:t> class and create an abstract model class from which the concrete data models are to be created.</a:t>
            </a:r>
            <a:endParaRPr lang="en-US" dirty="0"/>
          </a:p>
        </p:txBody>
      </p:sp>
      <p:sp>
        <p:nvSpPr>
          <p:cNvPr id="2" name="Title 1"/>
          <p:cNvSpPr>
            <a:spLocks noGrp="1"/>
          </p:cNvSpPr>
          <p:nvPr>
            <p:ph type="title"/>
          </p:nvPr>
        </p:nvSpPr>
        <p:spPr/>
        <p:txBody>
          <a:bodyPr/>
          <a:lstStyle/>
          <a:p>
            <a:r>
              <a:rPr lang="en-US" dirty="0" err="1" smtClean="0"/>
              <a:t>PropertyChangeSupport</a:t>
            </a:r>
            <a:endParaRPr lang="en-US" dirty="0"/>
          </a:p>
        </p:txBody>
      </p:sp>
    </p:spTree>
    <p:extLst>
      <p:ext uri="{BB962C8B-B14F-4D97-AF65-F5344CB8AC3E}">
        <p14:creationId xmlns:p14="http://schemas.microsoft.com/office/powerpoint/2010/main" val="3810742657"/>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WidgetProperties</a:t>
            </a:r>
            <a:r>
              <a:rPr lang="en-US" dirty="0" smtClean="0"/>
              <a:t> &amp; </a:t>
            </a:r>
            <a:r>
              <a:rPr lang="en-US" dirty="0" err="1" smtClean="0"/>
              <a:t>BeanProperties</a:t>
            </a:r>
            <a:endParaRPr lang="en-US" dirty="0"/>
          </a:p>
        </p:txBody>
      </p:sp>
      <p:sp>
        <p:nvSpPr>
          <p:cNvPr id="3" name="Content Placeholder 2"/>
          <p:cNvSpPr>
            <a:spLocks noGrp="1"/>
          </p:cNvSpPr>
          <p:nvPr>
            <p:ph idx="1"/>
          </p:nvPr>
        </p:nvSpPr>
        <p:spPr/>
        <p:txBody>
          <a:bodyPr/>
          <a:lstStyle/>
          <a:p>
            <a:r>
              <a:rPr lang="en-US" dirty="0" smtClean="0"/>
              <a:t>A widget like a text can be connected to the </a:t>
            </a:r>
            <a:r>
              <a:rPr lang="en-US" dirty="0" err="1" smtClean="0"/>
              <a:t>datamodel</a:t>
            </a:r>
            <a:r>
              <a:rPr lang="en-US" dirty="0" smtClean="0"/>
              <a:t> using a widget and a bean properties classes.</a:t>
            </a:r>
          </a:p>
          <a:p>
            <a:pPr marL="0" indent="0">
              <a:buNone/>
            </a:pPr>
            <a:r>
              <a:rPr lang="en-US" dirty="0"/>
              <a:t>	</a:t>
            </a:r>
            <a:r>
              <a:rPr lang="en-US" i="1" dirty="0" err="1" smtClean="0"/>
              <a:t>IObservableValue</a:t>
            </a:r>
            <a:r>
              <a:rPr lang="en-US" i="1" dirty="0" smtClean="0"/>
              <a:t> </a:t>
            </a:r>
            <a:r>
              <a:rPr lang="en-US" i="1" dirty="0"/>
              <a:t>target </a:t>
            </a:r>
            <a:r>
              <a:rPr lang="en-US" b="1" i="1" dirty="0"/>
              <a:t>=</a:t>
            </a:r>
            <a:r>
              <a:rPr lang="en-US" i="1" dirty="0"/>
              <a:t> </a:t>
            </a:r>
            <a:r>
              <a:rPr lang="en-US" i="1" dirty="0" err="1"/>
              <a:t>WidgetProperties</a:t>
            </a:r>
            <a:r>
              <a:rPr lang="en-US" b="1" i="1" dirty="0" err="1"/>
              <a:t>.</a:t>
            </a:r>
            <a:r>
              <a:rPr lang="en-US" i="1" dirty="0" err="1"/>
              <a:t>text</a:t>
            </a:r>
            <a:r>
              <a:rPr lang="en-US" b="1" i="1" dirty="0"/>
              <a:t>(</a:t>
            </a:r>
            <a:r>
              <a:rPr lang="en-US" i="1" dirty="0" err="1"/>
              <a:t>SWT</a:t>
            </a:r>
            <a:r>
              <a:rPr lang="en-US" b="1" i="1" dirty="0" err="1"/>
              <a:t>.</a:t>
            </a:r>
            <a:r>
              <a:rPr lang="en-US" i="1" dirty="0" err="1"/>
              <a:t>Modify</a:t>
            </a:r>
            <a:r>
              <a:rPr lang="en-US" b="1" i="1" dirty="0"/>
              <a:t>).</a:t>
            </a:r>
            <a:r>
              <a:rPr lang="en-US" i="1" dirty="0"/>
              <a:t> </a:t>
            </a:r>
            <a:r>
              <a:rPr lang="en-US" i="1" dirty="0" smtClean="0"/>
              <a:t>	observe</a:t>
            </a:r>
            <a:r>
              <a:rPr lang="en-US" b="1" i="1" dirty="0" smtClean="0"/>
              <a:t>(</a:t>
            </a:r>
            <a:r>
              <a:rPr lang="en-US" i="1" dirty="0" err="1" smtClean="0"/>
              <a:t>firstName</a:t>
            </a:r>
            <a:r>
              <a:rPr lang="en-US" b="1" i="1" dirty="0"/>
              <a:t>);</a:t>
            </a:r>
            <a:r>
              <a:rPr lang="en-US" i="1" dirty="0"/>
              <a:t> </a:t>
            </a:r>
            <a:endParaRPr lang="en-US" i="1" dirty="0" smtClean="0"/>
          </a:p>
          <a:p>
            <a:pPr marL="0" indent="0">
              <a:buNone/>
            </a:pPr>
            <a:r>
              <a:rPr lang="en-US" i="1" dirty="0" smtClean="0"/>
              <a:t>	</a:t>
            </a:r>
            <a:r>
              <a:rPr lang="en-US" i="1" dirty="0" err="1" smtClean="0"/>
              <a:t>IObservableValue</a:t>
            </a:r>
            <a:r>
              <a:rPr lang="en-US" i="1" dirty="0" smtClean="0"/>
              <a:t> </a:t>
            </a:r>
            <a:r>
              <a:rPr lang="en-US" i="1" dirty="0"/>
              <a:t>model</a:t>
            </a:r>
            <a:r>
              <a:rPr lang="en-US" b="1" i="1" dirty="0"/>
              <a:t>=</a:t>
            </a:r>
            <a:r>
              <a:rPr lang="en-US" i="1" dirty="0"/>
              <a:t> </a:t>
            </a:r>
            <a:r>
              <a:rPr lang="en-US" i="1" dirty="0" err="1"/>
              <a:t>BeanProperties</a:t>
            </a:r>
            <a:r>
              <a:rPr lang="en-US" b="1" i="1" dirty="0"/>
              <a:t>.</a:t>
            </a:r>
            <a:r>
              <a:rPr lang="en-US" i="1" dirty="0"/>
              <a:t> </a:t>
            </a:r>
            <a:r>
              <a:rPr lang="en-US" i="1" dirty="0" smtClean="0"/>
              <a:t>	value</a:t>
            </a:r>
            <a:r>
              <a:rPr lang="en-US" b="1" i="1" dirty="0" smtClean="0"/>
              <a:t>(</a:t>
            </a:r>
            <a:r>
              <a:rPr lang="en-US" i="1" dirty="0" smtClean="0"/>
              <a:t>Person</a:t>
            </a:r>
            <a:r>
              <a:rPr lang="en-US" b="1" i="1" dirty="0" smtClean="0"/>
              <a:t>.</a:t>
            </a:r>
            <a:r>
              <a:rPr lang="en-US" i="1" dirty="0" smtClean="0"/>
              <a:t>class</a:t>
            </a:r>
            <a:r>
              <a:rPr lang="en-US" b="1" i="1" dirty="0"/>
              <a:t>,"</a:t>
            </a:r>
            <a:r>
              <a:rPr lang="en-US" b="1" i="1" dirty="0" err="1"/>
              <a:t>firstName</a:t>
            </a:r>
            <a:r>
              <a:rPr lang="en-US" b="1" i="1" dirty="0"/>
              <a:t>").</a:t>
            </a:r>
            <a:r>
              <a:rPr lang="en-US" i="1" dirty="0"/>
              <a:t>observe</a:t>
            </a:r>
            <a:r>
              <a:rPr lang="en-US" b="1" i="1" dirty="0"/>
              <a:t>(</a:t>
            </a:r>
            <a:r>
              <a:rPr lang="en-US" i="1" dirty="0"/>
              <a:t>person</a:t>
            </a:r>
            <a:r>
              <a:rPr lang="en-US" b="1" i="1" dirty="0" smtClean="0"/>
              <a:t>);</a:t>
            </a:r>
          </a:p>
          <a:p>
            <a:pPr marL="0" indent="0">
              <a:buNone/>
            </a:pPr>
            <a:r>
              <a:rPr lang="en-US" i="1" dirty="0" smtClean="0"/>
              <a:t>   	</a:t>
            </a:r>
            <a:r>
              <a:rPr lang="en-US" i="1" dirty="0" err="1" smtClean="0"/>
              <a:t>ctx</a:t>
            </a:r>
            <a:r>
              <a:rPr lang="en-US" b="1" i="1" dirty="0" err="1" smtClean="0"/>
              <a:t>.</a:t>
            </a:r>
            <a:r>
              <a:rPr lang="en-US" i="1" dirty="0" err="1" smtClean="0"/>
              <a:t>bindValue</a:t>
            </a:r>
            <a:r>
              <a:rPr lang="en-US" b="1" i="1" dirty="0" smtClean="0"/>
              <a:t>(</a:t>
            </a:r>
            <a:r>
              <a:rPr lang="en-US" i="1" dirty="0" smtClean="0"/>
              <a:t>target</a:t>
            </a:r>
            <a:r>
              <a:rPr lang="en-US" b="1" i="1" dirty="0"/>
              <a:t>,</a:t>
            </a:r>
            <a:r>
              <a:rPr lang="en-US" i="1" dirty="0"/>
              <a:t> model</a:t>
            </a:r>
            <a:r>
              <a:rPr lang="en-US" b="1" i="1" dirty="0"/>
              <a:t>);</a:t>
            </a:r>
            <a:endParaRPr lang="en-US" i="1" dirty="0"/>
          </a:p>
        </p:txBody>
      </p:sp>
    </p:spTree>
    <p:extLst>
      <p:ext uri="{BB962C8B-B14F-4D97-AF65-F5344CB8AC3E}">
        <p14:creationId xmlns:p14="http://schemas.microsoft.com/office/powerpoint/2010/main" val="1753978984"/>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UpdateValueStrategy</a:t>
            </a:r>
            <a:endParaRPr lang="en-US" dirty="0"/>
          </a:p>
        </p:txBody>
      </p:sp>
      <p:sp>
        <p:nvSpPr>
          <p:cNvPr id="5" name="Content Placeholder 4"/>
          <p:cNvSpPr>
            <a:spLocks noGrp="1"/>
          </p:cNvSpPr>
          <p:nvPr>
            <p:ph idx="1"/>
          </p:nvPr>
        </p:nvSpPr>
        <p:spPr/>
        <p:txBody>
          <a:bodyPr/>
          <a:lstStyle/>
          <a:p>
            <a:r>
              <a:rPr lang="en-US" dirty="0" smtClean="0"/>
              <a:t>The </a:t>
            </a:r>
            <a:r>
              <a:rPr lang="en-US" dirty="0" err="1" smtClean="0"/>
              <a:t>bindValue</a:t>
            </a:r>
            <a:r>
              <a:rPr lang="en-US" dirty="0" smtClean="0"/>
              <a:t>() method from </a:t>
            </a:r>
            <a:r>
              <a:rPr lang="en-US" dirty="0" err="1" smtClean="0"/>
              <a:t>DataBindingContext</a:t>
            </a:r>
            <a:r>
              <a:rPr lang="en-US" dirty="0" smtClean="0"/>
              <a:t> allows you to specify </a:t>
            </a:r>
            <a:r>
              <a:rPr lang="en-US" dirty="0" err="1" smtClean="0"/>
              <a:t>UpdateValueStrategy</a:t>
            </a:r>
            <a:r>
              <a:rPr lang="en-US" dirty="0" smtClean="0"/>
              <a:t> objects as third and fourth parameters. These objects allow you to control the update of the values</a:t>
            </a:r>
          </a:p>
          <a:p>
            <a:endParaRPr lang="en-US" dirty="0"/>
          </a:p>
          <a:p>
            <a:r>
              <a:rPr lang="en-US" dirty="0" smtClean="0"/>
              <a:t>If no </a:t>
            </a:r>
            <a:r>
              <a:rPr lang="en-US" dirty="0" err="1" smtClean="0"/>
              <a:t>UpdateValueStrategy</a:t>
            </a:r>
            <a:r>
              <a:rPr lang="en-US" dirty="0" smtClean="0"/>
              <a:t> is specified, the </a:t>
            </a:r>
            <a:r>
              <a:rPr lang="en-US" dirty="0" err="1" smtClean="0"/>
              <a:t>UpdateValueStrategy.POLICY_UPDATE</a:t>
            </a:r>
            <a:r>
              <a:rPr lang="en-US" dirty="0" smtClean="0"/>
              <a:t> is used by default. You can register converters and validators in the </a:t>
            </a:r>
            <a:r>
              <a:rPr lang="en-US" dirty="0" err="1" smtClean="0"/>
              <a:t>UpdateValueStrategy</a:t>
            </a:r>
            <a:r>
              <a:rPr lang="en-US" dirty="0" smtClean="0"/>
              <a:t> object.</a:t>
            </a:r>
            <a:endParaRPr lang="en-US" dirty="0"/>
          </a:p>
        </p:txBody>
      </p:sp>
    </p:spTree>
    <p:extLst>
      <p:ext uri="{BB962C8B-B14F-4D97-AF65-F5344CB8AC3E}">
        <p14:creationId xmlns:p14="http://schemas.microsoft.com/office/powerpoint/2010/main" val="23880166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How does a plugin look-like?</a:t>
            </a:r>
          </a:p>
        </p:txBody>
      </p:sp>
      <p:sp>
        <p:nvSpPr>
          <p:cNvPr id="4" name="object 2"/>
          <p:cNvSpPr txBox="1">
            <a:spLocks noGrp="1"/>
          </p:cNvSpPr>
          <p:nvPr>
            <p:ph idx="1"/>
          </p:nvPr>
        </p:nvSpPr>
        <p:spPr>
          <a:prstGeom prst="rect">
            <a:avLst/>
          </a:prstGeom>
        </p:spPr>
        <p:txBody>
          <a:bodyPr vert="horz" wrap="square" lIns="0" tIns="146685" rIns="0" bIns="0" rtlCol="0">
            <a:spAutoFit/>
          </a:bodyPr>
          <a:lstStyle/>
          <a:p>
            <a:pPr marL="12700">
              <a:lnSpc>
                <a:spcPct val="100000"/>
              </a:lnSpc>
              <a:spcBef>
                <a:spcPts val="1155"/>
              </a:spcBef>
              <a:tabLst>
                <a:tab pos="354965" algn="l"/>
              </a:tabLst>
            </a:pPr>
            <a:r>
              <a:rPr sz="2000" dirty="0">
                <a:latin typeface="Arial"/>
                <a:cs typeface="Arial"/>
              </a:rPr>
              <a:t>»	</a:t>
            </a:r>
            <a:r>
              <a:rPr sz="2000" spc="-5" dirty="0">
                <a:latin typeface="Arial"/>
                <a:cs typeface="Arial"/>
              </a:rPr>
              <a:t>Plug-ins are common </a:t>
            </a:r>
            <a:r>
              <a:rPr sz="2000" dirty="0">
                <a:solidFill>
                  <a:srgbClr val="22451D"/>
                </a:solidFill>
                <a:latin typeface="Arial"/>
                <a:cs typeface="Arial"/>
              </a:rPr>
              <a:t>JAR</a:t>
            </a:r>
            <a:r>
              <a:rPr sz="2000" spc="-40" dirty="0">
                <a:solidFill>
                  <a:srgbClr val="22451D"/>
                </a:solidFill>
                <a:latin typeface="Arial"/>
                <a:cs typeface="Arial"/>
              </a:rPr>
              <a:t> </a:t>
            </a:r>
            <a:r>
              <a:rPr sz="2000" dirty="0">
                <a:solidFill>
                  <a:srgbClr val="22451D"/>
                </a:solidFill>
                <a:latin typeface="Arial"/>
                <a:cs typeface="Arial"/>
              </a:rPr>
              <a:t>archives</a:t>
            </a:r>
            <a:r>
              <a:rPr sz="2000" dirty="0">
                <a:latin typeface="Arial"/>
                <a:cs typeface="Arial"/>
              </a:rPr>
              <a:t>,</a:t>
            </a:r>
          </a:p>
          <a:p>
            <a:pPr marL="12700">
              <a:lnSpc>
                <a:spcPct val="100000"/>
              </a:lnSpc>
              <a:spcBef>
                <a:spcPts val="1055"/>
              </a:spcBef>
              <a:tabLst>
                <a:tab pos="354965" algn="l"/>
              </a:tabLst>
            </a:pPr>
            <a:r>
              <a:rPr sz="2000" dirty="0">
                <a:latin typeface="Arial"/>
                <a:cs typeface="Arial"/>
              </a:rPr>
              <a:t>»	</a:t>
            </a:r>
            <a:r>
              <a:rPr sz="2000" spc="-10" dirty="0">
                <a:latin typeface="Arial"/>
                <a:cs typeface="Arial"/>
              </a:rPr>
              <a:t>... </a:t>
            </a:r>
            <a:r>
              <a:rPr sz="2000" spc="-5" dirty="0">
                <a:latin typeface="Arial"/>
                <a:cs typeface="Arial"/>
              </a:rPr>
              <a:t>contain </a:t>
            </a:r>
            <a:r>
              <a:rPr sz="2000" dirty="0">
                <a:latin typeface="Arial"/>
                <a:cs typeface="Arial"/>
              </a:rPr>
              <a:t>a </a:t>
            </a:r>
            <a:r>
              <a:rPr sz="2000" spc="-5" dirty="0">
                <a:solidFill>
                  <a:srgbClr val="22451D"/>
                </a:solidFill>
                <a:latin typeface="Arial"/>
                <a:cs typeface="Arial"/>
              </a:rPr>
              <a:t>bundle manifest (</a:t>
            </a:r>
            <a:r>
              <a:rPr sz="2000" spc="-5" dirty="0">
                <a:latin typeface="Courier New"/>
                <a:cs typeface="Courier New"/>
              </a:rPr>
              <a:t>MANIFEST.MF</a:t>
            </a:r>
            <a:r>
              <a:rPr sz="2000" spc="-5" dirty="0">
                <a:solidFill>
                  <a:srgbClr val="22451D"/>
                </a:solidFill>
                <a:latin typeface="Arial"/>
                <a:cs typeface="Arial"/>
              </a:rPr>
              <a:t>)</a:t>
            </a:r>
            <a:r>
              <a:rPr sz="2000" spc="-30" dirty="0">
                <a:solidFill>
                  <a:srgbClr val="22451D"/>
                </a:solidFill>
                <a:latin typeface="Arial"/>
                <a:cs typeface="Arial"/>
              </a:rPr>
              <a:t> </a:t>
            </a:r>
            <a:r>
              <a:rPr sz="2000" spc="-5" dirty="0">
                <a:latin typeface="Arial"/>
                <a:cs typeface="Arial"/>
              </a:rPr>
              <a:t>and</a:t>
            </a:r>
            <a:endParaRPr sz="2000" dirty="0">
              <a:latin typeface="Arial"/>
              <a:cs typeface="Arial"/>
            </a:endParaRPr>
          </a:p>
          <a:p>
            <a:pPr marL="12700">
              <a:lnSpc>
                <a:spcPct val="100000"/>
              </a:lnSpc>
              <a:spcBef>
                <a:spcPts val="1200"/>
              </a:spcBef>
              <a:tabLst>
                <a:tab pos="354965" algn="l"/>
              </a:tabLst>
            </a:pPr>
            <a:r>
              <a:rPr sz="2000" dirty="0">
                <a:latin typeface="Arial"/>
                <a:cs typeface="Arial"/>
              </a:rPr>
              <a:t>»	</a:t>
            </a:r>
            <a:r>
              <a:rPr sz="2000" spc="-10" dirty="0">
                <a:latin typeface="Arial"/>
                <a:cs typeface="Arial"/>
              </a:rPr>
              <a:t>... </a:t>
            </a:r>
            <a:r>
              <a:rPr sz="2000" dirty="0">
                <a:latin typeface="Arial"/>
                <a:cs typeface="Arial"/>
              </a:rPr>
              <a:t>may </a:t>
            </a:r>
            <a:r>
              <a:rPr sz="2000" spc="-5" dirty="0">
                <a:latin typeface="Arial"/>
                <a:cs typeface="Arial"/>
              </a:rPr>
              <a:t>contain </a:t>
            </a:r>
            <a:r>
              <a:rPr sz="2000" dirty="0">
                <a:latin typeface="Arial"/>
                <a:cs typeface="Arial"/>
              </a:rPr>
              <a:t>a </a:t>
            </a:r>
            <a:r>
              <a:rPr sz="2000" spc="-5" dirty="0">
                <a:solidFill>
                  <a:srgbClr val="22451D"/>
                </a:solidFill>
                <a:latin typeface="Arial"/>
                <a:cs typeface="Arial"/>
              </a:rPr>
              <a:t>plug-in manifest</a:t>
            </a:r>
            <a:r>
              <a:rPr sz="2000" spc="-50" dirty="0">
                <a:solidFill>
                  <a:srgbClr val="22451D"/>
                </a:solidFill>
                <a:latin typeface="Arial"/>
                <a:cs typeface="Arial"/>
              </a:rPr>
              <a:t> </a:t>
            </a:r>
            <a:r>
              <a:rPr sz="2000" spc="-5" dirty="0">
                <a:solidFill>
                  <a:srgbClr val="22451D"/>
                </a:solidFill>
                <a:latin typeface="Arial"/>
                <a:cs typeface="Arial"/>
              </a:rPr>
              <a:t>(</a:t>
            </a:r>
            <a:r>
              <a:rPr sz="2000" spc="-5" dirty="0">
                <a:latin typeface="Courier New"/>
                <a:cs typeface="Courier New"/>
              </a:rPr>
              <a:t>plugin.xml</a:t>
            </a:r>
            <a:r>
              <a:rPr sz="2000" spc="-5" dirty="0">
                <a:solidFill>
                  <a:srgbClr val="22451D"/>
                </a:solidFill>
                <a:latin typeface="Arial"/>
                <a:cs typeface="Arial"/>
              </a:rPr>
              <a:t>)</a:t>
            </a:r>
            <a:r>
              <a:rPr sz="2000" spc="-5" dirty="0">
                <a:latin typeface="Arial"/>
                <a:cs typeface="Arial"/>
              </a:rPr>
              <a:t>.</a:t>
            </a:r>
            <a:endParaRPr sz="2000" dirty="0">
              <a:latin typeface="Arial"/>
              <a:cs typeface="Arial"/>
            </a:endParaRPr>
          </a:p>
        </p:txBody>
      </p:sp>
      <p:sp>
        <p:nvSpPr>
          <p:cNvPr id="5" name="object 4"/>
          <p:cNvSpPr/>
          <p:nvPr/>
        </p:nvSpPr>
        <p:spPr>
          <a:xfrm>
            <a:off x="1477816" y="3343655"/>
            <a:ext cx="5421748" cy="2641509"/>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48755680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305453" y="204281"/>
          <a:ext cx="6712086" cy="6106723"/>
        </p:xfrm>
        <a:graphic>
          <a:graphicData uri="http://schemas.openxmlformats.org/drawingml/2006/table">
            <a:tbl>
              <a:tblPr/>
              <a:tblGrid>
                <a:gridCol w="3356043">
                  <a:extLst>
                    <a:ext uri="{9D8B030D-6E8A-4147-A177-3AD203B41FA5}">
                      <a16:colId xmlns:a16="http://schemas.microsoft.com/office/drawing/2014/main" val="730772690"/>
                    </a:ext>
                  </a:extLst>
                </a:gridCol>
                <a:gridCol w="3356043">
                  <a:extLst>
                    <a:ext uri="{9D8B030D-6E8A-4147-A177-3AD203B41FA5}">
                      <a16:colId xmlns:a16="http://schemas.microsoft.com/office/drawing/2014/main" val="3485573301"/>
                    </a:ext>
                  </a:extLst>
                </a:gridCol>
              </a:tblGrid>
              <a:tr h="133418">
                <a:tc>
                  <a:txBody>
                    <a:bodyPr/>
                    <a:lstStyle/>
                    <a:p>
                      <a:pPr algn="l" rtl="0" fontAlgn="t"/>
                      <a:r>
                        <a:rPr lang="en-US" sz="500" b="1">
                          <a:effectLst/>
                        </a:rPr>
                        <a:t>Value</a:t>
                      </a:r>
                    </a:p>
                  </a:txBody>
                  <a:tcPr marL="24724" marR="24724" marT="12362" marB="12362">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500" b="1">
                          <a:effectLst/>
                        </a:rPr>
                        <a:t>Description</a:t>
                      </a:r>
                    </a:p>
                  </a:txBody>
                  <a:tcPr marL="24724" marR="24724" marT="12362" marB="12362">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621818860"/>
                  </a:ext>
                </a:extLst>
              </a:tr>
              <a:tr h="939290">
                <a:tc>
                  <a:txBody>
                    <a:bodyPr/>
                    <a:lstStyle/>
                    <a:p>
                      <a:pPr algn="l" rtl="0" fontAlgn="t"/>
                      <a:r>
                        <a:rPr lang="en-US" sz="500" b="0" i="0">
                          <a:effectLst/>
                          <a:latin typeface="inherit"/>
                        </a:rPr>
                        <a:t>UpdateValueStrategy.POLICY_NEVER</a:t>
                      </a:r>
                    </a:p>
                  </a:txBody>
                  <a:tcPr marL="24724" marR="24724" marT="12362" marB="12362">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500" b="0" i="0">
                          <a:effectLst/>
                          <a:latin typeface="inherit"/>
                        </a:rPr>
                        <a:t>Policy constant denoting that the source observable’s state should not be tracked and that the destination observable’s value should never be updated.</a:t>
                      </a:r>
                    </a:p>
                  </a:txBody>
                  <a:tcPr marL="24724" marR="24724" marT="12362" marB="12362">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4145956789"/>
                  </a:ext>
                </a:extLst>
              </a:tr>
              <a:tr h="2349565">
                <a:tc>
                  <a:txBody>
                    <a:bodyPr/>
                    <a:lstStyle/>
                    <a:p>
                      <a:pPr algn="l" rtl="0" fontAlgn="t"/>
                      <a:r>
                        <a:rPr lang="en-US" sz="500" b="0" i="0" dirty="0" err="1">
                          <a:effectLst/>
                          <a:latin typeface="inherit"/>
                        </a:rPr>
                        <a:t>UpdateValueStrategy.POLICY_ON_REQUEST</a:t>
                      </a:r>
                      <a:endParaRPr lang="en-US" sz="500" b="0" i="0" dirty="0">
                        <a:effectLst/>
                        <a:latin typeface="inherit"/>
                      </a:endParaRPr>
                    </a:p>
                  </a:txBody>
                  <a:tcPr marL="24724" marR="24724" marT="12362" marB="12362">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500" b="0" i="0">
                          <a:effectLst/>
                          <a:latin typeface="inherit"/>
                        </a:rPr>
                        <a:t>Policy constant denoting that the source observable’s state should not be tracked, but that validation, conversion and updating the destination observable’s value should be performed when explicitly requested. You can call DataBindingContext.updateModels() or DataBindingContext.updateTargets() to update all bindings at once. Or you can call Binding.updateTargetToModel() or Binding.updateModelToTarget() to update a single binding.</a:t>
                      </a:r>
                    </a:p>
                  </a:txBody>
                  <a:tcPr marL="24724" marR="24724" marT="12362" marB="12362">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2610633360"/>
                  </a:ext>
                </a:extLst>
              </a:tr>
              <a:tr h="1342225">
                <a:tc>
                  <a:txBody>
                    <a:bodyPr/>
                    <a:lstStyle/>
                    <a:p>
                      <a:pPr algn="l" rtl="0" fontAlgn="t"/>
                      <a:r>
                        <a:rPr lang="en-US" sz="500" b="0" i="0">
                          <a:effectLst/>
                          <a:latin typeface="inherit"/>
                        </a:rPr>
                        <a:t>UpdateValueStrategy.POLICY_CONVERT</a:t>
                      </a:r>
                    </a:p>
                  </a:txBody>
                  <a:tcPr marL="24724" marR="24724" marT="12362" marB="12362">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500" b="0" i="0">
                          <a:effectLst/>
                          <a:latin typeface="inherit"/>
                        </a:rPr>
                        <a:t>Policy constant denoting that the source observable’s state should be tracked, including Validate changes except for validateBeforeSet(Object), but that the destination observable’s value should only be updated on request.</a:t>
                      </a:r>
                    </a:p>
                  </a:txBody>
                  <a:tcPr marL="24724" marR="24724" marT="12362" marB="12362">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2676515359"/>
                  </a:ext>
                </a:extLst>
              </a:tr>
              <a:tr h="1342225">
                <a:tc>
                  <a:txBody>
                    <a:bodyPr/>
                    <a:lstStyle/>
                    <a:p>
                      <a:pPr algn="l" rtl="0" fontAlgn="t"/>
                      <a:r>
                        <a:rPr lang="en-US" sz="500" b="0" i="0">
                          <a:effectLst/>
                          <a:latin typeface="inherit"/>
                        </a:rPr>
                        <a:t>UpdateValueStrategy.POLICY_UPDATE</a:t>
                      </a:r>
                    </a:p>
                  </a:txBody>
                  <a:tcPr marL="24724" marR="24724" marT="12362" marB="12362">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500" b="0" i="0" dirty="0">
                          <a:effectLst/>
                          <a:latin typeface="inherit"/>
                        </a:rPr>
                        <a:t>Policy constant denoting that the source observable’s state should be tracked, and that validation, conversion and updating the destination observable’s value should be performed automatically on every change of the source observable value.</a:t>
                      </a:r>
                    </a:p>
                  </a:txBody>
                  <a:tcPr marL="24724" marR="24724" marT="12362" marB="12362">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5388106"/>
                  </a:ext>
                </a:extLst>
              </a:tr>
            </a:tbl>
          </a:graphicData>
        </a:graphic>
      </p:graphicFrame>
    </p:spTree>
    <p:extLst>
      <p:ext uri="{BB962C8B-B14F-4D97-AF65-F5344CB8AC3E}">
        <p14:creationId xmlns:p14="http://schemas.microsoft.com/office/powerpoint/2010/main" val="555493561"/>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Validator</a:t>
            </a:r>
            <a:endParaRPr lang="en-US" dirty="0"/>
          </a:p>
        </p:txBody>
      </p:sp>
      <p:sp>
        <p:nvSpPr>
          <p:cNvPr id="6" name="Content Placeholder 5"/>
          <p:cNvSpPr>
            <a:spLocks noGrp="1"/>
          </p:cNvSpPr>
          <p:nvPr>
            <p:ph idx="1"/>
          </p:nvPr>
        </p:nvSpPr>
        <p:spPr/>
        <p:txBody>
          <a:bodyPr/>
          <a:lstStyle/>
          <a:p>
            <a:r>
              <a:rPr lang="en-US" dirty="0" smtClean="0"/>
              <a:t>A validator allows you to implement validation of the data before it is propagated to the other connected property. A class which wants to provide this functionality must implement the </a:t>
            </a:r>
            <a:r>
              <a:rPr lang="en-US" dirty="0" err="1" smtClean="0"/>
              <a:t>org.eclipse.core.databinding.validation.IValidator</a:t>
            </a:r>
            <a:r>
              <a:rPr lang="en-US" dirty="0" smtClean="0"/>
              <a:t> interface</a:t>
            </a:r>
          </a:p>
          <a:p>
            <a:endParaRPr lang="en-US" dirty="0"/>
          </a:p>
          <a:p>
            <a:r>
              <a:rPr lang="en-US" dirty="0" smtClean="0"/>
              <a:t>A validator can check in the setter methods where the value is valid before firing </a:t>
            </a:r>
            <a:r>
              <a:rPr lang="en-US" dirty="0" err="1" smtClean="0"/>
              <a:t>propertyChange</a:t>
            </a:r>
            <a:r>
              <a:rPr lang="en-US" dirty="0" smtClean="0"/>
              <a:t> Event .</a:t>
            </a:r>
            <a:endParaRPr lang="en-US" dirty="0"/>
          </a:p>
        </p:txBody>
      </p:sp>
    </p:spTree>
    <p:extLst>
      <p:ext uri="{BB962C8B-B14F-4D97-AF65-F5344CB8AC3E}">
        <p14:creationId xmlns:p14="http://schemas.microsoft.com/office/powerpoint/2010/main" val="2307546188"/>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Decorators</a:t>
            </a:r>
            <a:endParaRPr lang="en-US" dirty="0"/>
          </a:p>
        </p:txBody>
      </p:sp>
      <p:sp>
        <p:nvSpPr>
          <p:cNvPr id="3" name="Content Placeholder 2"/>
          <p:cNvSpPr>
            <a:spLocks noGrp="1"/>
          </p:cNvSpPr>
          <p:nvPr>
            <p:ph idx="1"/>
          </p:nvPr>
        </p:nvSpPr>
        <p:spPr/>
        <p:txBody>
          <a:bodyPr/>
          <a:lstStyle/>
          <a:p>
            <a:r>
              <a:rPr lang="en-US" dirty="0" err="1" smtClean="0"/>
              <a:t>JFace</a:t>
            </a:r>
            <a:r>
              <a:rPr lang="en-US" dirty="0" smtClean="0"/>
              <a:t> Data Binding allows you to use icon decorators in the user interface which reflect the status of the field validation. This allows you to provide immediate feedback to the user. For the creation of the control decoration you use the return object from the </a:t>
            </a:r>
            <a:r>
              <a:rPr lang="en-US" dirty="0" err="1" smtClean="0"/>
              <a:t>bindvalue</a:t>
            </a:r>
            <a:r>
              <a:rPr lang="en-US" dirty="0" smtClean="0"/>
              <a:t>() method of </a:t>
            </a:r>
            <a:r>
              <a:rPr lang="en-US" dirty="0" err="1" smtClean="0"/>
              <a:t>DataBindingContext</a:t>
            </a:r>
            <a:r>
              <a:rPr lang="en-US" dirty="0" smtClean="0"/>
              <a:t> object.</a:t>
            </a:r>
            <a:endParaRPr lang="en-US" dirty="0"/>
          </a:p>
        </p:txBody>
      </p:sp>
    </p:spTree>
    <p:extLst>
      <p:ext uri="{BB962C8B-B14F-4D97-AF65-F5344CB8AC3E}">
        <p14:creationId xmlns:p14="http://schemas.microsoft.com/office/powerpoint/2010/main" val="381969840"/>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Binding Viewers</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smtClean="0"/>
              <a:t>JFace</a:t>
            </a:r>
            <a:r>
              <a:rPr lang="en-US" dirty="0" smtClean="0"/>
              <a:t> data binding provides functionality to bind the data of </a:t>
            </a:r>
            <a:r>
              <a:rPr lang="en-US" dirty="0" err="1" smtClean="0"/>
              <a:t>JFace</a:t>
            </a:r>
            <a:r>
              <a:rPr lang="en-US" dirty="0" smtClean="0"/>
              <a:t> viewers. Data binding for these viewers distinguish between changes in the collection and changes in the individual object.</a:t>
            </a:r>
          </a:p>
          <a:p>
            <a:endParaRPr lang="en-US" dirty="0" smtClean="0"/>
          </a:p>
          <a:p>
            <a:r>
              <a:rPr lang="en-US" dirty="0" smtClean="0"/>
              <a:t>In the case that data binding observes a collection, it requires a content provider which notifies the viewer, once the data in the collection changes.</a:t>
            </a:r>
          </a:p>
          <a:p>
            <a:endParaRPr lang="en-US" dirty="0" smtClean="0"/>
          </a:p>
          <a:p>
            <a:r>
              <a:rPr lang="en-US" dirty="0" smtClean="0"/>
              <a:t>The </a:t>
            </a:r>
            <a:r>
              <a:rPr lang="en-US" dirty="0" err="1" smtClean="0"/>
              <a:t>ObservableListContentProvider</a:t>
            </a:r>
            <a:r>
              <a:rPr lang="en-US" dirty="0" smtClean="0"/>
              <a:t> class is a content provider which requires a list implementing the </a:t>
            </a:r>
            <a:r>
              <a:rPr lang="en-US" dirty="0" err="1" smtClean="0"/>
              <a:t>IObservableList</a:t>
            </a:r>
            <a:r>
              <a:rPr lang="en-US" dirty="0" smtClean="0"/>
              <a:t> interface. The Properties class allows you to wrap another list with its </a:t>
            </a:r>
            <a:r>
              <a:rPr lang="en-US" dirty="0" err="1" smtClean="0"/>
              <a:t>selfList</a:t>
            </a:r>
            <a:r>
              <a:rPr lang="en-US" dirty="0" smtClean="0"/>
              <a:t>() method into an </a:t>
            </a:r>
            <a:r>
              <a:rPr lang="en-US" dirty="0" err="1" smtClean="0"/>
              <a:t>IObservableList</a:t>
            </a:r>
            <a:endParaRPr lang="en-US" dirty="0"/>
          </a:p>
        </p:txBody>
      </p:sp>
    </p:spTree>
    <p:extLst>
      <p:ext uri="{BB962C8B-B14F-4D97-AF65-F5344CB8AC3E}">
        <p14:creationId xmlns:p14="http://schemas.microsoft.com/office/powerpoint/2010/main" val="363225291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List in </a:t>
            </a:r>
            <a:r>
              <a:rPr lang="en-US" dirty="0" err="1" smtClean="0"/>
              <a:t>ContentProviders</a:t>
            </a:r>
            <a:endParaRPr lang="en-US" dirty="0"/>
          </a:p>
        </p:txBody>
      </p:sp>
      <p:sp>
        <p:nvSpPr>
          <p:cNvPr id="3" name="Content Placeholder 2"/>
          <p:cNvSpPr>
            <a:spLocks noGrp="1"/>
          </p:cNvSpPr>
          <p:nvPr>
            <p:ph idx="1"/>
          </p:nvPr>
        </p:nvSpPr>
        <p:spPr/>
        <p:txBody>
          <a:bodyPr/>
          <a:lstStyle/>
          <a:p>
            <a:pPr marL="0" indent="0">
              <a:buNone/>
            </a:pPr>
            <a:r>
              <a:rPr lang="en-US" i="1" dirty="0" smtClean="0"/>
              <a:t>wrap </a:t>
            </a:r>
            <a:r>
              <a:rPr lang="en-US" i="1" dirty="0"/>
              <a:t>the input into a writable </a:t>
            </a:r>
            <a:r>
              <a:rPr lang="en-US" i="1" dirty="0" smtClean="0"/>
              <a:t>list</a:t>
            </a:r>
          </a:p>
          <a:p>
            <a:pPr marL="0" indent="0">
              <a:buNone/>
            </a:pPr>
            <a:r>
              <a:rPr lang="en-US" i="1" dirty="0"/>
              <a:t> </a:t>
            </a:r>
            <a:r>
              <a:rPr lang="en-US" dirty="0" smtClean="0"/>
              <a:t> </a:t>
            </a:r>
            <a:r>
              <a:rPr lang="en-US" dirty="0" err="1"/>
              <a:t>IObservableList</a:t>
            </a:r>
            <a:r>
              <a:rPr lang="en-US" dirty="0"/>
              <a:t> input </a:t>
            </a:r>
            <a:r>
              <a:rPr lang="en-US" b="1" dirty="0"/>
              <a:t>=</a:t>
            </a:r>
            <a:r>
              <a:rPr lang="en-US" dirty="0"/>
              <a:t> </a:t>
            </a:r>
            <a:r>
              <a:rPr lang="en-US" dirty="0" err="1"/>
              <a:t>Properties</a:t>
            </a:r>
            <a:r>
              <a:rPr lang="en-US" b="1" dirty="0" err="1"/>
              <a:t>.</a:t>
            </a:r>
            <a:r>
              <a:rPr lang="en-US" dirty="0" err="1"/>
              <a:t>selfList</a:t>
            </a:r>
            <a:r>
              <a:rPr lang="en-US" b="1" dirty="0"/>
              <a:t>(</a:t>
            </a:r>
            <a:r>
              <a:rPr lang="en-US" dirty="0" err="1"/>
              <a:t>Person</a:t>
            </a:r>
            <a:r>
              <a:rPr lang="en-US" b="1" dirty="0" err="1"/>
              <a:t>.</a:t>
            </a:r>
            <a:r>
              <a:rPr lang="en-US" dirty="0" err="1"/>
              <a:t>class</a:t>
            </a:r>
            <a:r>
              <a:rPr lang="en-US" b="1" dirty="0"/>
              <a:t>).</a:t>
            </a:r>
            <a:r>
              <a:rPr lang="en-US" dirty="0"/>
              <a:t>observe</a:t>
            </a:r>
            <a:r>
              <a:rPr lang="en-US" b="1" dirty="0"/>
              <a:t>(</a:t>
            </a:r>
            <a:r>
              <a:rPr lang="en-US" dirty="0"/>
              <a:t>persons</a:t>
            </a:r>
            <a:r>
              <a:rPr lang="en-US" b="1" dirty="0"/>
              <a:t>);</a:t>
            </a:r>
            <a:r>
              <a:rPr lang="en-US" dirty="0"/>
              <a:t> </a:t>
            </a:r>
            <a:endParaRPr lang="en-US" dirty="0" smtClean="0"/>
          </a:p>
          <a:p>
            <a:pPr marL="0" indent="0">
              <a:buNone/>
            </a:pPr>
            <a:r>
              <a:rPr lang="en-US" i="1" dirty="0" smtClean="0"/>
              <a:t> </a:t>
            </a:r>
            <a:r>
              <a:rPr lang="en-US" i="1" dirty="0"/>
              <a:t>set the </a:t>
            </a:r>
            <a:r>
              <a:rPr lang="en-US" i="1" dirty="0" err="1"/>
              <a:t>IObservableList</a:t>
            </a:r>
            <a:r>
              <a:rPr lang="en-US" i="1" dirty="0"/>
              <a:t> as input for the </a:t>
            </a:r>
            <a:r>
              <a:rPr lang="en-US" i="1" dirty="0" smtClean="0"/>
              <a:t>viewer</a:t>
            </a:r>
            <a:r>
              <a:rPr lang="en-US" dirty="0" smtClean="0"/>
              <a:t> </a:t>
            </a:r>
          </a:p>
          <a:p>
            <a:pPr marL="0" indent="0">
              <a:buNone/>
            </a:pPr>
            <a:r>
              <a:rPr lang="en-US" dirty="0" err="1" smtClean="0"/>
              <a:t>viewer</a:t>
            </a:r>
            <a:r>
              <a:rPr lang="en-US" b="1" dirty="0" err="1" smtClean="0"/>
              <a:t>.</a:t>
            </a:r>
            <a:r>
              <a:rPr lang="en-US" dirty="0" err="1" smtClean="0"/>
              <a:t>setInput</a:t>
            </a:r>
            <a:r>
              <a:rPr lang="en-US" b="1" dirty="0" smtClean="0"/>
              <a:t>(</a:t>
            </a:r>
            <a:r>
              <a:rPr lang="en-US" dirty="0" smtClean="0"/>
              <a:t>input</a:t>
            </a:r>
            <a:r>
              <a:rPr lang="en-US" b="1" dirty="0" smtClean="0"/>
              <a:t>);</a:t>
            </a:r>
            <a:endParaRPr lang="en-US" dirty="0"/>
          </a:p>
        </p:txBody>
      </p:sp>
    </p:spTree>
    <p:extLst>
      <p:ext uri="{BB962C8B-B14F-4D97-AF65-F5344CB8AC3E}">
        <p14:creationId xmlns:p14="http://schemas.microsoft.com/office/powerpoint/2010/main" val="2437782563"/>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ObservableMapLabelProvider</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 You can also use the </a:t>
            </a:r>
            <a:r>
              <a:rPr lang="en-US" dirty="0" err="1" smtClean="0"/>
              <a:t>ObservableMapLabelProvider</a:t>
            </a:r>
            <a:r>
              <a:rPr lang="en-US" dirty="0" smtClean="0"/>
              <a:t> class to observe changes of the list elements.</a:t>
            </a:r>
          </a:p>
          <a:p>
            <a:endParaRPr lang="en-US" dirty="0"/>
          </a:p>
          <a:p>
            <a:endParaRPr lang="en-US" dirty="0"/>
          </a:p>
        </p:txBody>
      </p:sp>
    </p:spTree>
    <p:extLst>
      <p:ext uri="{BB962C8B-B14F-4D97-AF65-F5344CB8AC3E}">
        <p14:creationId xmlns:p14="http://schemas.microsoft.com/office/powerpoint/2010/main" val="1440154846"/>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hlinkClick r:id="rId2"/>
              </a:rPr>
              <a:t>ViewerSupport</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Does Both</a:t>
            </a:r>
          </a:p>
          <a:p>
            <a:r>
              <a:rPr lang="en-US" dirty="0" err="1" smtClean="0"/>
              <a:t>ViewerSupport</a:t>
            </a:r>
            <a:r>
              <a:rPr lang="en-US" dirty="0" smtClean="0"/>
              <a:t> simplifies the setup for </a:t>
            </a:r>
            <a:r>
              <a:rPr lang="en-US" dirty="0" err="1" smtClean="0"/>
              <a:t>JFace</a:t>
            </a:r>
            <a:r>
              <a:rPr lang="en-US" dirty="0" smtClean="0"/>
              <a:t> viewers in cases where selected columns should be displayed. It registers changes listeners on the collection as well as on the individual elements.</a:t>
            </a:r>
          </a:p>
          <a:p>
            <a:endParaRPr lang="en-US" dirty="0" smtClean="0"/>
          </a:p>
          <a:p>
            <a:r>
              <a:rPr lang="en-US" dirty="0" err="1" smtClean="0"/>
              <a:t>ViewerSupport</a:t>
            </a:r>
            <a:r>
              <a:rPr lang="en-US" dirty="0" smtClean="0"/>
              <a:t> creates via the bind() method the </a:t>
            </a:r>
            <a:r>
              <a:rPr lang="en-US" dirty="0" err="1" smtClean="0"/>
              <a:t>LabelProvider</a:t>
            </a:r>
            <a:r>
              <a:rPr lang="en-US" dirty="0" smtClean="0"/>
              <a:t> and </a:t>
            </a:r>
            <a:r>
              <a:rPr lang="en-US" dirty="0" err="1" smtClean="0"/>
              <a:t>ContentProvider</a:t>
            </a:r>
            <a:r>
              <a:rPr lang="en-US" dirty="0" smtClean="0"/>
              <a:t> for a viewer automatically.</a:t>
            </a:r>
            <a:endParaRPr lang="en-US" dirty="0"/>
          </a:p>
        </p:txBody>
      </p:sp>
    </p:spTree>
    <p:extLst>
      <p:ext uri="{BB962C8B-B14F-4D97-AF65-F5344CB8AC3E}">
        <p14:creationId xmlns:p14="http://schemas.microsoft.com/office/powerpoint/2010/main" val="2484619604"/>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JFACE Binding DEMO</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58416677"/>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Internationalization</a:t>
            </a:r>
            <a:endParaRPr lang="en-US" dirty="0"/>
          </a:p>
        </p:txBody>
      </p:sp>
      <p:sp>
        <p:nvSpPr>
          <p:cNvPr id="3" name="Content Placeholder 2"/>
          <p:cNvSpPr>
            <a:spLocks noGrp="1"/>
          </p:cNvSpPr>
          <p:nvPr>
            <p:ph idx="1"/>
          </p:nvPr>
        </p:nvSpPr>
        <p:spPr/>
        <p:txBody>
          <a:bodyPr/>
          <a:lstStyle/>
          <a:p>
            <a:r>
              <a:rPr lang="en-US" dirty="0" smtClean="0"/>
              <a:t>Why ?</a:t>
            </a:r>
          </a:p>
          <a:p>
            <a:r>
              <a:rPr lang="en-US" dirty="0" smtClean="0"/>
              <a:t>How?</a:t>
            </a:r>
          </a:p>
          <a:p>
            <a:r>
              <a:rPr lang="en-US" dirty="0" smtClean="0"/>
              <a:t>Who ?</a:t>
            </a:r>
          </a:p>
          <a:p>
            <a:endParaRPr lang="en-US" dirty="0"/>
          </a:p>
        </p:txBody>
      </p:sp>
    </p:spTree>
    <p:extLst>
      <p:ext uri="{BB962C8B-B14F-4D97-AF65-F5344CB8AC3E}">
        <p14:creationId xmlns:p14="http://schemas.microsoft.com/office/powerpoint/2010/main" val="1465139878"/>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Locale?</a:t>
            </a:r>
            <a:endParaRPr lang="en-US" dirty="0"/>
          </a:p>
        </p:txBody>
      </p:sp>
      <p:sp>
        <p:nvSpPr>
          <p:cNvPr id="3" name="Content Placeholder 2"/>
          <p:cNvSpPr>
            <a:spLocks noGrp="1"/>
          </p:cNvSpPr>
          <p:nvPr>
            <p:ph idx="1"/>
          </p:nvPr>
        </p:nvSpPr>
        <p:spPr/>
        <p:txBody>
          <a:bodyPr/>
          <a:lstStyle/>
          <a:p>
            <a:r>
              <a:rPr lang="en-US" dirty="0" smtClean="0"/>
              <a:t>A Locale defines the localization of a UI details in the language and the location </a:t>
            </a:r>
          </a:p>
          <a:p>
            <a:endParaRPr lang="en-US" dirty="0"/>
          </a:p>
          <a:p>
            <a:r>
              <a:rPr lang="en-US" dirty="0" smtClean="0"/>
              <a:t>Commonly used locales are </a:t>
            </a:r>
            <a:r>
              <a:rPr lang="en-US" dirty="0" err="1" smtClean="0"/>
              <a:t>en_US</a:t>
            </a:r>
            <a:r>
              <a:rPr lang="en-US" dirty="0" smtClean="0"/>
              <a:t> , </a:t>
            </a:r>
            <a:r>
              <a:rPr lang="en-US" dirty="0" err="1" smtClean="0"/>
              <a:t>de_DE</a:t>
            </a:r>
            <a:r>
              <a:rPr lang="en-US" dirty="0" smtClean="0"/>
              <a:t>, </a:t>
            </a:r>
            <a:r>
              <a:rPr lang="en-US" dirty="0" err="1" smtClean="0"/>
              <a:t>en_UK,pt_BR</a:t>
            </a:r>
            <a:endParaRPr lang="en-US" dirty="0" smtClean="0"/>
          </a:p>
          <a:p>
            <a:endParaRPr lang="en-US" dirty="0"/>
          </a:p>
          <a:p>
            <a:r>
              <a:rPr lang="en-US" dirty="0" smtClean="0"/>
              <a:t>Internationalization makes the application to be used by others as per the locale in which the app is being viewed.</a:t>
            </a:r>
            <a:endParaRPr lang="en-US" dirty="0"/>
          </a:p>
        </p:txBody>
      </p:sp>
    </p:spTree>
    <p:extLst>
      <p:ext uri="{BB962C8B-B14F-4D97-AF65-F5344CB8AC3E}">
        <p14:creationId xmlns:p14="http://schemas.microsoft.com/office/powerpoint/2010/main" val="20553090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The Workbench Window</a:t>
            </a:r>
          </a:p>
        </p:txBody>
      </p:sp>
      <p:sp>
        <p:nvSpPr>
          <p:cNvPr id="3" name="Content Placeholder 2"/>
          <p:cNvSpPr>
            <a:spLocks noGrp="1"/>
          </p:cNvSpPr>
          <p:nvPr>
            <p:ph idx="1"/>
          </p:nvPr>
        </p:nvSpPr>
        <p:spPr>
          <a:xfrm>
            <a:off x="838200" y="1825625"/>
            <a:ext cx="8402782" cy="4503136"/>
          </a:xfrm>
        </p:spPr>
        <p:txBody>
          <a:bodyPr/>
          <a:lstStyle/>
          <a:p>
            <a:endParaRPr lang="en-US" dirty="0"/>
          </a:p>
        </p:txBody>
      </p:sp>
      <p:grpSp>
        <p:nvGrpSpPr>
          <p:cNvPr id="4" name="object 3"/>
          <p:cNvGrpSpPr/>
          <p:nvPr/>
        </p:nvGrpSpPr>
        <p:grpSpPr>
          <a:xfrm>
            <a:off x="1603972" y="1767003"/>
            <a:ext cx="7540027" cy="4561758"/>
            <a:chOff x="1603972" y="1767003"/>
            <a:chExt cx="7540027" cy="4561758"/>
          </a:xfrm>
        </p:grpSpPr>
        <p:sp>
          <p:nvSpPr>
            <p:cNvPr id="5" name="object 4"/>
            <p:cNvSpPr/>
            <p:nvPr/>
          </p:nvSpPr>
          <p:spPr>
            <a:xfrm>
              <a:off x="1603972" y="1767003"/>
              <a:ext cx="7540027" cy="4561758"/>
            </a:xfrm>
            <a:prstGeom prst="rect">
              <a:avLst/>
            </a:prstGeom>
            <a:blipFill>
              <a:blip r:embed="rId2" cstate="print"/>
              <a:stretch>
                <a:fillRect/>
              </a:stretch>
            </a:blipFill>
          </p:spPr>
          <p:txBody>
            <a:bodyPr wrap="square" lIns="0" tIns="0" rIns="0" bIns="0" rtlCol="0"/>
            <a:lstStyle/>
            <a:p>
              <a:endParaRPr/>
            </a:p>
          </p:txBody>
        </p:sp>
        <p:sp>
          <p:nvSpPr>
            <p:cNvPr id="6" name="object 5"/>
            <p:cNvSpPr/>
            <p:nvPr/>
          </p:nvSpPr>
          <p:spPr>
            <a:xfrm>
              <a:off x="6399276" y="2037588"/>
              <a:ext cx="1112520" cy="696595"/>
            </a:xfrm>
            <a:custGeom>
              <a:avLst/>
              <a:gdLst/>
              <a:ahLst/>
              <a:cxnLst/>
              <a:rect l="l" t="t" r="r" b="b"/>
              <a:pathLst>
                <a:path w="1112520" h="696594">
                  <a:moveTo>
                    <a:pt x="54864" y="612648"/>
                  </a:moveTo>
                  <a:lnTo>
                    <a:pt x="51816" y="609600"/>
                  </a:lnTo>
                  <a:lnTo>
                    <a:pt x="48768" y="609600"/>
                  </a:lnTo>
                  <a:lnTo>
                    <a:pt x="45720" y="611124"/>
                  </a:lnTo>
                  <a:lnTo>
                    <a:pt x="0" y="696468"/>
                  </a:lnTo>
                  <a:lnTo>
                    <a:pt x="4572" y="696325"/>
                  </a:lnTo>
                  <a:lnTo>
                    <a:pt x="4572" y="690372"/>
                  </a:lnTo>
                  <a:lnTo>
                    <a:pt x="6096" y="687324"/>
                  </a:lnTo>
                  <a:lnTo>
                    <a:pt x="22727" y="676920"/>
                  </a:lnTo>
                  <a:lnTo>
                    <a:pt x="54864" y="612648"/>
                  </a:lnTo>
                  <a:close/>
                </a:path>
                <a:path w="1112520" h="696594">
                  <a:moveTo>
                    <a:pt x="22727" y="676920"/>
                  </a:moveTo>
                  <a:lnTo>
                    <a:pt x="6096" y="687324"/>
                  </a:lnTo>
                  <a:lnTo>
                    <a:pt x="4572" y="690372"/>
                  </a:lnTo>
                  <a:lnTo>
                    <a:pt x="4572" y="694944"/>
                  </a:lnTo>
                  <a:lnTo>
                    <a:pt x="7171" y="696243"/>
                  </a:lnTo>
                  <a:lnTo>
                    <a:pt x="9144" y="696182"/>
                  </a:lnTo>
                  <a:lnTo>
                    <a:pt x="9144" y="687324"/>
                  </a:lnTo>
                  <a:lnTo>
                    <a:pt x="17673" y="687029"/>
                  </a:lnTo>
                  <a:lnTo>
                    <a:pt x="22727" y="676920"/>
                  </a:lnTo>
                  <a:close/>
                </a:path>
                <a:path w="1112520" h="696594">
                  <a:moveTo>
                    <a:pt x="7171" y="696243"/>
                  </a:moveTo>
                  <a:lnTo>
                    <a:pt x="4572" y="694944"/>
                  </a:lnTo>
                  <a:lnTo>
                    <a:pt x="4572" y="696325"/>
                  </a:lnTo>
                  <a:lnTo>
                    <a:pt x="7171" y="696243"/>
                  </a:lnTo>
                  <a:close/>
                </a:path>
                <a:path w="1112520" h="696594">
                  <a:moveTo>
                    <a:pt x="11228" y="696117"/>
                  </a:moveTo>
                  <a:lnTo>
                    <a:pt x="7171" y="696243"/>
                  </a:lnTo>
                  <a:lnTo>
                    <a:pt x="7620" y="696468"/>
                  </a:lnTo>
                  <a:lnTo>
                    <a:pt x="10668" y="696468"/>
                  </a:lnTo>
                  <a:lnTo>
                    <a:pt x="11228" y="696117"/>
                  </a:lnTo>
                  <a:close/>
                </a:path>
                <a:path w="1112520" h="696594">
                  <a:moveTo>
                    <a:pt x="17673" y="687029"/>
                  </a:moveTo>
                  <a:lnTo>
                    <a:pt x="9144" y="687324"/>
                  </a:lnTo>
                  <a:lnTo>
                    <a:pt x="13548" y="694664"/>
                  </a:lnTo>
                  <a:lnTo>
                    <a:pt x="13995" y="694384"/>
                  </a:lnTo>
                  <a:lnTo>
                    <a:pt x="17673" y="687029"/>
                  </a:lnTo>
                  <a:close/>
                </a:path>
                <a:path w="1112520" h="696594">
                  <a:moveTo>
                    <a:pt x="13548" y="694664"/>
                  </a:moveTo>
                  <a:lnTo>
                    <a:pt x="9144" y="687324"/>
                  </a:lnTo>
                  <a:lnTo>
                    <a:pt x="9144" y="696182"/>
                  </a:lnTo>
                  <a:lnTo>
                    <a:pt x="11228" y="696117"/>
                  </a:lnTo>
                  <a:lnTo>
                    <a:pt x="13548" y="694664"/>
                  </a:lnTo>
                  <a:close/>
                </a:path>
                <a:path w="1112520" h="696594">
                  <a:moveTo>
                    <a:pt x="102108" y="688848"/>
                  </a:moveTo>
                  <a:lnTo>
                    <a:pt x="100584" y="685800"/>
                  </a:lnTo>
                  <a:lnTo>
                    <a:pt x="97536" y="684276"/>
                  </a:lnTo>
                  <a:lnTo>
                    <a:pt x="26214" y="686735"/>
                  </a:lnTo>
                  <a:lnTo>
                    <a:pt x="13995" y="694384"/>
                  </a:lnTo>
                  <a:lnTo>
                    <a:pt x="13716" y="694944"/>
                  </a:lnTo>
                  <a:lnTo>
                    <a:pt x="13548" y="694664"/>
                  </a:lnTo>
                  <a:lnTo>
                    <a:pt x="11228" y="696117"/>
                  </a:lnTo>
                  <a:lnTo>
                    <a:pt x="97536" y="693420"/>
                  </a:lnTo>
                  <a:lnTo>
                    <a:pt x="100584" y="691896"/>
                  </a:lnTo>
                  <a:lnTo>
                    <a:pt x="102108" y="688848"/>
                  </a:lnTo>
                  <a:close/>
                </a:path>
                <a:path w="1112520" h="696594">
                  <a:moveTo>
                    <a:pt x="13995" y="694384"/>
                  </a:moveTo>
                  <a:lnTo>
                    <a:pt x="13548" y="694664"/>
                  </a:lnTo>
                  <a:lnTo>
                    <a:pt x="13716" y="694944"/>
                  </a:lnTo>
                  <a:lnTo>
                    <a:pt x="13995" y="694384"/>
                  </a:lnTo>
                  <a:close/>
                </a:path>
                <a:path w="1112520" h="696594">
                  <a:moveTo>
                    <a:pt x="26214" y="686735"/>
                  </a:moveTo>
                  <a:lnTo>
                    <a:pt x="17673" y="687029"/>
                  </a:lnTo>
                  <a:lnTo>
                    <a:pt x="13995" y="694384"/>
                  </a:lnTo>
                  <a:lnTo>
                    <a:pt x="26214" y="686735"/>
                  </a:lnTo>
                  <a:close/>
                </a:path>
                <a:path w="1112520" h="696594">
                  <a:moveTo>
                    <a:pt x="1112520" y="4572"/>
                  </a:moveTo>
                  <a:lnTo>
                    <a:pt x="1112520" y="1524"/>
                  </a:lnTo>
                  <a:lnTo>
                    <a:pt x="1109472" y="0"/>
                  </a:lnTo>
                  <a:lnTo>
                    <a:pt x="1104900" y="0"/>
                  </a:lnTo>
                  <a:lnTo>
                    <a:pt x="22727" y="676920"/>
                  </a:lnTo>
                  <a:lnTo>
                    <a:pt x="17673" y="687029"/>
                  </a:lnTo>
                  <a:lnTo>
                    <a:pt x="26214" y="686735"/>
                  </a:lnTo>
                  <a:lnTo>
                    <a:pt x="1110996" y="7620"/>
                  </a:lnTo>
                  <a:lnTo>
                    <a:pt x="1112520" y="4572"/>
                  </a:lnTo>
                  <a:close/>
                </a:path>
              </a:pathLst>
            </a:custGeom>
            <a:solidFill>
              <a:srgbClr val="BF0000"/>
            </a:solidFill>
          </p:spPr>
          <p:txBody>
            <a:bodyPr wrap="square" lIns="0" tIns="0" rIns="0" bIns="0" rtlCol="0"/>
            <a:lstStyle/>
            <a:p>
              <a:endParaRPr/>
            </a:p>
          </p:txBody>
        </p:sp>
      </p:grpSp>
      <p:sp>
        <p:nvSpPr>
          <p:cNvPr id="9" name="object 6"/>
          <p:cNvSpPr txBox="1"/>
          <p:nvPr/>
        </p:nvSpPr>
        <p:spPr>
          <a:xfrm>
            <a:off x="9240982" y="5090896"/>
            <a:ext cx="2298700" cy="848360"/>
          </a:xfrm>
          <a:prstGeom prst="rect">
            <a:avLst/>
          </a:prstGeom>
        </p:spPr>
        <p:txBody>
          <a:bodyPr vert="horz" wrap="square" lIns="0" tIns="12700" rIns="0" bIns="0" rtlCol="0">
            <a:spAutoFit/>
          </a:bodyPr>
          <a:lstStyle/>
          <a:p>
            <a:pPr marL="12700" marR="5080">
              <a:lnSpc>
                <a:spcPct val="100000"/>
              </a:lnSpc>
              <a:spcBef>
                <a:spcPts val="100"/>
              </a:spcBef>
            </a:pPr>
            <a:r>
              <a:rPr sz="1800" spc="-5" dirty="0">
                <a:latin typeface="Arial"/>
                <a:cs typeface="Arial"/>
              </a:rPr>
              <a:t>Source: Eclipse Help,  Eclipse Public License  Version</a:t>
            </a:r>
            <a:r>
              <a:rPr sz="1800" spc="-10" dirty="0">
                <a:latin typeface="Arial"/>
                <a:cs typeface="Arial"/>
              </a:rPr>
              <a:t> </a:t>
            </a:r>
            <a:r>
              <a:rPr sz="1800" spc="-5" dirty="0">
                <a:latin typeface="Arial"/>
                <a:cs typeface="Arial"/>
              </a:rPr>
              <a:t>1.0</a:t>
            </a:r>
            <a:endParaRPr sz="1800" dirty="0">
              <a:latin typeface="Arial"/>
              <a:cs typeface="Arial"/>
            </a:endParaRPr>
          </a:p>
        </p:txBody>
      </p:sp>
    </p:spTree>
    <p:extLst>
      <p:ext uri="{BB962C8B-B14F-4D97-AF65-F5344CB8AC3E}">
        <p14:creationId xmlns:p14="http://schemas.microsoft.com/office/powerpoint/2010/main" val="3883228786"/>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Internationalization in Eclipse</a:t>
            </a:r>
            <a:endParaRPr lang="en-US" dirty="0"/>
          </a:p>
        </p:txBody>
      </p:sp>
      <p:sp>
        <p:nvSpPr>
          <p:cNvPr id="3" name="Content Placeholder 2"/>
          <p:cNvSpPr>
            <a:spLocks noGrp="1"/>
          </p:cNvSpPr>
          <p:nvPr>
            <p:ph idx="1"/>
          </p:nvPr>
        </p:nvSpPr>
        <p:spPr/>
        <p:txBody>
          <a:bodyPr/>
          <a:lstStyle/>
          <a:p>
            <a:r>
              <a:rPr lang="en-US" dirty="0" smtClean="0"/>
              <a:t>In Eclipse there is a framework inbuilt called the NLS </a:t>
            </a:r>
          </a:p>
          <a:p>
            <a:r>
              <a:rPr lang="en-US" dirty="0" smtClean="0"/>
              <a:t>The NLS can generate the source files and the </a:t>
            </a:r>
            <a:r>
              <a:rPr lang="en-US" dirty="0" err="1" smtClean="0"/>
              <a:t>message.properties</a:t>
            </a:r>
            <a:r>
              <a:rPr lang="en-US" dirty="0" smtClean="0"/>
              <a:t> file for the plugin code.</a:t>
            </a:r>
          </a:p>
          <a:p>
            <a:r>
              <a:rPr lang="en-US" dirty="0" smtClean="0"/>
              <a:t>The plugin UI can be internationalized by using a file for Bundle Localization by providing key value pairs in the </a:t>
            </a:r>
            <a:r>
              <a:rPr lang="en-US" dirty="0" err="1" smtClean="0"/>
              <a:t>plugin.properties</a:t>
            </a:r>
            <a:r>
              <a:rPr lang="en-US" dirty="0" smtClean="0"/>
              <a:t> file.</a:t>
            </a:r>
          </a:p>
          <a:p>
            <a:endParaRPr lang="en-US" dirty="0"/>
          </a:p>
        </p:txBody>
      </p:sp>
    </p:spTree>
    <p:extLst>
      <p:ext uri="{BB962C8B-B14F-4D97-AF65-F5344CB8AC3E}">
        <p14:creationId xmlns:p14="http://schemas.microsoft.com/office/powerpoint/2010/main" val="2269855643"/>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Messages.java and </a:t>
            </a:r>
            <a:r>
              <a:rPr lang="en-US" dirty="0" err="1" smtClean="0"/>
              <a:t>messages.properties</a:t>
            </a:r>
            <a:endParaRPr lang="en-US" dirty="0"/>
          </a:p>
        </p:txBody>
      </p:sp>
      <p:sp>
        <p:nvSpPr>
          <p:cNvPr id="3" name="Content Placeholder 2"/>
          <p:cNvSpPr>
            <a:spLocks noGrp="1"/>
          </p:cNvSpPr>
          <p:nvPr>
            <p:ph idx="1"/>
          </p:nvPr>
        </p:nvSpPr>
        <p:spPr/>
        <p:txBody>
          <a:bodyPr/>
          <a:lstStyle/>
          <a:p>
            <a:r>
              <a:rPr lang="en-US" dirty="0" smtClean="0"/>
              <a:t>The class Messages.java and the properties file </a:t>
            </a:r>
            <a:r>
              <a:rPr lang="en-US" dirty="0" err="1" smtClean="0"/>
              <a:t>messages.properties</a:t>
            </a:r>
            <a:r>
              <a:rPr lang="en-US" dirty="0" smtClean="0"/>
              <a:t> are auto-generate by the NLS framework.</a:t>
            </a:r>
          </a:p>
          <a:p>
            <a:endParaRPr lang="en-US" dirty="0"/>
          </a:p>
          <a:p>
            <a:r>
              <a:rPr lang="en-US" dirty="0" smtClean="0"/>
              <a:t>The strings which need to be translated are externalized </a:t>
            </a:r>
            <a:endParaRPr lang="en-US" dirty="0"/>
          </a:p>
          <a:p>
            <a:r>
              <a:rPr lang="en-US" dirty="0" smtClean="0"/>
              <a:t>This can be done by selecting the file(.java) and using the source option in the Eclipse IDE menu.</a:t>
            </a:r>
          </a:p>
          <a:p>
            <a:endParaRPr lang="en-US" dirty="0"/>
          </a:p>
          <a:p>
            <a:r>
              <a:rPr lang="en-US" dirty="0" smtClean="0"/>
              <a:t>It creates a Messages.java and a </a:t>
            </a:r>
            <a:r>
              <a:rPr lang="en-US" dirty="0" err="1" smtClean="0"/>
              <a:t>messages.properties</a:t>
            </a:r>
            <a:r>
              <a:rPr lang="en-US" dirty="0" smtClean="0"/>
              <a:t> file.</a:t>
            </a:r>
          </a:p>
        </p:txBody>
      </p:sp>
    </p:spTree>
    <p:extLst>
      <p:ext uri="{BB962C8B-B14F-4D97-AF65-F5344CB8AC3E}">
        <p14:creationId xmlns:p14="http://schemas.microsoft.com/office/powerpoint/2010/main" val="3758265378"/>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Locale files</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messages.properties</a:t>
            </a:r>
            <a:r>
              <a:rPr lang="en-US" dirty="0" smtClean="0"/>
              <a:t> are used for the default language of the system .</a:t>
            </a:r>
          </a:p>
          <a:p>
            <a:endParaRPr lang="en-US" dirty="0"/>
          </a:p>
          <a:p>
            <a:r>
              <a:rPr lang="en-US" dirty="0" smtClean="0"/>
              <a:t>The </a:t>
            </a:r>
            <a:r>
              <a:rPr lang="en-US" dirty="0" err="1" smtClean="0"/>
              <a:t>messages.properties</a:t>
            </a:r>
            <a:r>
              <a:rPr lang="en-US" dirty="0" smtClean="0"/>
              <a:t> are copied and re-named as </a:t>
            </a:r>
            <a:r>
              <a:rPr lang="en-US" dirty="0" err="1" smtClean="0"/>
              <a:t>messages_locale.properties</a:t>
            </a:r>
            <a:r>
              <a:rPr lang="en-US" dirty="0" smtClean="0"/>
              <a:t>.</a:t>
            </a:r>
          </a:p>
          <a:p>
            <a:r>
              <a:rPr lang="en-US" dirty="0" smtClean="0"/>
              <a:t>For ex: for locale </a:t>
            </a:r>
            <a:r>
              <a:rPr lang="en-US" dirty="0" err="1" smtClean="0"/>
              <a:t>de_DE</a:t>
            </a:r>
            <a:r>
              <a:rPr lang="en-US" dirty="0" smtClean="0"/>
              <a:t> , the properties would look like</a:t>
            </a:r>
          </a:p>
          <a:p>
            <a:pPr marL="0" indent="0">
              <a:buNone/>
            </a:pPr>
            <a:r>
              <a:rPr lang="en-US" dirty="0"/>
              <a:t> </a:t>
            </a:r>
            <a:r>
              <a:rPr lang="en-US" dirty="0" smtClean="0"/>
              <a:t>    </a:t>
            </a:r>
            <a:r>
              <a:rPr lang="en-US" dirty="0" err="1" smtClean="0"/>
              <a:t>messages_de_DE.properties</a:t>
            </a:r>
            <a:r>
              <a:rPr lang="en-US" dirty="0" smtClean="0"/>
              <a:t>.</a:t>
            </a:r>
            <a:endParaRPr lang="en-US" dirty="0"/>
          </a:p>
        </p:txBody>
      </p:sp>
    </p:spTree>
    <p:extLst>
      <p:ext uri="{BB962C8B-B14F-4D97-AF65-F5344CB8AC3E}">
        <p14:creationId xmlns:p14="http://schemas.microsoft.com/office/powerpoint/2010/main" val="2049911665"/>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Subtitle 2"/>
          <p:cNvSpPr>
            <a:spLocks noGrp="1"/>
          </p:cNvSpPr>
          <p:nvPr>
            <p:ph type="subTitle" idx="1"/>
          </p:nvPr>
        </p:nvSpPr>
        <p:spPr/>
        <p:txBody>
          <a:bodyPr/>
          <a:lstStyle/>
          <a:p>
            <a:r>
              <a:rPr lang="en-US" sz="4400" dirty="0" smtClean="0"/>
              <a:t>Internationalization</a:t>
            </a:r>
            <a:endParaRPr lang="en-US" sz="4400" dirty="0"/>
          </a:p>
        </p:txBody>
      </p:sp>
    </p:spTree>
    <p:extLst>
      <p:ext uri="{BB962C8B-B14F-4D97-AF65-F5344CB8AC3E}">
        <p14:creationId xmlns:p14="http://schemas.microsoft.com/office/powerpoint/2010/main" val="3917923315"/>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ExtensionPoint</a:t>
            </a:r>
            <a:r>
              <a:rPr lang="en-US" dirty="0" smtClean="0"/>
              <a:t> Creation</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07740232"/>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Want to create extension point?</a:t>
            </a:r>
            <a:endParaRPr lang="en-US" dirty="0"/>
          </a:p>
        </p:txBody>
      </p:sp>
      <p:sp>
        <p:nvSpPr>
          <p:cNvPr id="3" name="Content Placeholder 2"/>
          <p:cNvSpPr>
            <a:spLocks noGrp="1"/>
          </p:cNvSpPr>
          <p:nvPr>
            <p:ph idx="1"/>
          </p:nvPr>
        </p:nvSpPr>
        <p:spPr/>
        <p:txBody>
          <a:bodyPr/>
          <a:lstStyle/>
          <a:p>
            <a:r>
              <a:rPr lang="en-US" dirty="0" smtClean="0"/>
              <a:t>In the application when we need to provide a functionalities so that others can use we create an extension point for it.</a:t>
            </a:r>
          </a:p>
          <a:p>
            <a:endParaRPr lang="en-US" dirty="0"/>
          </a:p>
          <a:p>
            <a:r>
              <a:rPr lang="en-US" dirty="0" smtClean="0"/>
              <a:t>These extension points are available for a user to start contributing .</a:t>
            </a:r>
          </a:p>
          <a:p>
            <a:endParaRPr lang="en-US" dirty="0"/>
          </a:p>
          <a:p>
            <a:r>
              <a:rPr lang="en-US" dirty="0" smtClean="0"/>
              <a:t>Making APIs public.</a:t>
            </a:r>
          </a:p>
          <a:p>
            <a:endParaRPr lang="en-US" dirty="0"/>
          </a:p>
          <a:p>
            <a:endParaRPr lang="en-US" dirty="0"/>
          </a:p>
        </p:txBody>
      </p:sp>
    </p:spTree>
    <p:extLst>
      <p:ext uri="{BB962C8B-B14F-4D97-AF65-F5344CB8AC3E}">
        <p14:creationId xmlns:p14="http://schemas.microsoft.com/office/powerpoint/2010/main" val="2407507282"/>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Extension point Schema</a:t>
            </a:r>
            <a:endParaRPr lang="en-US" dirty="0"/>
          </a:p>
        </p:txBody>
      </p:sp>
      <p:sp>
        <p:nvSpPr>
          <p:cNvPr id="3" name="Content Placeholder 2"/>
          <p:cNvSpPr>
            <a:spLocks noGrp="1"/>
          </p:cNvSpPr>
          <p:nvPr>
            <p:ph idx="1"/>
          </p:nvPr>
        </p:nvSpPr>
        <p:spPr/>
        <p:txBody>
          <a:bodyPr/>
          <a:lstStyle/>
          <a:p>
            <a:r>
              <a:rPr lang="en-US" dirty="0" smtClean="0"/>
              <a:t>An extension point is created using the extension point tab from the Manifest file.</a:t>
            </a:r>
          </a:p>
          <a:p>
            <a:endParaRPr lang="en-US" dirty="0"/>
          </a:p>
          <a:p>
            <a:r>
              <a:rPr lang="en-US" dirty="0" smtClean="0"/>
              <a:t>The extension-point should have a id, name and a schema defined.</a:t>
            </a:r>
          </a:p>
          <a:p>
            <a:endParaRPr lang="en-US" dirty="0"/>
          </a:p>
          <a:p>
            <a:r>
              <a:rPr lang="en-US" dirty="0" smtClean="0"/>
              <a:t>The schema defines how the extension point should be used by the user and provides the extension point elements and attributes to which a contributor plugin specifies values</a:t>
            </a:r>
            <a:endParaRPr lang="en-US" dirty="0"/>
          </a:p>
        </p:txBody>
      </p:sp>
    </p:spTree>
    <p:extLst>
      <p:ext uri="{BB962C8B-B14F-4D97-AF65-F5344CB8AC3E}">
        <p14:creationId xmlns:p14="http://schemas.microsoft.com/office/powerpoint/2010/main" val="2506212022"/>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Plugin Registry</a:t>
            </a:r>
            <a:endParaRPr lang="en-US" dirty="0"/>
          </a:p>
        </p:txBody>
      </p:sp>
      <p:sp>
        <p:nvSpPr>
          <p:cNvPr id="3" name="Content Placeholder 2"/>
          <p:cNvSpPr>
            <a:spLocks noGrp="1"/>
          </p:cNvSpPr>
          <p:nvPr>
            <p:ph idx="1"/>
          </p:nvPr>
        </p:nvSpPr>
        <p:spPr/>
        <p:txBody>
          <a:bodyPr/>
          <a:lstStyle/>
          <a:p>
            <a:r>
              <a:rPr lang="en-US" dirty="0" smtClean="0"/>
              <a:t>All plugins come for Extension Registry.</a:t>
            </a:r>
          </a:p>
          <a:p>
            <a:r>
              <a:rPr lang="en-US" dirty="0" smtClean="0"/>
              <a:t>When a plugin is installed the plugin registry will have this plugin , and using the registry instance the extension-points exposed can be accessed in the application using the Platform APIs</a:t>
            </a:r>
          </a:p>
          <a:p>
            <a:endParaRPr lang="en-US" dirty="0"/>
          </a:p>
          <a:p>
            <a:r>
              <a:rPr lang="en-US" dirty="0" smtClean="0"/>
              <a:t>The elements and attributes of the extension-points can be accessed and evaluate to call the appropriate method calls.</a:t>
            </a:r>
          </a:p>
          <a:p>
            <a:endParaRPr lang="en-US" dirty="0"/>
          </a:p>
          <a:p>
            <a:endParaRPr lang="en-US" dirty="0"/>
          </a:p>
        </p:txBody>
      </p:sp>
    </p:spTree>
    <p:extLst>
      <p:ext uri="{BB962C8B-B14F-4D97-AF65-F5344CB8AC3E}">
        <p14:creationId xmlns:p14="http://schemas.microsoft.com/office/powerpoint/2010/main" val="1054401502"/>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Executable Extension</a:t>
            </a:r>
            <a:endParaRPr lang="en-US" dirty="0"/>
          </a:p>
        </p:txBody>
      </p:sp>
      <p:sp>
        <p:nvSpPr>
          <p:cNvPr id="3" name="Content Placeholder 2"/>
          <p:cNvSpPr>
            <a:spLocks noGrp="1"/>
          </p:cNvSpPr>
          <p:nvPr>
            <p:ph idx="1"/>
          </p:nvPr>
        </p:nvSpPr>
        <p:spPr/>
        <p:txBody>
          <a:bodyPr/>
          <a:lstStyle/>
          <a:p>
            <a:r>
              <a:rPr lang="en-US" dirty="0" smtClean="0"/>
              <a:t>A executable extension class is created which can be used to invoke the APIs of the class attribute of the extension .</a:t>
            </a:r>
          </a:p>
          <a:p>
            <a:endParaRPr lang="en-US" dirty="0"/>
          </a:p>
          <a:p>
            <a:r>
              <a:rPr lang="en-US" dirty="0" smtClean="0"/>
              <a:t>The plugin extension point can be called by using a Handler instance on click of a command also .</a:t>
            </a:r>
          </a:p>
          <a:p>
            <a:endParaRPr lang="en-US" dirty="0"/>
          </a:p>
        </p:txBody>
      </p:sp>
    </p:spTree>
    <p:extLst>
      <p:ext uri="{BB962C8B-B14F-4D97-AF65-F5344CB8AC3E}">
        <p14:creationId xmlns:p14="http://schemas.microsoft.com/office/powerpoint/2010/main" val="4088935725"/>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Subtitle 2"/>
          <p:cNvSpPr>
            <a:spLocks noGrp="1"/>
          </p:cNvSpPr>
          <p:nvPr>
            <p:ph type="subTitle" idx="1"/>
          </p:nvPr>
        </p:nvSpPr>
        <p:spPr/>
        <p:txBody>
          <a:bodyPr/>
          <a:lstStyle/>
          <a:p>
            <a:r>
              <a:rPr lang="en-US" sz="4400" dirty="0" smtClean="0"/>
              <a:t>Creating</a:t>
            </a:r>
            <a:r>
              <a:rPr lang="en-US" dirty="0" smtClean="0"/>
              <a:t> </a:t>
            </a:r>
            <a:r>
              <a:rPr lang="en-US" sz="4400" dirty="0"/>
              <a:t>extension-points</a:t>
            </a:r>
          </a:p>
        </p:txBody>
      </p:sp>
    </p:spTree>
    <p:extLst>
      <p:ext uri="{BB962C8B-B14F-4D97-AF65-F5344CB8AC3E}">
        <p14:creationId xmlns:p14="http://schemas.microsoft.com/office/powerpoint/2010/main" val="22311706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p:cNvSpPr txBox="1">
            <a:spLocks noGrp="1"/>
          </p:cNvSpPr>
          <p:nvPr>
            <p:ph type="title"/>
          </p:nvPr>
        </p:nvSpPr>
        <p:spPr>
          <a:xfrm>
            <a:off x="838200" y="827915"/>
            <a:ext cx="10515600" cy="399981"/>
          </a:xfrm>
          <a:prstGeom prst="rect">
            <a:avLst/>
          </a:prstGeom>
        </p:spPr>
        <p:txBody>
          <a:bodyPr vert="horz" wrap="square" lIns="0" tIns="12065" rIns="0" bIns="0" rtlCol="0">
            <a:spAutoFit/>
          </a:bodyPr>
          <a:lstStyle/>
          <a:p>
            <a:pPr marL="12700"/>
            <a:r>
              <a:rPr sz="2800" kern="0" dirty="0">
                <a:solidFill>
                  <a:srgbClr val="4538A8"/>
                </a:solidFill>
                <a:latin typeface="Arial"/>
                <a:cs typeface="Arial"/>
              </a:rPr>
              <a:t>How can the Workbench be configured?</a:t>
            </a:r>
          </a:p>
        </p:txBody>
      </p:sp>
      <p:sp>
        <p:nvSpPr>
          <p:cNvPr id="5" name="object 2"/>
          <p:cNvSpPr txBox="1">
            <a:spLocks noGrp="1"/>
          </p:cNvSpPr>
          <p:nvPr>
            <p:ph idx="1"/>
          </p:nvPr>
        </p:nvSpPr>
        <p:spPr>
          <a:prstGeom prst="rect">
            <a:avLst/>
          </a:prstGeom>
        </p:spPr>
        <p:txBody>
          <a:bodyPr vert="horz" wrap="square" lIns="0" tIns="165100" rIns="0" bIns="0" rtlCol="0">
            <a:spAutoFit/>
          </a:bodyPr>
          <a:lstStyle/>
          <a:p>
            <a:pPr marL="12700">
              <a:lnSpc>
                <a:spcPct val="100000"/>
              </a:lnSpc>
              <a:spcBef>
                <a:spcPts val="1300"/>
              </a:spcBef>
              <a:tabLst>
                <a:tab pos="354965" algn="l"/>
              </a:tabLst>
            </a:pPr>
            <a:r>
              <a:rPr sz="2000" dirty="0">
                <a:latin typeface="Arial"/>
                <a:cs typeface="Arial"/>
              </a:rPr>
              <a:t>»	The </a:t>
            </a:r>
            <a:r>
              <a:rPr sz="2000" spc="-5" dirty="0">
                <a:latin typeface="Arial"/>
                <a:cs typeface="Arial"/>
              </a:rPr>
              <a:t>workbench is created internally </a:t>
            </a:r>
            <a:r>
              <a:rPr sz="2000" dirty="0">
                <a:latin typeface="Arial"/>
                <a:cs typeface="Arial"/>
              </a:rPr>
              <a:t>by</a:t>
            </a:r>
            <a:r>
              <a:rPr sz="2000" spc="-40" dirty="0">
                <a:latin typeface="Arial"/>
                <a:cs typeface="Arial"/>
              </a:rPr>
              <a:t> </a:t>
            </a:r>
            <a:r>
              <a:rPr sz="2000" spc="5" dirty="0">
                <a:latin typeface="Arial"/>
                <a:cs typeface="Arial"/>
              </a:rPr>
              <a:t>RCP</a:t>
            </a:r>
            <a:endParaRPr sz="2000">
              <a:latin typeface="Arial"/>
              <a:cs typeface="Arial"/>
            </a:endParaRPr>
          </a:p>
          <a:p>
            <a:pPr marL="12700">
              <a:lnSpc>
                <a:spcPct val="100000"/>
              </a:lnSpc>
              <a:spcBef>
                <a:spcPts val="1200"/>
              </a:spcBef>
              <a:tabLst>
                <a:tab pos="354965" algn="l"/>
              </a:tabLst>
            </a:pPr>
            <a:r>
              <a:rPr sz="2000" dirty="0">
                <a:latin typeface="Arial"/>
                <a:cs typeface="Arial"/>
              </a:rPr>
              <a:t>»	You </a:t>
            </a:r>
            <a:r>
              <a:rPr sz="2000" spc="-5" dirty="0">
                <a:latin typeface="Arial"/>
                <a:cs typeface="Arial"/>
              </a:rPr>
              <a:t>can </a:t>
            </a:r>
            <a:r>
              <a:rPr sz="2000" dirty="0">
                <a:solidFill>
                  <a:srgbClr val="22451D"/>
                </a:solidFill>
                <a:latin typeface="Arial"/>
                <a:cs typeface="Arial"/>
              </a:rPr>
              <a:t>advise </a:t>
            </a:r>
            <a:r>
              <a:rPr sz="2000" spc="-5" dirty="0">
                <a:latin typeface="Arial"/>
                <a:cs typeface="Arial"/>
              </a:rPr>
              <a:t>this</a:t>
            </a:r>
            <a:r>
              <a:rPr sz="2000" spc="-20" dirty="0">
                <a:latin typeface="Arial"/>
                <a:cs typeface="Arial"/>
              </a:rPr>
              <a:t> </a:t>
            </a:r>
            <a:r>
              <a:rPr sz="2000" spc="-5" dirty="0">
                <a:latin typeface="Arial"/>
                <a:cs typeface="Arial"/>
              </a:rPr>
              <a:t>process</a:t>
            </a:r>
            <a:endParaRPr sz="2000">
              <a:latin typeface="Arial"/>
              <a:cs typeface="Arial"/>
            </a:endParaRPr>
          </a:p>
          <a:p>
            <a:pPr marL="469900">
              <a:lnSpc>
                <a:spcPct val="100000"/>
              </a:lnSpc>
              <a:spcBef>
                <a:spcPts val="605"/>
              </a:spcBef>
              <a:tabLst>
                <a:tab pos="756285" algn="l"/>
              </a:tabLst>
            </a:pPr>
            <a:r>
              <a:rPr sz="1800" spc="-5" dirty="0">
                <a:latin typeface="Arial"/>
                <a:cs typeface="Arial"/>
              </a:rPr>
              <a:t>»	Workbench</a:t>
            </a:r>
            <a:r>
              <a:rPr sz="1800" spc="-10" dirty="0">
                <a:latin typeface="Arial"/>
                <a:cs typeface="Arial"/>
              </a:rPr>
              <a:t> </a:t>
            </a:r>
            <a:r>
              <a:rPr sz="1800" spc="-5" dirty="0">
                <a:latin typeface="Arial"/>
                <a:cs typeface="Arial"/>
              </a:rPr>
              <a:t>advisor</a:t>
            </a:r>
            <a:endParaRPr sz="1800">
              <a:latin typeface="Arial"/>
              <a:cs typeface="Arial"/>
            </a:endParaRPr>
          </a:p>
          <a:p>
            <a:pPr marL="469900">
              <a:lnSpc>
                <a:spcPct val="100000"/>
              </a:lnSpc>
              <a:spcBef>
                <a:spcPts val="600"/>
              </a:spcBef>
              <a:tabLst>
                <a:tab pos="756285" algn="l"/>
              </a:tabLst>
            </a:pPr>
            <a:r>
              <a:rPr sz="1800" spc="-5" dirty="0">
                <a:latin typeface="Arial"/>
                <a:cs typeface="Arial"/>
              </a:rPr>
              <a:t>»	Workbench window advisor</a:t>
            </a:r>
            <a:endParaRPr sz="1800">
              <a:latin typeface="Arial"/>
              <a:cs typeface="Arial"/>
            </a:endParaRPr>
          </a:p>
          <a:p>
            <a:pPr marL="469900">
              <a:lnSpc>
                <a:spcPct val="100000"/>
              </a:lnSpc>
              <a:spcBef>
                <a:spcPts val="600"/>
              </a:spcBef>
              <a:tabLst>
                <a:tab pos="756285" algn="l"/>
              </a:tabLst>
            </a:pPr>
            <a:r>
              <a:rPr sz="1800" spc="-5" dirty="0">
                <a:latin typeface="Arial"/>
                <a:cs typeface="Arial"/>
              </a:rPr>
              <a:t>»	Action bar advisor: Since 3.3 better use</a:t>
            </a:r>
            <a:r>
              <a:rPr sz="1800" spc="20" dirty="0">
                <a:latin typeface="Arial"/>
                <a:cs typeface="Arial"/>
              </a:rPr>
              <a:t> </a:t>
            </a:r>
            <a:r>
              <a:rPr sz="1800" dirty="0">
                <a:latin typeface="Arial"/>
                <a:cs typeface="Arial"/>
              </a:rPr>
              <a:t>commands!</a:t>
            </a:r>
            <a:endParaRPr sz="1800">
              <a:latin typeface="Arial"/>
              <a:cs typeface="Arial"/>
            </a:endParaRPr>
          </a:p>
        </p:txBody>
      </p:sp>
    </p:spTree>
    <p:extLst>
      <p:ext uri="{BB962C8B-B14F-4D97-AF65-F5344CB8AC3E}">
        <p14:creationId xmlns:p14="http://schemas.microsoft.com/office/powerpoint/2010/main" val="32677838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kern="0" dirty="0" err="1">
                <a:solidFill>
                  <a:srgbClr val="4538A8"/>
                </a:solidFill>
                <a:latin typeface="Arial"/>
                <a:cs typeface="Arial"/>
              </a:rPr>
              <a:t>IApplication</a:t>
            </a:r>
            <a:r>
              <a:rPr lang="en-US" dirty="0" smtClean="0"/>
              <a:t> </a:t>
            </a:r>
            <a:r>
              <a:rPr lang="en-US" sz="2800" kern="0" dirty="0">
                <a:solidFill>
                  <a:srgbClr val="4538A8"/>
                </a:solidFill>
                <a:latin typeface="Arial"/>
                <a:cs typeface="Arial"/>
              </a:rPr>
              <a:t>and Workbench</a:t>
            </a:r>
          </a:p>
        </p:txBody>
      </p:sp>
      <p:sp>
        <p:nvSpPr>
          <p:cNvPr id="3" name="Content Placeholder 2"/>
          <p:cNvSpPr>
            <a:spLocks noGrp="1"/>
          </p:cNvSpPr>
          <p:nvPr>
            <p:ph idx="1"/>
          </p:nvPr>
        </p:nvSpPr>
        <p:spPr/>
        <p:txBody>
          <a:bodyPr/>
          <a:lstStyle/>
          <a:p>
            <a:r>
              <a:rPr lang="en-US" dirty="0"/>
              <a:t>Main program - A RCP main application class implements the interface "</a:t>
            </a:r>
            <a:r>
              <a:rPr lang="en-US" dirty="0" err="1"/>
              <a:t>IApplication</a:t>
            </a:r>
            <a:r>
              <a:rPr lang="en-US" dirty="0"/>
              <a:t>". This class can be viewed as the equivalent to the main method for standard Java application. Eclipse expects that the application class is defined via the extension point "</a:t>
            </a:r>
            <a:r>
              <a:rPr lang="en-US" dirty="0" err="1"/>
              <a:t>org.eclipse.core.runtime.application</a:t>
            </a:r>
            <a:r>
              <a:rPr lang="en-US" dirty="0"/>
              <a:t>".</a:t>
            </a:r>
          </a:p>
        </p:txBody>
      </p:sp>
    </p:spTree>
    <p:extLst>
      <p:ext uri="{BB962C8B-B14F-4D97-AF65-F5344CB8AC3E}">
        <p14:creationId xmlns:p14="http://schemas.microsoft.com/office/powerpoint/2010/main" val="15848515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t>
            </a:r>
            <a:r>
              <a:rPr lang="en-US" sz="2800" kern="0" dirty="0">
                <a:solidFill>
                  <a:srgbClr val="4538A8"/>
                </a:solidFill>
                <a:latin typeface="Arial"/>
                <a:cs typeface="Arial"/>
              </a:rPr>
              <a:t>History of the Eclipse framework</a:t>
            </a: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a:t>The Eclipse IDE version 2.0 started as a modular and extensible IDE application. The Eclipse 3.0 version from 2004 allowed building stand-alone applications based on same framework.</a:t>
            </a:r>
          </a:p>
          <a:p>
            <a:r>
              <a:rPr lang="en-US" dirty="0"/>
              <a:t>At this point, the term </a:t>
            </a:r>
            <a:r>
              <a:rPr lang="en-US" i="1" dirty="0"/>
              <a:t>Eclipse RCP</a:t>
            </a:r>
            <a:r>
              <a:rPr lang="en-US" dirty="0"/>
              <a:t> (</a:t>
            </a:r>
            <a:r>
              <a:rPr lang="en-US" i="1" dirty="0"/>
              <a:t>Eclipse Rich Client Platform</a:t>
            </a:r>
            <a:r>
              <a:rPr lang="en-US" dirty="0"/>
              <a:t>) was coined. It means that the Eclipse framework is used to create feature-rich stand-alone desktop applications.</a:t>
            </a:r>
          </a:p>
          <a:p>
            <a:r>
              <a:rPr lang="en-US" dirty="0"/>
              <a:t>The release of Eclipse in version 4.x simplified and unified the Eclipse programming model. It is based on state-of-the-art technologies, like dependency injection and declarative styling via CSS files.</a:t>
            </a:r>
          </a:p>
          <a:p>
            <a:r>
              <a:rPr lang="en-US" dirty="0"/>
              <a:t>The Eclipse IDE can be viewed as a special Eclipse application with the focus on supporting software development. For example, the Java development tools (JDT) provide the functionality to develop Java applications.</a:t>
            </a:r>
          </a:p>
          <a:p>
            <a:endParaRPr lang="en-US" dirty="0"/>
          </a:p>
        </p:txBody>
      </p:sp>
    </p:spTree>
    <p:extLst>
      <p:ext uri="{BB962C8B-B14F-4D97-AF65-F5344CB8AC3E}">
        <p14:creationId xmlns:p14="http://schemas.microsoft.com/office/powerpoint/2010/main" val="13923270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Start and Stop method</a:t>
            </a:r>
          </a:p>
        </p:txBody>
      </p:sp>
      <p:sp>
        <p:nvSpPr>
          <p:cNvPr id="3" name="Content Placeholder 2"/>
          <p:cNvSpPr>
            <a:spLocks noGrp="1"/>
          </p:cNvSpPr>
          <p:nvPr>
            <p:ph idx="1"/>
          </p:nvPr>
        </p:nvSpPr>
        <p:spPr/>
        <p:txBody>
          <a:bodyPr/>
          <a:lstStyle/>
          <a:p>
            <a:r>
              <a:rPr lang="en-US" dirty="0" smtClean="0"/>
              <a:t>The start () method in the Application class is where the eclipse / RCP application starts the execution .</a:t>
            </a:r>
          </a:p>
          <a:p>
            <a:r>
              <a:rPr lang="en-US" dirty="0" smtClean="0"/>
              <a:t>The start method creates the Display Thread and calls the Platform API to create the Workbench.</a:t>
            </a:r>
          </a:p>
          <a:p>
            <a:r>
              <a:rPr lang="en-US" dirty="0" smtClean="0"/>
              <a:t>The Workbench class calls the Workbench Advisor APIs to initialize the application </a:t>
            </a:r>
          </a:p>
          <a:p>
            <a:endParaRPr lang="en-US" dirty="0" smtClean="0"/>
          </a:p>
        </p:txBody>
      </p:sp>
    </p:spTree>
    <p:extLst>
      <p:ext uri="{BB962C8B-B14F-4D97-AF65-F5344CB8AC3E}">
        <p14:creationId xmlns:p14="http://schemas.microsoft.com/office/powerpoint/2010/main" val="36179065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The Workbench Advisor ...</a:t>
            </a:r>
          </a:p>
        </p:txBody>
      </p:sp>
      <p:sp>
        <p:nvSpPr>
          <p:cNvPr id="4" name="object 2"/>
          <p:cNvSpPr txBox="1">
            <a:spLocks noGrp="1"/>
          </p:cNvSpPr>
          <p:nvPr>
            <p:ph idx="1"/>
          </p:nvPr>
        </p:nvSpPr>
        <p:spPr>
          <a:prstGeom prst="rect">
            <a:avLst/>
          </a:prstGeom>
        </p:spPr>
        <p:txBody>
          <a:bodyPr vert="horz" wrap="square" lIns="0" tIns="12700" rIns="0" bIns="0" rtlCol="0">
            <a:spAutoFit/>
          </a:bodyPr>
          <a:lstStyle/>
          <a:p>
            <a:pPr marL="12700">
              <a:lnSpc>
                <a:spcPct val="100000"/>
              </a:lnSpc>
              <a:spcBef>
                <a:spcPts val="100"/>
              </a:spcBef>
              <a:tabLst>
                <a:tab pos="354965" algn="l"/>
              </a:tabLst>
            </a:pPr>
            <a:r>
              <a:rPr sz="2000" dirty="0">
                <a:latin typeface="Arial"/>
                <a:cs typeface="Arial"/>
              </a:rPr>
              <a:t>»	</a:t>
            </a:r>
            <a:r>
              <a:rPr sz="2000" spc="-10" dirty="0">
                <a:latin typeface="Arial"/>
                <a:cs typeface="Arial"/>
              </a:rPr>
              <a:t>... </a:t>
            </a:r>
            <a:r>
              <a:rPr sz="2000" spc="-5" dirty="0">
                <a:latin typeface="Arial"/>
                <a:cs typeface="Arial"/>
              </a:rPr>
              <a:t>defines the </a:t>
            </a:r>
            <a:r>
              <a:rPr sz="2000" spc="-5" dirty="0">
                <a:solidFill>
                  <a:srgbClr val="22451D"/>
                </a:solidFill>
                <a:latin typeface="Arial"/>
                <a:cs typeface="Arial"/>
              </a:rPr>
              <a:t>default perspective </a:t>
            </a:r>
            <a:r>
              <a:rPr sz="2000" spc="-10" dirty="0">
                <a:latin typeface="Arial"/>
                <a:cs typeface="Arial"/>
              </a:rPr>
              <a:t>for </a:t>
            </a:r>
            <a:r>
              <a:rPr sz="2000" spc="-5" dirty="0">
                <a:latin typeface="Arial"/>
                <a:cs typeface="Arial"/>
              </a:rPr>
              <a:t>the workbench:</a:t>
            </a:r>
            <a:endParaRPr sz="2000" dirty="0">
              <a:latin typeface="Arial"/>
              <a:cs typeface="Arial"/>
            </a:endParaRPr>
          </a:p>
        </p:txBody>
      </p:sp>
      <p:pic>
        <p:nvPicPr>
          <p:cNvPr id="5" name="Picture 4"/>
          <p:cNvPicPr>
            <a:picLocks noChangeAspect="1"/>
          </p:cNvPicPr>
          <p:nvPr/>
        </p:nvPicPr>
        <p:blipFill>
          <a:blip r:embed="rId2"/>
          <a:stretch>
            <a:fillRect/>
          </a:stretch>
        </p:blipFill>
        <p:spPr>
          <a:xfrm>
            <a:off x="2200096" y="2350255"/>
            <a:ext cx="6517189" cy="688908"/>
          </a:xfrm>
          <a:prstGeom prst="rect">
            <a:avLst/>
          </a:prstGeom>
        </p:spPr>
      </p:pic>
      <p:sp>
        <p:nvSpPr>
          <p:cNvPr id="6" name="object 3"/>
          <p:cNvSpPr txBox="1"/>
          <p:nvPr/>
        </p:nvSpPr>
        <p:spPr>
          <a:xfrm>
            <a:off x="1020848" y="3174100"/>
            <a:ext cx="7816850" cy="1393190"/>
          </a:xfrm>
          <a:prstGeom prst="rect">
            <a:avLst/>
          </a:prstGeom>
        </p:spPr>
        <p:txBody>
          <a:bodyPr vert="horz" wrap="square" lIns="0" tIns="99060" rIns="0" bIns="0" rtlCol="0">
            <a:spAutoFit/>
          </a:bodyPr>
          <a:lstStyle/>
          <a:p>
            <a:pPr marL="12700">
              <a:spcBef>
                <a:spcPts val="780"/>
              </a:spcBef>
              <a:tabLst>
                <a:tab pos="354965" algn="l"/>
              </a:tabLst>
            </a:pPr>
            <a:r>
              <a:rPr sz="2000" dirty="0">
                <a:solidFill>
                  <a:prstClr val="black"/>
                </a:solidFill>
                <a:latin typeface="Arial"/>
                <a:cs typeface="Arial"/>
              </a:rPr>
              <a:t>»	</a:t>
            </a:r>
            <a:r>
              <a:rPr sz="2000" spc="-10" dirty="0">
                <a:solidFill>
                  <a:prstClr val="black"/>
                </a:solidFill>
                <a:latin typeface="Arial"/>
                <a:cs typeface="Arial"/>
              </a:rPr>
              <a:t>... </a:t>
            </a:r>
            <a:r>
              <a:rPr sz="2000" spc="-5" dirty="0">
                <a:solidFill>
                  <a:prstClr val="black"/>
                </a:solidFill>
                <a:latin typeface="Arial"/>
                <a:cs typeface="Arial"/>
              </a:rPr>
              <a:t>activates the s</a:t>
            </a:r>
            <a:r>
              <a:rPr sz="2000" spc="-5" dirty="0">
                <a:solidFill>
                  <a:srgbClr val="22451D"/>
                </a:solidFill>
                <a:latin typeface="Arial"/>
                <a:cs typeface="Arial"/>
              </a:rPr>
              <a:t>ave-and-restore </a:t>
            </a:r>
            <a:r>
              <a:rPr sz="2000" spc="-5" dirty="0">
                <a:solidFill>
                  <a:prstClr val="black"/>
                </a:solidFill>
                <a:latin typeface="Arial"/>
                <a:cs typeface="Arial"/>
              </a:rPr>
              <a:t>behavior </a:t>
            </a:r>
            <a:r>
              <a:rPr sz="2000" dirty="0">
                <a:solidFill>
                  <a:prstClr val="black"/>
                </a:solidFill>
                <a:latin typeface="Arial"/>
                <a:cs typeface="Arial"/>
              </a:rPr>
              <a:t>of </a:t>
            </a:r>
            <a:r>
              <a:rPr sz="2000" spc="-5" dirty="0">
                <a:solidFill>
                  <a:prstClr val="black"/>
                </a:solidFill>
                <a:latin typeface="Arial"/>
                <a:cs typeface="Arial"/>
              </a:rPr>
              <a:t>the</a:t>
            </a:r>
            <a:r>
              <a:rPr sz="2000" spc="-45" dirty="0">
                <a:solidFill>
                  <a:prstClr val="black"/>
                </a:solidFill>
                <a:latin typeface="Arial"/>
                <a:cs typeface="Arial"/>
              </a:rPr>
              <a:t> </a:t>
            </a:r>
            <a:r>
              <a:rPr sz="2000" spc="-5" dirty="0">
                <a:solidFill>
                  <a:prstClr val="black"/>
                </a:solidFill>
                <a:latin typeface="Arial"/>
                <a:cs typeface="Arial"/>
              </a:rPr>
              <a:t>workbench:</a:t>
            </a:r>
            <a:endParaRPr sz="2000" dirty="0">
              <a:solidFill>
                <a:prstClr val="black"/>
              </a:solidFill>
              <a:latin typeface="Arial"/>
              <a:cs typeface="Arial"/>
            </a:endParaRPr>
          </a:p>
          <a:p>
            <a:pPr marL="469265">
              <a:spcBef>
                <a:spcPts val="605"/>
              </a:spcBef>
              <a:tabLst>
                <a:tab pos="756285" algn="l"/>
              </a:tabLst>
            </a:pPr>
            <a:r>
              <a:rPr spc="-5" dirty="0">
                <a:solidFill>
                  <a:prstClr val="black"/>
                </a:solidFill>
                <a:latin typeface="Arial"/>
                <a:cs typeface="Arial"/>
              </a:rPr>
              <a:t>»	Window size, position etc. are restored on</a:t>
            </a:r>
            <a:r>
              <a:rPr spc="20" dirty="0">
                <a:solidFill>
                  <a:prstClr val="black"/>
                </a:solidFill>
                <a:latin typeface="Arial"/>
                <a:cs typeface="Arial"/>
              </a:rPr>
              <a:t> </a:t>
            </a:r>
            <a:r>
              <a:rPr spc="-5" dirty="0">
                <a:solidFill>
                  <a:prstClr val="black"/>
                </a:solidFill>
                <a:latin typeface="Arial"/>
                <a:cs typeface="Arial"/>
              </a:rPr>
              <a:t>reopening</a:t>
            </a:r>
            <a:endParaRPr dirty="0">
              <a:solidFill>
                <a:prstClr val="black"/>
              </a:solidFill>
              <a:latin typeface="Arial"/>
              <a:cs typeface="Arial"/>
            </a:endParaRPr>
          </a:p>
          <a:p>
            <a:pPr marL="756285" marR="5080" indent="-287020">
              <a:spcBef>
                <a:spcPts val="600"/>
              </a:spcBef>
              <a:tabLst>
                <a:tab pos="756285" algn="l"/>
              </a:tabLst>
            </a:pPr>
            <a:r>
              <a:rPr spc="-5" dirty="0">
                <a:solidFill>
                  <a:prstClr val="black"/>
                </a:solidFill>
                <a:latin typeface="Arial"/>
                <a:cs typeface="Arial"/>
              </a:rPr>
              <a:t>»	</a:t>
            </a:r>
            <a:r>
              <a:rPr dirty="0">
                <a:solidFill>
                  <a:prstClr val="black"/>
                </a:solidFill>
                <a:latin typeface="Arial"/>
                <a:cs typeface="Arial"/>
              </a:rPr>
              <a:t>The </a:t>
            </a:r>
            <a:r>
              <a:rPr spc="-5" dirty="0">
                <a:solidFill>
                  <a:prstClr val="black"/>
                </a:solidFill>
                <a:latin typeface="Arial"/>
                <a:cs typeface="Arial"/>
              </a:rPr>
              <a:t>data is persisted between sessions in </a:t>
            </a:r>
            <a:r>
              <a:rPr dirty="0">
                <a:solidFill>
                  <a:prstClr val="black"/>
                </a:solidFill>
                <a:latin typeface="Arial"/>
                <a:cs typeface="Arial"/>
              </a:rPr>
              <a:t>the </a:t>
            </a:r>
            <a:r>
              <a:rPr spc="-5" dirty="0">
                <a:solidFill>
                  <a:prstClr val="black"/>
                </a:solidFill>
                <a:latin typeface="Arial"/>
                <a:cs typeface="Arial"/>
              </a:rPr>
              <a:t>applcation’s workspace  data dir (see </a:t>
            </a:r>
            <a:r>
              <a:rPr dirty="0">
                <a:solidFill>
                  <a:prstClr val="black"/>
                </a:solidFill>
                <a:latin typeface="Arial"/>
                <a:cs typeface="Arial"/>
              </a:rPr>
              <a:t>in </a:t>
            </a:r>
            <a:r>
              <a:rPr spc="-5" dirty="0">
                <a:solidFill>
                  <a:prstClr val="black"/>
                </a:solidFill>
                <a:latin typeface="Arial"/>
                <a:cs typeface="Arial"/>
              </a:rPr>
              <a:t>run configuration, „Main“</a:t>
            </a:r>
            <a:r>
              <a:rPr spc="25" dirty="0">
                <a:solidFill>
                  <a:prstClr val="black"/>
                </a:solidFill>
                <a:latin typeface="Arial"/>
                <a:cs typeface="Arial"/>
              </a:rPr>
              <a:t> </a:t>
            </a:r>
            <a:r>
              <a:rPr spc="-5" dirty="0">
                <a:solidFill>
                  <a:prstClr val="black"/>
                </a:solidFill>
                <a:latin typeface="Arial"/>
                <a:cs typeface="Arial"/>
              </a:rPr>
              <a:t>tab)</a:t>
            </a:r>
            <a:endParaRPr dirty="0">
              <a:solidFill>
                <a:prstClr val="black"/>
              </a:solidFill>
              <a:latin typeface="Arial"/>
              <a:cs typeface="Arial"/>
            </a:endParaRPr>
          </a:p>
        </p:txBody>
      </p:sp>
      <p:pic>
        <p:nvPicPr>
          <p:cNvPr id="7" name="Picture 6"/>
          <p:cNvPicPr>
            <a:picLocks noChangeAspect="1"/>
          </p:cNvPicPr>
          <p:nvPr/>
        </p:nvPicPr>
        <p:blipFill>
          <a:blip r:embed="rId3"/>
          <a:stretch>
            <a:fillRect/>
          </a:stretch>
        </p:blipFill>
        <p:spPr>
          <a:xfrm>
            <a:off x="1632543" y="4702227"/>
            <a:ext cx="8151058" cy="1450974"/>
          </a:xfrm>
          <a:prstGeom prst="rect">
            <a:avLst/>
          </a:prstGeom>
        </p:spPr>
      </p:pic>
    </p:spTree>
    <p:extLst>
      <p:ext uri="{BB962C8B-B14F-4D97-AF65-F5344CB8AC3E}">
        <p14:creationId xmlns:p14="http://schemas.microsoft.com/office/powerpoint/2010/main" val="40675585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p:cNvSpPr txBox="1">
            <a:spLocks noGrp="1"/>
          </p:cNvSpPr>
          <p:nvPr>
            <p:ph type="title"/>
          </p:nvPr>
        </p:nvSpPr>
        <p:spPr>
          <a:xfrm>
            <a:off x="838200" y="806371"/>
            <a:ext cx="10515600" cy="443070"/>
          </a:xfrm>
          <a:prstGeom prst="rect">
            <a:avLst/>
          </a:prstGeom>
        </p:spPr>
        <p:txBody>
          <a:bodyPr vert="horz" wrap="square" lIns="0" tIns="12065" rIns="0" bIns="0" rtlCol="0">
            <a:spAutoFit/>
          </a:bodyPr>
          <a:lstStyle/>
          <a:p>
            <a:pPr marL="12700">
              <a:lnSpc>
                <a:spcPct val="100000"/>
              </a:lnSpc>
              <a:spcBef>
                <a:spcPts val="95"/>
              </a:spcBef>
            </a:pPr>
            <a:r>
              <a:rPr sz="2800" kern="0" dirty="0">
                <a:solidFill>
                  <a:srgbClr val="4538A8"/>
                </a:solidFill>
                <a:latin typeface="Arial"/>
                <a:cs typeface="Arial"/>
              </a:rPr>
              <a:t>The Workbench Window Advisor ...</a:t>
            </a:r>
          </a:p>
        </p:txBody>
      </p:sp>
      <p:sp>
        <p:nvSpPr>
          <p:cNvPr id="5" name="object 2"/>
          <p:cNvSpPr txBox="1">
            <a:spLocks noGrp="1"/>
          </p:cNvSpPr>
          <p:nvPr>
            <p:ph idx="1"/>
          </p:nvPr>
        </p:nvSpPr>
        <p:spPr>
          <a:prstGeom prst="rect">
            <a:avLst/>
          </a:prstGeom>
        </p:spPr>
        <p:txBody>
          <a:bodyPr vert="horz" wrap="square" lIns="0" tIns="99060" rIns="0" bIns="0" rtlCol="0">
            <a:spAutoFit/>
          </a:bodyPr>
          <a:lstStyle/>
          <a:p>
            <a:pPr marL="12700">
              <a:lnSpc>
                <a:spcPct val="100000"/>
              </a:lnSpc>
              <a:spcBef>
                <a:spcPts val="780"/>
              </a:spcBef>
              <a:tabLst>
                <a:tab pos="354965" algn="l"/>
              </a:tabLst>
            </a:pPr>
            <a:r>
              <a:rPr sz="2000" dirty="0">
                <a:latin typeface="Arial"/>
                <a:cs typeface="Arial"/>
              </a:rPr>
              <a:t>»	</a:t>
            </a:r>
            <a:r>
              <a:rPr sz="2000" spc="-10" dirty="0">
                <a:latin typeface="Arial"/>
                <a:cs typeface="Arial"/>
              </a:rPr>
              <a:t>... </a:t>
            </a:r>
            <a:r>
              <a:rPr sz="2000" spc="-5" dirty="0">
                <a:latin typeface="Arial"/>
                <a:cs typeface="Arial"/>
              </a:rPr>
              <a:t>configures the workbench</a:t>
            </a:r>
            <a:r>
              <a:rPr sz="2000" spc="-20" dirty="0">
                <a:latin typeface="Arial"/>
                <a:cs typeface="Arial"/>
              </a:rPr>
              <a:t> </a:t>
            </a:r>
            <a:r>
              <a:rPr sz="2000" dirty="0">
                <a:latin typeface="Arial"/>
                <a:cs typeface="Arial"/>
              </a:rPr>
              <a:t>window:</a:t>
            </a:r>
          </a:p>
          <a:p>
            <a:pPr marL="469265">
              <a:lnSpc>
                <a:spcPct val="100000"/>
              </a:lnSpc>
              <a:spcBef>
                <a:spcPts val="605"/>
              </a:spcBef>
              <a:tabLst>
                <a:tab pos="756285" algn="l"/>
              </a:tabLst>
            </a:pPr>
            <a:r>
              <a:rPr sz="1800" spc="-5" dirty="0">
                <a:latin typeface="Arial"/>
                <a:cs typeface="Arial"/>
              </a:rPr>
              <a:t>»	Window</a:t>
            </a:r>
            <a:r>
              <a:rPr sz="1800" spc="-30" dirty="0">
                <a:latin typeface="Arial"/>
                <a:cs typeface="Arial"/>
              </a:rPr>
              <a:t> </a:t>
            </a:r>
            <a:r>
              <a:rPr sz="1800" dirty="0">
                <a:latin typeface="Arial"/>
                <a:cs typeface="Arial"/>
              </a:rPr>
              <a:t>size</a:t>
            </a:r>
          </a:p>
          <a:p>
            <a:pPr marL="469265">
              <a:lnSpc>
                <a:spcPct val="100000"/>
              </a:lnSpc>
              <a:spcBef>
                <a:spcPts val="600"/>
              </a:spcBef>
              <a:tabLst>
                <a:tab pos="756285" algn="l"/>
              </a:tabLst>
            </a:pPr>
            <a:r>
              <a:rPr sz="1800" spc="-5" dirty="0">
                <a:latin typeface="Arial"/>
                <a:cs typeface="Arial"/>
              </a:rPr>
              <a:t>»	Window</a:t>
            </a:r>
            <a:r>
              <a:rPr sz="1800" spc="-30" dirty="0">
                <a:latin typeface="Arial"/>
                <a:cs typeface="Arial"/>
              </a:rPr>
              <a:t> </a:t>
            </a:r>
            <a:r>
              <a:rPr sz="1800" spc="-5" dirty="0">
                <a:latin typeface="Arial"/>
                <a:cs typeface="Arial"/>
              </a:rPr>
              <a:t>title</a:t>
            </a:r>
            <a:endParaRPr sz="1800" dirty="0">
              <a:latin typeface="Arial"/>
              <a:cs typeface="Arial"/>
            </a:endParaRPr>
          </a:p>
          <a:p>
            <a:pPr marL="469265">
              <a:lnSpc>
                <a:spcPct val="100000"/>
              </a:lnSpc>
              <a:spcBef>
                <a:spcPts val="600"/>
              </a:spcBef>
              <a:tabLst>
                <a:tab pos="756285" algn="l"/>
              </a:tabLst>
            </a:pPr>
            <a:r>
              <a:rPr sz="1800" spc="-5" dirty="0">
                <a:latin typeface="Arial"/>
                <a:cs typeface="Arial"/>
              </a:rPr>
              <a:t>»	Visibility of menu bar, toolbars, status bar</a:t>
            </a:r>
            <a:r>
              <a:rPr sz="1800" spc="60" dirty="0">
                <a:latin typeface="Arial"/>
                <a:cs typeface="Arial"/>
              </a:rPr>
              <a:t> </a:t>
            </a:r>
            <a:r>
              <a:rPr sz="1800" spc="-5" dirty="0">
                <a:latin typeface="Arial"/>
                <a:cs typeface="Arial"/>
              </a:rPr>
              <a:t>etc.</a:t>
            </a:r>
            <a:endParaRPr sz="1800" dirty="0">
              <a:latin typeface="Arial"/>
              <a:cs typeface="Arial"/>
            </a:endParaRPr>
          </a:p>
        </p:txBody>
      </p:sp>
      <p:sp>
        <p:nvSpPr>
          <p:cNvPr id="6" name="object 4"/>
          <p:cNvSpPr txBox="1"/>
          <p:nvPr/>
        </p:nvSpPr>
        <p:spPr>
          <a:xfrm>
            <a:off x="1221825" y="3707613"/>
            <a:ext cx="8448648" cy="1821653"/>
          </a:xfrm>
          <a:prstGeom prst="rect">
            <a:avLst/>
          </a:prstGeom>
          <a:ln w="9524">
            <a:solidFill>
              <a:srgbClr val="000000"/>
            </a:solidFill>
          </a:ln>
        </p:spPr>
        <p:txBody>
          <a:bodyPr vert="horz" wrap="square" lIns="0" tIns="35560" rIns="0" bIns="0" rtlCol="0">
            <a:spAutoFit/>
          </a:bodyPr>
          <a:lstStyle/>
          <a:p>
            <a:pPr marL="97155">
              <a:lnSpc>
                <a:spcPct val="100000"/>
              </a:lnSpc>
              <a:spcBef>
                <a:spcPts val="280"/>
              </a:spcBef>
            </a:pPr>
            <a:r>
              <a:rPr sz="1600" spc="-5" dirty="0">
                <a:solidFill>
                  <a:srgbClr val="636363"/>
                </a:solidFill>
                <a:latin typeface="Courier New"/>
                <a:cs typeface="Courier New"/>
              </a:rPr>
              <a:t>@Override</a:t>
            </a:r>
            <a:endParaRPr sz="1600" dirty="0">
              <a:latin typeface="Courier New"/>
              <a:cs typeface="Courier New"/>
            </a:endParaRPr>
          </a:p>
          <a:p>
            <a:pPr marL="584835" marR="156845" indent="-487680">
              <a:lnSpc>
                <a:spcPct val="104099"/>
              </a:lnSpc>
              <a:spcBef>
                <a:spcPts val="10"/>
              </a:spcBef>
            </a:pPr>
            <a:r>
              <a:rPr sz="1600" b="1" spc="-5" dirty="0">
                <a:solidFill>
                  <a:srgbClr val="7E0054"/>
                </a:solidFill>
                <a:latin typeface="Courier New"/>
                <a:cs typeface="Courier New"/>
              </a:rPr>
              <a:t>public void </a:t>
            </a:r>
            <a:r>
              <a:rPr sz="1600" spc="-5" dirty="0">
                <a:latin typeface="Courier New"/>
                <a:cs typeface="Courier New"/>
              </a:rPr>
              <a:t>preWindowOpen() {  getWindowConfigurer().setInitialSize(</a:t>
            </a:r>
            <a:r>
              <a:rPr sz="1600" b="1" spc="-5" dirty="0">
                <a:solidFill>
                  <a:srgbClr val="7E0054"/>
                </a:solidFill>
                <a:latin typeface="Courier New"/>
                <a:cs typeface="Courier New"/>
              </a:rPr>
              <a:t>new </a:t>
            </a:r>
            <a:r>
              <a:rPr sz="1600" spc="-5" dirty="0">
                <a:latin typeface="Courier New"/>
                <a:cs typeface="Courier New"/>
              </a:rPr>
              <a:t>Point(400, 300));  getWindowConfigurer().setShowCoolBar(</a:t>
            </a:r>
            <a:r>
              <a:rPr sz="1600" b="1" spc="-5" dirty="0">
                <a:solidFill>
                  <a:srgbClr val="7E0054"/>
                </a:solidFill>
                <a:latin typeface="Courier New"/>
                <a:cs typeface="Courier New"/>
              </a:rPr>
              <a:t>false</a:t>
            </a:r>
            <a:r>
              <a:rPr sz="1600" spc="-5" dirty="0">
                <a:latin typeface="Courier New"/>
                <a:cs typeface="Courier New"/>
              </a:rPr>
              <a:t>);  getWindowConfigurer().setShowStatusLine(</a:t>
            </a:r>
            <a:r>
              <a:rPr sz="1600" b="1" spc="-5" dirty="0">
                <a:solidFill>
                  <a:srgbClr val="7E0054"/>
                </a:solidFill>
                <a:latin typeface="Courier New"/>
                <a:cs typeface="Courier New"/>
              </a:rPr>
              <a:t>false</a:t>
            </a:r>
            <a:r>
              <a:rPr sz="1600" spc="-5" dirty="0">
                <a:latin typeface="Courier New"/>
                <a:cs typeface="Courier New"/>
              </a:rPr>
              <a:t>);  getWindowConfigurer().</a:t>
            </a:r>
            <a:r>
              <a:rPr sz="1600" spc="-5" dirty="0" err="1">
                <a:latin typeface="Courier New"/>
                <a:cs typeface="Courier New"/>
              </a:rPr>
              <a:t>setTitle</a:t>
            </a:r>
            <a:r>
              <a:rPr sz="1600" spc="-5" smtClean="0">
                <a:latin typeface="Courier New"/>
                <a:cs typeface="Courier New"/>
              </a:rPr>
              <a:t>(</a:t>
            </a:r>
            <a:r>
              <a:rPr sz="1600" spc="-5" smtClean="0">
                <a:solidFill>
                  <a:srgbClr val="2900FF"/>
                </a:solidFill>
                <a:latin typeface="Courier New"/>
                <a:cs typeface="Courier New"/>
              </a:rPr>
              <a:t>"</a:t>
            </a:r>
            <a:r>
              <a:rPr lang="en-US" sz="1600" spc="-5" smtClean="0">
                <a:solidFill>
                  <a:srgbClr val="2900FF"/>
                </a:solidFill>
                <a:latin typeface="Courier New"/>
                <a:cs typeface="Courier New"/>
              </a:rPr>
              <a:t>Hello RCP</a:t>
            </a:r>
            <a:r>
              <a:rPr sz="1600" spc="-5" smtClean="0">
                <a:solidFill>
                  <a:srgbClr val="2900FF"/>
                </a:solidFill>
                <a:latin typeface="Courier New"/>
                <a:cs typeface="Courier New"/>
              </a:rPr>
              <a:t>"</a:t>
            </a:r>
            <a:r>
              <a:rPr sz="1600" spc="-5" smtClean="0">
                <a:latin typeface="Courier New"/>
                <a:cs typeface="Courier New"/>
              </a:rPr>
              <a:t>);</a:t>
            </a:r>
            <a:endParaRPr sz="1600" dirty="0">
              <a:latin typeface="Courier New"/>
              <a:cs typeface="Courier New"/>
            </a:endParaRPr>
          </a:p>
          <a:p>
            <a:pPr marL="97155">
              <a:lnSpc>
                <a:spcPct val="100000"/>
              </a:lnSpc>
              <a:spcBef>
                <a:spcPts val="80"/>
              </a:spcBef>
            </a:pPr>
            <a:r>
              <a:rPr sz="1600" spc="-5" dirty="0">
                <a:latin typeface="Courier New"/>
                <a:cs typeface="Courier New"/>
              </a:rPr>
              <a:t>}</a:t>
            </a:r>
            <a:endParaRPr sz="1600" dirty="0">
              <a:latin typeface="Courier New"/>
              <a:cs typeface="Courier New"/>
            </a:endParaRPr>
          </a:p>
        </p:txBody>
      </p:sp>
    </p:spTree>
    <p:extLst>
      <p:ext uri="{BB962C8B-B14F-4D97-AF65-F5344CB8AC3E}">
        <p14:creationId xmlns:p14="http://schemas.microsoft.com/office/powerpoint/2010/main" val="22293254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12700">
              <a:lnSpc>
                <a:spcPct val="100000"/>
              </a:lnSpc>
              <a:spcBef>
                <a:spcPts val="95"/>
              </a:spcBef>
            </a:pPr>
            <a:r>
              <a:rPr lang="en-US" sz="2800" kern="0" dirty="0">
                <a:solidFill>
                  <a:srgbClr val="4538A8"/>
                </a:solidFill>
                <a:latin typeface="Arial"/>
                <a:cs typeface="Arial"/>
              </a:rPr>
              <a:t>Task to Create a Hello World RCP application</a:t>
            </a:r>
          </a:p>
        </p:txBody>
      </p:sp>
      <p:sp>
        <p:nvSpPr>
          <p:cNvPr id="3" name="TextBox 2"/>
          <p:cNvSpPr txBox="1"/>
          <p:nvPr/>
        </p:nvSpPr>
        <p:spPr>
          <a:xfrm flipH="1">
            <a:off x="3738153" y="3074126"/>
            <a:ext cx="4935584" cy="923330"/>
          </a:xfrm>
          <a:prstGeom prst="rect">
            <a:avLst/>
          </a:prstGeom>
          <a:noFill/>
        </p:spPr>
        <p:txBody>
          <a:bodyPr wrap="square" rtlCol="0">
            <a:spAutoFit/>
          </a:bodyPr>
          <a:lstStyle/>
          <a:p>
            <a:r>
              <a:rPr lang="en-US" sz="5400" dirty="0" smtClean="0"/>
              <a:t>Demonstration</a:t>
            </a:r>
            <a:r>
              <a:rPr lang="en-US" dirty="0" smtClean="0"/>
              <a:t> </a:t>
            </a:r>
            <a:endParaRPr lang="en-US" dirty="0"/>
          </a:p>
        </p:txBody>
      </p:sp>
    </p:spTree>
    <p:extLst>
      <p:ext uri="{BB962C8B-B14F-4D97-AF65-F5344CB8AC3E}">
        <p14:creationId xmlns:p14="http://schemas.microsoft.com/office/powerpoint/2010/main" val="34200427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800" kern="0" dirty="0">
                <a:solidFill>
                  <a:srgbClr val="4538A8"/>
                </a:solidFill>
                <a:latin typeface="Arial"/>
                <a:cs typeface="Arial"/>
              </a:rPr>
              <a:t>Create a Hello World Application</a:t>
            </a:r>
          </a:p>
        </p:txBody>
      </p:sp>
      <p:sp>
        <p:nvSpPr>
          <p:cNvPr id="5" name="object 7"/>
          <p:cNvSpPr txBox="1">
            <a:spLocks noGrp="1"/>
          </p:cNvSpPr>
          <p:nvPr>
            <p:ph idx="1"/>
          </p:nvPr>
        </p:nvSpPr>
        <p:spPr>
          <a:xfrm>
            <a:off x="838200" y="1825625"/>
            <a:ext cx="10515600" cy="2993127"/>
          </a:xfrm>
          <a:prstGeom prst="rect">
            <a:avLst/>
          </a:prstGeom>
        </p:spPr>
        <p:txBody>
          <a:bodyPr vert="horz" wrap="square" lIns="0" tIns="99060" rIns="0" bIns="0" rtlCol="0">
            <a:spAutoFit/>
          </a:bodyPr>
          <a:lstStyle/>
          <a:p>
            <a:pPr marL="12700">
              <a:lnSpc>
                <a:spcPct val="100000"/>
              </a:lnSpc>
              <a:spcBef>
                <a:spcPts val="780"/>
              </a:spcBef>
              <a:tabLst>
                <a:tab pos="354965" algn="l"/>
              </a:tabLst>
            </a:pPr>
            <a:r>
              <a:rPr sz="2000" dirty="0" smtClean="0">
                <a:latin typeface="Arial"/>
                <a:cs typeface="Arial"/>
              </a:rPr>
              <a:t>»</a:t>
            </a:r>
            <a:r>
              <a:rPr lang="en-US" sz="2000" dirty="0" smtClean="0">
                <a:latin typeface="Arial"/>
                <a:cs typeface="Arial"/>
              </a:rPr>
              <a:t>     </a:t>
            </a:r>
            <a:r>
              <a:rPr sz="2000" spc="-5" dirty="0" smtClean="0">
                <a:latin typeface="Arial"/>
                <a:cs typeface="Arial"/>
              </a:rPr>
              <a:t>Step</a:t>
            </a:r>
            <a:r>
              <a:rPr sz="2000" spc="-10" dirty="0" smtClean="0">
                <a:latin typeface="Arial"/>
                <a:cs typeface="Arial"/>
              </a:rPr>
              <a:t> </a:t>
            </a:r>
            <a:r>
              <a:rPr sz="2000" dirty="0">
                <a:latin typeface="Arial"/>
                <a:cs typeface="Arial"/>
              </a:rPr>
              <a:t>1:</a:t>
            </a:r>
          </a:p>
          <a:p>
            <a:pPr marL="469265">
              <a:lnSpc>
                <a:spcPct val="100000"/>
              </a:lnSpc>
              <a:spcBef>
                <a:spcPts val="605"/>
              </a:spcBef>
              <a:tabLst>
                <a:tab pos="756285" algn="l"/>
              </a:tabLst>
            </a:pPr>
            <a:r>
              <a:rPr sz="1800" spc="-5" dirty="0">
                <a:latin typeface="Arial"/>
                <a:cs typeface="Arial"/>
              </a:rPr>
              <a:t>»	Use the “New” wizard </a:t>
            </a:r>
            <a:r>
              <a:rPr sz="1800" dirty="0">
                <a:latin typeface="Arial"/>
                <a:cs typeface="Arial"/>
              </a:rPr>
              <a:t>to create </a:t>
            </a:r>
            <a:r>
              <a:rPr sz="1800" spc="-5" dirty="0">
                <a:latin typeface="Arial"/>
                <a:cs typeface="Arial"/>
              </a:rPr>
              <a:t>a </a:t>
            </a:r>
            <a:r>
              <a:rPr sz="1800" dirty="0">
                <a:latin typeface="Arial"/>
                <a:cs typeface="Arial"/>
              </a:rPr>
              <a:t>new </a:t>
            </a:r>
            <a:r>
              <a:rPr sz="1800" spc="-5" dirty="0">
                <a:latin typeface="Arial"/>
                <a:cs typeface="Arial"/>
              </a:rPr>
              <a:t>“Plug-in</a:t>
            </a:r>
            <a:r>
              <a:rPr sz="1800" spc="-20" dirty="0">
                <a:latin typeface="Arial"/>
                <a:cs typeface="Arial"/>
              </a:rPr>
              <a:t> </a:t>
            </a:r>
            <a:r>
              <a:rPr sz="1800" spc="-5" dirty="0">
                <a:latin typeface="Arial"/>
                <a:cs typeface="Arial"/>
              </a:rPr>
              <a:t>Project”</a:t>
            </a:r>
            <a:endParaRPr sz="1800" dirty="0">
              <a:latin typeface="Arial"/>
              <a:cs typeface="Arial"/>
            </a:endParaRPr>
          </a:p>
          <a:p>
            <a:pPr marL="469265">
              <a:lnSpc>
                <a:spcPct val="100000"/>
              </a:lnSpc>
              <a:spcBef>
                <a:spcPts val="520"/>
              </a:spcBef>
              <a:tabLst>
                <a:tab pos="756285" algn="l"/>
              </a:tabLst>
            </a:pPr>
            <a:r>
              <a:rPr sz="1800" spc="-5" dirty="0">
                <a:latin typeface="Arial"/>
                <a:cs typeface="Arial"/>
              </a:rPr>
              <a:t>»	Enter </a:t>
            </a:r>
            <a:r>
              <a:rPr sz="1800" spc="-5" dirty="0" smtClean="0">
                <a:latin typeface="Arial"/>
                <a:cs typeface="Arial"/>
              </a:rPr>
              <a:t>“</a:t>
            </a:r>
            <a:r>
              <a:rPr lang="en-US" sz="1600" spc="-5" dirty="0" err="1" smtClean="0">
                <a:latin typeface="Courier New"/>
                <a:cs typeface="Courier New"/>
              </a:rPr>
              <a:t>com.sabir.training.rcp.first</a:t>
            </a:r>
            <a:r>
              <a:rPr sz="1800" spc="-5" dirty="0" smtClean="0">
                <a:latin typeface="Arial"/>
                <a:cs typeface="Arial"/>
              </a:rPr>
              <a:t>” </a:t>
            </a:r>
            <a:r>
              <a:rPr sz="1800" spc="-5" dirty="0">
                <a:latin typeface="Arial"/>
                <a:cs typeface="Arial"/>
              </a:rPr>
              <a:t>as project</a:t>
            </a:r>
            <a:r>
              <a:rPr sz="1800" spc="40" dirty="0">
                <a:latin typeface="Arial"/>
                <a:cs typeface="Arial"/>
              </a:rPr>
              <a:t> </a:t>
            </a:r>
            <a:r>
              <a:rPr sz="1800" spc="-5" dirty="0">
                <a:latin typeface="Arial"/>
                <a:cs typeface="Arial"/>
              </a:rPr>
              <a:t>name</a:t>
            </a:r>
            <a:endParaRPr sz="1800" dirty="0">
              <a:latin typeface="Arial"/>
              <a:cs typeface="Arial"/>
            </a:endParaRPr>
          </a:p>
          <a:p>
            <a:pPr marL="469265">
              <a:lnSpc>
                <a:spcPct val="100000"/>
              </a:lnSpc>
              <a:spcBef>
                <a:spcPts val="680"/>
              </a:spcBef>
              <a:tabLst>
                <a:tab pos="756285" algn="l"/>
              </a:tabLst>
            </a:pPr>
            <a:r>
              <a:rPr sz="1800" spc="-5" dirty="0">
                <a:latin typeface="Arial"/>
                <a:cs typeface="Arial"/>
              </a:rPr>
              <a:t>»	Uncheck “Generate an activator</a:t>
            </a:r>
            <a:r>
              <a:rPr sz="1800" dirty="0">
                <a:latin typeface="Arial"/>
                <a:cs typeface="Arial"/>
              </a:rPr>
              <a:t> ...”</a:t>
            </a:r>
          </a:p>
          <a:p>
            <a:pPr marL="469265">
              <a:lnSpc>
                <a:spcPct val="100000"/>
              </a:lnSpc>
              <a:spcBef>
                <a:spcPts val="615"/>
              </a:spcBef>
              <a:tabLst>
                <a:tab pos="756285" algn="l"/>
              </a:tabLst>
            </a:pPr>
            <a:r>
              <a:rPr sz="1800" spc="-5" dirty="0">
                <a:latin typeface="Arial"/>
                <a:cs typeface="Arial"/>
              </a:rPr>
              <a:t>»	Select “Yes” for “Would </a:t>
            </a:r>
            <a:r>
              <a:rPr sz="1800" spc="-10" dirty="0">
                <a:latin typeface="Arial"/>
                <a:cs typeface="Arial"/>
              </a:rPr>
              <a:t>you </a:t>
            </a:r>
            <a:r>
              <a:rPr sz="1800" spc="-5" dirty="0">
                <a:latin typeface="Arial"/>
                <a:cs typeface="Arial"/>
              </a:rPr>
              <a:t>like </a:t>
            </a:r>
            <a:r>
              <a:rPr sz="1800" dirty="0">
                <a:latin typeface="Arial"/>
                <a:cs typeface="Arial"/>
              </a:rPr>
              <a:t>... </a:t>
            </a:r>
            <a:r>
              <a:rPr sz="1800" spc="-5" dirty="0">
                <a:latin typeface="Arial"/>
                <a:cs typeface="Arial"/>
              </a:rPr>
              <a:t>rich client</a:t>
            </a:r>
            <a:r>
              <a:rPr sz="1800" spc="60" dirty="0">
                <a:latin typeface="Arial"/>
                <a:cs typeface="Arial"/>
              </a:rPr>
              <a:t> </a:t>
            </a:r>
            <a:r>
              <a:rPr sz="1800" spc="-5" dirty="0">
                <a:latin typeface="Arial"/>
                <a:cs typeface="Arial"/>
              </a:rPr>
              <a:t>application?”</a:t>
            </a:r>
            <a:endParaRPr sz="1800" dirty="0">
              <a:latin typeface="Arial"/>
              <a:cs typeface="Arial"/>
            </a:endParaRPr>
          </a:p>
          <a:p>
            <a:pPr marL="469265">
              <a:lnSpc>
                <a:spcPct val="100000"/>
              </a:lnSpc>
              <a:spcBef>
                <a:spcPts val="600"/>
              </a:spcBef>
              <a:tabLst>
                <a:tab pos="756285" algn="l"/>
              </a:tabLst>
            </a:pPr>
            <a:r>
              <a:rPr sz="1800" spc="-5" dirty="0">
                <a:latin typeface="Arial"/>
                <a:cs typeface="Arial"/>
              </a:rPr>
              <a:t>»	Select the “Hello RCP”</a:t>
            </a:r>
            <a:r>
              <a:rPr sz="1800" spc="5" dirty="0">
                <a:latin typeface="Arial"/>
                <a:cs typeface="Arial"/>
              </a:rPr>
              <a:t> </a:t>
            </a:r>
            <a:r>
              <a:rPr sz="1800" spc="-5" dirty="0">
                <a:latin typeface="Arial"/>
                <a:cs typeface="Arial"/>
              </a:rPr>
              <a:t>template</a:t>
            </a:r>
            <a:endParaRPr sz="1800" dirty="0">
              <a:latin typeface="Arial"/>
              <a:cs typeface="Arial"/>
            </a:endParaRPr>
          </a:p>
          <a:p>
            <a:pPr marL="469265">
              <a:lnSpc>
                <a:spcPct val="100000"/>
              </a:lnSpc>
              <a:spcBef>
                <a:spcPts val="600"/>
              </a:spcBef>
              <a:tabLst>
                <a:tab pos="756285" algn="l"/>
              </a:tabLst>
            </a:pPr>
            <a:r>
              <a:rPr sz="1800" spc="-5" dirty="0">
                <a:latin typeface="Arial"/>
                <a:cs typeface="Arial"/>
              </a:rPr>
              <a:t>»	Enter “Hello </a:t>
            </a:r>
            <a:r>
              <a:rPr sz="1800" spc="-10" dirty="0">
                <a:latin typeface="Arial"/>
                <a:cs typeface="Arial"/>
              </a:rPr>
              <a:t>world!” </a:t>
            </a:r>
            <a:r>
              <a:rPr sz="1800" spc="-5" dirty="0">
                <a:latin typeface="Arial"/>
                <a:cs typeface="Arial"/>
              </a:rPr>
              <a:t>as the “Application window title” and </a:t>
            </a:r>
            <a:r>
              <a:rPr sz="1800" dirty="0">
                <a:latin typeface="Arial"/>
                <a:cs typeface="Arial"/>
              </a:rPr>
              <a:t>click</a:t>
            </a:r>
            <a:r>
              <a:rPr sz="1800" spc="110" dirty="0">
                <a:latin typeface="Arial"/>
                <a:cs typeface="Arial"/>
              </a:rPr>
              <a:t> </a:t>
            </a:r>
            <a:r>
              <a:rPr sz="1800" spc="-5" dirty="0">
                <a:latin typeface="Arial"/>
                <a:cs typeface="Arial"/>
              </a:rPr>
              <a:t>“Finish”</a:t>
            </a:r>
            <a:endParaRPr sz="1800" dirty="0">
              <a:latin typeface="Arial"/>
              <a:cs typeface="Arial"/>
            </a:endParaRPr>
          </a:p>
          <a:p>
            <a:pPr marL="12700">
              <a:lnSpc>
                <a:spcPct val="100000"/>
              </a:lnSpc>
              <a:spcBef>
                <a:spcPts val="1190"/>
              </a:spcBef>
              <a:tabLst>
                <a:tab pos="354965" algn="l"/>
              </a:tabLst>
            </a:pPr>
            <a:r>
              <a:rPr sz="2000" dirty="0">
                <a:latin typeface="Arial"/>
                <a:cs typeface="Arial"/>
              </a:rPr>
              <a:t>»	</a:t>
            </a:r>
            <a:r>
              <a:rPr sz="2000" spc="-5" dirty="0">
                <a:latin typeface="Arial"/>
                <a:cs typeface="Arial"/>
              </a:rPr>
              <a:t>Step</a:t>
            </a:r>
            <a:r>
              <a:rPr sz="2000" spc="-10" dirty="0">
                <a:latin typeface="Arial"/>
                <a:cs typeface="Arial"/>
              </a:rPr>
              <a:t> </a:t>
            </a:r>
            <a:r>
              <a:rPr sz="2000" dirty="0">
                <a:latin typeface="Arial"/>
                <a:cs typeface="Arial"/>
              </a:rPr>
              <a:t>2:</a:t>
            </a:r>
          </a:p>
        </p:txBody>
      </p:sp>
      <p:sp>
        <p:nvSpPr>
          <p:cNvPr id="7" name="object 8"/>
          <p:cNvSpPr txBox="1"/>
          <p:nvPr/>
        </p:nvSpPr>
        <p:spPr>
          <a:xfrm>
            <a:off x="1467750" y="4953689"/>
            <a:ext cx="7066650" cy="566822"/>
          </a:xfrm>
          <a:prstGeom prst="rect">
            <a:avLst/>
          </a:prstGeom>
        </p:spPr>
        <p:txBody>
          <a:bodyPr vert="horz" wrap="square" lIns="0" tIns="12700" rIns="0" bIns="0" rtlCol="0">
            <a:spAutoFit/>
          </a:bodyPr>
          <a:lstStyle/>
          <a:p>
            <a:pPr marL="299085" marR="5080" indent="-287020">
              <a:lnSpc>
                <a:spcPct val="100000"/>
              </a:lnSpc>
              <a:spcBef>
                <a:spcPts val="100"/>
              </a:spcBef>
              <a:tabLst>
                <a:tab pos="299085" algn="l"/>
              </a:tabLst>
            </a:pPr>
            <a:r>
              <a:rPr sz="1800" spc="-5" dirty="0">
                <a:latin typeface="Arial"/>
                <a:cs typeface="Arial"/>
              </a:rPr>
              <a:t>»	</a:t>
            </a:r>
            <a:r>
              <a:rPr sz="1800" dirty="0">
                <a:latin typeface="Arial"/>
                <a:cs typeface="Arial"/>
              </a:rPr>
              <a:t>The </a:t>
            </a:r>
            <a:r>
              <a:rPr sz="1800" spc="-5" dirty="0">
                <a:latin typeface="Arial"/>
                <a:cs typeface="Arial"/>
              </a:rPr>
              <a:t>manifest editor </a:t>
            </a:r>
            <a:r>
              <a:rPr sz="1800" spc="-10" dirty="0">
                <a:latin typeface="Arial"/>
                <a:cs typeface="Arial"/>
              </a:rPr>
              <a:t>will </a:t>
            </a:r>
            <a:r>
              <a:rPr sz="1800" spc="-5" dirty="0">
                <a:latin typeface="Arial"/>
                <a:cs typeface="Arial"/>
              </a:rPr>
              <a:t>open: Click the </a:t>
            </a:r>
            <a:r>
              <a:rPr sz="1800" spc="-5" dirty="0" smtClean="0">
                <a:latin typeface="Arial"/>
                <a:cs typeface="Arial"/>
              </a:rPr>
              <a:t>icon</a:t>
            </a:r>
            <a:r>
              <a:rPr lang="en-US" sz="1800" spc="-5" dirty="0" smtClean="0">
                <a:latin typeface="Arial"/>
                <a:cs typeface="Arial"/>
              </a:rPr>
              <a:t> </a:t>
            </a:r>
            <a:r>
              <a:rPr sz="1800" spc="-5" dirty="0" smtClean="0">
                <a:latin typeface="Arial"/>
                <a:cs typeface="Arial"/>
              </a:rPr>
              <a:t>  </a:t>
            </a:r>
            <a:r>
              <a:rPr lang="en-US" sz="1800" spc="-5" dirty="0" smtClean="0">
                <a:latin typeface="Arial"/>
                <a:cs typeface="Arial"/>
              </a:rPr>
              <a:t>  or the link “Launch the </a:t>
            </a:r>
            <a:r>
              <a:rPr sz="1800" spc="-5" dirty="0" smtClean="0">
                <a:latin typeface="Arial"/>
                <a:cs typeface="Arial"/>
              </a:rPr>
              <a:t>Eclipse</a:t>
            </a:r>
            <a:r>
              <a:rPr sz="1800" spc="-10" dirty="0" smtClean="0">
                <a:latin typeface="Arial"/>
                <a:cs typeface="Arial"/>
              </a:rPr>
              <a:t> </a:t>
            </a:r>
            <a:r>
              <a:rPr sz="1800" spc="-5" dirty="0">
                <a:latin typeface="Arial"/>
                <a:cs typeface="Arial"/>
              </a:rPr>
              <a:t>application”</a:t>
            </a:r>
            <a:endParaRPr sz="1800" dirty="0">
              <a:latin typeface="Arial"/>
              <a:cs typeface="Arial"/>
            </a:endParaRPr>
          </a:p>
        </p:txBody>
      </p:sp>
      <p:sp>
        <p:nvSpPr>
          <p:cNvPr id="8" name="object 11"/>
          <p:cNvSpPr/>
          <p:nvPr/>
        </p:nvSpPr>
        <p:spPr>
          <a:xfrm>
            <a:off x="6174377" y="5014912"/>
            <a:ext cx="228600" cy="2286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3084400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Introduction to Extension Points</a:t>
            </a:r>
          </a:p>
        </p:txBody>
      </p:sp>
      <p:sp>
        <p:nvSpPr>
          <p:cNvPr id="3" name="Content Placeholder 2"/>
          <p:cNvSpPr>
            <a:spLocks noGrp="1"/>
          </p:cNvSpPr>
          <p:nvPr>
            <p:ph idx="1"/>
          </p:nvPr>
        </p:nvSpPr>
        <p:spPr/>
        <p:txBody>
          <a:bodyPr/>
          <a:lstStyle/>
          <a:p>
            <a:endParaRPr lang="en-US" dirty="0" smtClean="0"/>
          </a:p>
          <a:p>
            <a:r>
              <a:rPr lang="en-US" dirty="0" smtClean="0"/>
              <a:t>Extension-points </a:t>
            </a:r>
            <a:r>
              <a:rPr lang="en-US" dirty="0"/>
              <a:t>define interfaces for other plug-ins to contribute functionality (code and non-code).</a:t>
            </a:r>
          </a:p>
          <a:p>
            <a:r>
              <a:rPr lang="en-US" dirty="0"/>
              <a:t>They are defined in the </a:t>
            </a:r>
            <a:r>
              <a:rPr lang="en-US" i="1" dirty="0"/>
              <a:t>plugin.xml</a:t>
            </a:r>
            <a:r>
              <a:rPr lang="en-US" dirty="0"/>
              <a:t> file, which must be in the root directory of your plug-in project.</a:t>
            </a:r>
          </a:p>
          <a:p>
            <a:r>
              <a:rPr lang="en-US" dirty="0"/>
              <a:t>Existing extensions (contributions) are collected during the start of an Eclipse application.</a:t>
            </a:r>
          </a:p>
          <a:p>
            <a:endParaRPr lang="en-US" dirty="0"/>
          </a:p>
        </p:txBody>
      </p:sp>
    </p:spTree>
    <p:extLst>
      <p:ext uri="{BB962C8B-B14F-4D97-AF65-F5344CB8AC3E}">
        <p14:creationId xmlns:p14="http://schemas.microsoft.com/office/powerpoint/2010/main" val="14781868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Extension Registry</a:t>
            </a:r>
          </a:p>
        </p:txBody>
      </p:sp>
      <p:sp>
        <p:nvSpPr>
          <p:cNvPr id="3" name="Content Placeholder 2"/>
          <p:cNvSpPr>
            <a:spLocks noGrp="1"/>
          </p:cNvSpPr>
          <p:nvPr>
            <p:ph idx="1"/>
          </p:nvPr>
        </p:nvSpPr>
        <p:spPr/>
        <p:txBody>
          <a:bodyPr/>
          <a:lstStyle/>
          <a:p>
            <a:r>
              <a:rPr lang="en-US" dirty="0" smtClean="0"/>
              <a:t>The Extension registry is where the Platform keeps a description of the extensions defined by a plugin. </a:t>
            </a:r>
          </a:p>
          <a:p>
            <a:r>
              <a:rPr lang="en-US" dirty="0" smtClean="0"/>
              <a:t>The extensions are internally loaded by the eclipse framework during the start of the application or on occurrence of an event , the </a:t>
            </a:r>
            <a:r>
              <a:rPr lang="en-US" dirty="0" err="1" smtClean="0"/>
              <a:t>PlatformUI</a:t>
            </a:r>
            <a:r>
              <a:rPr lang="en-US" dirty="0" smtClean="0"/>
              <a:t> </a:t>
            </a:r>
            <a:r>
              <a:rPr lang="en-US" dirty="0" err="1" smtClean="0"/>
              <a:t>api</a:t>
            </a:r>
            <a:r>
              <a:rPr lang="en-US" dirty="0" smtClean="0"/>
              <a:t> can be called to get the extensions and invoke the function attached to the extension.</a:t>
            </a:r>
          </a:p>
          <a:p>
            <a:endParaRPr lang="en-US" dirty="0"/>
          </a:p>
        </p:txBody>
      </p:sp>
    </p:spTree>
    <p:extLst>
      <p:ext uri="{BB962C8B-B14F-4D97-AF65-F5344CB8AC3E}">
        <p14:creationId xmlns:p14="http://schemas.microsoft.com/office/powerpoint/2010/main" val="356791504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What is a Perspective?</a:t>
            </a:r>
          </a:p>
        </p:txBody>
      </p:sp>
      <p:sp>
        <p:nvSpPr>
          <p:cNvPr id="4" name="object 2"/>
          <p:cNvSpPr txBox="1">
            <a:spLocks noGrp="1"/>
          </p:cNvSpPr>
          <p:nvPr>
            <p:ph idx="1"/>
          </p:nvPr>
        </p:nvSpPr>
        <p:spPr>
          <a:prstGeom prst="rect">
            <a:avLst/>
          </a:prstGeom>
        </p:spPr>
        <p:txBody>
          <a:bodyPr vert="horz" wrap="square" lIns="0" tIns="165100" rIns="0" bIns="0" rtlCol="0">
            <a:spAutoFit/>
          </a:bodyPr>
          <a:lstStyle/>
          <a:p>
            <a:pPr marL="12700">
              <a:lnSpc>
                <a:spcPct val="100000"/>
              </a:lnSpc>
              <a:spcBef>
                <a:spcPts val="1300"/>
              </a:spcBef>
              <a:tabLst>
                <a:tab pos="354965" algn="l"/>
              </a:tabLst>
            </a:pPr>
            <a:r>
              <a:rPr sz="2000" dirty="0">
                <a:latin typeface="Arial"/>
                <a:cs typeface="Arial"/>
              </a:rPr>
              <a:t>»	A </a:t>
            </a:r>
            <a:r>
              <a:rPr sz="2000" spc="-5" dirty="0">
                <a:latin typeface="Arial"/>
                <a:cs typeface="Arial"/>
              </a:rPr>
              <a:t>Perspective </a:t>
            </a:r>
            <a:r>
              <a:rPr sz="2000" spc="-5" dirty="0">
                <a:solidFill>
                  <a:srgbClr val="22451D"/>
                </a:solidFill>
                <a:latin typeface="Arial"/>
                <a:cs typeface="Arial"/>
              </a:rPr>
              <a:t>arranges workbench </a:t>
            </a:r>
            <a:r>
              <a:rPr sz="2000" spc="-10" dirty="0">
                <a:solidFill>
                  <a:srgbClr val="22451D"/>
                </a:solidFill>
                <a:latin typeface="Arial"/>
                <a:cs typeface="Arial"/>
              </a:rPr>
              <a:t>parts </a:t>
            </a:r>
            <a:r>
              <a:rPr sz="2000" dirty="0">
                <a:latin typeface="Arial"/>
                <a:cs typeface="Arial"/>
              </a:rPr>
              <a:t>(Views </a:t>
            </a:r>
            <a:r>
              <a:rPr sz="2000" spc="-5" dirty="0">
                <a:latin typeface="Arial"/>
                <a:cs typeface="Arial"/>
              </a:rPr>
              <a:t>and Editors)</a:t>
            </a:r>
            <a:endParaRPr sz="2000" dirty="0">
              <a:latin typeface="Arial"/>
              <a:cs typeface="Arial"/>
            </a:endParaRPr>
          </a:p>
          <a:p>
            <a:pPr marL="355600" marR="74930" indent="-342900">
              <a:lnSpc>
                <a:spcPct val="100000"/>
              </a:lnSpc>
              <a:spcBef>
                <a:spcPts val="1200"/>
              </a:spcBef>
              <a:tabLst>
                <a:tab pos="354965" algn="l"/>
              </a:tabLst>
            </a:pPr>
            <a:r>
              <a:rPr sz="2000" dirty="0">
                <a:latin typeface="Arial"/>
                <a:cs typeface="Arial"/>
              </a:rPr>
              <a:t>»	</a:t>
            </a:r>
            <a:r>
              <a:rPr sz="2000" spc="-5" dirty="0">
                <a:latin typeface="Arial"/>
                <a:cs typeface="Arial"/>
              </a:rPr>
              <a:t>Perspectives </a:t>
            </a:r>
            <a:r>
              <a:rPr sz="2000" dirty="0">
                <a:latin typeface="Arial"/>
                <a:cs typeface="Arial"/>
              </a:rPr>
              <a:t>are </a:t>
            </a:r>
            <a:r>
              <a:rPr sz="2000" spc="-5" dirty="0">
                <a:latin typeface="Arial"/>
                <a:cs typeface="Arial"/>
              </a:rPr>
              <a:t>typically </a:t>
            </a:r>
            <a:r>
              <a:rPr sz="2000" dirty="0">
                <a:latin typeface="Arial"/>
                <a:cs typeface="Arial"/>
              </a:rPr>
              <a:t>used </a:t>
            </a:r>
            <a:r>
              <a:rPr sz="2000" spc="-10" dirty="0">
                <a:latin typeface="Arial"/>
                <a:cs typeface="Arial"/>
              </a:rPr>
              <a:t>for </a:t>
            </a:r>
            <a:r>
              <a:rPr sz="2000" spc="-5" dirty="0">
                <a:latin typeface="Arial"/>
                <a:cs typeface="Arial"/>
              </a:rPr>
              <a:t>"bundling" </a:t>
            </a:r>
            <a:r>
              <a:rPr sz="2000" dirty="0">
                <a:latin typeface="Arial"/>
                <a:cs typeface="Arial"/>
              </a:rPr>
              <a:t>of </a:t>
            </a:r>
            <a:r>
              <a:rPr sz="2000" spc="-5" dirty="0">
                <a:latin typeface="Arial"/>
                <a:cs typeface="Arial"/>
              </a:rPr>
              <a:t>role-specific  functionalities, e.g. </a:t>
            </a:r>
            <a:r>
              <a:rPr sz="2000" dirty="0">
                <a:latin typeface="Arial"/>
                <a:cs typeface="Arial"/>
              </a:rPr>
              <a:t>end </a:t>
            </a:r>
            <a:r>
              <a:rPr sz="2000" spc="-5" dirty="0">
                <a:latin typeface="Arial"/>
                <a:cs typeface="Arial"/>
              </a:rPr>
              <a:t>user mode, administration mode</a:t>
            </a:r>
            <a:r>
              <a:rPr sz="2000" spc="-40" dirty="0">
                <a:latin typeface="Arial"/>
                <a:cs typeface="Arial"/>
              </a:rPr>
              <a:t> </a:t>
            </a:r>
            <a:r>
              <a:rPr sz="2000" spc="-5" dirty="0">
                <a:latin typeface="Arial"/>
                <a:cs typeface="Arial"/>
              </a:rPr>
              <a:t>etc.</a:t>
            </a:r>
            <a:endParaRPr sz="2000" dirty="0">
              <a:latin typeface="Arial"/>
              <a:cs typeface="Arial"/>
            </a:endParaRPr>
          </a:p>
          <a:p>
            <a:pPr marL="12700">
              <a:lnSpc>
                <a:spcPct val="100000"/>
              </a:lnSpc>
              <a:spcBef>
                <a:spcPts val="1200"/>
              </a:spcBef>
              <a:tabLst>
                <a:tab pos="354965" algn="l"/>
              </a:tabLst>
            </a:pPr>
            <a:r>
              <a:rPr sz="2000" dirty="0">
                <a:latin typeface="Arial"/>
                <a:cs typeface="Arial"/>
              </a:rPr>
              <a:t>»	</a:t>
            </a:r>
            <a:r>
              <a:rPr sz="2000" spc="-5" dirty="0">
                <a:latin typeface="Arial"/>
                <a:cs typeface="Arial"/>
              </a:rPr>
              <a:t>Perspectives </a:t>
            </a:r>
            <a:r>
              <a:rPr sz="2000" dirty="0">
                <a:latin typeface="Arial"/>
                <a:cs typeface="Arial"/>
              </a:rPr>
              <a:t>can </a:t>
            </a:r>
            <a:r>
              <a:rPr sz="2000" spc="-5" dirty="0">
                <a:latin typeface="Arial"/>
                <a:cs typeface="Arial"/>
              </a:rPr>
              <a:t>optionally </a:t>
            </a:r>
            <a:r>
              <a:rPr sz="2000" dirty="0">
                <a:latin typeface="Arial"/>
                <a:cs typeface="Arial"/>
              </a:rPr>
              <a:t>be </a:t>
            </a:r>
            <a:r>
              <a:rPr sz="2000" spc="-5" dirty="0">
                <a:latin typeface="Arial"/>
                <a:cs typeface="Arial"/>
              </a:rPr>
              <a:t>switched </a:t>
            </a:r>
            <a:r>
              <a:rPr sz="2000" dirty="0">
                <a:latin typeface="Arial"/>
                <a:cs typeface="Arial"/>
              </a:rPr>
              <a:t>by </a:t>
            </a:r>
            <a:r>
              <a:rPr sz="2000" spc="-5" dirty="0">
                <a:latin typeface="Arial"/>
                <a:cs typeface="Arial"/>
              </a:rPr>
              <a:t>the</a:t>
            </a:r>
            <a:r>
              <a:rPr sz="2000" spc="-50" dirty="0">
                <a:latin typeface="Arial"/>
                <a:cs typeface="Arial"/>
              </a:rPr>
              <a:t> </a:t>
            </a:r>
            <a:r>
              <a:rPr sz="2000" spc="-5" dirty="0">
                <a:latin typeface="Arial"/>
                <a:cs typeface="Arial"/>
              </a:rPr>
              <a:t>user</a:t>
            </a:r>
            <a:endParaRPr sz="2000" dirty="0">
              <a:latin typeface="Arial"/>
              <a:cs typeface="Arial"/>
            </a:endParaRPr>
          </a:p>
          <a:p>
            <a:pPr marL="12700">
              <a:lnSpc>
                <a:spcPct val="100000"/>
              </a:lnSpc>
              <a:spcBef>
                <a:spcPts val="1200"/>
              </a:spcBef>
              <a:tabLst>
                <a:tab pos="354965" algn="l"/>
              </a:tabLst>
            </a:pPr>
            <a:r>
              <a:rPr sz="2000" dirty="0">
                <a:latin typeface="Arial"/>
                <a:cs typeface="Arial"/>
              </a:rPr>
              <a:t>»	</a:t>
            </a:r>
            <a:r>
              <a:rPr sz="2000" spc="-5" dirty="0">
                <a:latin typeface="Arial"/>
                <a:cs typeface="Arial"/>
              </a:rPr>
              <a:t>There has </a:t>
            </a:r>
            <a:r>
              <a:rPr sz="2000" spc="-10" dirty="0">
                <a:latin typeface="Arial"/>
                <a:cs typeface="Arial"/>
              </a:rPr>
              <a:t>to </a:t>
            </a:r>
            <a:r>
              <a:rPr sz="2000" dirty="0">
                <a:latin typeface="Arial"/>
                <a:cs typeface="Arial"/>
              </a:rPr>
              <a:t>be a </a:t>
            </a:r>
            <a:r>
              <a:rPr sz="2000" spc="-5" dirty="0">
                <a:solidFill>
                  <a:srgbClr val="22451D"/>
                </a:solidFill>
                <a:latin typeface="Arial"/>
                <a:cs typeface="Arial"/>
              </a:rPr>
              <a:t>default</a:t>
            </a:r>
            <a:r>
              <a:rPr sz="2000" spc="-35" dirty="0">
                <a:solidFill>
                  <a:srgbClr val="22451D"/>
                </a:solidFill>
                <a:latin typeface="Arial"/>
                <a:cs typeface="Arial"/>
              </a:rPr>
              <a:t> </a:t>
            </a:r>
            <a:r>
              <a:rPr sz="2000" spc="-5" dirty="0">
                <a:solidFill>
                  <a:srgbClr val="22451D"/>
                </a:solidFill>
                <a:latin typeface="Arial"/>
                <a:cs typeface="Arial"/>
              </a:rPr>
              <a:t>perspective</a:t>
            </a:r>
            <a:r>
              <a:rPr sz="2000" spc="-5" dirty="0">
                <a:latin typeface="Arial"/>
                <a:cs typeface="Arial"/>
              </a:rPr>
              <a:t>!</a:t>
            </a:r>
            <a:endParaRPr sz="2000" dirty="0">
              <a:latin typeface="Arial"/>
              <a:cs typeface="Arial"/>
            </a:endParaRPr>
          </a:p>
        </p:txBody>
      </p:sp>
      <p:sp>
        <p:nvSpPr>
          <p:cNvPr id="5" name="object 4"/>
          <p:cNvSpPr/>
          <p:nvPr/>
        </p:nvSpPr>
        <p:spPr>
          <a:xfrm>
            <a:off x="1523612" y="4253103"/>
            <a:ext cx="7296911" cy="2343911"/>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3534549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Perspective</a:t>
            </a:r>
          </a:p>
        </p:txBody>
      </p:sp>
      <p:sp>
        <p:nvSpPr>
          <p:cNvPr id="3" name="Content Placeholder 2"/>
          <p:cNvSpPr>
            <a:spLocks noGrp="1"/>
          </p:cNvSpPr>
          <p:nvPr>
            <p:ph idx="1"/>
          </p:nvPr>
        </p:nvSpPr>
        <p:spPr/>
        <p:txBody>
          <a:bodyPr/>
          <a:lstStyle/>
          <a:p>
            <a:r>
              <a:rPr lang="en-US" dirty="0"/>
              <a:t>A Perspective - defines the layout of your application. Must be declared via the extension point "</a:t>
            </a:r>
            <a:r>
              <a:rPr lang="en-US" dirty="0" err="1"/>
              <a:t>org.eclipse.ui.perspective</a:t>
            </a:r>
            <a:r>
              <a:rPr lang="en-US" dirty="0" smtClean="0"/>
              <a:t>".</a:t>
            </a:r>
          </a:p>
          <a:p>
            <a:endParaRPr lang="en-US" dirty="0"/>
          </a:p>
          <a:p>
            <a:r>
              <a:rPr lang="en-US" dirty="0" smtClean="0"/>
              <a:t>The </a:t>
            </a:r>
            <a:r>
              <a:rPr lang="en-US" dirty="0" err="1"/>
              <a:t>WorkbenchParts</a:t>
            </a:r>
            <a:r>
              <a:rPr lang="en-US" dirty="0"/>
              <a:t> which are part of a Perspective are either defined via a Java class defined in the extension point "</a:t>
            </a:r>
            <a:r>
              <a:rPr lang="en-US" dirty="0" err="1"/>
              <a:t>org.eclipse.ui.perspectives</a:t>
            </a:r>
            <a:r>
              <a:rPr lang="en-US" dirty="0"/>
              <a:t>" or via the "</a:t>
            </a:r>
            <a:r>
              <a:rPr lang="en-US" dirty="0" err="1"/>
              <a:t>org.eclipse.ui.perspectiveExtensions</a:t>
            </a:r>
            <a:r>
              <a:rPr lang="en-US" dirty="0"/>
              <a:t>".</a:t>
            </a:r>
          </a:p>
        </p:txBody>
      </p:sp>
    </p:spTree>
    <p:extLst>
      <p:ext uri="{BB962C8B-B14F-4D97-AF65-F5344CB8AC3E}">
        <p14:creationId xmlns:p14="http://schemas.microsoft.com/office/powerpoint/2010/main" val="36256378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kern="0" dirty="0">
                <a:solidFill>
                  <a:srgbClr val="4538A8"/>
                </a:solidFill>
                <a:latin typeface="Arial"/>
                <a:cs typeface="Arial"/>
              </a:rPr>
              <a:t>Views</a:t>
            </a:r>
          </a:p>
        </p:txBody>
      </p:sp>
      <p:sp>
        <p:nvSpPr>
          <p:cNvPr id="3" name="Content Placeholder 2"/>
          <p:cNvSpPr>
            <a:spLocks noGrp="1"/>
          </p:cNvSpPr>
          <p:nvPr>
            <p:ph idx="1"/>
          </p:nvPr>
        </p:nvSpPr>
        <p:spPr/>
        <p:txBody>
          <a:bodyPr>
            <a:normAutofit/>
          </a:bodyPr>
          <a:lstStyle/>
          <a:p>
            <a:r>
              <a:rPr lang="en-US" dirty="0" smtClean="0"/>
              <a:t>In </a:t>
            </a:r>
            <a:r>
              <a:rPr lang="en-US" dirty="0"/>
              <a:t>an RCP applications Views are used to present information to the user. A viewer must implement the </a:t>
            </a:r>
            <a:r>
              <a:rPr lang="en-US" dirty="0" err="1"/>
              <a:t>org.eclipse</a:t>
            </a:r>
            <a:r>
              <a:rPr lang="en-US" dirty="0"/>
              <a:t>. </a:t>
            </a:r>
            <a:r>
              <a:rPr lang="en-US" dirty="0" err="1"/>
              <a:t>ui.IViewPart</a:t>
            </a:r>
            <a:r>
              <a:rPr lang="en-US" dirty="0"/>
              <a:t> interface, or subclass </a:t>
            </a:r>
            <a:r>
              <a:rPr lang="en-US" dirty="0" err="1"/>
              <a:t>org.eclipse.ui.parts.ViewPart</a:t>
            </a:r>
            <a:r>
              <a:rPr lang="en-US" dirty="0" smtClean="0"/>
              <a:t>.</a:t>
            </a:r>
          </a:p>
          <a:p>
            <a:endParaRPr lang="en-US" dirty="0" smtClean="0"/>
          </a:p>
          <a:p>
            <a:r>
              <a:rPr lang="en-US" i="1" dirty="0"/>
              <a:t>Views</a:t>
            </a:r>
            <a:r>
              <a:rPr lang="en-US" dirty="0"/>
              <a:t> are defined via the extension point "</a:t>
            </a:r>
            <a:r>
              <a:rPr lang="en-US" dirty="0" err="1"/>
              <a:t>org.eclipse.ui.views</a:t>
            </a:r>
            <a:r>
              <a:rPr lang="en-US" dirty="0"/>
              <a:t>" .</a:t>
            </a:r>
            <a:endParaRPr lang="en-US" i="1" dirty="0" smtClean="0"/>
          </a:p>
          <a:p>
            <a:r>
              <a:rPr lang="en-US" i="1" dirty="0" smtClean="0"/>
              <a:t>Views</a:t>
            </a:r>
            <a:r>
              <a:rPr lang="en-US" dirty="0"/>
              <a:t> must implement the </a:t>
            </a:r>
            <a:r>
              <a:rPr lang="en-US" dirty="0" err="1"/>
              <a:t>createPartControl</a:t>
            </a:r>
            <a:r>
              <a:rPr lang="en-US" dirty="0"/>
              <a:t>() and </a:t>
            </a:r>
            <a:r>
              <a:rPr lang="en-US" dirty="0" err="1"/>
              <a:t>setFocus</a:t>
            </a:r>
            <a:r>
              <a:rPr lang="en-US" dirty="0"/>
              <a:t>() methods</a:t>
            </a:r>
            <a:r>
              <a:rPr lang="en-US" dirty="0" smtClean="0"/>
              <a:t>.</a:t>
            </a:r>
          </a:p>
          <a:p>
            <a:pPr marL="0" indent="0">
              <a:buNone/>
            </a:pPr>
            <a:endParaRPr lang="en-US" dirty="0"/>
          </a:p>
        </p:txBody>
      </p:sp>
    </p:spTree>
    <p:extLst>
      <p:ext uri="{BB962C8B-B14F-4D97-AF65-F5344CB8AC3E}">
        <p14:creationId xmlns:p14="http://schemas.microsoft.com/office/powerpoint/2010/main" val="25456518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sp>
        <p:nvSpPr>
          <p:cNvPr id="5" name="Rectangle 2"/>
          <p:cNvSpPr txBox="1">
            <a:spLocks noChangeArrowheads="1"/>
          </p:cNvSpPr>
          <p:nvPr/>
        </p:nvSpPr>
        <p:spPr bwMode="auto">
          <a:xfrm>
            <a:off x="2103120" y="820783"/>
            <a:ext cx="8229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800">
                <a:solidFill>
                  <a:srgbClr val="4538A8"/>
                </a:solidFill>
                <a:latin typeface="+mj-lt"/>
                <a:ea typeface="+mj-ea"/>
                <a:cs typeface="+mj-cs"/>
              </a:defRPr>
            </a:lvl1pPr>
            <a:lvl2pPr algn="l" rtl="0" eaLnBrk="0" fontAlgn="base" hangingPunct="0">
              <a:spcBef>
                <a:spcPct val="0"/>
              </a:spcBef>
              <a:spcAft>
                <a:spcPct val="0"/>
              </a:spcAft>
              <a:defRPr sz="2800">
                <a:solidFill>
                  <a:srgbClr val="4538A8"/>
                </a:solidFill>
                <a:latin typeface="Arial" charset="0"/>
                <a:cs typeface="Arial" charset="0"/>
              </a:defRPr>
            </a:lvl2pPr>
            <a:lvl3pPr algn="l" rtl="0" eaLnBrk="0" fontAlgn="base" hangingPunct="0">
              <a:spcBef>
                <a:spcPct val="0"/>
              </a:spcBef>
              <a:spcAft>
                <a:spcPct val="0"/>
              </a:spcAft>
              <a:defRPr sz="2800">
                <a:solidFill>
                  <a:srgbClr val="4538A8"/>
                </a:solidFill>
                <a:latin typeface="Arial" charset="0"/>
                <a:cs typeface="Arial" charset="0"/>
              </a:defRPr>
            </a:lvl3pPr>
            <a:lvl4pPr algn="l" rtl="0" eaLnBrk="0" fontAlgn="base" hangingPunct="0">
              <a:spcBef>
                <a:spcPct val="0"/>
              </a:spcBef>
              <a:spcAft>
                <a:spcPct val="0"/>
              </a:spcAft>
              <a:defRPr sz="2800">
                <a:solidFill>
                  <a:srgbClr val="4538A8"/>
                </a:solidFill>
                <a:latin typeface="Arial" charset="0"/>
                <a:cs typeface="Arial" charset="0"/>
              </a:defRPr>
            </a:lvl4pPr>
            <a:lvl5pPr algn="l" rtl="0" eaLnBrk="0" fontAlgn="base" hangingPunct="0">
              <a:spcBef>
                <a:spcPct val="0"/>
              </a:spcBef>
              <a:spcAft>
                <a:spcPct val="0"/>
              </a:spcAft>
              <a:defRPr sz="2800">
                <a:solidFill>
                  <a:srgbClr val="4538A8"/>
                </a:solidFill>
                <a:latin typeface="Arial" charset="0"/>
                <a:cs typeface="Arial" charset="0"/>
              </a:defRPr>
            </a:lvl5pPr>
            <a:lvl6pPr marL="457200" algn="l" rtl="0" fontAlgn="base">
              <a:spcBef>
                <a:spcPct val="0"/>
              </a:spcBef>
              <a:spcAft>
                <a:spcPct val="0"/>
              </a:spcAft>
              <a:defRPr sz="2800">
                <a:solidFill>
                  <a:srgbClr val="4538A8"/>
                </a:solidFill>
                <a:latin typeface="Arial" charset="0"/>
                <a:cs typeface="Arial" charset="0"/>
              </a:defRPr>
            </a:lvl6pPr>
            <a:lvl7pPr marL="914400" algn="l" rtl="0" fontAlgn="base">
              <a:spcBef>
                <a:spcPct val="0"/>
              </a:spcBef>
              <a:spcAft>
                <a:spcPct val="0"/>
              </a:spcAft>
              <a:defRPr sz="2800">
                <a:solidFill>
                  <a:srgbClr val="4538A8"/>
                </a:solidFill>
                <a:latin typeface="Arial" charset="0"/>
                <a:cs typeface="Arial" charset="0"/>
              </a:defRPr>
            </a:lvl7pPr>
            <a:lvl8pPr marL="1371600" algn="l" rtl="0" fontAlgn="base">
              <a:spcBef>
                <a:spcPct val="0"/>
              </a:spcBef>
              <a:spcAft>
                <a:spcPct val="0"/>
              </a:spcAft>
              <a:defRPr sz="2800">
                <a:solidFill>
                  <a:srgbClr val="4538A8"/>
                </a:solidFill>
                <a:latin typeface="Arial" charset="0"/>
                <a:cs typeface="Arial" charset="0"/>
              </a:defRPr>
            </a:lvl8pPr>
            <a:lvl9pPr marL="1828800" algn="l" rtl="0" fontAlgn="base">
              <a:spcBef>
                <a:spcPct val="0"/>
              </a:spcBef>
              <a:spcAft>
                <a:spcPct val="0"/>
              </a:spcAft>
              <a:defRPr sz="2800">
                <a:solidFill>
                  <a:srgbClr val="4538A8"/>
                </a:solidFill>
                <a:latin typeface="Arial" charset="0"/>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800" b="0" i="0" u="none" strike="noStrike" kern="0" cap="none" spc="0" normalizeH="0" baseline="0" noProof="0" dirty="0" smtClean="0">
                <a:ln>
                  <a:noFill/>
                </a:ln>
                <a:solidFill>
                  <a:srgbClr val="4538A8"/>
                </a:solidFill>
                <a:effectLst/>
                <a:uLnTx/>
                <a:uFillTx/>
                <a:latin typeface="Arial"/>
                <a:ea typeface="+mj-ea"/>
                <a:cs typeface="Arial"/>
              </a:rPr>
              <a:t>What should you get out of this</a:t>
            </a:r>
            <a:r>
              <a:rPr kumimoji="0" lang="en-US" altLang="en-US" sz="2800" b="0" i="0" u="none" strike="noStrike" kern="0" cap="none" spc="0" normalizeH="0" noProof="0" dirty="0" smtClean="0">
                <a:ln>
                  <a:noFill/>
                </a:ln>
                <a:solidFill>
                  <a:srgbClr val="4538A8"/>
                </a:solidFill>
                <a:effectLst/>
                <a:uLnTx/>
                <a:uFillTx/>
                <a:latin typeface="Arial"/>
                <a:ea typeface="+mj-ea"/>
                <a:cs typeface="Arial"/>
              </a:rPr>
              <a:t> training</a:t>
            </a:r>
            <a:r>
              <a:rPr kumimoji="0" lang="en-US" altLang="en-US" sz="2800" b="0" i="0" u="none" strike="noStrike" kern="0" cap="none" spc="0" normalizeH="0" baseline="0" noProof="0" dirty="0" smtClean="0">
                <a:ln>
                  <a:noFill/>
                </a:ln>
                <a:solidFill>
                  <a:srgbClr val="4538A8"/>
                </a:solidFill>
                <a:effectLst/>
                <a:uLnTx/>
                <a:uFillTx/>
                <a:latin typeface="Arial"/>
                <a:ea typeface="+mj-ea"/>
                <a:cs typeface="Arial"/>
              </a:rPr>
              <a:t>?</a:t>
            </a:r>
          </a:p>
        </p:txBody>
      </p:sp>
      <p:sp>
        <p:nvSpPr>
          <p:cNvPr id="6" name="Rectangle 3"/>
          <p:cNvSpPr txBox="1">
            <a:spLocks noChangeArrowheads="1"/>
          </p:cNvSpPr>
          <p:nvPr/>
        </p:nvSpPr>
        <p:spPr bwMode="auto">
          <a:xfrm>
            <a:off x="1682206" y="1896247"/>
            <a:ext cx="7597775" cy="412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10000"/>
              </a:spcBef>
              <a:spcAft>
                <a:spcPct val="20000"/>
              </a:spcAft>
              <a:buClr>
                <a:srgbClr val="4538A8"/>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10000"/>
              </a:spcBef>
              <a:spcAft>
                <a:spcPct val="20000"/>
              </a:spcAft>
              <a:buClr>
                <a:srgbClr val="4538A8"/>
              </a:buClr>
              <a:buFont typeface="Wingdings" panose="05000000000000000000" pitchFamily="2" charset="2"/>
              <a:buChar char="§"/>
              <a:defRPr sz="1600">
                <a:solidFill>
                  <a:schemeClr val="tx1"/>
                </a:solidFill>
                <a:latin typeface="+mn-lt"/>
                <a:cs typeface="+mn-cs"/>
              </a:defRPr>
            </a:lvl2pPr>
            <a:lvl3pPr marL="1143000" indent="-228600" algn="l" rtl="0" eaLnBrk="0" fontAlgn="base" hangingPunct="0">
              <a:spcBef>
                <a:spcPct val="10000"/>
              </a:spcBef>
              <a:spcAft>
                <a:spcPct val="20000"/>
              </a:spcAft>
              <a:buClr>
                <a:srgbClr val="4538A8"/>
              </a:buClr>
              <a:buFont typeface="Wingdings" panose="05000000000000000000" pitchFamily="2" charset="2"/>
              <a:buChar char="§"/>
              <a:defRPr sz="1600">
                <a:solidFill>
                  <a:schemeClr val="tx1"/>
                </a:solidFill>
                <a:latin typeface="+mn-lt"/>
                <a:cs typeface="+mn-cs"/>
              </a:defRPr>
            </a:lvl3pPr>
            <a:lvl4pPr marL="1600200" indent="-228600" algn="l" rtl="0" eaLnBrk="0" fontAlgn="base" hangingPunct="0">
              <a:spcBef>
                <a:spcPct val="10000"/>
              </a:spcBef>
              <a:spcAft>
                <a:spcPct val="20000"/>
              </a:spcAft>
              <a:buClr>
                <a:srgbClr val="4538A8"/>
              </a:buClr>
              <a:buFont typeface="Wingdings" panose="05000000000000000000" pitchFamily="2" charset="2"/>
              <a:buChar char="§"/>
              <a:defRPr sz="1600">
                <a:solidFill>
                  <a:schemeClr val="tx1"/>
                </a:solidFill>
                <a:latin typeface="+mn-lt"/>
                <a:cs typeface="+mn-cs"/>
              </a:defRPr>
            </a:lvl4pPr>
            <a:lvl5pPr marL="2057400" indent="-228600" algn="l" rtl="0" eaLnBrk="0" fontAlgn="base" hangingPunct="0">
              <a:spcBef>
                <a:spcPct val="10000"/>
              </a:spcBef>
              <a:spcAft>
                <a:spcPct val="20000"/>
              </a:spcAft>
              <a:buClr>
                <a:srgbClr val="4538A8"/>
              </a:buClr>
              <a:buFont typeface="Wingdings" panose="05000000000000000000" pitchFamily="2" charset="2"/>
              <a:buChar char="§"/>
              <a:defRPr sz="1600">
                <a:solidFill>
                  <a:schemeClr val="tx1"/>
                </a:solidFill>
                <a:latin typeface="+mn-lt"/>
                <a:cs typeface="+mn-cs"/>
              </a:defRPr>
            </a:lvl5pPr>
            <a:lvl6pPr marL="2514600" indent="-228600" algn="l" rtl="0" fontAlgn="base">
              <a:spcBef>
                <a:spcPct val="10000"/>
              </a:spcBef>
              <a:spcAft>
                <a:spcPct val="20000"/>
              </a:spcAft>
              <a:buClr>
                <a:srgbClr val="4538A8"/>
              </a:buClr>
              <a:buFont typeface="Wingdings" pitchFamily="2" charset="2"/>
              <a:buChar char="§"/>
              <a:defRPr sz="1600">
                <a:solidFill>
                  <a:schemeClr val="tx1"/>
                </a:solidFill>
                <a:latin typeface="+mn-lt"/>
                <a:cs typeface="+mn-cs"/>
              </a:defRPr>
            </a:lvl6pPr>
            <a:lvl7pPr marL="2971800" indent="-228600" algn="l" rtl="0" fontAlgn="base">
              <a:spcBef>
                <a:spcPct val="10000"/>
              </a:spcBef>
              <a:spcAft>
                <a:spcPct val="20000"/>
              </a:spcAft>
              <a:buClr>
                <a:srgbClr val="4538A8"/>
              </a:buClr>
              <a:buFont typeface="Wingdings" pitchFamily="2" charset="2"/>
              <a:buChar char="§"/>
              <a:defRPr sz="1600">
                <a:solidFill>
                  <a:schemeClr val="tx1"/>
                </a:solidFill>
                <a:latin typeface="+mn-lt"/>
                <a:cs typeface="+mn-cs"/>
              </a:defRPr>
            </a:lvl7pPr>
            <a:lvl8pPr marL="3429000" indent="-228600" algn="l" rtl="0" fontAlgn="base">
              <a:spcBef>
                <a:spcPct val="10000"/>
              </a:spcBef>
              <a:spcAft>
                <a:spcPct val="20000"/>
              </a:spcAft>
              <a:buClr>
                <a:srgbClr val="4538A8"/>
              </a:buClr>
              <a:buFont typeface="Wingdings" pitchFamily="2" charset="2"/>
              <a:buChar char="§"/>
              <a:defRPr sz="1600">
                <a:solidFill>
                  <a:schemeClr val="tx1"/>
                </a:solidFill>
                <a:latin typeface="+mn-lt"/>
                <a:cs typeface="+mn-cs"/>
              </a:defRPr>
            </a:lvl8pPr>
            <a:lvl9pPr marL="3886200" indent="-228600" algn="l" rtl="0" fontAlgn="base">
              <a:spcBef>
                <a:spcPct val="10000"/>
              </a:spcBef>
              <a:spcAft>
                <a:spcPct val="20000"/>
              </a:spcAft>
              <a:buClr>
                <a:srgbClr val="4538A8"/>
              </a:buClr>
              <a:buFont typeface="Wingdings" pitchFamily="2" charset="2"/>
              <a:buChar char="§"/>
              <a:defRPr sz="1600">
                <a:solidFill>
                  <a:schemeClr val="tx1"/>
                </a:solidFill>
                <a:latin typeface="+mn-lt"/>
                <a:cs typeface="+mn-cs"/>
              </a:defRPr>
            </a:lvl9pPr>
          </a:lstStyle>
          <a:p>
            <a:pPr marL="342900" marR="0" lvl="0" indent="-342900" algn="l" defTabSz="914400" rtl="0" eaLnBrk="1" fontAlgn="base" latinLnBrk="0" hangingPunct="1">
              <a:lnSpc>
                <a:spcPct val="100000"/>
              </a:lnSpc>
              <a:spcBef>
                <a:spcPct val="10000"/>
              </a:spcBef>
              <a:spcAft>
                <a:spcPct val="20000"/>
              </a:spcAft>
              <a:buClr>
                <a:srgbClr val="4538A8"/>
              </a:buClr>
              <a:buSzTx/>
              <a:buFont typeface="Wingdings" panose="05000000000000000000" pitchFamily="2" charset="2"/>
              <a:buChar char="§"/>
              <a:tabLst/>
              <a:defRPr/>
            </a:pPr>
            <a:r>
              <a:rPr kumimoji="0" lang="en-US" altLang="en-US" sz="1800" b="0" i="0" u="none" strike="noStrike" kern="0" cap="none" spc="0" normalizeH="0" baseline="0" noProof="0" dirty="0" smtClean="0">
                <a:ln>
                  <a:noFill/>
                </a:ln>
                <a:solidFill>
                  <a:srgbClr val="000000"/>
                </a:solidFill>
                <a:effectLst/>
                <a:uLnTx/>
                <a:uFillTx/>
                <a:latin typeface="Arial"/>
                <a:ea typeface="+mn-ea"/>
                <a:cs typeface="Arial"/>
              </a:rPr>
              <a:t>Why should you use it?</a:t>
            </a:r>
          </a:p>
          <a:p>
            <a:pPr marL="342900" marR="0" lvl="0" indent="-342900" algn="l" defTabSz="914400" rtl="0" eaLnBrk="1" fontAlgn="base" latinLnBrk="0" hangingPunct="1">
              <a:lnSpc>
                <a:spcPct val="100000"/>
              </a:lnSpc>
              <a:spcBef>
                <a:spcPct val="10000"/>
              </a:spcBef>
              <a:spcAft>
                <a:spcPct val="20000"/>
              </a:spcAft>
              <a:buClr>
                <a:srgbClr val="4538A8"/>
              </a:buClr>
              <a:buSzTx/>
              <a:buFont typeface="Wingdings" panose="05000000000000000000" pitchFamily="2" charset="2"/>
              <a:buChar char="§"/>
              <a:tabLst/>
              <a:defRPr/>
            </a:pPr>
            <a:r>
              <a:rPr kumimoji="0" lang="en-US" altLang="en-US" sz="1800" b="0" i="0" u="none" strike="noStrike" kern="0" cap="none" spc="0" normalizeH="0" baseline="0" noProof="0" dirty="0" smtClean="0">
                <a:ln>
                  <a:noFill/>
                </a:ln>
                <a:solidFill>
                  <a:srgbClr val="000000"/>
                </a:solidFill>
                <a:effectLst/>
                <a:uLnTx/>
                <a:uFillTx/>
                <a:latin typeface="Arial"/>
                <a:ea typeface="+mn-ea"/>
                <a:cs typeface="Arial"/>
              </a:rPr>
              <a:t>Core technologies</a:t>
            </a:r>
          </a:p>
          <a:p>
            <a:pPr marL="342900" marR="0" lvl="0" indent="-342900" algn="l" defTabSz="914400" rtl="0" eaLnBrk="1" fontAlgn="base" latinLnBrk="0" hangingPunct="1">
              <a:lnSpc>
                <a:spcPct val="100000"/>
              </a:lnSpc>
              <a:spcBef>
                <a:spcPct val="10000"/>
              </a:spcBef>
              <a:spcAft>
                <a:spcPct val="20000"/>
              </a:spcAft>
              <a:buClr>
                <a:srgbClr val="4538A8"/>
              </a:buClr>
              <a:buSzTx/>
              <a:buFont typeface="Wingdings" panose="05000000000000000000" pitchFamily="2" charset="2"/>
              <a:buChar char="§"/>
              <a:tabLst/>
              <a:defRPr/>
            </a:pPr>
            <a:r>
              <a:rPr kumimoji="0" lang="en-US" altLang="en-US" sz="1800" b="0" i="0" u="none" strike="noStrike" kern="0" cap="none" spc="0" normalizeH="0" baseline="0" noProof="0" dirty="0" smtClean="0">
                <a:ln>
                  <a:noFill/>
                </a:ln>
                <a:solidFill>
                  <a:srgbClr val="000000"/>
                </a:solidFill>
                <a:effectLst/>
                <a:uLnTx/>
                <a:uFillTx/>
                <a:latin typeface="Arial"/>
                <a:ea typeface="+mn-ea"/>
                <a:cs typeface="Arial"/>
              </a:rPr>
              <a:t>Understand its structure</a:t>
            </a:r>
          </a:p>
          <a:p>
            <a:pPr marL="742950" marR="0" lvl="2" indent="-342900" algn="l" defTabSz="914400" rtl="0" eaLnBrk="1" fontAlgn="base" latinLnBrk="0" hangingPunct="1">
              <a:lnSpc>
                <a:spcPct val="100000"/>
              </a:lnSpc>
              <a:spcBef>
                <a:spcPct val="10000"/>
              </a:spcBef>
              <a:spcAft>
                <a:spcPct val="20000"/>
              </a:spcAft>
              <a:buClr>
                <a:srgbClr val="4538A8"/>
              </a:buClr>
              <a:buSzTx/>
              <a:buFont typeface="Wingdings" panose="05000000000000000000" pitchFamily="2" charset="2"/>
              <a:buChar char="§"/>
              <a:tabLst/>
              <a:defRPr/>
            </a:pPr>
            <a:r>
              <a:rPr kumimoji="0" lang="en-US" altLang="en-US" sz="1600" b="0" i="0" u="none" strike="noStrike" kern="0" cap="none" spc="0" normalizeH="0" baseline="0" noProof="0" dirty="0" smtClean="0">
                <a:ln>
                  <a:noFill/>
                </a:ln>
                <a:solidFill>
                  <a:srgbClr val="000000"/>
                </a:solidFill>
                <a:effectLst/>
                <a:uLnTx/>
                <a:uFillTx/>
                <a:latin typeface="Arial"/>
                <a:cs typeface="Arial"/>
              </a:rPr>
              <a:t>Plug-ins, Features and Products</a:t>
            </a:r>
          </a:p>
          <a:p>
            <a:pPr marL="742950" marR="0" lvl="2" indent="-342900" algn="l" defTabSz="914400" rtl="0" eaLnBrk="1" fontAlgn="base" latinLnBrk="0" hangingPunct="1">
              <a:lnSpc>
                <a:spcPct val="100000"/>
              </a:lnSpc>
              <a:spcBef>
                <a:spcPct val="10000"/>
              </a:spcBef>
              <a:spcAft>
                <a:spcPct val="20000"/>
              </a:spcAft>
              <a:buClr>
                <a:srgbClr val="4538A8"/>
              </a:buClr>
              <a:buSzTx/>
              <a:buFont typeface="Wingdings" panose="05000000000000000000" pitchFamily="2" charset="2"/>
              <a:buChar char="§"/>
              <a:tabLst/>
              <a:defRPr/>
            </a:pPr>
            <a:r>
              <a:rPr kumimoji="0" lang="en-US" altLang="en-US" sz="1600" b="0" i="0" u="none" strike="noStrike" kern="0" cap="none" spc="0" normalizeH="0" baseline="0" noProof="0" dirty="0" err="1" smtClean="0">
                <a:ln>
                  <a:noFill/>
                </a:ln>
                <a:solidFill>
                  <a:srgbClr val="000000"/>
                </a:solidFill>
                <a:effectLst/>
                <a:uLnTx/>
                <a:uFillTx/>
                <a:latin typeface="Arial"/>
                <a:cs typeface="Arial"/>
              </a:rPr>
              <a:t>IApplication</a:t>
            </a:r>
            <a:r>
              <a:rPr kumimoji="0" lang="en-US" altLang="en-US" sz="1600" b="0" i="0" u="none" strike="noStrike" kern="0" cap="none" spc="0" normalizeH="0" baseline="0" noProof="0" dirty="0" smtClean="0">
                <a:ln>
                  <a:noFill/>
                </a:ln>
                <a:solidFill>
                  <a:srgbClr val="000000"/>
                </a:solidFill>
                <a:effectLst/>
                <a:uLnTx/>
                <a:uFillTx/>
                <a:latin typeface="Arial"/>
                <a:cs typeface="Arial"/>
              </a:rPr>
              <a:t> and Co.</a:t>
            </a:r>
            <a:endParaRPr kumimoji="0" lang="en-AU" altLang="en-US" sz="1600" b="0" i="0" u="none" strike="noStrike" kern="0" cap="none" spc="0" normalizeH="0" baseline="0" noProof="0" dirty="0" smtClean="0">
              <a:ln>
                <a:noFill/>
              </a:ln>
              <a:solidFill>
                <a:srgbClr val="000000"/>
              </a:solidFill>
              <a:effectLst/>
              <a:uLnTx/>
              <a:uFillTx/>
              <a:latin typeface="Arial"/>
              <a:cs typeface="Arial"/>
            </a:endParaRPr>
          </a:p>
          <a:p>
            <a:pPr marL="742950" marR="0" lvl="2" indent="-342900" algn="l" defTabSz="914400" rtl="0" eaLnBrk="1" fontAlgn="base" latinLnBrk="0" hangingPunct="1">
              <a:lnSpc>
                <a:spcPct val="100000"/>
              </a:lnSpc>
              <a:spcBef>
                <a:spcPct val="10000"/>
              </a:spcBef>
              <a:spcAft>
                <a:spcPct val="20000"/>
              </a:spcAft>
              <a:buClr>
                <a:srgbClr val="4538A8"/>
              </a:buClr>
              <a:buSzTx/>
              <a:buFont typeface="Wingdings" panose="05000000000000000000" pitchFamily="2" charset="2"/>
              <a:buChar char="§"/>
              <a:tabLst/>
              <a:defRPr/>
            </a:pPr>
            <a:r>
              <a:rPr kumimoji="0" lang="en-US" altLang="en-US" sz="1600" b="0" i="0" u="none" strike="noStrike" kern="0" cap="none" spc="0" normalizeH="0" baseline="0" noProof="0" dirty="0" smtClean="0">
                <a:ln>
                  <a:noFill/>
                </a:ln>
                <a:solidFill>
                  <a:srgbClr val="000000"/>
                </a:solidFill>
                <a:effectLst/>
                <a:uLnTx/>
                <a:uFillTx/>
                <a:latin typeface="Arial"/>
                <a:cs typeface="Arial"/>
              </a:rPr>
              <a:t>Extension Registry</a:t>
            </a:r>
          </a:p>
          <a:p>
            <a:pPr marL="342900" marR="0" lvl="0" indent="-342900" algn="l" defTabSz="914400" rtl="0" eaLnBrk="1" fontAlgn="base" latinLnBrk="0" hangingPunct="1">
              <a:lnSpc>
                <a:spcPct val="100000"/>
              </a:lnSpc>
              <a:spcBef>
                <a:spcPct val="10000"/>
              </a:spcBef>
              <a:spcAft>
                <a:spcPct val="20000"/>
              </a:spcAft>
              <a:buClr>
                <a:srgbClr val="4538A8"/>
              </a:buClr>
              <a:buSzTx/>
              <a:buFont typeface="Wingdings" panose="05000000000000000000" pitchFamily="2" charset="2"/>
              <a:buChar char="§"/>
              <a:tabLst/>
              <a:defRPr/>
            </a:pPr>
            <a:r>
              <a:rPr kumimoji="0" lang="en-US" altLang="en-US" sz="1800" b="0" i="0" u="none" strike="noStrike" kern="0" cap="none" spc="0" normalizeH="0" baseline="0" noProof="0" dirty="0" smtClean="0">
                <a:ln>
                  <a:noFill/>
                </a:ln>
                <a:solidFill>
                  <a:srgbClr val="000000"/>
                </a:solidFill>
                <a:effectLst/>
                <a:uLnTx/>
                <a:uFillTx/>
                <a:latin typeface="Arial"/>
                <a:ea typeface="+mn-ea"/>
                <a:cs typeface="Arial"/>
              </a:rPr>
              <a:t>Understand the makeup of the UI</a:t>
            </a:r>
          </a:p>
          <a:p>
            <a:pPr marL="742950" marR="0" lvl="2" indent="-342900" algn="l" defTabSz="914400" rtl="0" eaLnBrk="1" fontAlgn="base" latinLnBrk="0" hangingPunct="1">
              <a:lnSpc>
                <a:spcPct val="100000"/>
              </a:lnSpc>
              <a:spcBef>
                <a:spcPct val="10000"/>
              </a:spcBef>
              <a:spcAft>
                <a:spcPct val="20000"/>
              </a:spcAft>
              <a:buClr>
                <a:srgbClr val="4538A8"/>
              </a:buClr>
              <a:buSzTx/>
              <a:buFont typeface="Wingdings" panose="05000000000000000000" pitchFamily="2" charset="2"/>
              <a:buChar char="§"/>
              <a:tabLst/>
              <a:defRPr/>
            </a:pPr>
            <a:r>
              <a:rPr kumimoji="0" lang="en-US" altLang="en-US" sz="1600" b="0" i="0" u="none" strike="noStrike" kern="0" cap="none" spc="0" normalizeH="0" baseline="0" noProof="0" dirty="0" smtClean="0">
                <a:ln>
                  <a:noFill/>
                </a:ln>
                <a:solidFill>
                  <a:srgbClr val="000000"/>
                </a:solidFill>
                <a:effectLst/>
                <a:uLnTx/>
                <a:uFillTx/>
                <a:latin typeface="Arial"/>
                <a:cs typeface="Arial"/>
              </a:rPr>
              <a:t>Perspectives, Views, Editors and the Workbench</a:t>
            </a:r>
          </a:p>
          <a:p>
            <a:pPr marL="342900" marR="0" lvl="0" indent="-342900" algn="l" defTabSz="914400" rtl="0" eaLnBrk="1" fontAlgn="base" latinLnBrk="0" hangingPunct="1">
              <a:lnSpc>
                <a:spcPct val="100000"/>
              </a:lnSpc>
              <a:spcBef>
                <a:spcPct val="10000"/>
              </a:spcBef>
              <a:spcAft>
                <a:spcPct val="20000"/>
              </a:spcAft>
              <a:buClr>
                <a:srgbClr val="4538A8"/>
              </a:buClr>
              <a:buSzTx/>
              <a:buFont typeface="Wingdings" panose="05000000000000000000" pitchFamily="2" charset="2"/>
              <a:buChar char="§"/>
              <a:tabLst/>
              <a:defRPr/>
            </a:pPr>
            <a:r>
              <a:rPr kumimoji="0" lang="en-US" altLang="en-US" sz="1800" b="0" i="0" u="none" strike="noStrike" kern="0" cap="none" spc="0" normalizeH="0" baseline="0" noProof="0" dirty="0" smtClean="0">
                <a:ln>
                  <a:noFill/>
                </a:ln>
                <a:solidFill>
                  <a:srgbClr val="000000"/>
                </a:solidFill>
                <a:effectLst/>
                <a:uLnTx/>
                <a:uFillTx/>
                <a:latin typeface="Arial"/>
                <a:ea typeface="+mn-ea"/>
                <a:cs typeface="Arial"/>
              </a:rPr>
              <a:t>What you need to get started</a:t>
            </a:r>
          </a:p>
        </p:txBody>
      </p:sp>
    </p:spTree>
    <p:extLst>
      <p:ext uri="{BB962C8B-B14F-4D97-AF65-F5344CB8AC3E}">
        <p14:creationId xmlns:p14="http://schemas.microsoft.com/office/powerpoint/2010/main" val="58428435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err="1" smtClean="0">
                <a:solidFill>
                  <a:srgbClr val="4538A8"/>
                </a:solidFill>
                <a:latin typeface="Arial"/>
                <a:cs typeface="Arial"/>
              </a:rPr>
              <a:t>CreatePartControl</a:t>
            </a:r>
            <a:r>
              <a:rPr lang="en-US" sz="2800" kern="0" dirty="0" smtClean="0">
                <a:solidFill>
                  <a:srgbClr val="4538A8"/>
                </a:solidFill>
                <a:latin typeface="Arial"/>
                <a:cs typeface="Arial"/>
              </a:rPr>
              <a:t> () method</a:t>
            </a:r>
            <a:endParaRPr lang="en-US" sz="2800" kern="0" dirty="0">
              <a:solidFill>
                <a:srgbClr val="4538A8"/>
              </a:solidFill>
              <a:latin typeface="Arial"/>
              <a:cs typeface="Arial"/>
            </a:endParaRPr>
          </a:p>
        </p:txBody>
      </p:sp>
      <p:sp>
        <p:nvSpPr>
          <p:cNvPr id="3" name="Content Placeholder 2"/>
          <p:cNvSpPr>
            <a:spLocks noGrp="1"/>
          </p:cNvSpPr>
          <p:nvPr>
            <p:ph idx="1"/>
          </p:nvPr>
        </p:nvSpPr>
        <p:spPr/>
        <p:txBody>
          <a:bodyPr>
            <a:normAutofit/>
          </a:bodyPr>
          <a:lstStyle/>
          <a:p>
            <a:r>
              <a:rPr lang="en-US" dirty="0" err="1"/>
              <a:t>createPartControl</a:t>
            </a:r>
            <a:r>
              <a:rPr lang="en-US" dirty="0"/>
              <a:t>() is used to create the UI components of the View.</a:t>
            </a:r>
          </a:p>
          <a:p>
            <a:r>
              <a:rPr lang="en-US" dirty="0" err="1"/>
              <a:t>createPartControl</a:t>
            </a:r>
            <a:r>
              <a:rPr lang="en-US" dirty="0"/>
              <a:t>() will get as parameter a Composite which can be used to construct the user interface. This composite has by default a </a:t>
            </a:r>
            <a:r>
              <a:rPr lang="en-US" dirty="0" err="1"/>
              <a:t>FillLayout</a:t>
            </a:r>
            <a:r>
              <a:rPr lang="en-US" dirty="0"/>
              <a:t> layout manager assigned to it. This layout manager assigns the same space to all components equally.</a:t>
            </a:r>
          </a:p>
          <a:p>
            <a:r>
              <a:rPr lang="en-US" dirty="0" err="1"/>
              <a:t>setFocus</a:t>
            </a:r>
            <a:r>
              <a:rPr lang="en-US" dirty="0"/>
              <a:t>() must set the focus to a specific UI component.</a:t>
            </a:r>
          </a:p>
          <a:p>
            <a:endParaRPr lang="en-US" dirty="0"/>
          </a:p>
        </p:txBody>
      </p:sp>
    </p:spTree>
    <p:extLst>
      <p:ext uri="{BB962C8B-B14F-4D97-AF65-F5344CB8AC3E}">
        <p14:creationId xmlns:p14="http://schemas.microsoft.com/office/powerpoint/2010/main" val="178259733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smtClean="0">
                <a:solidFill>
                  <a:srgbClr val="4538A8"/>
                </a:solidFill>
                <a:latin typeface="Arial"/>
                <a:cs typeface="Arial"/>
              </a:rPr>
              <a:t>Adding a view to perspective via Code.</a:t>
            </a:r>
            <a:endParaRPr lang="en-US" sz="2800" kern="0" dirty="0">
              <a:solidFill>
                <a:srgbClr val="4538A8"/>
              </a:solidFill>
              <a:latin typeface="Arial"/>
              <a:cs typeface="Arial"/>
            </a:endParaRPr>
          </a:p>
        </p:txBody>
      </p:sp>
      <p:sp>
        <p:nvSpPr>
          <p:cNvPr id="3" name="Content Placeholder 2"/>
          <p:cNvSpPr>
            <a:spLocks noGrp="1"/>
          </p:cNvSpPr>
          <p:nvPr>
            <p:ph idx="1"/>
          </p:nvPr>
        </p:nvSpPr>
        <p:spPr/>
        <p:txBody>
          <a:bodyPr/>
          <a:lstStyle/>
          <a:p>
            <a:r>
              <a:rPr lang="en-US" dirty="0" smtClean="0"/>
              <a:t>A view can be added using the </a:t>
            </a:r>
            <a:r>
              <a:rPr lang="en-US" dirty="0" err="1" smtClean="0"/>
              <a:t>layout.addView</a:t>
            </a:r>
            <a:r>
              <a:rPr lang="en-US" dirty="0" smtClean="0"/>
              <a:t>() in the </a:t>
            </a:r>
            <a:r>
              <a:rPr lang="en-US" dirty="0" err="1" smtClean="0"/>
              <a:t>createInitialLayout</a:t>
            </a:r>
            <a:r>
              <a:rPr lang="en-US" dirty="0" smtClean="0"/>
              <a:t>() method.</a:t>
            </a:r>
          </a:p>
          <a:p>
            <a:endParaRPr lang="en-US" dirty="0" smtClean="0"/>
          </a:p>
          <a:p>
            <a:pPr marL="0" indent="0">
              <a:buNone/>
            </a:pPr>
            <a:r>
              <a:rPr lang="en-US" sz="2000" i="1" dirty="0" smtClean="0">
                <a:solidFill>
                  <a:srgbClr val="002060"/>
                </a:solidFill>
              </a:rPr>
              <a:t>public </a:t>
            </a:r>
            <a:r>
              <a:rPr lang="en-US" sz="2000" i="1" dirty="0">
                <a:solidFill>
                  <a:srgbClr val="002060"/>
                </a:solidFill>
              </a:rPr>
              <a:t>class Perspective implements </a:t>
            </a:r>
            <a:r>
              <a:rPr lang="en-US" sz="2000" i="1" dirty="0" err="1">
                <a:solidFill>
                  <a:srgbClr val="002060"/>
                </a:solidFill>
              </a:rPr>
              <a:t>IPerspectiveFactory</a:t>
            </a:r>
            <a:r>
              <a:rPr lang="en-US" sz="2000" i="1" dirty="0">
                <a:solidFill>
                  <a:srgbClr val="002060"/>
                </a:solidFill>
              </a:rPr>
              <a:t> </a:t>
            </a:r>
            <a:endParaRPr lang="en-US" sz="2000" i="1" dirty="0" smtClean="0">
              <a:solidFill>
                <a:srgbClr val="002060"/>
              </a:solidFill>
            </a:endParaRPr>
          </a:p>
          <a:p>
            <a:r>
              <a:rPr lang="en-US" sz="2000" i="1" dirty="0" smtClean="0">
                <a:solidFill>
                  <a:srgbClr val="002060"/>
                </a:solidFill>
              </a:rPr>
              <a:t>{ </a:t>
            </a:r>
            <a:r>
              <a:rPr lang="en-US" sz="2000" i="1" dirty="0">
                <a:solidFill>
                  <a:srgbClr val="002060"/>
                </a:solidFill>
              </a:rPr>
              <a:t>public void </a:t>
            </a:r>
            <a:r>
              <a:rPr lang="en-US" sz="2000" i="1" dirty="0" err="1">
                <a:solidFill>
                  <a:srgbClr val="002060"/>
                </a:solidFill>
              </a:rPr>
              <a:t>createInitialLayout</a:t>
            </a:r>
            <a:r>
              <a:rPr lang="en-US" sz="2000" i="1" dirty="0">
                <a:solidFill>
                  <a:srgbClr val="002060"/>
                </a:solidFill>
              </a:rPr>
              <a:t>(</a:t>
            </a:r>
            <a:r>
              <a:rPr lang="en-US" sz="2000" i="1" dirty="0" err="1">
                <a:solidFill>
                  <a:srgbClr val="002060"/>
                </a:solidFill>
              </a:rPr>
              <a:t>IPageLayout</a:t>
            </a:r>
            <a:r>
              <a:rPr lang="en-US" sz="2000" i="1" dirty="0">
                <a:solidFill>
                  <a:srgbClr val="002060"/>
                </a:solidFill>
              </a:rPr>
              <a:t> layout</a:t>
            </a:r>
            <a:r>
              <a:rPr lang="en-US" sz="2000" i="1" dirty="0" smtClean="0">
                <a:solidFill>
                  <a:srgbClr val="002060"/>
                </a:solidFill>
              </a:rPr>
              <a:t>)</a:t>
            </a:r>
          </a:p>
          <a:p>
            <a:r>
              <a:rPr lang="en-US" sz="2000" i="1" dirty="0" smtClean="0">
                <a:solidFill>
                  <a:srgbClr val="002060"/>
                </a:solidFill>
              </a:rPr>
              <a:t> </a:t>
            </a:r>
            <a:r>
              <a:rPr lang="en-US" sz="2000" i="1" dirty="0">
                <a:solidFill>
                  <a:srgbClr val="002060"/>
                </a:solidFill>
              </a:rPr>
              <a:t>{ </a:t>
            </a:r>
            <a:r>
              <a:rPr lang="en-US" sz="2000" i="1" dirty="0" err="1" smtClean="0">
                <a:solidFill>
                  <a:srgbClr val="002060"/>
                </a:solidFill>
              </a:rPr>
              <a:t>layout.addView</a:t>
            </a:r>
            <a:r>
              <a:rPr lang="en-US" sz="2000" i="1" dirty="0" smtClean="0">
                <a:solidFill>
                  <a:srgbClr val="002060"/>
                </a:solidFill>
              </a:rPr>
              <a:t>(VIEW.ID, </a:t>
            </a:r>
            <a:r>
              <a:rPr lang="en-US" sz="2000" i="1" dirty="0" err="1" smtClean="0">
                <a:solidFill>
                  <a:srgbClr val="002060"/>
                </a:solidFill>
              </a:rPr>
              <a:t>IPageLayout.TOP</a:t>
            </a:r>
            <a:r>
              <a:rPr lang="en-US" sz="2000" i="1" dirty="0">
                <a:solidFill>
                  <a:srgbClr val="002060"/>
                </a:solidFill>
              </a:rPr>
              <a:t>, </a:t>
            </a:r>
            <a:r>
              <a:rPr lang="en-US" sz="2000" i="1" dirty="0" err="1">
                <a:solidFill>
                  <a:srgbClr val="002060"/>
                </a:solidFill>
              </a:rPr>
              <a:t>IPageLayout.RATIO_MAX</a:t>
            </a:r>
            <a:r>
              <a:rPr lang="en-US" sz="2000" i="1" dirty="0">
                <a:solidFill>
                  <a:srgbClr val="002060"/>
                </a:solidFill>
              </a:rPr>
              <a:t>, </a:t>
            </a:r>
            <a:r>
              <a:rPr lang="en-US" sz="2000" i="1" dirty="0" smtClean="0">
                <a:solidFill>
                  <a:srgbClr val="002060"/>
                </a:solidFill>
              </a:rPr>
              <a:t>  </a:t>
            </a:r>
            <a:r>
              <a:rPr lang="en-US" sz="2000" i="1" dirty="0" err="1" smtClean="0">
                <a:solidFill>
                  <a:srgbClr val="002060"/>
                </a:solidFill>
              </a:rPr>
              <a:t>IPageLayout.ID_EDITOR_AREA</a:t>
            </a:r>
            <a:r>
              <a:rPr lang="en-US" sz="2000" i="1" dirty="0">
                <a:solidFill>
                  <a:srgbClr val="002060"/>
                </a:solidFill>
              </a:rPr>
              <a:t>); </a:t>
            </a:r>
            <a:endParaRPr lang="en-US" sz="2000" i="1" dirty="0" smtClean="0">
              <a:solidFill>
                <a:srgbClr val="002060"/>
              </a:solidFill>
            </a:endParaRPr>
          </a:p>
          <a:p>
            <a:r>
              <a:rPr lang="en-US" sz="2000" i="1" dirty="0" smtClean="0">
                <a:solidFill>
                  <a:srgbClr val="002060"/>
                </a:solidFill>
              </a:rPr>
              <a:t>} </a:t>
            </a:r>
            <a:r>
              <a:rPr lang="en-US" sz="2000" i="1" dirty="0">
                <a:solidFill>
                  <a:srgbClr val="002060"/>
                </a:solidFill>
              </a:rPr>
              <a:t>}</a:t>
            </a:r>
          </a:p>
        </p:txBody>
      </p:sp>
    </p:spTree>
    <p:extLst>
      <p:ext uri="{BB962C8B-B14F-4D97-AF65-F5344CB8AC3E}">
        <p14:creationId xmlns:p14="http://schemas.microsoft.com/office/powerpoint/2010/main" val="36684280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via Extension point</a:t>
            </a:r>
          </a:p>
        </p:txBody>
      </p:sp>
      <p:pic>
        <p:nvPicPr>
          <p:cNvPr id="4" name="Content Placeholder 3"/>
          <p:cNvPicPr>
            <a:picLocks noGrp="1" noChangeAspect="1"/>
          </p:cNvPicPr>
          <p:nvPr>
            <p:ph idx="1"/>
          </p:nvPr>
        </p:nvPicPr>
        <p:blipFill>
          <a:blip r:embed="rId2"/>
          <a:stretch>
            <a:fillRect/>
          </a:stretch>
        </p:blipFill>
        <p:spPr>
          <a:xfrm>
            <a:off x="838201" y="1320528"/>
            <a:ext cx="8819606" cy="4098438"/>
          </a:xfrm>
          <a:prstGeom prst="rect">
            <a:avLst/>
          </a:prstGeom>
        </p:spPr>
      </p:pic>
    </p:spTree>
    <p:extLst>
      <p:ext uri="{BB962C8B-B14F-4D97-AF65-F5344CB8AC3E}">
        <p14:creationId xmlns:p14="http://schemas.microsoft.com/office/powerpoint/2010/main" val="148725324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JFACE viewers</a:t>
            </a:r>
          </a:p>
        </p:txBody>
      </p:sp>
      <p:sp>
        <p:nvSpPr>
          <p:cNvPr id="3" name="Content Placeholder 2"/>
          <p:cNvSpPr>
            <a:spLocks noGrp="1"/>
          </p:cNvSpPr>
          <p:nvPr>
            <p:ph idx="1"/>
          </p:nvPr>
        </p:nvSpPr>
        <p:spPr/>
        <p:txBody>
          <a:bodyPr/>
          <a:lstStyle/>
          <a:p>
            <a:r>
              <a:rPr lang="en-US" dirty="0" smtClean="0"/>
              <a:t>JFACE viewers are actually the wrappers on top of the SWT </a:t>
            </a:r>
            <a:r>
              <a:rPr lang="en-US" smtClean="0"/>
              <a:t>widgets </a:t>
            </a:r>
            <a:endParaRPr lang="en-US" dirty="0" smtClean="0"/>
          </a:p>
          <a:p>
            <a:r>
              <a:rPr lang="en-US" dirty="0" smtClean="0"/>
              <a:t>The most common of the JFACE viewers are the viewers for SWT table and Tree.</a:t>
            </a:r>
          </a:p>
          <a:p>
            <a:r>
              <a:rPr lang="en-US" dirty="0" smtClean="0"/>
              <a:t>JFACE uses the concept of Databinding to bind the data and the widget and provides a viewer which can be used easily to display tabular or Structured data using the underlying SWT widgets for Table and Tree , without having to deal with the low level details of the table.</a:t>
            </a:r>
            <a:endParaRPr lang="en-US" dirty="0"/>
          </a:p>
        </p:txBody>
      </p:sp>
    </p:spTree>
    <p:extLst>
      <p:ext uri="{BB962C8B-B14F-4D97-AF65-F5344CB8AC3E}">
        <p14:creationId xmlns:p14="http://schemas.microsoft.com/office/powerpoint/2010/main" val="32227596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Structured Viewers</a:t>
            </a:r>
          </a:p>
        </p:txBody>
      </p:sp>
      <p:sp>
        <p:nvSpPr>
          <p:cNvPr id="3" name="Content Placeholder 2"/>
          <p:cNvSpPr>
            <a:spLocks noGrp="1"/>
          </p:cNvSpPr>
          <p:nvPr>
            <p:ph idx="1"/>
          </p:nvPr>
        </p:nvSpPr>
        <p:spPr/>
        <p:txBody>
          <a:bodyPr/>
          <a:lstStyle/>
          <a:p>
            <a:pPr marL="0" indent="0">
              <a:buNone/>
            </a:pPr>
            <a:r>
              <a:rPr lang="en-US" dirty="0" err="1"/>
              <a:t>JFace</a:t>
            </a:r>
            <a:r>
              <a:rPr lang="en-US" dirty="0"/>
              <a:t> includes the following basic types of viewers:</a:t>
            </a:r>
          </a:p>
          <a:p>
            <a:r>
              <a:rPr lang="en-US" dirty="0" err="1" smtClean="0"/>
              <a:t>ListViewer</a:t>
            </a:r>
            <a:r>
              <a:rPr lang="en-US" dirty="0" smtClean="0"/>
              <a:t> </a:t>
            </a:r>
            <a:r>
              <a:rPr lang="en-US" dirty="0"/>
              <a:t>connects to an SWT List widget. </a:t>
            </a:r>
            <a:endParaRPr lang="en-US" dirty="0" smtClean="0"/>
          </a:p>
          <a:p>
            <a:r>
              <a:rPr lang="en-US" dirty="0" err="1"/>
              <a:t>TableViewer</a:t>
            </a:r>
            <a:r>
              <a:rPr lang="en-US" dirty="0"/>
              <a:t> connects to an SWT Table widget.</a:t>
            </a:r>
            <a:endParaRPr lang="en-US" dirty="0" smtClean="0"/>
          </a:p>
          <a:p>
            <a:r>
              <a:rPr lang="en-US" dirty="0" err="1"/>
              <a:t>TreeViewer</a:t>
            </a:r>
            <a:r>
              <a:rPr lang="en-US" dirty="0"/>
              <a:t> connects to an SWT Tree widget</a:t>
            </a:r>
            <a:r>
              <a:rPr lang="en-US" dirty="0" smtClean="0"/>
              <a:t>.</a:t>
            </a:r>
          </a:p>
          <a:p>
            <a:endParaRPr lang="en-US" dirty="0"/>
          </a:p>
        </p:txBody>
      </p:sp>
    </p:spTree>
    <p:extLst>
      <p:ext uri="{BB962C8B-B14F-4D97-AF65-F5344CB8AC3E}">
        <p14:creationId xmlns:p14="http://schemas.microsoft.com/office/powerpoint/2010/main" val="24167541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Content Providers and Label Providers</a:t>
            </a:r>
          </a:p>
        </p:txBody>
      </p:sp>
      <p:sp>
        <p:nvSpPr>
          <p:cNvPr id="3" name="Content Placeholder 2"/>
          <p:cNvSpPr>
            <a:spLocks noGrp="1"/>
          </p:cNvSpPr>
          <p:nvPr>
            <p:ph idx="1"/>
          </p:nvPr>
        </p:nvSpPr>
        <p:spPr/>
        <p:txBody>
          <a:bodyPr/>
          <a:lstStyle/>
          <a:p>
            <a:r>
              <a:rPr lang="en-US" dirty="0" smtClean="0"/>
              <a:t>In Eclipse the, JFACE viewers take care of data binding and the presentation of the data using two special interfaces called the </a:t>
            </a:r>
            <a:r>
              <a:rPr lang="en-US" dirty="0" err="1" smtClean="0"/>
              <a:t>IContentProvider</a:t>
            </a:r>
            <a:r>
              <a:rPr lang="en-US" dirty="0" smtClean="0"/>
              <a:t> and the </a:t>
            </a:r>
            <a:r>
              <a:rPr lang="en-US" dirty="0" err="1" smtClean="0"/>
              <a:t>ILabel</a:t>
            </a:r>
            <a:r>
              <a:rPr lang="en-US" dirty="0" smtClean="0"/>
              <a:t> provider.</a:t>
            </a:r>
          </a:p>
          <a:p>
            <a:r>
              <a:rPr lang="en-US" dirty="0" smtClean="0"/>
              <a:t>The Content provider manages the data model for the view to be displayed in the viewer </a:t>
            </a:r>
          </a:p>
          <a:p>
            <a:r>
              <a:rPr lang="en-US" dirty="0" smtClean="0"/>
              <a:t>The Label Provider manages how the data is presented on the viewer.</a:t>
            </a:r>
            <a:endParaRPr lang="en-US" dirty="0"/>
          </a:p>
        </p:txBody>
      </p:sp>
    </p:spTree>
    <p:extLst>
      <p:ext uri="{BB962C8B-B14F-4D97-AF65-F5344CB8AC3E}">
        <p14:creationId xmlns:p14="http://schemas.microsoft.com/office/powerpoint/2010/main" val="99025566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kern="0" dirty="0">
                <a:solidFill>
                  <a:srgbClr val="4538A8"/>
                </a:solidFill>
                <a:latin typeface="Arial"/>
                <a:cs typeface="Arial"/>
              </a:rPr>
              <a:t>How does the content Provider work?</a:t>
            </a:r>
          </a:p>
        </p:txBody>
      </p:sp>
      <p:sp>
        <p:nvSpPr>
          <p:cNvPr id="3" name="Content Placeholder 2"/>
          <p:cNvSpPr>
            <a:spLocks noGrp="1"/>
          </p:cNvSpPr>
          <p:nvPr>
            <p:ph idx="1"/>
          </p:nvPr>
        </p:nvSpPr>
        <p:spPr/>
        <p:txBody>
          <a:bodyPr/>
          <a:lstStyle/>
          <a:p>
            <a:r>
              <a:rPr lang="en-US" dirty="0" smtClean="0"/>
              <a:t>The content provider has few methods which are supposed to be implemented by the user.</a:t>
            </a:r>
          </a:p>
          <a:p>
            <a:r>
              <a:rPr lang="en-US" dirty="0" smtClean="0"/>
              <a:t>These methods specify the structuring of the data.</a:t>
            </a:r>
          </a:p>
          <a:p>
            <a:r>
              <a:rPr lang="en-US" dirty="0" smtClean="0"/>
              <a:t>The </a:t>
            </a:r>
            <a:r>
              <a:rPr lang="en-US" dirty="0" err="1" smtClean="0"/>
              <a:t>setInput</a:t>
            </a:r>
            <a:r>
              <a:rPr lang="en-US" dirty="0" smtClean="0"/>
              <a:t>() method of the viewer invokes the </a:t>
            </a:r>
            <a:r>
              <a:rPr lang="en-US" dirty="0" err="1" smtClean="0"/>
              <a:t>contentProvider</a:t>
            </a:r>
            <a:r>
              <a:rPr lang="en-US" dirty="0" smtClean="0"/>
              <a:t> APIs.</a:t>
            </a:r>
          </a:p>
          <a:p>
            <a:endParaRPr lang="en-US" dirty="0" smtClean="0"/>
          </a:p>
        </p:txBody>
      </p:sp>
    </p:spTree>
    <p:extLst>
      <p:ext uri="{BB962C8B-B14F-4D97-AF65-F5344CB8AC3E}">
        <p14:creationId xmlns:p14="http://schemas.microsoft.com/office/powerpoint/2010/main" val="380524571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1580" y="433705"/>
            <a:ext cx="10515600" cy="1325563"/>
          </a:xfrm>
        </p:spPr>
        <p:txBody>
          <a:bodyPr>
            <a:normAutofit/>
          </a:bodyPr>
          <a:lstStyle/>
          <a:p>
            <a:r>
              <a:rPr lang="en-US" sz="2800" kern="0" dirty="0" err="1">
                <a:solidFill>
                  <a:srgbClr val="4538A8"/>
                </a:solidFill>
                <a:latin typeface="Arial"/>
                <a:cs typeface="Arial"/>
              </a:rPr>
              <a:t>IStructuredContentProvider</a:t>
            </a:r>
            <a:endParaRPr lang="en-US" sz="2800" kern="0" dirty="0">
              <a:solidFill>
                <a:srgbClr val="4538A8"/>
              </a:solidFill>
              <a:latin typeface="Arial"/>
              <a:cs typeface="Arial"/>
            </a:endParaRPr>
          </a:p>
        </p:txBody>
      </p:sp>
      <p:sp>
        <p:nvSpPr>
          <p:cNvPr id="3" name="Content Placeholder 2"/>
          <p:cNvSpPr>
            <a:spLocks noGrp="1"/>
          </p:cNvSpPr>
          <p:nvPr>
            <p:ph idx="1"/>
          </p:nvPr>
        </p:nvSpPr>
        <p:spPr/>
        <p:txBody>
          <a:bodyPr/>
          <a:lstStyle/>
          <a:p>
            <a:r>
              <a:rPr lang="en-US" dirty="0" smtClean="0"/>
              <a:t>The List viewer and the </a:t>
            </a:r>
            <a:r>
              <a:rPr lang="en-US" dirty="0" err="1" smtClean="0"/>
              <a:t>Tableviewer</a:t>
            </a:r>
            <a:r>
              <a:rPr lang="en-US" dirty="0" smtClean="0"/>
              <a:t> generally use an implementation of the </a:t>
            </a:r>
            <a:r>
              <a:rPr lang="en-US" dirty="0" err="1" smtClean="0"/>
              <a:t>IStructuredContent</a:t>
            </a:r>
            <a:r>
              <a:rPr lang="en-US" dirty="0" smtClean="0"/>
              <a:t> Provider like the </a:t>
            </a:r>
            <a:r>
              <a:rPr lang="en-US" dirty="0" err="1" smtClean="0"/>
              <a:t>ArrayContentProvider</a:t>
            </a:r>
            <a:endParaRPr lang="en-US" dirty="0" smtClean="0"/>
          </a:p>
          <a:p>
            <a:endParaRPr lang="en-US" dirty="0"/>
          </a:p>
          <a:p>
            <a:endParaRPr lang="en-US" dirty="0" smtClean="0"/>
          </a:p>
          <a:p>
            <a:endParaRPr lang="en-US" dirty="0"/>
          </a:p>
          <a:p>
            <a:r>
              <a:rPr lang="en-US" dirty="0" smtClean="0"/>
              <a:t>Here the </a:t>
            </a:r>
            <a:r>
              <a:rPr lang="en-US" dirty="0" err="1" smtClean="0"/>
              <a:t>getElements</a:t>
            </a:r>
            <a:r>
              <a:rPr lang="en-US" dirty="0" smtClean="0"/>
              <a:t> () method is overridden by the </a:t>
            </a:r>
            <a:r>
              <a:rPr lang="en-US" dirty="0" err="1" smtClean="0"/>
              <a:t>ArrayContentProvider</a:t>
            </a:r>
            <a:r>
              <a:rPr lang="en-US" dirty="0" smtClean="0"/>
              <a:t> to provide the data as an array of the </a:t>
            </a:r>
            <a:r>
              <a:rPr lang="en-US" dirty="0" err="1" smtClean="0"/>
              <a:t>datamodel</a:t>
            </a:r>
            <a:r>
              <a:rPr lang="en-US" dirty="0" smtClean="0"/>
              <a:t> objects.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6266" y="2800294"/>
            <a:ext cx="2636748" cy="1287892"/>
          </a:xfrm>
          <a:prstGeom prst="rect">
            <a:avLst/>
          </a:prstGeom>
        </p:spPr>
      </p:pic>
    </p:spTree>
    <p:extLst>
      <p:ext uri="{BB962C8B-B14F-4D97-AF65-F5344CB8AC3E}">
        <p14:creationId xmlns:p14="http://schemas.microsoft.com/office/powerpoint/2010/main" val="258945170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err="1">
                <a:solidFill>
                  <a:srgbClr val="4538A8"/>
                </a:solidFill>
                <a:latin typeface="Arial"/>
                <a:cs typeface="Arial"/>
              </a:rPr>
              <a:t>ITreeContentProvider</a:t>
            </a:r>
            <a:endParaRPr lang="en-US" sz="2800" kern="0" dirty="0">
              <a:solidFill>
                <a:srgbClr val="4538A8"/>
              </a:solidFill>
              <a:latin typeface="Arial"/>
              <a:cs typeface="Arial"/>
            </a:endParaRPr>
          </a:p>
        </p:txBody>
      </p:sp>
      <p:sp>
        <p:nvSpPr>
          <p:cNvPr id="3" name="Content Placeholder 2"/>
          <p:cNvSpPr>
            <a:spLocks noGrp="1"/>
          </p:cNvSpPr>
          <p:nvPr>
            <p:ph idx="1"/>
          </p:nvPr>
        </p:nvSpPr>
        <p:spPr/>
        <p:txBody>
          <a:bodyPr/>
          <a:lstStyle/>
          <a:p>
            <a:r>
              <a:rPr lang="en-US" dirty="0" smtClean="0"/>
              <a:t>The </a:t>
            </a:r>
            <a:r>
              <a:rPr lang="en-US" dirty="0" err="1" smtClean="0"/>
              <a:t>Treeviewer</a:t>
            </a:r>
            <a:r>
              <a:rPr lang="en-US" dirty="0" smtClean="0"/>
              <a:t> uses an implementation of the </a:t>
            </a:r>
            <a:r>
              <a:rPr lang="en-US" dirty="0" err="1" smtClean="0"/>
              <a:t>ITreeContentProvider</a:t>
            </a:r>
            <a:r>
              <a:rPr lang="en-US" dirty="0" smtClean="0"/>
              <a:t>.</a:t>
            </a:r>
          </a:p>
          <a:p>
            <a:endParaRPr lang="en-US" dirty="0" smtClean="0"/>
          </a:p>
          <a:p>
            <a:endParaRPr lang="en-US" dirty="0"/>
          </a:p>
          <a:p>
            <a:endParaRPr lang="en-US" dirty="0" smtClean="0"/>
          </a:p>
          <a:p>
            <a:endParaRPr lang="en-US" dirty="0"/>
          </a:p>
          <a:p>
            <a:r>
              <a:rPr lang="en-US" dirty="0" smtClean="0"/>
              <a:t>The </a:t>
            </a:r>
            <a:r>
              <a:rPr lang="en-US" dirty="0" err="1" smtClean="0"/>
              <a:t>ITreeContentProvider</a:t>
            </a:r>
            <a:r>
              <a:rPr lang="en-US" dirty="0" smtClean="0"/>
              <a:t> specifies APIs which help in determining the tree / parent-child structure of the tree items </a:t>
            </a:r>
          </a:p>
          <a:p>
            <a:pPr marL="0" indent="0">
              <a:buNone/>
            </a:pPr>
            <a:r>
              <a:rPr lang="en-US" dirty="0" smtClean="0"/>
              <a:t> </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7362" y="2461921"/>
            <a:ext cx="2712955" cy="1539373"/>
          </a:xfrm>
          <a:prstGeom prst="rect">
            <a:avLst/>
          </a:prstGeom>
        </p:spPr>
      </p:pic>
    </p:spTree>
    <p:extLst>
      <p:ext uri="{BB962C8B-B14F-4D97-AF65-F5344CB8AC3E}">
        <p14:creationId xmlns:p14="http://schemas.microsoft.com/office/powerpoint/2010/main" val="133445055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err="1">
                <a:solidFill>
                  <a:srgbClr val="4538A8"/>
                </a:solidFill>
                <a:latin typeface="Arial"/>
                <a:cs typeface="Arial"/>
              </a:rPr>
              <a:t>ITreeContentProvider</a:t>
            </a:r>
            <a:r>
              <a:rPr lang="en-US" sz="2800" kern="0" dirty="0">
                <a:solidFill>
                  <a:srgbClr val="4538A8"/>
                </a:solidFill>
                <a:latin typeface="Arial"/>
                <a:cs typeface="Arial"/>
              </a:rPr>
              <a:t> APIs</a:t>
            </a:r>
          </a:p>
        </p:txBody>
      </p:sp>
      <p:sp>
        <p:nvSpPr>
          <p:cNvPr id="3" name="Content Placeholder 2"/>
          <p:cNvSpPr>
            <a:spLocks noGrp="1"/>
          </p:cNvSpPr>
          <p:nvPr>
            <p:ph idx="1"/>
          </p:nvPr>
        </p:nvSpPr>
        <p:spPr/>
        <p:txBody>
          <a:bodyPr/>
          <a:lstStyle/>
          <a:p>
            <a:r>
              <a:rPr lang="en-US" dirty="0" smtClean="0"/>
              <a:t>Apart from the </a:t>
            </a:r>
            <a:r>
              <a:rPr lang="en-US" dirty="0" err="1" smtClean="0"/>
              <a:t>getElements</a:t>
            </a:r>
            <a:r>
              <a:rPr lang="en-US" dirty="0" smtClean="0"/>
              <a:t> () method as in </a:t>
            </a:r>
            <a:r>
              <a:rPr lang="en-US" dirty="0" err="1" smtClean="0"/>
              <a:t>TableViewer</a:t>
            </a:r>
            <a:r>
              <a:rPr lang="en-US" dirty="0" smtClean="0"/>
              <a:t> and </a:t>
            </a:r>
            <a:r>
              <a:rPr lang="en-US" dirty="0" err="1" smtClean="0"/>
              <a:t>ListViewer</a:t>
            </a:r>
            <a:r>
              <a:rPr lang="en-US" dirty="0" smtClean="0"/>
              <a:t> the </a:t>
            </a:r>
            <a:r>
              <a:rPr lang="en-US" dirty="0" err="1" smtClean="0"/>
              <a:t>TreeViewer</a:t>
            </a:r>
            <a:r>
              <a:rPr lang="en-US" dirty="0" smtClean="0"/>
              <a:t> has methods to specify the </a:t>
            </a:r>
          </a:p>
          <a:p>
            <a:endParaRPr lang="en-US" dirty="0" smtClean="0"/>
          </a:p>
          <a:p>
            <a:pPr>
              <a:buFont typeface="Wingdings" panose="05000000000000000000" pitchFamily="2" charset="2"/>
              <a:buChar char="Ø"/>
            </a:pPr>
            <a:r>
              <a:rPr lang="en-US" dirty="0"/>
              <a:t>P</a:t>
            </a:r>
            <a:r>
              <a:rPr lang="en-US" dirty="0" smtClean="0"/>
              <a:t>arent of a given data model object.</a:t>
            </a:r>
          </a:p>
          <a:p>
            <a:pPr>
              <a:buFont typeface="Wingdings" panose="05000000000000000000" pitchFamily="2" charset="2"/>
              <a:buChar char="Ø"/>
            </a:pPr>
            <a:r>
              <a:rPr lang="en-US" dirty="0" smtClean="0"/>
              <a:t>The children of the data model object </a:t>
            </a:r>
          </a:p>
          <a:p>
            <a:pPr>
              <a:buFont typeface="Wingdings" panose="05000000000000000000" pitchFamily="2" charset="2"/>
              <a:buChar char="Ø"/>
            </a:pPr>
            <a:r>
              <a:rPr lang="en-US" dirty="0" smtClean="0"/>
              <a:t>A Boolean </a:t>
            </a:r>
            <a:r>
              <a:rPr lang="en-US" dirty="0" err="1" smtClean="0"/>
              <a:t>hasChildren</a:t>
            </a:r>
            <a:r>
              <a:rPr lang="en-US" dirty="0" smtClean="0"/>
              <a:t> which tells if a data model object is a leaf node in the tree.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2662" y="2652421"/>
            <a:ext cx="2712955" cy="1539373"/>
          </a:xfrm>
          <a:prstGeom prst="rect">
            <a:avLst/>
          </a:prstGeom>
        </p:spPr>
      </p:pic>
    </p:spTree>
    <p:extLst>
      <p:ext uri="{BB962C8B-B14F-4D97-AF65-F5344CB8AC3E}">
        <p14:creationId xmlns:p14="http://schemas.microsoft.com/office/powerpoint/2010/main" val="15432127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p:txBody>
          <a:bodyPr/>
          <a:lstStyle/>
          <a:p>
            <a:pPr eaLnBrk="1" hangingPunct="1"/>
            <a:endParaRPr lang="en-US" altLang="en-US" dirty="0" smtClean="0"/>
          </a:p>
        </p:txBody>
      </p:sp>
      <p:pic>
        <p:nvPicPr>
          <p:cNvPr id="11" name="Content Placeholder 1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8636" y="1992312"/>
            <a:ext cx="8137328" cy="3946933"/>
          </a:xfrm>
        </p:spPr>
      </p:pic>
      <p:sp>
        <p:nvSpPr>
          <p:cNvPr id="6" name="Rectangle 2"/>
          <p:cNvSpPr txBox="1">
            <a:spLocks noChangeArrowheads="1"/>
          </p:cNvSpPr>
          <p:nvPr/>
        </p:nvSpPr>
        <p:spPr bwMode="auto">
          <a:xfrm>
            <a:off x="2965269" y="889000"/>
            <a:ext cx="8229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800">
                <a:solidFill>
                  <a:srgbClr val="4538A8"/>
                </a:solidFill>
                <a:latin typeface="+mj-lt"/>
                <a:ea typeface="+mj-ea"/>
                <a:cs typeface="+mj-cs"/>
              </a:defRPr>
            </a:lvl1pPr>
            <a:lvl2pPr algn="l" rtl="0" eaLnBrk="0" fontAlgn="base" hangingPunct="0">
              <a:spcBef>
                <a:spcPct val="0"/>
              </a:spcBef>
              <a:spcAft>
                <a:spcPct val="0"/>
              </a:spcAft>
              <a:defRPr sz="2800">
                <a:solidFill>
                  <a:srgbClr val="4538A8"/>
                </a:solidFill>
                <a:latin typeface="Arial" charset="0"/>
                <a:cs typeface="Arial" charset="0"/>
              </a:defRPr>
            </a:lvl2pPr>
            <a:lvl3pPr algn="l" rtl="0" eaLnBrk="0" fontAlgn="base" hangingPunct="0">
              <a:spcBef>
                <a:spcPct val="0"/>
              </a:spcBef>
              <a:spcAft>
                <a:spcPct val="0"/>
              </a:spcAft>
              <a:defRPr sz="2800">
                <a:solidFill>
                  <a:srgbClr val="4538A8"/>
                </a:solidFill>
                <a:latin typeface="Arial" charset="0"/>
                <a:cs typeface="Arial" charset="0"/>
              </a:defRPr>
            </a:lvl3pPr>
            <a:lvl4pPr algn="l" rtl="0" eaLnBrk="0" fontAlgn="base" hangingPunct="0">
              <a:spcBef>
                <a:spcPct val="0"/>
              </a:spcBef>
              <a:spcAft>
                <a:spcPct val="0"/>
              </a:spcAft>
              <a:defRPr sz="2800">
                <a:solidFill>
                  <a:srgbClr val="4538A8"/>
                </a:solidFill>
                <a:latin typeface="Arial" charset="0"/>
                <a:cs typeface="Arial" charset="0"/>
              </a:defRPr>
            </a:lvl4pPr>
            <a:lvl5pPr algn="l" rtl="0" eaLnBrk="0" fontAlgn="base" hangingPunct="0">
              <a:spcBef>
                <a:spcPct val="0"/>
              </a:spcBef>
              <a:spcAft>
                <a:spcPct val="0"/>
              </a:spcAft>
              <a:defRPr sz="2800">
                <a:solidFill>
                  <a:srgbClr val="4538A8"/>
                </a:solidFill>
                <a:latin typeface="Arial" charset="0"/>
                <a:cs typeface="Arial" charset="0"/>
              </a:defRPr>
            </a:lvl5pPr>
            <a:lvl6pPr marL="457200" algn="l" rtl="0" fontAlgn="base">
              <a:spcBef>
                <a:spcPct val="0"/>
              </a:spcBef>
              <a:spcAft>
                <a:spcPct val="0"/>
              </a:spcAft>
              <a:defRPr sz="2800">
                <a:solidFill>
                  <a:srgbClr val="4538A8"/>
                </a:solidFill>
                <a:latin typeface="Arial" charset="0"/>
                <a:cs typeface="Arial" charset="0"/>
              </a:defRPr>
            </a:lvl6pPr>
            <a:lvl7pPr marL="914400" algn="l" rtl="0" fontAlgn="base">
              <a:spcBef>
                <a:spcPct val="0"/>
              </a:spcBef>
              <a:spcAft>
                <a:spcPct val="0"/>
              </a:spcAft>
              <a:defRPr sz="2800">
                <a:solidFill>
                  <a:srgbClr val="4538A8"/>
                </a:solidFill>
                <a:latin typeface="Arial" charset="0"/>
                <a:cs typeface="Arial" charset="0"/>
              </a:defRPr>
            </a:lvl7pPr>
            <a:lvl8pPr marL="1371600" algn="l" rtl="0" fontAlgn="base">
              <a:spcBef>
                <a:spcPct val="0"/>
              </a:spcBef>
              <a:spcAft>
                <a:spcPct val="0"/>
              </a:spcAft>
              <a:defRPr sz="2800">
                <a:solidFill>
                  <a:srgbClr val="4538A8"/>
                </a:solidFill>
                <a:latin typeface="Arial" charset="0"/>
                <a:cs typeface="Arial" charset="0"/>
              </a:defRPr>
            </a:lvl8pPr>
            <a:lvl9pPr marL="1828800" algn="l" rtl="0" fontAlgn="base">
              <a:spcBef>
                <a:spcPct val="0"/>
              </a:spcBef>
              <a:spcAft>
                <a:spcPct val="0"/>
              </a:spcAft>
              <a:defRPr sz="2800">
                <a:solidFill>
                  <a:srgbClr val="4538A8"/>
                </a:solidFill>
                <a:latin typeface="Arial" charset="0"/>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800" b="0" i="0" u="none" strike="noStrike" kern="0" cap="none" spc="0" normalizeH="0" baseline="0" noProof="0" smtClean="0">
                <a:ln>
                  <a:noFill/>
                </a:ln>
                <a:solidFill>
                  <a:srgbClr val="4538A8"/>
                </a:solidFill>
                <a:effectLst/>
                <a:uLnTx/>
                <a:uFillTx/>
                <a:latin typeface="Arial"/>
                <a:ea typeface="+mj-ea"/>
                <a:cs typeface="Arial"/>
              </a:rPr>
              <a:t>What is Eclipse RCP?</a:t>
            </a:r>
            <a:endParaRPr kumimoji="0" lang="en-US" altLang="en-US" sz="2800" b="0" i="0" u="none" strike="noStrike" kern="0" cap="none" spc="0" normalizeH="0" baseline="0" noProof="0" dirty="0" smtClean="0">
              <a:ln>
                <a:noFill/>
              </a:ln>
              <a:solidFill>
                <a:srgbClr val="4538A8"/>
              </a:solidFill>
              <a:effectLst/>
              <a:uLnTx/>
              <a:uFillTx/>
              <a:latin typeface="Arial"/>
              <a:ea typeface="+mj-ea"/>
              <a:cs typeface="Arial"/>
            </a:endParaRPr>
          </a:p>
        </p:txBody>
      </p:sp>
      <p:sp>
        <p:nvSpPr>
          <p:cNvPr id="8" name="Rectangle 3"/>
          <p:cNvSpPr txBox="1">
            <a:spLocks noChangeArrowheads="1"/>
          </p:cNvSpPr>
          <p:nvPr/>
        </p:nvSpPr>
        <p:spPr bwMode="auto">
          <a:xfrm>
            <a:off x="863600" y="1635125"/>
            <a:ext cx="7597775"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10000"/>
              </a:spcBef>
              <a:spcAft>
                <a:spcPct val="20000"/>
              </a:spcAft>
              <a:buClr>
                <a:srgbClr val="4538A8"/>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10000"/>
              </a:spcBef>
              <a:spcAft>
                <a:spcPct val="20000"/>
              </a:spcAft>
              <a:buClr>
                <a:srgbClr val="4538A8"/>
              </a:buClr>
              <a:buFont typeface="Wingdings" panose="05000000000000000000" pitchFamily="2" charset="2"/>
              <a:buChar char="§"/>
              <a:defRPr sz="1600">
                <a:solidFill>
                  <a:schemeClr val="tx1"/>
                </a:solidFill>
                <a:latin typeface="+mn-lt"/>
                <a:cs typeface="+mn-cs"/>
              </a:defRPr>
            </a:lvl2pPr>
            <a:lvl3pPr marL="1143000" indent="-228600" algn="l" rtl="0" eaLnBrk="0" fontAlgn="base" hangingPunct="0">
              <a:spcBef>
                <a:spcPct val="10000"/>
              </a:spcBef>
              <a:spcAft>
                <a:spcPct val="20000"/>
              </a:spcAft>
              <a:buClr>
                <a:srgbClr val="4538A8"/>
              </a:buClr>
              <a:buFont typeface="Wingdings" panose="05000000000000000000" pitchFamily="2" charset="2"/>
              <a:buChar char="§"/>
              <a:defRPr sz="1600">
                <a:solidFill>
                  <a:schemeClr val="tx1"/>
                </a:solidFill>
                <a:latin typeface="+mn-lt"/>
                <a:cs typeface="+mn-cs"/>
              </a:defRPr>
            </a:lvl3pPr>
            <a:lvl4pPr marL="1600200" indent="-228600" algn="l" rtl="0" eaLnBrk="0" fontAlgn="base" hangingPunct="0">
              <a:spcBef>
                <a:spcPct val="10000"/>
              </a:spcBef>
              <a:spcAft>
                <a:spcPct val="20000"/>
              </a:spcAft>
              <a:buClr>
                <a:srgbClr val="4538A8"/>
              </a:buClr>
              <a:buFont typeface="Wingdings" panose="05000000000000000000" pitchFamily="2" charset="2"/>
              <a:buChar char="§"/>
              <a:defRPr sz="1600">
                <a:solidFill>
                  <a:schemeClr val="tx1"/>
                </a:solidFill>
                <a:latin typeface="+mn-lt"/>
                <a:cs typeface="+mn-cs"/>
              </a:defRPr>
            </a:lvl4pPr>
            <a:lvl5pPr marL="2057400" indent="-228600" algn="l" rtl="0" eaLnBrk="0" fontAlgn="base" hangingPunct="0">
              <a:spcBef>
                <a:spcPct val="10000"/>
              </a:spcBef>
              <a:spcAft>
                <a:spcPct val="20000"/>
              </a:spcAft>
              <a:buClr>
                <a:srgbClr val="4538A8"/>
              </a:buClr>
              <a:buFont typeface="Wingdings" panose="05000000000000000000" pitchFamily="2" charset="2"/>
              <a:buChar char="§"/>
              <a:defRPr sz="1600">
                <a:solidFill>
                  <a:schemeClr val="tx1"/>
                </a:solidFill>
                <a:latin typeface="+mn-lt"/>
                <a:cs typeface="+mn-cs"/>
              </a:defRPr>
            </a:lvl5pPr>
            <a:lvl6pPr marL="2514600" indent="-228600" algn="l" rtl="0" fontAlgn="base">
              <a:spcBef>
                <a:spcPct val="10000"/>
              </a:spcBef>
              <a:spcAft>
                <a:spcPct val="20000"/>
              </a:spcAft>
              <a:buClr>
                <a:srgbClr val="4538A8"/>
              </a:buClr>
              <a:buFont typeface="Wingdings" pitchFamily="2" charset="2"/>
              <a:buChar char="§"/>
              <a:defRPr sz="1600">
                <a:solidFill>
                  <a:schemeClr val="tx1"/>
                </a:solidFill>
                <a:latin typeface="+mn-lt"/>
                <a:cs typeface="+mn-cs"/>
              </a:defRPr>
            </a:lvl6pPr>
            <a:lvl7pPr marL="2971800" indent="-228600" algn="l" rtl="0" fontAlgn="base">
              <a:spcBef>
                <a:spcPct val="10000"/>
              </a:spcBef>
              <a:spcAft>
                <a:spcPct val="20000"/>
              </a:spcAft>
              <a:buClr>
                <a:srgbClr val="4538A8"/>
              </a:buClr>
              <a:buFont typeface="Wingdings" pitchFamily="2" charset="2"/>
              <a:buChar char="§"/>
              <a:defRPr sz="1600">
                <a:solidFill>
                  <a:schemeClr val="tx1"/>
                </a:solidFill>
                <a:latin typeface="+mn-lt"/>
                <a:cs typeface="+mn-cs"/>
              </a:defRPr>
            </a:lvl7pPr>
            <a:lvl8pPr marL="3429000" indent="-228600" algn="l" rtl="0" fontAlgn="base">
              <a:spcBef>
                <a:spcPct val="10000"/>
              </a:spcBef>
              <a:spcAft>
                <a:spcPct val="20000"/>
              </a:spcAft>
              <a:buClr>
                <a:srgbClr val="4538A8"/>
              </a:buClr>
              <a:buFont typeface="Wingdings" pitchFamily="2" charset="2"/>
              <a:buChar char="§"/>
              <a:defRPr sz="1600">
                <a:solidFill>
                  <a:schemeClr val="tx1"/>
                </a:solidFill>
                <a:latin typeface="+mn-lt"/>
                <a:cs typeface="+mn-cs"/>
              </a:defRPr>
            </a:lvl8pPr>
            <a:lvl9pPr marL="3886200" indent="-228600" algn="l" rtl="0" fontAlgn="base">
              <a:spcBef>
                <a:spcPct val="10000"/>
              </a:spcBef>
              <a:spcAft>
                <a:spcPct val="20000"/>
              </a:spcAft>
              <a:buClr>
                <a:srgbClr val="4538A8"/>
              </a:buClr>
              <a:buFont typeface="Wingdings" pitchFamily="2" charset="2"/>
              <a:buChar char="§"/>
              <a:defRPr sz="1600">
                <a:solidFill>
                  <a:schemeClr val="tx1"/>
                </a:solidFill>
                <a:latin typeface="+mn-lt"/>
                <a:cs typeface="+mn-cs"/>
              </a:defRPr>
            </a:lvl9pPr>
          </a:lstStyle>
          <a:p>
            <a:pPr marL="342900" marR="0" lvl="0" indent="-342900" algn="l" defTabSz="914400" rtl="0" eaLnBrk="1" fontAlgn="base" latinLnBrk="0" hangingPunct="1">
              <a:lnSpc>
                <a:spcPct val="100000"/>
              </a:lnSpc>
              <a:spcBef>
                <a:spcPct val="10000"/>
              </a:spcBef>
              <a:spcAft>
                <a:spcPct val="20000"/>
              </a:spcAft>
              <a:buClr>
                <a:srgbClr val="4538A8"/>
              </a:buClr>
              <a:buSzTx/>
              <a:buFont typeface="Wingdings" panose="05000000000000000000" pitchFamily="2" charset="2"/>
              <a:buChar char="§"/>
              <a:tabLst/>
              <a:defRPr/>
            </a:pPr>
            <a:r>
              <a:rPr kumimoji="0" lang="en-US" altLang="en-US" sz="2000" b="0" i="0" u="none" strike="noStrike" kern="0" cap="none" spc="0" normalizeH="0" baseline="0" noProof="0" dirty="0" smtClean="0">
                <a:ln>
                  <a:noFill/>
                </a:ln>
                <a:solidFill>
                  <a:srgbClr val="000000"/>
                </a:solidFill>
                <a:effectLst/>
                <a:uLnTx/>
                <a:uFillTx/>
                <a:latin typeface="Arial"/>
                <a:ea typeface="+mn-ea"/>
                <a:cs typeface="Arial"/>
              </a:rPr>
              <a:t>This is Eclipse, world famous Java IDE and generally cool tool.</a:t>
            </a:r>
            <a:endParaRPr kumimoji="0" lang="en-US" altLang="en-US" sz="3600" b="0" i="0" u="none" strike="noStrike" kern="0" cap="none" spc="0" normalizeH="0" baseline="0" noProof="0" dirty="0" smtClean="0">
              <a:ln>
                <a:noFill/>
              </a:ln>
              <a:solidFill>
                <a:srgbClr val="000000"/>
              </a:solidFill>
              <a:effectLst/>
              <a:uLnTx/>
              <a:uFillTx/>
              <a:latin typeface="Arial"/>
              <a:ea typeface="+mn-ea"/>
              <a:cs typeface="Arial"/>
            </a:endParaRPr>
          </a:p>
        </p:txBody>
      </p:sp>
      <p:sp>
        <p:nvSpPr>
          <p:cNvPr id="9" name="Rectangle 3"/>
          <p:cNvSpPr txBox="1">
            <a:spLocks noChangeArrowheads="1"/>
          </p:cNvSpPr>
          <p:nvPr/>
        </p:nvSpPr>
        <p:spPr bwMode="auto">
          <a:xfrm>
            <a:off x="1445623" y="5939246"/>
            <a:ext cx="6641894" cy="461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eaLnBrk="1" hangingPunct="1">
              <a:spcBef>
                <a:spcPct val="10000"/>
              </a:spcBef>
              <a:spcAft>
                <a:spcPct val="20000"/>
              </a:spcAft>
              <a:buClr>
                <a:srgbClr val="4538A8"/>
              </a:buClr>
              <a:buFont typeface="Wingdings" panose="05000000000000000000" pitchFamily="2" charset="2"/>
              <a:buChar char="§"/>
            </a:pPr>
            <a:r>
              <a:rPr lang="en-US" altLang="en-US" sz="2000" dirty="0"/>
              <a:t>This is Eclipse RCP, SPOT THE DIFFERENCE?</a:t>
            </a:r>
            <a:endParaRPr lang="en-US" altLang="en-US" sz="3600" dirty="0"/>
          </a:p>
        </p:txBody>
      </p:sp>
    </p:spTree>
    <p:extLst>
      <p:ext uri="{BB962C8B-B14F-4D97-AF65-F5344CB8AC3E}">
        <p14:creationId xmlns:p14="http://schemas.microsoft.com/office/powerpoint/2010/main" val="3266358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8">
                                            <p:txEl>
                                              <p:pRg st="0" end="0"/>
                                            </p:txEl>
                                          </p:spTgt>
                                        </p:tgtEl>
                                      </p:cBhvr>
                                    </p:animEffect>
                                    <p:set>
                                      <p:cBhvr>
                                        <p:cTn id="12" dur="1" fill="hold">
                                          <p:stCondLst>
                                            <p:cond delay="499"/>
                                          </p:stCondLst>
                                        </p:cTn>
                                        <p:tgtEl>
                                          <p:spTgt spid="8">
                                            <p:txEl>
                                              <p:pRg st="0" end="0"/>
                                            </p:txEl>
                                          </p:spTgt>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8" grpId="1" build="p"/>
      <p:bldP spid="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Label Provider</a:t>
            </a:r>
          </a:p>
        </p:txBody>
      </p:sp>
      <p:sp>
        <p:nvSpPr>
          <p:cNvPr id="3" name="Content Placeholder 2"/>
          <p:cNvSpPr>
            <a:spLocks noGrp="1"/>
          </p:cNvSpPr>
          <p:nvPr>
            <p:ph idx="1"/>
          </p:nvPr>
        </p:nvSpPr>
        <p:spPr/>
        <p:txBody>
          <a:bodyPr/>
          <a:lstStyle/>
          <a:p>
            <a:r>
              <a:rPr lang="en-US" dirty="0" smtClean="0"/>
              <a:t>The Label provider is the interface to be implemented to specify how data to be displayed for the given data model object .</a:t>
            </a:r>
          </a:p>
          <a:p>
            <a:pPr marL="0" indent="0">
              <a:buNone/>
            </a:pPr>
            <a:r>
              <a:rPr lang="en-US" dirty="0" smtClean="0"/>
              <a:t>The Label Provider implementations have two methods</a:t>
            </a:r>
          </a:p>
          <a:p>
            <a:pPr marL="0" indent="0">
              <a:buNone/>
            </a:pPr>
            <a:endParaRPr lang="en-US" dirty="0" smtClean="0"/>
          </a:p>
          <a:p>
            <a:pPr marL="0" indent="0">
              <a:buNone/>
            </a:pPr>
            <a:r>
              <a:rPr lang="en-US" dirty="0" err="1" smtClean="0"/>
              <a:t>getImage</a:t>
            </a:r>
            <a:r>
              <a:rPr lang="en-US" dirty="0" smtClean="0"/>
              <a:t>() to Specify image to be displayed.</a:t>
            </a:r>
          </a:p>
          <a:p>
            <a:pPr marL="0" indent="0">
              <a:buNone/>
            </a:pPr>
            <a:r>
              <a:rPr lang="en-US" dirty="0" err="1" smtClean="0"/>
              <a:t>getText</a:t>
            </a:r>
            <a:r>
              <a:rPr lang="en-US" dirty="0" smtClean="0"/>
              <a:t>() to specify the Text to be displayed </a:t>
            </a:r>
            <a:endParaRPr lang="en-US" dirty="0"/>
          </a:p>
          <a:p>
            <a:pPr marL="0" indent="0">
              <a:buNone/>
            </a:pPr>
            <a:r>
              <a:rPr lang="en-US" dirty="0" smtClean="0"/>
              <a:t> in the viewer.</a:t>
            </a:r>
            <a:endParaRPr lang="en-US" dirty="0"/>
          </a:p>
          <a:p>
            <a:pPr marL="0" indent="0">
              <a:buNone/>
            </a:pPr>
            <a:endParaRPr lang="en-US" dirty="0" smtClean="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0807" y="3295578"/>
            <a:ext cx="2827265" cy="1653683"/>
          </a:xfrm>
          <a:prstGeom prst="rect">
            <a:avLst/>
          </a:prstGeom>
        </p:spPr>
      </p:pic>
    </p:spTree>
    <p:extLst>
      <p:ext uri="{BB962C8B-B14F-4D97-AF65-F5344CB8AC3E}">
        <p14:creationId xmlns:p14="http://schemas.microsoft.com/office/powerpoint/2010/main" val="21585794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List Viewer</a:t>
            </a:r>
          </a:p>
        </p:txBody>
      </p:sp>
      <p:sp>
        <p:nvSpPr>
          <p:cNvPr id="3" name="Content Placeholder 2"/>
          <p:cNvSpPr>
            <a:spLocks noGrp="1"/>
          </p:cNvSpPr>
          <p:nvPr>
            <p:ph idx="1"/>
          </p:nvPr>
        </p:nvSpPr>
        <p:spPr/>
        <p:txBody>
          <a:bodyPr/>
          <a:lstStyle/>
          <a:p>
            <a:r>
              <a:rPr lang="en-US" dirty="0" smtClean="0"/>
              <a:t>This is the simplest of all </a:t>
            </a:r>
            <a:r>
              <a:rPr lang="en-US" dirty="0" err="1" smtClean="0"/>
              <a:t>JFace</a:t>
            </a:r>
            <a:r>
              <a:rPr lang="en-US" dirty="0" smtClean="0"/>
              <a:t> viewers </a:t>
            </a:r>
          </a:p>
          <a:p>
            <a:r>
              <a:rPr lang="en-US" dirty="0" smtClean="0"/>
              <a:t>The List viewer as the name suggested wraps up the List data and display as a List view with a single column.</a:t>
            </a:r>
          </a:p>
          <a:p>
            <a:r>
              <a:rPr lang="en-US" dirty="0" smtClean="0"/>
              <a:t>The List uses </a:t>
            </a:r>
            <a:r>
              <a:rPr lang="en-US" dirty="0" err="1" smtClean="0"/>
              <a:t>ArrayContentProvider</a:t>
            </a:r>
            <a:r>
              <a:rPr lang="en-US" dirty="0" smtClean="0"/>
              <a:t>() as the </a:t>
            </a:r>
            <a:r>
              <a:rPr lang="en-US" dirty="0" err="1" smtClean="0"/>
              <a:t>ContentProvider</a:t>
            </a:r>
            <a:r>
              <a:rPr lang="en-US" dirty="0" smtClean="0"/>
              <a:t>.</a:t>
            </a:r>
          </a:p>
          <a:p>
            <a:r>
              <a:rPr lang="en-US" dirty="0" smtClean="0"/>
              <a:t>Uses a Label provider for the text</a:t>
            </a:r>
            <a:r>
              <a:rPr lang="en-US" dirty="0"/>
              <a:t> </a:t>
            </a:r>
            <a:r>
              <a:rPr lang="en-US" dirty="0" smtClean="0"/>
              <a:t>to be shown in the table.</a:t>
            </a:r>
            <a:endParaRPr lang="en-US" dirty="0"/>
          </a:p>
        </p:txBody>
      </p:sp>
    </p:spTree>
    <p:extLst>
      <p:ext uri="{BB962C8B-B14F-4D97-AF65-F5344CB8AC3E}">
        <p14:creationId xmlns:p14="http://schemas.microsoft.com/office/powerpoint/2010/main" val="166467898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err="1">
                <a:solidFill>
                  <a:srgbClr val="4538A8"/>
                </a:solidFill>
                <a:latin typeface="Arial"/>
                <a:cs typeface="Arial"/>
              </a:rPr>
              <a:t>TableViewer</a:t>
            </a:r>
            <a:endParaRPr lang="en-US" sz="2800" kern="0" dirty="0">
              <a:solidFill>
                <a:srgbClr val="4538A8"/>
              </a:solidFill>
              <a:latin typeface="Arial"/>
              <a:cs typeface="Arial"/>
            </a:endParaRPr>
          </a:p>
        </p:txBody>
      </p:sp>
      <p:sp>
        <p:nvSpPr>
          <p:cNvPr id="3" name="Content Placeholder 2"/>
          <p:cNvSpPr>
            <a:spLocks noGrp="1"/>
          </p:cNvSpPr>
          <p:nvPr>
            <p:ph idx="1"/>
          </p:nvPr>
        </p:nvSpPr>
        <p:spPr/>
        <p:txBody>
          <a:bodyPr/>
          <a:lstStyle/>
          <a:p>
            <a:r>
              <a:rPr lang="en-US" dirty="0" smtClean="0"/>
              <a:t>This the viewer to display the SWT table.</a:t>
            </a:r>
          </a:p>
          <a:p>
            <a:r>
              <a:rPr lang="en-US" dirty="0" smtClean="0"/>
              <a:t>The Table viewer uses </a:t>
            </a:r>
            <a:r>
              <a:rPr lang="en-US" smtClean="0"/>
              <a:t>ArrayContent</a:t>
            </a:r>
            <a:r>
              <a:rPr lang="en-US" dirty="0" smtClean="0"/>
              <a:t> Provider , It can one or more columns to display the different fields/properties of the </a:t>
            </a:r>
            <a:r>
              <a:rPr lang="en-US" dirty="0" err="1" smtClean="0"/>
              <a:t>datamodel</a:t>
            </a:r>
            <a:r>
              <a:rPr lang="en-US" dirty="0" smtClean="0"/>
              <a:t> object.</a:t>
            </a:r>
          </a:p>
          <a:p>
            <a:r>
              <a:rPr lang="en-US" dirty="0" smtClean="0"/>
              <a:t>Each column can have its own label Provider.</a:t>
            </a:r>
          </a:p>
        </p:txBody>
      </p:sp>
    </p:spTree>
    <p:extLst>
      <p:ext uri="{BB962C8B-B14F-4D97-AF65-F5344CB8AC3E}">
        <p14:creationId xmlns:p14="http://schemas.microsoft.com/office/powerpoint/2010/main" val="157858813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err="1">
                <a:solidFill>
                  <a:srgbClr val="4538A8"/>
                </a:solidFill>
                <a:latin typeface="Arial"/>
                <a:cs typeface="Arial"/>
              </a:rPr>
              <a:t>TreeViewer</a:t>
            </a:r>
            <a:endParaRPr lang="en-US" sz="2800" kern="0" dirty="0">
              <a:solidFill>
                <a:srgbClr val="4538A8"/>
              </a:solidFill>
              <a:latin typeface="Arial"/>
              <a:cs typeface="Arial"/>
            </a:endParaRPr>
          </a:p>
        </p:txBody>
      </p:sp>
      <p:sp>
        <p:nvSpPr>
          <p:cNvPr id="3" name="Content Placeholder 2"/>
          <p:cNvSpPr>
            <a:spLocks noGrp="1"/>
          </p:cNvSpPr>
          <p:nvPr>
            <p:ph idx="1"/>
          </p:nvPr>
        </p:nvSpPr>
        <p:spPr/>
        <p:txBody>
          <a:bodyPr/>
          <a:lstStyle/>
          <a:p>
            <a:r>
              <a:rPr lang="en-US" dirty="0" smtClean="0"/>
              <a:t>Used to display parent-child /</a:t>
            </a:r>
            <a:r>
              <a:rPr lang="en-US" dirty="0" err="1" smtClean="0"/>
              <a:t>Hierarchial</a:t>
            </a:r>
            <a:r>
              <a:rPr lang="en-US" dirty="0" smtClean="0"/>
              <a:t> data.</a:t>
            </a:r>
          </a:p>
          <a:p>
            <a:r>
              <a:rPr lang="en-US" dirty="0"/>
              <a:t>Uses an </a:t>
            </a:r>
            <a:r>
              <a:rPr lang="en-US" dirty="0" err="1"/>
              <a:t>ITreeContentProvider</a:t>
            </a:r>
            <a:r>
              <a:rPr lang="en-US" dirty="0"/>
              <a:t> for the </a:t>
            </a:r>
            <a:r>
              <a:rPr lang="en-US" dirty="0" err="1"/>
              <a:t>C</a:t>
            </a:r>
            <a:r>
              <a:rPr lang="en-US" dirty="0" err="1" smtClean="0"/>
              <a:t>ontentProvider</a:t>
            </a:r>
            <a:r>
              <a:rPr lang="en-US" dirty="0" smtClean="0"/>
              <a:t>.</a:t>
            </a:r>
          </a:p>
          <a:p>
            <a:r>
              <a:rPr lang="en-US" dirty="0" smtClean="0"/>
              <a:t>A </a:t>
            </a:r>
            <a:r>
              <a:rPr lang="en-US" dirty="0" err="1" smtClean="0"/>
              <a:t>treeviewer</a:t>
            </a:r>
            <a:r>
              <a:rPr lang="en-US" dirty="0" smtClean="0"/>
              <a:t> like the </a:t>
            </a:r>
            <a:r>
              <a:rPr lang="en-US" dirty="0" err="1" smtClean="0"/>
              <a:t>TableViewer</a:t>
            </a:r>
            <a:r>
              <a:rPr lang="en-US" dirty="0" smtClean="0"/>
              <a:t> can have one or more columns and each of the columns can have its own </a:t>
            </a:r>
            <a:r>
              <a:rPr lang="en-US" dirty="0" err="1" smtClean="0"/>
              <a:t>LabelProvider</a:t>
            </a:r>
            <a:r>
              <a:rPr lang="en-US" dirty="0" smtClean="0"/>
              <a:t>.</a:t>
            </a:r>
          </a:p>
          <a:p>
            <a:endParaRPr lang="en-US" dirty="0" smtClean="0"/>
          </a:p>
          <a:p>
            <a:endParaRPr lang="en-US" dirty="0"/>
          </a:p>
        </p:txBody>
      </p:sp>
    </p:spTree>
    <p:extLst>
      <p:ext uri="{BB962C8B-B14F-4D97-AF65-F5344CB8AC3E}">
        <p14:creationId xmlns:p14="http://schemas.microsoft.com/office/powerpoint/2010/main" val="128066199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Task to create a view with </a:t>
            </a:r>
            <a:r>
              <a:rPr lang="en-US" sz="2800" kern="0" dirty="0" err="1">
                <a:solidFill>
                  <a:srgbClr val="4538A8"/>
                </a:solidFill>
                <a:latin typeface="Arial"/>
                <a:cs typeface="Arial"/>
              </a:rPr>
              <a:t>ListViewer</a:t>
            </a:r>
            <a:endParaRPr lang="en-US" sz="2800" kern="0" dirty="0">
              <a:solidFill>
                <a:srgbClr val="4538A8"/>
              </a:solidFill>
              <a:latin typeface="Arial"/>
              <a:cs typeface="Arial"/>
            </a:endParaRPr>
          </a:p>
        </p:txBody>
      </p:sp>
      <p:sp>
        <p:nvSpPr>
          <p:cNvPr id="3" name="Content Placeholder 2"/>
          <p:cNvSpPr>
            <a:spLocks noGrp="1"/>
          </p:cNvSpPr>
          <p:nvPr>
            <p:ph idx="1"/>
          </p:nvPr>
        </p:nvSpPr>
        <p:spPr/>
        <p:txBody>
          <a:bodyPr/>
          <a:lstStyle/>
          <a:p>
            <a:pPr marL="0" indent="0">
              <a:buNone/>
            </a:pPr>
            <a:endParaRPr lang="en-US" dirty="0" smtClean="0"/>
          </a:p>
          <a:p>
            <a:pPr marL="0" indent="0">
              <a:buNone/>
            </a:pPr>
            <a:r>
              <a:rPr lang="en-US" dirty="0"/>
              <a:t>	</a:t>
            </a:r>
            <a:r>
              <a:rPr lang="en-US" dirty="0" smtClean="0"/>
              <a:t>			</a:t>
            </a:r>
          </a:p>
          <a:p>
            <a:pPr marL="0" indent="0">
              <a:buNone/>
            </a:pPr>
            <a:endParaRPr lang="en-US" dirty="0"/>
          </a:p>
          <a:p>
            <a:pPr marL="0" indent="0">
              <a:buNone/>
            </a:pPr>
            <a:r>
              <a:rPr lang="en-US" dirty="0" smtClean="0"/>
              <a:t>		</a:t>
            </a:r>
            <a:r>
              <a:rPr lang="en-US" sz="5400" dirty="0" smtClean="0"/>
              <a:t>DEMONSTRATION</a:t>
            </a:r>
            <a:endParaRPr lang="en-US" sz="5400" dirty="0"/>
          </a:p>
        </p:txBody>
      </p:sp>
    </p:spTree>
    <p:extLst>
      <p:ext uri="{BB962C8B-B14F-4D97-AF65-F5344CB8AC3E}">
        <p14:creationId xmlns:p14="http://schemas.microsoft.com/office/powerpoint/2010/main" val="309321798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Task to create a view with </a:t>
            </a:r>
            <a:r>
              <a:rPr lang="en-US" sz="2800" kern="0" dirty="0" err="1" smtClean="0">
                <a:solidFill>
                  <a:srgbClr val="4538A8"/>
                </a:solidFill>
                <a:latin typeface="Arial"/>
                <a:cs typeface="Arial"/>
              </a:rPr>
              <a:t>TableViewer</a:t>
            </a:r>
            <a:endParaRPr lang="en-US" sz="2800" kern="0" dirty="0">
              <a:solidFill>
                <a:srgbClr val="4538A8"/>
              </a:solidFill>
              <a:latin typeface="Arial"/>
              <a:cs typeface="Arial"/>
            </a:endParaRPr>
          </a:p>
        </p:txBody>
      </p:sp>
      <p:sp>
        <p:nvSpPr>
          <p:cNvPr id="3" name="Content Placeholder 2"/>
          <p:cNvSpPr>
            <a:spLocks noGrp="1"/>
          </p:cNvSpPr>
          <p:nvPr>
            <p:ph idx="1"/>
          </p:nvPr>
        </p:nvSpPr>
        <p:spPr/>
        <p:txBody>
          <a:bodyPr/>
          <a:lstStyle/>
          <a:p>
            <a:pPr marL="0" indent="0">
              <a:buNone/>
            </a:pPr>
            <a:endParaRPr lang="en-US" dirty="0" smtClean="0"/>
          </a:p>
          <a:p>
            <a:pPr marL="0" indent="0">
              <a:buNone/>
            </a:pPr>
            <a:r>
              <a:rPr lang="en-US" dirty="0"/>
              <a:t>	</a:t>
            </a:r>
            <a:r>
              <a:rPr lang="en-US" dirty="0" smtClean="0"/>
              <a:t>			</a:t>
            </a:r>
          </a:p>
          <a:p>
            <a:pPr marL="0" indent="0">
              <a:buNone/>
            </a:pPr>
            <a:endParaRPr lang="en-US" dirty="0"/>
          </a:p>
          <a:p>
            <a:pPr marL="0" indent="0">
              <a:buNone/>
            </a:pPr>
            <a:r>
              <a:rPr lang="en-US" dirty="0" smtClean="0"/>
              <a:t>		</a:t>
            </a:r>
            <a:r>
              <a:rPr lang="en-US" sz="5400" dirty="0" smtClean="0"/>
              <a:t>DEMONSTRATION</a:t>
            </a:r>
            <a:endParaRPr lang="en-US" sz="5400" dirty="0"/>
          </a:p>
        </p:txBody>
      </p:sp>
    </p:spTree>
    <p:extLst>
      <p:ext uri="{BB962C8B-B14F-4D97-AF65-F5344CB8AC3E}">
        <p14:creationId xmlns:p14="http://schemas.microsoft.com/office/powerpoint/2010/main" val="369698159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Task to create a view with </a:t>
            </a:r>
            <a:r>
              <a:rPr lang="en-US" sz="2800" kern="0" dirty="0" err="1" smtClean="0">
                <a:solidFill>
                  <a:srgbClr val="4538A8"/>
                </a:solidFill>
                <a:latin typeface="Arial"/>
                <a:cs typeface="Arial"/>
              </a:rPr>
              <a:t>TreeViewer</a:t>
            </a:r>
            <a:endParaRPr lang="en-US" sz="2800" kern="0" dirty="0">
              <a:solidFill>
                <a:srgbClr val="4538A8"/>
              </a:solidFill>
              <a:latin typeface="Arial"/>
              <a:cs typeface="Arial"/>
            </a:endParaRPr>
          </a:p>
        </p:txBody>
      </p:sp>
      <p:sp>
        <p:nvSpPr>
          <p:cNvPr id="3" name="Content Placeholder 2"/>
          <p:cNvSpPr>
            <a:spLocks noGrp="1"/>
          </p:cNvSpPr>
          <p:nvPr>
            <p:ph idx="1"/>
          </p:nvPr>
        </p:nvSpPr>
        <p:spPr/>
        <p:txBody>
          <a:bodyPr/>
          <a:lstStyle/>
          <a:p>
            <a:pPr marL="0" indent="0">
              <a:buNone/>
            </a:pPr>
            <a:endParaRPr lang="en-US" dirty="0" smtClean="0"/>
          </a:p>
          <a:p>
            <a:pPr marL="0" indent="0">
              <a:buNone/>
            </a:pPr>
            <a:r>
              <a:rPr lang="en-US" dirty="0"/>
              <a:t>	</a:t>
            </a:r>
            <a:r>
              <a:rPr lang="en-US" dirty="0" smtClean="0"/>
              <a:t>			</a:t>
            </a:r>
          </a:p>
          <a:p>
            <a:pPr marL="0" indent="0">
              <a:buNone/>
            </a:pPr>
            <a:endParaRPr lang="en-US" dirty="0"/>
          </a:p>
          <a:p>
            <a:pPr marL="0" indent="0">
              <a:buNone/>
            </a:pPr>
            <a:r>
              <a:rPr lang="en-US" dirty="0" smtClean="0"/>
              <a:t>		</a:t>
            </a:r>
            <a:r>
              <a:rPr lang="en-US" sz="5400" dirty="0" smtClean="0"/>
              <a:t>DEMONSTRATION</a:t>
            </a:r>
            <a:endParaRPr lang="en-US" sz="5400" dirty="0"/>
          </a:p>
        </p:txBody>
      </p:sp>
    </p:spTree>
    <p:extLst>
      <p:ext uri="{BB962C8B-B14F-4D97-AF65-F5344CB8AC3E}">
        <p14:creationId xmlns:p14="http://schemas.microsoft.com/office/powerpoint/2010/main" val="153092858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Commands and Handlers</a:t>
            </a:r>
          </a:p>
        </p:txBody>
      </p:sp>
      <p:sp>
        <p:nvSpPr>
          <p:cNvPr id="3" name="Content Placeholder 2"/>
          <p:cNvSpPr>
            <a:spLocks noGrp="1"/>
          </p:cNvSpPr>
          <p:nvPr>
            <p:ph idx="1"/>
          </p:nvPr>
        </p:nvSpPr>
        <p:spPr/>
        <p:txBody>
          <a:bodyPr/>
          <a:lstStyle/>
          <a:p>
            <a:r>
              <a:rPr lang="en-US" dirty="0"/>
              <a:t>A </a:t>
            </a:r>
            <a:r>
              <a:rPr lang="en-US" b="1" dirty="0"/>
              <a:t>command</a:t>
            </a:r>
            <a:r>
              <a:rPr lang="en-US" dirty="0"/>
              <a:t> in </a:t>
            </a:r>
            <a:r>
              <a:rPr lang="en-US" b="1" dirty="0"/>
              <a:t>Eclipse</a:t>
            </a:r>
            <a:r>
              <a:rPr lang="en-US" dirty="0"/>
              <a:t> is a declarative description of a component and is independent from the implementation </a:t>
            </a:r>
            <a:r>
              <a:rPr lang="en-US" dirty="0" smtClean="0"/>
              <a:t>details</a:t>
            </a:r>
          </a:p>
          <a:p>
            <a:r>
              <a:rPr lang="en-US" dirty="0"/>
              <a:t>A </a:t>
            </a:r>
            <a:r>
              <a:rPr lang="en-US" b="1" dirty="0"/>
              <a:t>command</a:t>
            </a:r>
            <a:r>
              <a:rPr lang="en-US" dirty="0"/>
              <a:t> can be categorized, assigned to the user interface and a key binding can be defined for the </a:t>
            </a:r>
            <a:r>
              <a:rPr lang="en-US" b="1" dirty="0"/>
              <a:t>command</a:t>
            </a:r>
            <a:r>
              <a:rPr lang="en-US" dirty="0"/>
              <a:t>. The behavior of a </a:t>
            </a:r>
            <a:r>
              <a:rPr lang="en-US" b="1" dirty="0"/>
              <a:t>command</a:t>
            </a:r>
            <a:r>
              <a:rPr lang="en-US" dirty="0"/>
              <a:t> is defined via a </a:t>
            </a:r>
            <a:r>
              <a:rPr lang="en-US" b="1" dirty="0"/>
              <a:t>handler</a:t>
            </a:r>
            <a:r>
              <a:rPr lang="en-US" dirty="0" smtClean="0"/>
              <a:t>.</a:t>
            </a:r>
          </a:p>
          <a:p>
            <a:r>
              <a:rPr lang="en-US" dirty="0" smtClean="0"/>
              <a:t>Command is created using the “</a:t>
            </a:r>
            <a:r>
              <a:rPr lang="en-US" dirty="0" err="1" smtClean="0"/>
              <a:t>org.eclipse.ui.commands</a:t>
            </a:r>
            <a:r>
              <a:rPr lang="en-US" dirty="0" smtClean="0"/>
              <a:t>”</a:t>
            </a:r>
          </a:p>
          <a:p>
            <a:r>
              <a:rPr lang="en-US" dirty="0" smtClean="0"/>
              <a:t>A command can be re-used by different menus without creating a new instance </a:t>
            </a:r>
            <a:r>
              <a:rPr lang="en-US" dirty="0" err="1" smtClean="0"/>
              <a:t>everytime</a:t>
            </a:r>
            <a:r>
              <a:rPr lang="en-US" dirty="0" smtClean="0"/>
              <a:t> a menu uses it.</a:t>
            </a:r>
          </a:p>
        </p:txBody>
      </p:sp>
    </p:spTree>
    <p:extLst>
      <p:ext uri="{BB962C8B-B14F-4D97-AF65-F5344CB8AC3E}">
        <p14:creationId xmlns:p14="http://schemas.microsoft.com/office/powerpoint/2010/main" val="286302636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Handlers</a:t>
            </a:r>
          </a:p>
        </p:txBody>
      </p:sp>
      <p:sp>
        <p:nvSpPr>
          <p:cNvPr id="5" name="Content Placeholder 4"/>
          <p:cNvSpPr>
            <a:spLocks noGrp="1"/>
          </p:cNvSpPr>
          <p:nvPr>
            <p:ph idx="1"/>
          </p:nvPr>
        </p:nvSpPr>
        <p:spPr/>
        <p:txBody>
          <a:bodyPr/>
          <a:lstStyle/>
          <a:p>
            <a:r>
              <a:rPr lang="en-US" dirty="0" smtClean="0"/>
              <a:t>The </a:t>
            </a:r>
            <a:r>
              <a:rPr lang="en-US" dirty="0" err="1" smtClean="0"/>
              <a:t>org.eclipse.ui.handlers</a:t>
            </a:r>
            <a:r>
              <a:rPr lang="en-US" dirty="0" smtClean="0"/>
              <a:t> extension </a:t>
            </a:r>
            <a:r>
              <a:rPr lang="en-US" dirty="0"/>
              <a:t>point connects the command to a certain class which is called once the command is executed</a:t>
            </a:r>
            <a:r>
              <a:rPr lang="en-US" dirty="0" smtClean="0"/>
              <a:t>.</a:t>
            </a:r>
          </a:p>
          <a:p>
            <a:r>
              <a:rPr lang="en-US" dirty="0"/>
              <a:t>The behavior of a command is defined via handlers. The handler is the class which is executed once the command is called. It must implement the </a:t>
            </a:r>
            <a:r>
              <a:rPr lang="en-US" dirty="0" err="1"/>
              <a:t>IHandler</a:t>
            </a:r>
            <a:r>
              <a:rPr lang="en-US" dirty="0"/>
              <a:t> interface from the </a:t>
            </a:r>
            <a:r>
              <a:rPr lang="en-US" dirty="0" err="1"/>
              <a:t>org.eclipse.core.commands</a:t>
            </a:r>
            <a:r>
              <a:rPr lang="en-US" dirty="0"/>
              <a:t> package</a:t>
            </a:r>
            <a:r>
              <a:rPr lang="en-US" dirty="0" smtClean="0"/>
              <a:t>.</a:t>
            </a:r>
          </a:p>
          <a:p>
            <a:r>
              <a:rPr lang="en-US" dirty="0"/>
              <a:t>You can extend the </a:t>
            </a:r>
            <a:r>
              <a:rPr lang="en-US" dirty="0" err="1"/>
              <a:t>org.eclipse.core.commands.AbstractHandler</a:t>
            </a:r>
            <a:r>
              <a:rPr lang="en-US" dirty="0"/>
              <a:t> class which provides a default implementation for the </a:t>
            </a:r>
            <a:r>
              <a:rPr lang="en-US" dirty="0" err="1"/>
              <a:t>IHandler</a:t>
            </a:r>
            <a:r>
              <a:rPr lang="en-US" dirty="0"/>
              <a:t> interface.</a:t>
            </a:r>
          </a:p>
          <a:p>
            <a:endParaRPr lang="en-US" dirty="0"/>
          </a:p>
        </p:txBody>
      </p:sp>
    </p:spTree>
    <p:extLst>
      <p:ext uri="{BB962C8B-B14F-4D97-AF65-F5344CB8AC3E}">
        <p14:creationId xmlns:p14="http://schemas.microsoft.com/office/powerpoint/2010/main" val="412640934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smtClean="0">
                <a:solidFill>
                  <a:srgbClr val="4538A8"/>
                </a:solidFill>
                <a:latin typeface="Arial"/>
                <a:cs typeface="Arial"/>
              </a:rPr>
              <a:t>The execute</a:t>
            </a:r>
            <a:r>
              <a:rPr lang="en-US" sz="2800" kern="0" dirty="0">
                <a:solidFill>
                  <a:srgbClr val="4538A8"/>
                </a:solidFill>
                <a:latin typeface="Arial"/>
                <a:cs typeface="Arial"/>
              </a:rPr>
              <a:t>() method</a:t>
            </a:r>
          </a:p>
        </p:txBody>
      </p:sp>
      <p:sp>
        <p:nvSpPr>
          <p:cNvPr id="3" name="Content Placeholder 2"/>
          <p:cNvSpPr>
            <a:spLocks noGrp="1"/>
          </p:cNvSpPr>
          <p:nvPr>
            <p:ph idx="1"/>
          </p:nvPr>
        </p:nvSpPr>
        <p:spPr/>
        <p:txBody>
          <a:bodyPr/>
          <a:lstStyle/>
          <a:p>
            <a:r>
              <a:rPr lang="en-US" dirty="0"/>
              <a:t>The execute() method is called, if the handler is executed.</a:t>
            </a:r>
          </a:p>
          <a:p>
            <a:r>
              <a:rPr lang="en-US" dirty="0" smtClean="0"/>
              <a:t>In </a:t>
            </a:r>
            <a:r>
              <a:rPr lang="en-US" dirty="0"/>
              <a:t>the </a:t>
            </a:r>
            <a:r>
              <a:rPr lang="en-US" dirty="0" smtClean="0"/>
              <a:t>execute(event) </a:t>
            </a:r>
            <a:r>
              <a:rPr lang="en-US" dirty="0"/>
              <a:t>method you get access system values via the </a:t>
            </a:r>
            <a:r>
              <a:rPr lang="en-US" dirty="0" err="1"/>
              <a:t>HandlerUtil</a:t>
            </a:r>
            <a:r>
              <a:rPr lang="en-US" dirty="0"/>
              <a:t> </a:t>
            </a:r>
            <a:r>
              <a:rPr lang="en-US" dirty="0" smtClean="0"/>
              <a:t>class</a:t>
            </a:r>
          </a:p>
          <a:p>
            <a:r>
              <a:rPr lang="en-US" dirty="0" smtClean="0"/>
              <a:t>The event object obtained as the parameter in the execute method contains the event object and can be used to get the event such as the active selection . </a:t>
            </a:r>
            <a:endParaRPr lang="en-US" dirty="0"/>
          </a:p>
        </p:txBody>
      </p:sp>
    </p:spTree>
    <p:extLst>
      <p:ext uri="{BB962C8B-B14F-4D97-AF65-F5344CB8AC3E}">
        <p14:creationId xmlns:p14="http://schemas.microsoft.com/office/powerpoint/2010/main" val="17511185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endParaRPr lang="en-AU" altLang="en-US" dirty="0" smtClean="0"/>
          </a:p>
        </p:txBody>
      </p:sp>
      <p:sp>
        <p:nvSpPr>
          <p:cNvPr id="8" name="Content Placeholder 2"/>
          <p:cNvSpPr>
            <a:spLocks noGrp="1"/>
          </p:cNvSpPr>
          <p:nvPr>
            <p:ph idx="1"/>
          </p:nvPr>
        </p:nvSpPr>
        <p:spPr/>
        <p:txBody>
          <a:bodyPr/>
          <a:lstStyle/>
          <a:p>
            <a:r>
              <a:rPr lang="en-US" altLang="en-US" sz="2800" dirty="0" smtClean="0"/>
              <a:t>Can be though of as: stripping out the IDE specific components of Eclipse and reusing the generic components with your own custom plug-ins</a:t>
            </a:r>
          </a:p>
          <a:p>
            <a:r>
              <a:rPr lang="en-US" altLang="en-US" sz="2800" dirty="0" smtClean="0"/>
              <a:t>Is in fact: A generic extensible scalable GUI(?) client that facilitates extremely rapid and sustainable development.</a:t>
            </a:r>
          </a:p>
          <a:p>
            <a:r>
              <a:rPr lang="en-US" altLang="en-US" sz="2800" dirty="0" smtClean="0"/>
              <a:t>Translation: A set of generic components that can be </a:t>
            </a:r>
            <a:r>
              <a:rPr lang="en-US" altLang="en-US" sz="2800" dirty="0" err="1" smtClean="0"/>
              <a:t>customised</a:t>
            </a:r>
            <a:r>
              <a:rPr lang="en-US" altLang="en-US" sz="2800" dirty="0" smtClean="0"/>
              <a:t> to create your application.</a:t>
            </a:r>
            <a:endParaRPr lang="en-AU" altLang="en-US" sz="2800" dirty="0" smtClean="0"/>
          </a:p>
        </p:txBody>
      </p:sp>
      <p:sp>
        <p:nvSpPr>
          <p:cNvPr id="7" name="Title 1"/>
          <p:cNvSpPr txBox="1">
            <a:spLocks/>
          </p:cNvSpPr>
          <p:nvPr/>
        </p:nvSpPr>
        <p:spPr bwMode="auto">
          <a:xfrm>
            <a:off x="2625635" y="889000"/>
            <a:ext cx="8229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800">
                <a:solidFill>
                  <a:srgbClr val="4538A8"/>
                </a:solidFill>
                <a:latin typeface="+mj-lt"/>
                <a:ea typeface="+mj-ea"/>
                <a:cs typeface="+mj-cs"/>
              </a:defRPr>
            </a:lvl1pPr>
            <a:lvl2pPr algn="l" rtl="0" eaLnBrk="0" fontAlgn="base" hangingPunct="0">
              <a:spcBef>
                <a:spcPct val="0"/>
              </a:spcBef>
              <a:spcAft>
                <a:spcPct val="0"/>
              </a:spcAft>
              <a:defRPr sz="2800">
                <a:solidFill>
                  <a:srgbClr val="4538A8"/>
                </a:solidFill>
                <a:latin typeface="Arial" charset="0"/>
                <a:cs typeface="Arial" charset="0"/>
              </a:defRPr>
            </a:lvl2pPr>
            <a:lvl3pPr algn="l" rtl="0" eaLnBrk="0" fontAlgn="base" hangingPunct="0">
              <a:spcBef>
                <a:spcPct val="0"/>
              </a:spcBef>
              <a:spcAft>
                <a:spcPct val="0"/>
              </a:spcAft>
              <a:defRPr sz="2800">
                <a:solidFill>
                  <a:srgbClr val="4538A8"/>
                </a:solidFill>
                <a:latin typeface="Arial" charset="0"/>
                <a:cs typeface="Arial" charset="0"/>
              </a:defRPr>
            </a:lvl3pPr>
            <a:lvl4pPr algn="l" rtl="0" eaLnBrk="0" fontAlgn="base" hangingPunct="0">
              <a:spcBef>
                <a:spcPct val="0"/>
              </a:spcBef>
              <a:spcAft>
                <a:spcPct val="0"/>
              </a:spcAft>
              <a:defRPr sz="2800">
                <a:solidFill>
                  <a:srgbClr val="4538A8"/>
                </a:solidFill>
                <a:latin typeface="Arial" charset="0"/>
                <a:cs typeface="Arial" charset="0"/>
              </a:defRPr>
            </a:lvl4pPr>
            <a:lvl5pPr algn="l" rtl="0" eaLnBrk="0" fontAlgn="base" hangingPunct="0">
              <a:spcBef>
                <a:spcPct val="0"/>
              </a:spcBef>
              <a:spcAft>
                <a:spcPct val="0"/>
              </a:spcAft>
              <a:defRPr sz="2800">
                <a:solidFill>
                  <a:srgbClr val="4538A8"/>
                </a:solidFill>
                <a:latin typeface="Arial" charset="0"/>
                <a:cs typeface="Arial" charset="0"/>
              </a:defRPr>
            </a:lvl5pPr>
            <a:lvl6pPr marL="457200" algn="l" rtl="0" fontAlgn="base">
              <a:spcBef>
                <a:spcPct val="0"/>
              </a:spcBef>
              <a:spcAft>
                <a:spcPct val="0"/>
              </a:spcAft>
              <a:defRPr sz="2800">
                <a:solidFill>
                  <a:srgbClr val="4538A8"/>
                </a:solidFill>
                <a:latin typeface="Arial" charset="0"/>
                <a:cs typeface="Arial" charset="0"/>
              </a:defRPr>
            </a:lvl6pPr>
            <a:lvl7pPr marL="914400" algn="l" rtl="0" fontAlgn="base">
              <a:spcBef>
                <a:spcPct val="0"/>
              </a:spcBef>
              <a:spcAft>
                <a:spcPct val="0"/>
              </a:spcAft>
              <a:defRPr sz="2800">
                <a:solidFill>
                  <a:srgbClr val="4538A8"/>
                </a:solidFill>
                <a:latin typeface="Arial" charset="0"/>
                <a:cs typeface="Arial" charset="0"/>
              </a:defRPr>
            </a:lvl7pPr>
            <a:lvl8pPr marL="1371600" algn="l" rtl="0" fontAlgn="base">
              <a:spcBef>
                <a:spcPct val="0"/>
              </a:spcBef>
              <a:spcAft>
                <a:spcPct val="0"/>
              </a:spcAft>
              <a:defRPr sz="2800">
                <a:solidFill>
                  <a:srgbClr val="4538A8"/>
                </a:solidFill>
                <a:latin typeface="Arial" charset="0"/>
                <a:cs typeface="Arial" charset="0"/>
              </a:defRPr>
            </a:lvl8pPr>
            <a:lvl9pPr marL="1828800" algn="l" rtl="0" fontAlgn="base">
              <a:spcBef>
                <a:spcPct val="0"/>
              </a:spcBef>
              <a:spcAft>
                <a:spcPct val="0"/>
              </a:spcAft>
              <a:defRPr sz="2800">
                <a:solidFill>
                  <a:srgbClr val="4538A8"/>
                </a:solidFill>
                <a:latin typeface="Arial" charset="0"/>
                <a:cs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800" b="0" i="0" u="none" strike="noStrike" kern="0" cap="none" spc="0" normalizeH="0" baseline="0" noProof="0" dirty="0" smtClean="0">
                <a:ln>
                  <a:noFill/>
                </a:ln>
                <a:solidFill>
                  <a:srgbClr val="4538A8"/>
                </a:solidFill>
                <a:effectLst/>
                <a:uLnTx/>
                <a:uFillTx/>
                <a:latin typeface="Arial"/>
                <a:ea typeface="+mj-ea"/>
                <a:cs typeface="Arial"/>
              </a:rPr>
              <a:t>What is Eclipse RCP?</a:t>
            </a:r>
            <a:endParaRPr kumimoji="0" lang="en-AU" altLang="en-US" sz="2800" b="0" i="0" u="none" strike="noStrike" kern="0" cap="none" spc="0" normalizeH="0" baseline="0" noProof="0" dirty="0" smtClean="0">
              <a:ln>
                <a:noFill/>
              </a:ln>
              <a:solidFill>
                <a:srgbClr val="4538A8"/>
              </a:solidFill>
              <a:effectLst/>
              <a:uLnTx/>
              <a:uFillTx/>
              <a:latin typeface="Arial"/>
              <a:ea typeface="+mj-ea"/>
              <a:cs typeface="Arial"/>
            </a:endParaRPr>
          </a:p>
        </p:txBody>
      </p:sp>
    </p:spTree>
    <p:extLst>
      <p:ext uri="{BB962C8B-B14F-4D97-AF65-F5344CB8AC3E}">
        <p14:creationId xmlns:p14="http://schemas.microsoft.com/office/powerpoint/2010/main" val="128316605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err="1">
                <a:solidFill>
                  <a:srgbClr val="4538A8"/>
                </a:solidFill>
                <a:latin typeface="Arial"/>
                <a:cs typeface="Arial"/>
              </a:rPr>
              <a:t>HandlerUtil</a:t>
            </a:r>
            <a:endParaRPr lang="en-US" sz="2800" kern="0" dirty="0">
              <a:solidFill>
                <a:srgbClr val="4538A8"/>
              </a:solidFill>
              <a:latin typeface="Arial"/>
              <a:cs typeface="Arial"/>
            </a:endParaRPr>
          </a:p>
        </p:txBody>
      </p:sp>
      <p:sp>
        <p:nvSpPr>
          <p:cNvPr id="3" name="Content Placeholder 2"/>
          <p:cNvSpPr>
            <a:spLocks noGrp="1"/>
          </p:cNvSpPr>
          <p:nvPr>
            <p:ph idx="1"/>
          </p:nvPr>
        </p:nvSpPr>
        <p:spPr/>
        <p:txBody>
          <a:bodyPr>
            <a:normAutofit/>
          </a:bodyPr>
          <a:lstStyle/>
          <a:p>
            <a:r>
              <a:rPr lang="en-US" dirty="0" smtClean="0"/>
              <a:t>This is a Utility for the handlers available in eclipse platform .</a:t>
            </a:r>
          </a:p>
          <a:p>
            <a:r>
              <a:rPr lang="en-US" dirty="0" smtClean="0"/>
              <a:t>The </a:t>
            </a:r>
            <a:r>
              <a:rPr lang="en-US" dirty="0" err="1" smtClean="0"/>
              <a:t>HandlerUtil</a:t>
            </a:r>
            <a:r>
              <a:rPr lang="en-US" dirty="0" smtClean="0"/>
              <a:t> has static methods to access various Platform APIs </a:t>
            </a:r>
          </a:p>
          <a:p>
            <a:r>
              <a:rPr lang="en-US" dirty="0" smtClean="0"/>
              <a:t>The platform APIs help in getting the instances for the :</a:t>
            </a:r>
          </a:p>
          <a:p>
            <a:pPr>
              <a:buFont typeface="Wingdings" panose="05000000000000000000" pitchFamily="2" charset="2"/>
              <a:buChar char="Ø"/>
            </a:pPr>
            <a:r>
              <a:rPr lang="en-US" dirty="0" smtClean="0"/>
              <a:t>Active Page,</a:t>
            </a:r>
          </a:p>
          <a:p>
            <a:pPr>
              <a:buFont typeface="Wingdings" panose="05000000000000000000" pitchFamily="2" charset="2"/>
              <a:buChar char="Ø"/>
            </a:pPr>
            <a:r>
              <a:rPr lang="en-US" dirty="0" smtClean="0"/>
              <a:t>Active Selection</a:t>
            </a:r>
          </a:p>
          <a:p>
            <a:pPr>
              <a:buFont typeface="Wingdings" panose="05000000000000000000" pitchFamily="2" charset="2"/>
              <a:buChar char="Ø"/>
            </a:pPr>
            <a:r>
              <a:rPr lang="en-US" dirty="0" smtClean="0"/>
              <a:t>Active View </a:t>
            </a:r>
          </a:p>
          <a:p>
            <a:pPr>
              <a:buFont typeface="Wingdings" panose="05000000000000000000" pitchFamily="2" charset="2"/>
              <a:buChar char="Ø"/>
            </a:pPr>
            <a:r>
              <a:rPr lang="en-US" dirty="0" smtClean="0"/>
              <a:t>Active Error </a:t>
            </a:r>
          </a:p>
          <a:p>
            <a:pPr marL="0" indent="0">
              <a:buNone/>
            </a:pPr>
            <a:r>
              <a:rPr lang="en-US" dirty="0" smtClean="0"/>
              <a:t> … and many </a:t>
            </a:r>
            <a:endParaRPr lang="en-US" dirty="0"/>
          </a:p>
        </p:txBody>
      </p:sp>
    </p:spTree>
    <p:extLst>
      <p:ext uri="{BB962C8B-B14F-4D97-AF65-F5344CB8AC3E}">
        <p14:creationId xmlns:p14="http://schemas.microsoft.com/office/powerpoint/2010/main" val="275755756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Core Expressions</a:t>
            </a:r>
          </a:p>
        </p:txBody>
      </p:sp>
      <p:sp>
        <p:nvSpPr>
          <p:cNvPr id="3" name="Content Placeholder 2"/>
          <p:cNvSpPr>
            <a:spLocks noGrp="1"/>
          </p:cNvSpPr>
          <p:nvPr>
            <p:ph idx="1"/>
          </p:nvPr>
        </p:nvSpPr>
        <p:spPr/>
        <p:txBody>
          <a:bodyPr/>
          <a:lstStyle/>
          <a:p>
            <a:r>
              <a:rPr lang="en-US" dirty="0" smtClean="0"/>
              <a:t>Core expression are special extensions which can be used to enable/disable a menu or a command using an expression</a:t>
            </a:r>
          </a:p>
          <a:p>
            <a:r>
              <a:rPr lang="en-US" dirty="0" smtClean="0"/>
              <a:t>This expression evaluates to a true or false depending on the current selection or the state of the application.</a:t>
            </a:r>
          </a:p>
          <a:p>
            <a:r>
              <a:rPr lang="en-US" dirty="0" smtClean="0"/>
              <a:t>The menus are then enabled /disabled based on the value of the expression.</a:t>
            </a:r>
            <a:endParaRPr lang="en-US" dirty="0"/>
          </a:p>
        </p:txBody>
      </p:sp>
    </p:spTree>
    <p:extLst>
      <p:ext uri="{BB962C8B-B14F-4D97-AF65-F5344CB8AC3E}">
        <p14:creationId xmlns:p14="http://schemas.microsoft.com/office/powerpoint/2010/main" val="240079676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p:spPr>
        <p:txBody>
          <a:bodyPr>
            <a:normAutofit/>
          </a:bodyPr>
          <a:lstStyle/>
          <a:p>
            <a:r>
              <a:rPr lang="en-US" sz="2800" kern="0" dirty="0">
                <a:solidFill>
                  <a:srgbClr val="4538A8"/>
                </a:solidFill>
                <a:latin typeface="Arial"/>
                <a:cs typeface="Arial"/>
              </a:rPr>
              <a:t>Menus</a:t>
            </a:r>
          </a:p>
        </p:txBody>
      </p:sp>
      <p:sp>
        <p:nvSpPr>
          <p:cNvPr id="3" name="Content Placeholder 2"/>
          <p:cNvSpPr>
            <a:spLocks noGrp="1"/>
          </p:cNvSpPr>
          <p:nvPr>
            <p:ph idx="1"/>
          </p:nvPr>
        </p:nvSpPr>
        <p:spPr/>
        <p:txBody>
          <a:bodyPr/>
          <a:lstStyle/>
          <a:p>
            <a:r>
              <a:rPr lang="en-US" dirty="0" smtClean="0"/>
              <a:t>Menus are added using the extension points “</a:t>
            </a:r>
            <a:r>
              <a:rPr lang="en-US" dirty="0" err="1" smtClean="0"/>
              <a:t>org.eclipse.ui.menus</a:t>
            </a:r>
            <a:r>
              <a:rPr lang="en-US" dirty="0" smtClean="0"/>
              <a:t>”</a:t>
            </a:r>
          </a:p>
          <a:p>
            <a:r>
              <a:rPr lang="en-US" dirty="0" smtClean="0"/>
              <a:t>The location URI of the menu specifies the where in the UI the menu will be displayed.</a:t>
            </a:r>
            <a:r>
              <a:rPr lang="en-US" dirty="0"/>
              <a:t> </a:t>
            </a:r>
            <a:r>
              <a:rPr lang="en-US" dirty="0" smtClean="0"/>
              <a:t>Uri </a:t>
            </a:r>
            <a:r>
              <a:rPr lang="en-US" dirty="0" err="1" smtClean="0"/>
              <a:t>fomat</a:t>
            </a:r>
            <a:r>
              <a:rPr lang="en-US" dirty="0" smtClean="0"/>
              <a:t> - [scheme</a:t>
            </a:r>
            <a:r>
              <a:rPr lang="en-US" dirty="0"/>
              <a:t>]:[id]?[argument-list</a:t>
            </a:r>
            <a:r>
              <a:rPr lang="en-US" dirty="0" smtClean="0"/>
              <a:t>]</a:t>
            </a:r>
          </a:p>
          <a:p>
            <a:r>
              <a:rPr lang="en-US" dirty="0" smtClean="0"/>
              <a:t>The menu contribution holds the value for the location URIs</a:t>
            </a:r>
          </a:p>
          <a:p>
            <a:endParaRPr lang="en-US" dirty="0"/>
          </a:p>
          <a:p>
            <a:endParaRPr lang="en-US"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124237871"/>
              </p:ext>
            </p:extLst>
          </p:nvPr>
        </p:nvGraphicFramePr>
        <p:xfrm>
          <a:off x="1161914" y="4158248"/>
          <a:ext cx="8143876" cy="1845818"/>
        </p:xfrm>
        <a:graphic>
          <a:graphicData uri="http://schemas.openxmlformats.org/drawingml/2006/table">
            <a:tbl>
              <a:tblPr firstRow="1" firstCol="1" bandRow="1">
                <a:tableStyleId>{5C22544A-7EE6-4342-B048-85BDC9FD1C3A}</a:tableStyleId>
              </a:tblPr>
              <a:tblGrid>
                <a:gridCol w="4071938">
                  <a:extLst>
                    <a:ext uri="{9D8B030D-6E8A-4147-A177-3AD203B41FA5}">
                      <a16:colId xmlns:a16="http://schemas.microsoft.com/office/drawing/2014/main" val="839725829"/>
                    </a:ext>
                  </a:extLst>
                </a:gridCol>
                <a:gridCol w="4071938">
                  <a:extLst>
                    <a:ext uri="{9D8B030D-6E8A-4147-A177-3AD203B41FA5}">
                      <a16:colId xmlns:a16="http://schemas.microsoft.com/office/drawing/2014/main" val="3023966420"/>
                    </a:ext>
                  </a:extLst>
                </a:gridCol>
              </a:tblGrid>
              <a:tr h="0">
                <a:tc>
                  <a:txBody>
                    <a:bodyPr/>
                    <a:lstStyle/>
                    <a:p>
                      <a:pPr marL="0" marR="0">
                        <a:lnSpc>
                          <a:spcPct val="107000"/>
                        </a:lnSpc>
                        <a:spcBef>
                          <a:spcPts val="750"/>
                        </a:spcBef>
                        <a:spcAft>
                          <a:spcPts val="750"/>
                        </a:spcAft>
                      </a:pPr>
                      <a:r>
                        <a:rPr lang="en-US" sz="1050" dirty="0">
                          <a:effectLst/>
                        </a:rPr>
                        <a:t>Attribute Name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95250" marR="95250" marT="47625" marB="47625" anchor="ctr"/>
                </a:tc>
                <a:tc>
                  <a:txBody>
                    <a:bodyPr/>
                    <a:lstStyle/>
                    <a:p>
                      <a:pPr marL="0" marR="0">
                        <a:lnSpc>
                          <a:spcPct val="107000"/>
                        </a:lnSpc>
                        <a:spcBef>
                          <a:spcPts val="750"/>
                        </a:spcBef>
                        <a:spcAft>
                          <a:spcPts val="750"/>
                        </a:spcAft>
                      </a:pPr>
                      <a:r>
                        <a:rPr lang="en-US" sz="1050">
                          <a:effectLst/>
                        </a:rPr>
                        <a:t>Required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95250" marR="95250" marT="47625" marB="47625" anchor="ctr"/>
                </a:tc>
                <a:extLst>
                  <a:ext uri="{0D108BD9-81ED-4DB2-BD59-A6C34878D82A}">
                    <a16:rowId xmlns:a16="http://schemas.microsoft.com/office/drawing/2014/main" val="1394776772"/>
                  </a:ext>
                </a:extLst>
              </a:tr>
              <a:tr h="0">
                <a:tc>
                  <a:txBody>
                    <a:bodyPr/>
                    <a:lstStyle/>
                    <a:p>
                      <a:pPr marL="0" marR="0">
                        <a:lnSpc>
                          <a:spcPct val="107000"/>
                        </a:lnSpc>
                        <a:spcBef>
                          <a:spcPts val="750"/>
                        </a:spcBef>
                        <a:spcAft>
                          <a:spcPts val="750"/>
                        </a:spcAft>
                      </a:pPr>
                      <a:r>
                        <a:rPr lang="en-US" sz="1050" dirty="0" err="1">
                          <a:effectLst/>
                        </a:rPr>
                        <a:t>menu:org.eclipse.ui.main</a:t>
                      </a:r>
                      <a:r>
                        <a:rPr lang="en-US" sz="1050" dirty="0">
                          <a:effectLst/>
                        </a:rPr>
                        <a:t>.</a:t>
                      </a:r>
                      <a:br>
                        <a:rPr lang="en-US" sz="1050" dirty="0">
                          <a:effectLst/>
                        </a:rPr>
                      </a:br>
                      <a:r>
                        <a:rPr lang="en-US" sz="1050" dirty="0" err="1">
                          <a:effectLst/>
                        </a:rPr>
                        <a:t>menu?after</a:t>
                      </a:r>
                      <a:r>
                        <a:rPr lang="en-US" sz="1050" dirty="0">
                          <a:effectLst/>
                        </a:rPr>
                        <a:t>=window</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95250" marR="95250" marT="47625" marB="47625" anchor="ctr"/>
                </a:tc>
                <a:tc>
                  <a:txBody>
                    <a:bodyPr/>
                    <a:lstStyle/>
                    <a:p>
                      <a:pPr marL="0" marR="0">
                        <a:lnSpc>
                          <a:spcPct val="107000"/>
                        </a:lnSpc>
                        <a:spcBef>
                          <a:spcPts val="750"/>
                        </a:spcBef>
                        <a:spcAft>
                          <a:spcPts val="750"/>
                        </a:spcAft>
                      </a:pPr>
                      <a:r>
                        <a:rPr lang="en-US" sz="1050" dirty="0">
                          <a:effectLst/>
                        </a:rPr>
                        <a:t>Insert this contribution on the main menu bar after the Window menu</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95250" marR="95250" marT="47625" marB="47625" anchor="ctr"/>
                </a:tc>
                <a:extLst>
                  <a:ext uri="{0D108BD9-81ED-4DB2-BD59-A6C34878D82A}">
                    <a16:rowId xmlns:a16="http://schemas.microsoft.com/office/drawing/2014/main" val="766342451"/>
                  </a:ext>
                </a:extLst>
              </a:tr>
              <a:tr h="0">
                <a:tc>
                  <a:txBody>
                    <a:bodyPr/>
                    <a:lstStyle/>
                    <a:p>
                      <a:pPr marL="0" marR="0">
                        <a:lnSpc>
                          <a:spcPct val="107000"/>
                        </a:lnSpc>
                        <a:spcBef>
                          <a:spcPts val="750"/>
                        </a:spcBef>
                        <a:spcAft>
                          <a:spcPts val="750"/>
                        </a:spcAft>
                      </a:pPr>
                      <a:r>
                        <a:rPr lang="en-US" sz="1050">
                          <a:effectLst/>
                        </a:rPr>
                        <a:t>menu:file?after=additions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95250" marR="95250" marT="47625" marB="47625" anchor="ctr"/>
                </a:tc>
                <a:tc>
                  <a:txBody>
                    <a:bodyPr/>
                    <a:lstStyle/>
                    <a:p>
                      <a:pPr marL="0" marR="0">
                        <a:lnSpc>
                          <a:spcPct val="107000"/>
                        </a:lnSpc>
                        <a:spcBef>
                          <a:spcPts val="750"/>
                        </a:spcBef>
                        <a:spcAft>
                          <a:spcPts val="750"/>
                        </a:spcAft>
                      </a:pPr>
                      <a:r>
                        <a:rPr lang="en-US" sz="1050">
                          <a:effectLst/>
                        </a:rPr>
                        <a:t>Inserts contribution in the File menu after the additions group</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95250" marR="95250" marT="47625" marB="47625" anchor="ctr"/>
                </a:tc>
                <a:extLst>
                  <a:ext uri="{0D108BD9-81ED-4DB2-BD59-A6C34878D82A}">
                    <a16:rowId xmlns:a16="http://schemas.microsoft.com/office/drawing/2014/main" val="825005457"/>
                  </a:ext>
                </a:extLst>
              </a:tr>
              <a:tr h="0">
                <a:tc>
                  <a:txBody>
                    <a:bodyPr/>
                    <a:lstStyle/>
                    <a:p>
                      <a:pPr marL="0" marR="0">
                        <a:lnSpc>
                          <a:spcPct val="107000"/>
                        </a:lnSpc>
                        <a:spcBef>
                          <a:spcPts val="750"/>
                        </a:spcBef>
                        <a:spcAft>
                          <a:spcPts val="750"/>
                        </a:spcAft>
                      </a:pPr>
                      <a:r>
                        <a:rPr lang="en-US" sz="1050" dirty="0" err="1">
                          <a:effectLst/>
                        </a:rPr>
                        <a:t>toolbar:org.eclipse.ui.main</a:t>
                      </a:r>
                      <a:r>
                        <a:rPr lang="en-US" sz="1050" dirty="0">
                          <a:effectLst/>
                        </a:rPr>
                        <a:t>.</a:t>
                      </a:r>
                      <a:br>
                        <a:rPr lang="en-US" sz="1050" dirty="0">
                          <a:effectLst/>
                        </a:rPr>
                      </a:br>
                      <a:r>
                        <a:rPr lang="en-US" sz="1050" dirty="0" err="1">
                          <a:effectLst/>
                        </a:rPr>
                        <a:t>toolbar?after</a:t>
                      </a:r>
                      <a:r>
                        <a:rPr lang="en-US" sz="1050" dirty="0">
                          <a:effectLst/>
                        </a:rPr>
                        <a:t>=additions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95250" marR="95250" marT="47625" marB="47625" anchor="ctr"/>
                </a:tc>
                <a:tc>
                  <a:txBody>
                    <a:bodyPr/>
                    <a:lstStyle/>
                    <a:p>
                      <a:pPr marL="0" marR="0">
                        <a:lnSpc>
                          <a:spcPct val="107000"/>
                        </a:lnSpc>
                        <a:spcBef>
                          <a:spcPts val="750"/>
                        </a:spcBef>
                        <a:spcAft>
                          <a:spcPts val="750"/>
                        </a:spcAft>
                      </a:pPr>
                      <a:r>
                        <a:rPr lang="en-US" sz="1050">
                          <a:effectLst/>
                        </a:rPr>
                        <a:t>Insert this contribution on the main toolbar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95250" marR="95250" marT="47625" marB="47625" anchor="ctr"/>
                </a:tc>
                <a:extLst>
                  <a:ext uri="{0D108BD9-81ED-4DB2-BD59-A6C34878D82A}">
                    <a16:rowId xmlns:a16="http://schemas.microsoft.com/office/drawing/2014/main" val="2336616867"/>
                  </a:ext>
                </a:extLst>
              </a:tr>
              <a:tr h="0">
                <a:tc>
                  <a:txBody>
                    <a:bodyPr/>
                    <a:lstStyle/>
                    <a:p>
                      <a:pPr marL="0" marR="0">
                        <a:lnSpc>
                          <a:spcPct val="107000"/>
                        </a:lnSpc>
                        <a:spcBef>
                          <a:spcPts val="750"/>
                        </a:spcBef>
                        <a:spcAft>
                          <a:spcPts val="750"/>
                        </a:spcAft>
                      </a:pPr>
                      <a:r>
                        <a:rPr lang="en-US" sz="1050">
                          <a:effectLst/>
                        </a:rPr>
                        <a:t>popup:org.eclipse.ui.popup.</a:t>
                      </a:r>
                      <a:br>
                        <a:rPr lang="en-US" sz="1050">
                          <a:effectLst/>
                        </a:rPr>
                      </a:br>
                      <a:r>
                        <a:rPr lang="en-US" sz="1050">
                          <a:effectLst/>
                        </a:rPr>
                        <a:t>any?after=additions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95250" marR="95250" marT="47625" marB="47625" anchor="ctr"/>
                </a:tc>
                <a:tc>
                  <a:txBody>
                    <a:bodyPr/>
                    <a:lstStyle/>
                    <a:p>
                      <a:pPr marL="0" marR="0">
                        <a:lnSpc>
                          <a:spcPct val="107000"/>
                        </a:lnSpc>
                        <a:spcBef>
                          <a:spcPts val="750"/>
                        </a:spcBef>
                        <a:spcAft>
                          <a:spcPts val="750"/>
                        </a:spcAft>
                      </a:pPr>
                      <a:r>
                        <a:rPr lang="en-US" sz="1050" dirty="0">
                          <a:effectLst/>
                        </a:rPr>
                        <a:t>Adds this contribution to any popup menu in the application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95250" marR="95250" marT="47625" marB="47625" anchor="ctr"/>
                </a:tc>
                <a:extLst>
                  <a:ext uri="{0D108BD9-81ED-4DB2-BD59-A6C34878D82A}">
                    <a16:rowId xmlns:a16="http://schemas.microsoft.com/office/drawing/2014/main" val="2714327446"/>
                  </a:ext>
                </a:extLst>
              </a:tr>
            </a:tbl>
          </a:graphicData>
        </a:graphic>
      </p:graphicFrame>
    </p:spTree>
    <p:extLst>
      <p:ext uri="{BB962C8B-B14F-4D97-AF65-F5344CB8AC3E}">
        <p14:creationId xmlns:p14="http://schemas.microsoft.com/office/powerpoint/2010/main" val="268571584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Location URIs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1287" y="1834319"/>
            <a:ext cx="6515665" cy="3985605"/>
          </a:xfrm>
        </p:spPr>
      </p:pic>
    </p:spTree>
    <p:extLst>
      <p:ext uri="{BB962C8B-B14F-4D97-AF65-F5344CB8AC3E}">
        <p14:creationId xmlns:p14="http://schemas.microsoft.com/office/powerpoint/2010/main" val="4758130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Menu Contribution</a:t>
            </a:r>
          </a:p>
        </p:txBody>
      </p:sp>
      <p:sp>
        <p:nvSpPr>
          <p:cNvPr id="3" name="Content Placeholder 2"/>
          <p:cNvSpPr>
            <a:spLocks noGrp="1"/>
          </p:cNvSpPr>
          <p:nvPr>
            <p:ph idx="1"/>
          </p:nvPr>
        </p:nvSpPr>
        <p:spPr/>
        <p:txBody>
          <a:bodyPr/>
          <a:lstStyle/>
          <a:p>
            <a:r>
              <a:rPr lang="en-US" dirty="0" smtClean="0"/>
              <a:t>After adding the extension ‘</a:t>
            </a:r>
            <a:r>
              <a:rPr lang="en-US" dirty="0" err="1" smtClean="0"/>
              <a:t>org.eclipse.ui.menus</a:t>
            </a:r>
            <a:r>
              <a:rPr lang="en-US" dirty="0" smtClean="0"/>
              <a:t>’ the menu is added</a:t>
            </a:r>
          </a:p>
          <a:p>
            <a:pPr marL="0" indent="0">
              <a:buNone/>
            </a:pPr>
            <a:r>
              <a:rPr lang="en-US" dirty="0"/>
              <a:t> </a:t>
            </a:r>
            <a:r>
              <a:rPr lang="en-US" dirty="0" smtClean="0"/>
              <a:t>  using a Menu Contribution.</a:t>
            </a:r>
          </a:p>
          <a:p>
            <a:r>
              <a:rPr lang="en-US" dirty="0" smtClean="0"/>
              <a:t>The menu contribution takes the input of the location URI </a:t>
            </a:r>
          </a:p>
          <a:p>
            <a:r>
              <a:rPr lang="en-US" dirty="0" smtClean="0"/>
              <a:t>The menu are added to this menu contribution which are placed under a menu .</a:t>
            </a:r>
          </a:p>
          <a:p>
            <a:pPr marL="0" indent="0">
              <a:buNone/>
            </a:pPr>
            <a:endParaRPr lang="en-US" sz="3200" i="1" dirty="0">
              <a:solidFill>
                <a:srgbClr val="00B0F0"/>
              </a:solidFill>
              <a:latin typeface="Calibri" panose="020F0502020204030204" pitchFamily="34" charset="0"/>
              <a:ea typeface="Calibri" panose="020F0502020204030204" pitchFamily="34" charset="0"/>
              <a:cs typeface="Arial" panose="020B0604020202020204" pitchFamily="34" charset="0"/>
            </a:endParaRPr>
          </a:p>
          <a:p>
            <a:endParaRPr lang="en-US" dirty="0" smtClean="0"/>
          </a:p>
          <a:p>
            <a:endParaRPr lang="en-US" dirty="0"/>
          </a:p>
        </p:txBody>
      </p:sp>
    </p:spTree>
    <p:extLst>
      <p:ext uri="{BB962C8B-B14F-4D97-AF65-F5344CB8AC3E}">
        <p14:creationId xmlns:p14="http://schemas.microsoft.com/office/powerpoint/2010/main" val="67389212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Menus and Commands</a:t>
            </a:r>
          </a:p>
        </p:txBody>
      </p:sp>
      <p:sp>
        <p:nvSpPr>
          <p:cNvPr id="3" name="Content Placeholder 2"/>
          <p:cNvSpPr>
            <a:spLocks noGrp="1"/>
          </p:cNvSpPr>
          <p:nvPr>
            <p:ph idx="1"/>
          </p:nvPr>
        </p:nvSpPr>
        <p:spPr/>
        <p:txBody>
          <a:bodyPr/>
          <a:lstStyle/>
          <a:p>
            <a:r>
              <a:rPr lang="en-US" dirty="0" smtClean="0"/>
              <a:t>A menu can be associated with a command </a:t>
            </a:r>
          </a:p>
          <a:p>
            <a:r>
              <a:rPr lang="en-US" dirty="0" smtClean="0"/>
              <a:t>On the click of the menu the handler associated with the Command for the menu is invoked.</a:t>
            </a:r>
          </a:p>
          <a:p>
            <a:r>
              <a:rPr lang="en-US" dirty="0" smtClean="0"/>
              <a:t>The menu associated with the command can be enabled or disabled using core expressions.</a:t>
            </a:r>
            <a:endParaRPr lang="en-US" dirty="0"/>
          </a:p>
        </p:txBody>
      </p:sp>
    </p:spTree>
    <p:extLst>
      <p:ext uri="{BB962C8B-B14F-4D97-AF65-F5344CB8AC3E}">
        <p14:creationId xmlns:p14="http://schemas.microsoft.com/office/powerpoint/2010/main" val="331120484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err="1">
                <a:solidFill>
                  <a:srgbClr val="4538A8"/>
                </a:solidFill>
                <a:latin typeface="Arial"/>
                <a:cs typeface="Arial"/>
              </a:rPr>
              <a:t>ToolBar</a:t>
            </a:r>
            <a:endParaRPr lang="en-US" sz="2800" kern="0" dirty="0">
              <a:solidFill>
                <a:srgbClr val="4538A8"/>
              </a:solidFill>
              <a:latin typeface="Arial"/>
              <a:cs typeface="Arial"/>
            </a:endParaRPr>
          </a:p>
        </p:txBody>
      </p:sp>
      <p:sp>
        <p:nvSpPr>
          <p:cNvPr id="3" name="Content Placeholder 2"/>
          <p:cNvSpPr>
            <a:spLocks noGrp="1"/>
          </p:cNvSpPr>
          <p:nvPr>
            <p:ph idx="1"/>
          </p:nvPr>
        </p:nvSpPr>
        <p:spPr/>
        <p:txBody>
          <a:bodyPr/>
          <a:lstStyle/>
          <a:p>
            <a:r>
              <a:rPr lang="en-US" dirty="0" smtClean="0"/>
              <a:t>Based on the location of the menu , the menu can appear on the Application toolbar or even on the view toolbar.</a:t>
            </a:r>
          </a:p>
          <a:p>
            <a:r>
              <a:rPr lang="en-US" dirty="0" smtClean="0"/>
              <a:t>For the menu to be displayed on the toolbar we make sure that the </a:t>
            </a:r>
            <a:r>
              <a:rPr lang="en-US" i="1" dirty="0" err="1" smtClean="0">
                <a:solidFill>
                  <a:srgbClr val="00B0F0"/>
                </a:solidFill>
              </a:rPr>
              <a:t>configurer.setShowCoolBar</a:t>
            </a:r>
            <a:r>
              <a:rPr lang="en-US" i="1" dirty="0" smtClean="0">
                <a:solidFill>
                  <a:srgbClr val="00B0F0"/>
                </a:solidFill>
              </a:rPr>
              <a:t>(true); </a:t>
            </a:r>
            <a:r>
              <a:rPr lang="en-US" dirty="0"/>
              <a:t>is set to true in </a:t>
            </a:r>
            <a:r>
              <a:rPr lang="en-US" dirty="0" smtClean="0"/>
              <a:t>the  </a:t>
            </a:r>
            <a:r>
              <a:rPr lang="en-US" dirty="0" err="1" smtClean="0"/>
              <a:t>ApplicationWorkbenchAdvisor</a:t>
            </a:r>
            <a:r>
              <a:rPr lang="en-US" dirty="0" smtClean="0"/>
              <a:t> class.</a:t>
            </a:r>
          </a:p>
          <a:p>
            <a:r>
              <a:rPr lang="en-US" dirty="0" smtClean="0"/>
              <a:t>For the toolbar to appear as a view menu </a:t>
            </a:r>
          </a:p>
          <a:p>
            <a:r>
              <a:rPr lang="en-US" dirty="0" smtClean="0"/>
              <a:t>The location URI should be specified the </a:t>
            </a:r>
            <a:r>
              <a:rPr lang="en-US" dirty="0" err="1" smtClean="0"/>
              <a:t>viewID</a:t>
            </a:r>
            <a:r>
              <a:rPr lang="en-US" dirty="0" smtClean="0"/>
              <a: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08236771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Pop-up Menus</a:t>
            </a:r>
          </a:p>
        </p:txBody>
      </p:sp>
      <p:sp>
        <p:nvSpPr>
          <p:cNvPr id="3" name="Content Placeholder 2"/>
          <p:cNvSpPr>
            <a:spLocks noGrp="1"/>
          </p:cNvSpPr>
          <p:nvPr>
            <p:ph idx="1"/>
          </p:nvPr>
        </p:nvSpPr>
        <p:spPr/>
        <p:txBody>
          <a:bodyPr>
            <a:normAutofit/>
          </a:bodyPr>
          <a:lstStyle/>
          <a:p>
            <a:r>
              <a:rPr lang="en-US" dirty="0" smtClean="0"/>
              <a:t>Pop up menus also known as context menus are identified by the location URIs starting with ‘popup:’</a:t>
            </a:r>
          </a:p>
          <a:p>
            <a:r>
              <a:rPr lang="en-US" dirty="0" smtClean="0"/>
              <a:t>The popup location URI specifies a id for the popup menu </a:t>
            </a:r>
          </a:p>
          <a:p>
            <a:r>
              <a:rPr lang="en-US" dirty="0" smtClean="0"/>
              <a:t>The popup menu are linked to a UI control </a:t>
            </a:r>
          </a:p>
          <a:p>
            <a:pPr marL="0" indent="0">
              <a:buNone/>
            </a:pPr>
            <a:r>
              <a:rPr lang="en-US" dirty="0" smtClean="0"/>
              <a:t>    For ex Table viewer.</a:t>
            </a:r>
          </a:p>
          <a:p>
            <a:pPr marL="0" indent="0">
              <a:buNone/>
            </a:pPr>
            <a:r>
              <a:rPr lang="en-US" dirty="0" smtClean="0"/>
              <a:t>The popup menu can be associated with a existing command</a:t>
            </a:r>
          </a:p>
          <a:p>
            <a:pPr marL="0" indent="0">
              <a:buNone/>
            </a:pPr>
            <a:endParaRPr lang="en-US" sz="4000" i="1" dirty="0">
              <a:solidFill>
                <a:srgbClr val="00B0F0"/>
              </a:solidFill>
            </a:endParaRPr>
          </a:p>
        </p:txBody>
      </p:sp>
    </p:spTree>
    <p:extLst>
      <p:ext uri="{BB962C8B-B14F-4D97-AF65-F5344CB8AC3E}">
        <p14:creationId xmlns:p14="http://schemas.microsoft.com/office/powerpoint/2010/main" val="117350056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Registering a popup menu</a:t>
            </a:r>
          </a:p>
        </p:txBody>
      </p:sp>
      <p:sp>
        <p:nvSpPr>
          <p:cNvPr id="3" name="Content Placeholder 2"/>
          <p:cNvSpPr>
            <a:spLocks noGrp="1"/>
          </p:cNvSpPr>
          <p:nvPr>
            <p:ph idx="1"/>
          </p:nvPr>
        </p:nvSpPr>
        <p:spPr/>
        <p:txBody>
          <a:bodyPr/>
          <a:lstStyle/>
          <a:p>
            <a:pPr marL="0" indent="0">
              <a:buNone/>
            </a:pPr>
            <a:r>
              <a:rPr lang="en-US" dirty="0"/>
              <a:t>The popup menu has to be registered with the UI control</a:t>
            </a:r>
          </a:p>
          <a:p>
            <a:pPr marL="0" indent="0" algn="ctr">
              <a:buNone/>
            </a:pPr>
            <a:r>
              <a:rPr lang="en-US" i="1" dirty="0" err="1">
                <a:solidFill>
                  <a:srgbClr val="00B0F0"/>
                </a:solidFill>
              </a:rPr>
              <a:t>MenuManager</a:t>
            </a:r>
            <a:r>
              <a:rPr lang="en-US" i="1" dirty="0">
                <a:solidFill>
                  <a:srgbClr val="00B0F0"/>
                </a:solidFill>
              </a:rPr>
              <a:t> </a:t>
            </a:r>
            <a:r>
              <a:rPr lang="en-US" i="1" dirty="0" err="1">
                <a:solidFill>
                  <a:srgbClr val="00B0F0"/>
                </a:solidFill>
              </a:rPr>
              <a:t>menuManager</a:t>
            </a:r>
            <a:r>
              <a:rPr lang="en-US" i="1" dirty="0">
                <a:solidFill>
                  <a:srgbClr val="00B0F0"/>
                </a:solidFill>
              </a:rPr>
              <a:t> = new </a:t>
            </a:r>
            <a:r>
              <a:rPr lang="en-US" i="1" dirty="0" err="1">
                <a:solidFill>
                  <a:srgbClr val="00B0F0"/>
                </a:solidFill>
              </a:rPr>
              <a:t>MenuManager</a:t>
            </a:r>
            <a:r>
              <a:rPr lang="en-US" i="1" dirty="0">
                <a:solidFill>
                  <a:srgbClr val="00B0F0"/>
                </a:solidFill>
              </a:rPr>
              <a:t>();</a:t>
            </a:r>
          </a:p>
          <a:p>
            <a:pPr marL="0" indent="0" algn="ctr">
              <a:buNone/>
            </a:pPr>
            <a:r>
              <a:rPr lang="en-US" i="1" dirty="0">
                <a:solidFill>
                  <a:srgbClr val="00B0F0"/>
                </a:solidFill>
              </a:rPr>
              <a:t>        Menu </a:t>
            </a:r>
            <a:r>
              <a:rPr lang="en-US" i="1" dirty="0" err="1">
                <a:solidFill>
                  <a:srgbClr val="00B0F0"/>
                </a:solidFill>
              </a:rPr>
              <a:t>menu</a:t>
            </a:r>
            <a:r>
              <a:rPr lang="en-US" i="1" dirty="0">
                <a:solidFill>
                  <a:srgbClr val="00B0F0"/>
                </a:solidFill>
              </a:rPr>
              <a:t> = </a:t>
            </a:r>
            <a:r>
              <a:rPr lang="en-US" i="1" dirty="0" err="1">
                <a:solidFill>
                  <a:srgbClr val="00B0F0"/>
                </a:solidFill>
              </a:rPr>
              <a:t>menuManager.createContextMenu</a:t>
            </a:r>
            <a:r>
              <a:rPr lang="en-US" i="1" dirty="0">
                <a:solidFill>
                  <a:srgbClr val="00B0F0"/>
                </a:solidFill>
              </a:rPr>
              <a:t>(</a:t>
            </a:r>
            <a:r>
              <a:rPr lang="en-US" i="1" dirty="0" err="1">
                <a:solidFill>
                  <a:srgbClr val="00B0F0"/>
                </a:solidFill>
              </a:rPr>
              <a:t>viewer.getTable</a:t>
            </a:r>
            <a:r>
              <a:rPr lang="en-US" i="1" dirty="0">
                <a:solidFill>
                  <a:srgbClr val="00B0F0"/>
                </a:solidFill>
              </a:rPr>
              <a:t>());</a:t>
            </a:r>
          </a:p>
          <a:p>
            <a:pPr marL="0" indent="0" algn="ctr">
              <a:buNone/>
            </a:pPr>
            <a:r>
              <a:rPr lang="en-US" i="1" dirty="0">
                <a:solidFill>
                  <a:srgbClr val="00B0F0"/>
                </a:solidFill>
              </a:rPr>
              <a:t>        // set the menu on the SWT widget</a:t>
            </a:r>
          </a:p>
          <a:p>
            <a:pPr marL="0" indent="0" algn="ctr">
              <a:buNone/>
            </a:pPr>
            <a:r>
              <a:rPr lang="en-US" i="1" dirty="0">
                <a:solidFill>
                  <a:srgbClr val="00B0F0"/>
                </a:solidFill>
              </a:rPr>
              <a:t>        </a:t>
            </a:r>
            <a:r>
              <a:rPr lang="en-US" i="1" dirty="0" err="1">
                <a:solidFill>
                  <a:srgbClr val="00B0F0"/>
                </a:solidFill>
              </a:rPr>
              <a:t>viewer.getTable</a:t>
            </a:r>
            <a:r>
              <a:rPr lang="en-US" i="1" dirty="0">
                <a:solidFill>
                  <a:srgbClr val="00B0F0"/>
                </a:solidFill>
              </a:rPr>
              <a:t>().</a:t>
            </a:r>
            <a:r>
              <a:rPr lang="en-US" i="1" dirty="0" err="1">
                <a:solidFill>
                  <a:srgbClr val="00B0F0"/>
                </a:solidFill>
              </a:rPr>
              <a:t>setMenu</a:t>
            </a:r>
            <a:r>
              <a:rPr lang="en-US" i="1" dirty="0">
                <a:solidFill>
                  <a:srgbClr val="00B0F0"/>
                </a:solidFill>
              </a:rPr>
              <a:t>(menu);</a:t>
            </a:r>
          </a:p>
          <a:p>
            <a:pPr marL="0" indent="0" algn="ctr">
              <a:buNone/>
            </a:pPr>
            <a:r>
              <a:rPr lang="en-US" i="1" dirty="0">
                <a:solidFill>
                  <a:srgbClr val="00B0F0"/>
                </a:solidFill>
              </a:rPr>
              <a:t>        // register the menu with the framework</a:t>
            </a:r>
          </a:p>
          <a:p>
            <a:pPr marL="0" indent="0" algn="ctr">
              <a:buNone/>
            </a:pPr>
            <a:r>
              <a:rPr lang="en-US" i="1" dirty="0">
                <a:solidFill>
                  <a:srgbClr val="00B0F0"/>
                </a:solidFill>
              </a:rPr>
              <a:t>        </a:t>
            </a:r>
            <a:r>
              <a:rPr lang="en-US" i="1" dirty="0" err="1">
                <a:solidFill>
                  <a:srgbClr val="00B0F0"/>
                </a:solidFill>
              </a:rPr>
              <a:t>getSite</a:t>
            </a:r>
            <a:r>
              <a:rPr lang="en-US" i="1" dirty="0">
                <a:solidFill>
                  <a:srgbClr val="00B0F0"/>
                </a:solidFill>
              </a:rPr>
              <a:t>().</a:t>
            </a:r>
            <a:r>
              <a:rPr lang="en-US" i="1" dirty="0" err="1">
                <a:solidFill>
                  <a:srgbClr val="00B0F0"/>
                </a:solidFill>
              </a:rPr>
              <a:t>registerContextMenu</a:t>
            </a:r>
            <a:r>
              <a:rPr lang="en-US" i="1" dirty="0">
                <a:solidFill>
                  <a:srgbClr val="00B0F0"/>
                </a:solidFill>
              </a:rPr>
              <a:t>(</a:t>
            </a:r>
            <a:r>
              <a:rPr lang="en-US" i="1" dirty="0" err="1">
                <a:solidFill>
                  <a:srgbClr val="00B0F0"/>
                </a:solidFill>
              </a:rPr>
              <a:t>menuManager</a:t>
            </a:r>
            <a:r>
              <a:rPr lang="en-US" i="1" dirty="0">
                <a:solidFill>
                  <a:srgbClr val="00B0F0"/>
                </a:solidFill>
              </a:rPr>
              <a:t>, viewer);</a:t>
            </a:r>
            <a:endParaRPr lang="en-US" dirty="0"/>
          </a:p>
        </p:txBody>
      </p:sp>
    </p:spTree>
    <p:extLst>
      <p:ext uri="{BB962C8B-B14F-4D97-AF65-F5344CB8AC3E}">
        <p14:creationId xmlns:p14="http://schemas.microsoft.com/office/powerpoint/2010/main" val="239870872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Selection Service</a:t>
            </a:r>
          </a:p>
        </p:txBody>
      </p:sp>
      <p:sp>
        <p:nvSpPr>
          <p:cNvPr id="3" name="Content Placeholder 2"/>
          <p:cNvSpPr>
            <a:spLocks noGrp="1"/>
          </p:cNvSpPr>
          <p:nvPr>
            <p:ph idx="1"/>
          </p:nvPr>
        </p:nvSpPr>
        <p:spPr/>
        <p:txBody>
          <a:bodyPr>
            <a:normAutofit lnSpcReduction="10000"/>
          </a:bodyPr>
          <a:lstStyle/>
          <a:p>
            <a:r>
              <a:rPr lang="en-US" dirty="0" smtClean="0"/>
              <a:t>The selection Service in the eclipse platform is a global service which keeps the track of all the selection happening in the application.</a:t>
            </a:r>
          </a:p>
          <a:p>
            <a:endParaRPr lang="en-US" dirty="0"/>
          </a:p>
          <a:p>
            <a:r>
              <a:rPr lang="en-US" dirty="0" smtClean="0"/>
              <a:t>The selection service gets the selection using classes called </a:t>
            </a:r>
            <a:r>
              <a:rPr lang="en-US" dirty="0" err="1" smtClean="0"/>
              <a:t>SelectionProvider</a:t>
            </a:r>
            <a:endParaRPr lang="en-US" dirty="0" smtClean="0"/>
          </a:p>
          <a:p>
            <a:endParaRPr lang="en-US" dirty="0"/>
          </a:p>
          <a:p>
            <a:r>
              <a:rPr lang="en-US" dirty="0" smtClean="0"/>
              <a:t>The </a:t>
            </a:r>
            <a:r>
              <a:rPr lang="en-US" dirty="0" err="1" smtClean="0"/>
              <a:t>SelectionProvider</a:t>
            </a:r>
            <a:r>
              <a:rPr lang="en-US" dirty="0" smtClean="0"/>
              <a:t> can be set using the </a:t>
            </a:r>
            <a:r>
              <a:rPr lang="en-US" dirty="0" err="1" smtClean="0"/>
              <a:t>getSite</a:t>
            </a:r>
            <a:r>
              <a:rPr lang="en-US" dirty="0" smtClean="0"/>
              <a:t>().</a:t>
            </a:r>
            <a:r>
              <a:rPr lang="en-US" dirty="0" err="1" smtClean="0"/>
              <a:t>setSelection</a:t>
            </a:r>
            <a:r>
              <a:rPr lang="en-US" dirty="0" smtClean="0"/>
              <a:t> () method where the classes implementing the  </a:t>
            </a:r>
            <a:r>
              <a:rPr lang="en-US" dirty="0" err="1" smtClean="0"/>
              <a:t>ISelectionProvider</a:t>
            </a:r>
            <a:r>
              <a:rPr lang="en-US" dirty="0" smtClean="0"/>
              <a:t> register with the selection Service to communicate the selection happening in the widgets</a:t>
            </a:r>
            <a:endParaRPr lang="en-US" dirty="0"/>
          </a:p>
        </p:txBody>
      </p:sp>
    </p:spTree>
    <p:extLst>
      <p:ext uri="{BB962C8B-B14F-4D97-AF65-F5344CB8AC3E}">
        <p14:creationId xmlns:p14="http://schemas.microsoft.com/office/powerpoint/2010/main" val="17755213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Why Eclipse RCP?</a:t>
            </a:r>
          </a:p>
        </p:txBody>
      </p:sp>
      <p:sp>
        <p:nvSpPr>
          <p:cNvPr id="3" name="Content Placeholder 2"/>
          <p:cNvSpPr>
            <a:spLocks noGrp="1"/>
          </p:cNvSpPr>
          <p:nvPr>
            <p:ph idx="1"/>
          </p:nvPr>
        </p:nvSpPr>
        <p:spPr/>
        <p:txBody>
          <a:bodyPr/>
          <a:lstStyle/>
          <a:p>
            <a:endParaRPr lang="en-US" dirty="0"/>
          </a:p>
        </p:txBody>
      </p:sp>
      <p:sp>
        <p:nvSpPr>
          <p:cNvPr id="4" name="object 2"/>
          <p:cNvSpPr txBox="1"/>
          <p:nvPr/>
        </p:nvSpPr>
        <p:spPr>
          <a:xfrm>
            <a:off x="1060368" y="1690688"/>
            <a:ext cx="5828030" cy="2311400"/>
          </a:xfrm>
          <a:prstGeom prst="rect">
            <a:avLst/>
          </a:prstGeom>
        </p:spPr>
        <p:txBody>
          <a:bodyPr vert="horz" wrap="square" lIns="0" tIns="165100" rIns="0" bIns="0" rtlCol="0">
            <a:spAutoFit/>
          </a:bodyPr>
          <a:lstStyle/>
          <a:p>
            <a:pPr marL="12700">
              <a:spcBef>
                <a:spcPts val="1300"/>
              </a:spcBef>
              <a:tabLst>
                <a:tab pos="354965" algn="l"/>
              </a:tabLst>
            </a:pPr>
            <a:r>
              <a:rPr sz="2000" dirty="0">
                <a:solidFill>
                  <a:prstClr val="black"/>
                </a:solidFill>
                <a:latin typeface="Arial"/>
                <a:cs typeface="Arial"/>
              </a:rPr>
              <a:t>»	Very </a:t>
            </a:r>
            <a:r>
              <a:rPr sz="2000" spc="-5" dirty="0">
                <a:solidFill>
                  <a:prstClr val="black"/>
                </a:solidFill>
                <a:latin typeface="Arial"/>
                <a:cs typeface="Arial"/>
              </a:rPr>
              <a:t>powerful platform </a:t>
            </a:r>
            <a:r>
              <a:rPr sz="2000" spc="-15" dirty="0">
                <a:solidFill>
                  <a:prstClr val="black"/>
                </a:solidFill>
                <a:latin typeface="Arial"/>
                <a:cs typeface="Arial"/>
              </a:rPr>
              <a:t>for </a:t>
            </a:r>
            <a:r>
              <a:rPr sz="2000" spc="-5" dirty="0">
                <a:solidFill>
                  <a:prstClr val="black"/>
                </a:solidFill>
                <a:latin typeface="Arial"/>
                <a:cs typeface="Arial"/>
              </a:rPr>
              <a:t>rich </a:t>
            </a:r>
            <a:r>
              <a:rPr sz="2000" dirty="0">
                <a:solidFill>
                  <a:prstClr val="black"/>
                </a:solidFill>
                <a:latin typeface="Arial"/>
                <a:cs typeface="Arial"/>
              </a:rPr>
              <a:t>client</a:t>
            </a:r>
            <a:r>
              <a:rPr sz="2000" spc="-15" dirty="0">
                <a:solidFill>
                  <a:prstClr val="black"/>
                </a:solidFill>
                <a:latin typeface="Arial"/>
                <a:cs typeface="Arial"/>
              </a:rPr>
              <a:t> </a:t>
            </a:r>
            <a:r>
              <a:rPr sz="2000" spc="-5" dirty="0">
                <a:solidFill>
                  <a:prstClr val="black"/>
                </a:solidFill>
                <a:latin typeface="Arial"/>
                <a:cs typeface="Arial"/>
              </a:rPr>
              <a:t>applications</a:t>
            </a:r>
            <a:endParaRPr sz="2000" dirty="0">
              <a:solidFill>
                <a:prstClr val="black"/>
              </a:solidFill>
              <a:latin typeface="Arial"/>
              <a:cs typeface="Arial"/>
            </a:endParaRPr>
          </a:p>
          <a:p>
            <a:pPr marL="12700">
              <a:spcBef>
                <a:spcPts val="1200"/>
              </a:spcBef>
              <a:tabLst>
                <a:tab pos="354965" algn="l"/>
              </a:tabLst>
            </a:pPr>
            <a:r>
              <a:rPr sz="2000" dirty="0">
                <a:solidFill>
                  <a:prstClr val="black"/>
                </a:solidFill>
                <a:latin typeface="Arial"/>
                <a:cs typeface="Arial"/>
              </a:rPr>
              <a:t>»	</a:t>
            </a:r>
            <a:r>
              <a:rPr sz="2000" spc="-5" dirty="0">
                <a:solidFill>
                  <a:prstClr val="black"/>
                </a:solidFill>
                <a:latin typeface="Arial"/>
                <a:cs typeface="Arial"/>
              </a:rPr>
              <a:t>Available for all major operating</a:t>
            </a:r>
            <a:r>
              <a:rPr sz="2000" dirty="0">
                <a:solidFill>
                  <a:prstClr val="black"/>
                </a:solidFill>
                <a:latin typeface="Arial"/>
                <a:cs typeface="Arial"/>
              </a:rPr>
              <a:t> </a:t>
            </a:r>
            <a:r>
              <a:rPr sz="2000" spc="-5" dirty="0">
                <a:solidFill>
                  <a:prstClr val="black"/>
                </a:solidFill>
                <a:latin typeface="Arial"/>
                <a:cs typeface="Arial"/>
              </a:rPr>
              <a:t>systems</a:t>
            </a:r>
            <a:endParaRPr sz="2000" dirty="0">
              <a:solidFill>
                <a:prstClr val="black"/>
              </a:solidFill>
              <a:latin typeface="Arial"/>
              <a:cs typeface="Arial"/>
            </a:endParaRPr>
          </a:p>
          <a:p>
            <a:pPr marL="12700">
              <a:spcBef>
                <a:spcPts val="1200"/>
              </a:spcBef>
              <a:tabLst>
                <a:tab pos="354965" algn="l"/>
              </a:tabLst>
            </a:pPr>
            <a:r>
              <a:rPr sz="2000" dirty="0">
                <a:solidFill>
                  <a:prstClr val="black"/>
                </a:solidFill>
                <a:latin typeface="Arial"/>
                <a:cs typeface="Arial"/>
              </a:rPr>
              <a:t>»	</a:t>
            </a:r>
            <a:r>
              <a:rPr sz="2000" spc="-5" dirty="0">
                <a:solidFill>
                  <a:prstClr val="black"/>
                </a:solidFill>
                <a:latin typeface="Arial"/>
                <a:cs typeface="Arial"/>
              </a:rPr>
              <a:t>All </a:t>
            </a:r>
            <a:r>
              <a:rPr sz="2000" dirty="0">
                <a:solidFill>
                  <a:prstClr val="black"/>
                </a:solidFill>
                <a:latin typeface="Arial"/>
                <a:cs typeface="Arial"/>
              </a:rPr>
              <a:t>sources</a:t>
            </a:r>
            <a:r>
              <a:rPr sz="2000" spc="-15" dirty="0">
                <a:solidFill>
                  <a:prstClr val="black"/>
                </a:solidFill>
                <a:latin typeface="Arial"/>
                <a:cs typeface="Arial"/>
              </a:rPr>
              <a:t> </a:t>
            </a:r>
            <a:r>
              <a:rPr sz="2000" spc="-5" dirty="0">
                <a:solidFill>
                  <a:prstClr val="black"/>
                </a:solidFill>
                <a:latin typeface="Arial"/>
                <a:cs typeface="Arial"/>
              </a:rPr>
              <a:t>provided</a:t>
            </a:r>
            <a:endParaRPr sz="2000" dirty="0">
              <a:solidFill>
                <a:prstClr val="black"/>
              </a:solidFill>
              <a:latin typeface="Arial"/>
              <a:cs typeface="Arial"/>
            </a:endParaRPr>
          </a:p>
          <a:p>
            <a:pPr marL="12700">
              <a:spcBef>
                <a:spcPts val="1200"/>
              </a:spcBef>
              <a:tabLst>
                <a:tab pos="354965" algn="l"/>
              </a:tabLst>
            </a:pPr>
            <a:r>
              <a:rPr sz="2000" dirty="0">
                <a:solidFill>
                  <a:prstClr val="black"/>
                </a:solidFill>
                <a:latin typeface="Arial"/>
                <a:cs typeface="Arial"/>
              </a:rPr>
              <a:t>»	</a:t>
            </a:r>
            <a:r>
              <a:rPr sz="2000" spc="-5" dirty="0">
                <a:solidFill>
                  <a:prstClr val="black"/>
                </a:solidFill>
                <a:latin typeface="Arial"/>
                <a:cs typeface="Arial"/>
              </a:rPr>
              <a:t>Large and </a:t>
            </a:r>
            <a:r>
              <a:rPr sz="2000" spc="-10" dirty="0">
                <a:solidFill>
                  <a:prstClr val="black"/>
                </a:solidFill>
                <a:latin typeface="Arial"/>
                <a:cs typeface="Arial"/>
              </a:rPr>
              <a:t>active </a:t>
            </a:r>
            <a:r>
              <a:rPr sz="2000" spc="-5" dirty="0">
                <a:solidFill>
                  <a:prstClr val="black"/>
                </a:solidFill>
                <a:latin typeface="Arial"/>
                <a:cs typeface="Arial"/>
              </a:rPr>
              <a:t>community</a:t>
            </a:r>
            <a:endParaRPr sz="2000" dirty="0">
              <a:solidFill>
                <a:prstClr val="black"/>
              </a:solidFill>
              <a:latin typeface="Arial"/>
              <a:cs typeface="Arial"/>
            </a:endParaRPr>
          </a:p>
          <a:p>
            <a:pPr marL="12700">
              <a:spcBef>
                <a:spcPts val="1200"/>
              </a:spcBef>
              <a:tabLst>
                <a:tab pos="354965" algn="l"/>
              </a:tabLst>
            </a:pPr>
            <a:r>
              <a:rPr sz="2000" dirty="0">
                <a:solidFill>
                  <a:prstClr val="black"/>
                </a:solidFill>
                <a:latin typeface="Arial"/>
                <a:cs typeface="Arial"/>
              </a:rPr>
              <a:t>»	</a:t>
            </a:r>
            <a:r>
              <a:rPr sz="2000" spc="-5" dirty="0">
                <a:solidFill>
                  <a:prstClr val="black"/>
                </a:solidFill>
                <a:latin typeface="Arial"/>
                <a:cs typeface="Arial"/>
              </a:rPr>
              <a:t>Commercial-friendly open source license: EPL</a:t>
            </a:r>
            <a:endParaRPr sz="2000" dirty="0">
              <a:solidFill>
                <a:prstClr val="black"/>
              </a:solidFill>
              <a:latin typeface="Arial"/>
              <a:cs typeface="Arial"/>
            </a:endParaRPr>
          </a:p>
        </p:txBody>
      </p:sp>
    </p:spTree>
    <p:extLst>
      <p:ext uri="{BB962C8B-B14F-4D97-AF65-F5344CB8AC3E}">
        <p14:creationId xmlns:p14="http://schemas.microsoft.com/office/powerpoint/2010/main" val="57002197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Selection Providers</a:t>
            </a:r>
          </a:p>
        </p:txBody>
      </p:sp>
      <p:sp>
        <p:nvSpPr>
          <p:cNvPr id="3" name="Content Placeholder 2"/>
          <p:cNvSpPr>
            <a:spLocks noGrp="1"/>
          </p:cNvSpPr>
          <p:nvPr>
            <p:ph idx="1"/>
          </p:nvPr>
        </p:nvSpPr>
        <p:spPr/>
        <p:txBody>
          <a:bodyPr/>
          <a:lstStyle/>
          <a:p>
            <a:r>
              <a:rPr lang="en-US" dirty="0" smtClean="0"/>
              <a:t>Most of the common UI elements like the viewer implement the </a:t>
            </a:r>
            <a:r>
              <a:rPr lang="en-US" dirty="0" err="1" smtClean="0"/>
              <a:t>ISelectionProvider</a:t>
            </a:r>
            <a:r>
              <a:rPr lang="en-US" dirty="0" smtClean="0"/>
              <a:t> interface.</a:t>
            </a:r>
          </a:p>
          <a:p>
            <a:r>
              <a:rPr lang="en-US" dirty="0" smtClean="0"/>
              <a:t>On Registering of the selection providers the selection happening in the viewer is communicated to the selection service , which makes the selection to be listened by any class which implements selection Changed Listener</a:t>
            </a:r>
          </a:p>
          <a:p>
            <a:r>
              <a:rPr lang="en-US" dirty="0" smtClean="0"/>
              <a:t>This helps the handler classes to know the current selection and perform any business logic accordingly.</a:t>
            </a:r>
            <a:endParaRPr lang="en-US" dirty="0"/>
          </a:p>
        </p:txBody>
      </p:sp>
    </p:spTree>
    <p:extLst>
      <p:ext uri="{BB962C8B-B14F-4D97-AF65-F5344CB8AC3E}">
        <p14:creationId xmlns:p14="http://schemas.microsoft.com/office/powerpoint/2010/main" val="235370270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Editors</a:t>
            </a:r>
          </a:p>
        </p:txBody>
      </p:sp>
      <p:sp>
        <p:nvSpPr>
          <p:cNvPr id="3" name="Content Placeholder 2"/>
          <p:cNvSpPr>
            <a:spLocks noGrp="1"/>
          </p:cNvSpPr>
          <p:nvPr>
            <p:ph idx="1"/>
          </p:nvPr>
        </p:nvSpPr>
        <p:spPr/>
        <p:txBody>
          <a:bodyPr/>
          <a:lstStyle/>
          <a:p>
            <a:r>
              <a:rPr lang="en-US" dirty="0"/>
              <a:t>Editors are used to create/modify workspace resources. As an Eclipse user you must have used editors all the time. Famous example of editor is the Java Editor. It provides many capabilities like </a:t>
            </a:r>
            <a:r>
              <a:rPr lang="en-US" dirty="0" smtClean="0"/>
              <a:t>Syntax check, </a:t>
            </a:r>
            <a:r>
              <a:rPr lang="en-US" dirty="0"/>
              <a:t>color coding and so on. There is no specific implementation of an editor because editors essentially cater to application specific behavior. </a:t>
            </a:r>
          </a:p>
          <a:p>
            <a:r>
              <a:rPr lang="en-US" dirty="0" smtClean="0"/>
              <a:t>Once </a:t>
            </a:r>
            <a:r>
              <a:rPr lang="en-US" dirty="0"/>
              <a:t>the implementation model for an editor is determined, implementing the editor is much like programming a standalone </a:t>
            </a:r>
            <a:r>
              <a:rPr lang="en-US" dirty="0" err="1"/>
              <a:t>JFace</a:t>
            </a:r>
            <a:r>
              <a:rPr lang="en-US" dirty="0"/>
              <a:t> or SWT application.</a:t>
            </a:r>
          </a:p>
        </p:txBody>
      </p:sp>
    </p:spTree>
    <p:extLst>
      <p:ext uri="{BB962C8B-B14F-4D97-AF65-F5344CB8AC3E}">
        <p14:creationId xmlns:p14="http://schemas.microsoft.com/office/powerpoint/2010/main" val="4066349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3833"/>
            <a:ext cx="10515600" cy="1325563"/>
          </a:xfrm>
        </p:spPr>
        <p:txBody>
          <a:bodyPr>
            <a:normAutofit/>
          </a:bodyPr>
          <a:lstStyle/>
          <a:p>
            <a:r>
              <a:rPr lang="en-US" sz="2800" kern="0" dirty="0" smtClean="0">
                <a:solidFill>
                  <a:srgbClr val="4538A8"/>
                </a:solidFill>
                <a:latin typeface="Arial"/>
                <a:cs typeface="Arial"/>
              </a:rPr>
              <a:t>Views </a:t>
            </a:r>
            <a:r>
              <a:rPr lang="en-US" sz="2800" kern="0" dirty="0">
                <a:solidFill>
                  <a:srgbClr val="4538A8"/>
                </a:solidFill>
                <a:latin typeface="Arial"/>
                <a:cs typeface="Arial"/>
              </a:rPr>
              <a:t>vs Editors</a:t>
            </a:r>
          </a:p>
        </p:txBody>
      </p:sp>
      <p:sp>
        <p:nvSpPr>
          <p:cNvPr id="3" name="Content Placeholder 2"/>
          <p:cNvSpPr>
            <a:spLocks noGrp="1"/>
          </p:cNvSpPr>
          <p:nvPr>
            <p:ph idx="1"/>
          </p:nvPr>
        </p:nvSpPr>
        <p:spPr/>
        <p:txBody>
          <a:bodyPr/>
          <a:lstStyle/>
          <a:p>
            <a:r>
              <a:rPr lang="en-US" dirty="0" smtClean="0"/>
              <a:t>Compared to views the Editors differ in that they have a dirty bit marker associated with it.</a:t>
            </a:r>
          </a:p>
          <a:p>
            <a:endParaRPr lang="en-US" dirty="0"/>
          </a:p>
          <a:p>
            <a:r>
              <a:rPr lang="en-US" dirty="0" smtClean="0"/>
              <a:t>Any time any value is changed in the Editor , the Editor can be marked as dirty which means the values can be saved on dirty and can be reverted.</a:t>
            </a:r>
          </a:p>
          <a:p>
            <a:r>
              <a:rPr lang="en-US" dirty="0" smtClean="0"/>
              <a:t>Editors have an area in the </a:t>
            </a:r>
            <a:r>
              <a:rPr lang="en-US" dirty="0" err="1" smtClean="0"/>
              <a:t>Workbenchpage</a:t>
            </a:r>
            <a:r>
              <a:rPr lang="en-US" dirty="0" smtClean="0"/>
              <a:t> reserved . </a:t>
            </a:r>
          </a:p>
          <a:p>
            <a:r>
              <a:rPr lang="en-US" dirty="0" smtClean="0"/>
              <a:t>In the perspective this </a:t>
            </a:r>
            <a:r>
              <a:rPr lang="en-US" dirty="0" err="1" smtClean="0"/>
              <a:t>EditorArea</a:t>
            </a:r>
            <a:r>
              <a:rPr lang="en-US" dirty="0" smtClean="0"/>
              <a:t> has to enabled to be shown by using the </a:t>
            </a:r>
            <a:r>
              <a:rPr lang="en-US" dirty="0" err="1" smtClean="0"/>
              <a:t>showEditorArea</a:t>
            </a:r>
            <a:r>
              <a:rPr lang="en-US" dirty="0" smtClean="0"/>
              <a:t>(true)</a:t>
            </a:r>
            <a:endParaRPr lang="en-US" dirty="0"/>
          </a:p>
        </p:txBody>
      </p:sp>
    </p:spTree>
    <p:extLst>
      <p:ext uri="{BB962C8B-B14F-4D97-AF65-F5344CB8AC3E}">
        <p14:creationId xmlns:p14="http://schemas.microsoft.com/office/powerpoint/2010/main" val="181788959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err="1">
                <a:solidFill>
                  <a:srgbClr val="4538A8"/>
                </a:solidFill>
                <a:latin typeface="Arial"/>
                <a:cs typeface="Arial"/>
              </a:rPr>
              <a:t>EditorPart</a:t>
            </a:r>
            <a:r>
              <a:rPr lang="en-US" sz="2800" kern="0" dirty="0">
                <a:solidFill>
                  <a:srgbClr val="4538A8"/>
                </a:solidFill>
                <a:latin typeface="Arial"/>
                <a:cs typeface="Arial"/>
              </a:rPr>
              <a:t> </a:t>
            </a:r>
          </a:p>
        </p:txBody>
      </p:sp>
      <p:sp>
        <p:nvSpPr>
          <p:cNvPr id="3" name="Content Placeholder 2"/>
          <p:cNvSpPr>
            <a:spLocks noGrp="1"/>
          </p:cNvSpPr>
          <p:nvPr>
            <p:ph idx="1"/>
          </p:nvPr>
        </p:nvSpPr>
        <p:spPr/>
        <p:txBody>
          <a:bodyPr/>
          <a:lstStyle/>
          <a:p>
            <a:r>
              <a:rPr lang="en-US" dirty="0" smtClean="0"/>
              <a:t>Editors are by implanted by using the ‘</a:t>
            </a:r>
            <a:r>
              <a:rPr lang="en-US" dirty="0" err="1" smtClean="0"/>
              <a:t>org.eclipe.ui.editor</a:t>
            </a:r>
            <a:r>
              <a:rPr lang="en-US" dirty="0" smtClean="0"/>
              <a:t>’ extension</a:t>
            </a:r>
          </a:p>
          <a:p>
            <a:endParaRPr lang="en-US" dirty="0"/>
          </a:p>
          <a:p>
            <a:r>
              <a:rPr lang="en-US" dirty="0" smtClean="0"/>
              <a:t>The class which is sub-classed when an Editor is created from the extension is the </a:t>
            </a:r>
            <a:r>
              <a:rPr lang="en-US" dirty="0" err="1" smtClean="0"/>
              <a:t>EditorPart</a:t>
            </a:r>
            <a:r>
              <a:rPr lang="en-US" dirty="0" smtClean="0"/>
              <a:t> class.</a:t>
            </a:r>
          </a:p>
          <a:p>
            <a:r>
              <a:rPr lang="en-US" dirty="0" smtClean="0"/>
              <a:t>The below methods are overridden for the Abstract </a:t>
            </a:r>
            <a:r>
              <a:rPr lang="en-US" dirty="0" err="1" smtClean="0"/>
              <a:t>EditorPart</a:t>
            </a:r>
            <a:r>
              <a:rPr lang="en-US" dirty="0" smtClean="0"/>
              <a:t> methods()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1185" y="4458203"/>
            <a:ext cx="4708746" cy="1458881"/>
          </a:xfrm>
          <a:prstGeom prst="rect">
            <a:avLst/>
          </a:prstGeom>
        </p:spPr>
      </p:pic>
    </p:spTree>
    <p:extLst>
      <p:ext uri="{BB962C8B-B14F-4D97-AF65-F5344CB8AC3E}">
        <p14:creationId xmlns:p14="http://schemas.microsoft.com/office/powerpoint/2010/main" val="234722860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err="1">
                <a:solidFill>
                  <a:srgbClr val="4538A8"/>
                </a:solidFill>
                <a:latin typeface="Arial"/>
                <a:cs typeface="Arial"/>
              </a:rPr>
              <a:t>IEditorInput</a:t>
            </a:r>
            <a:endParaRPr lang="en-US" sz="2800" kern="0" dirty="0">
              <a:solidFill>
                <a:srgbClr val="4538A8"/>
              </a:solidFill>
              <a:latin typeface="Arial"/>
              <a:cs typeface="Arial"/>
            </a:endParaRPr>
          </a:p>
        </p:txBody>
      </p:sp>
      <p:sp>
        <p:nvSpPr>
          <p:cNvPr id="3" name="Content Placeholder 2"/>
          <p:cNvSpPr>
            <a:spLocks noGrp="1"/>
          </p:cNvSpPr>
          <p:nvPr>
            <p:ph idx="1"/>
          </p:nvPr>
        </p:nvSpPr>
        <p:spPr/>
        <p:txBody>
          <a:bodyPr/>
          <a:lstStyle/>
          <a:p>
            <a:r>
              <a:rPr lang="en-US" dirty="0" smtClean="0"/>
              <a:t>The </a:t>
            </a:r>
            <a:r>
              <a:rPr lang="en-US" dirty="0" err="1" smtClean="0"/>
              <a:t>IEditorInput</a:t>
            </a:r>
            <a:r>
              <a:rPr lang="en-US" dirty="0" smtClean="0"/>
              <a:t> is the most important class of the Editor , it determines the input which is sent to the Editor.</a:t>
            </a:r>
          </a:p>
          <a:p>
            <a:r>
              <a:rPr lang="en-US" dirty="0" smtClean="0"/>
              <a:t>An Editor opens up based on the </a:t>
            </a:r>
            <a:r>
              <a:rPr lang="en-US" dirty="0" err="1" smtClean="0"/>
              <a:t>EditorInput</a:t>
            </a:r>
            <a:r>
              <a:rPr lang="en-US" dirty="0" smtClean="0"/>
              <a:t> type , This </a:t>
            </a:r>
            <a:r>
              <a:rPr lang="en-US" dirty="0" err="1" smtClean="0"/>
              <a:t>EditorInput</a:t>
            </a:r>
            <a:r>
              <a:rPr lang="en-US" dirty="0" smtClean="0"/>
              <a:t> type is passed to the Editor class during the invocation of the Editor instance using the </a:t>
            </a:r>
            <a:r>
              <a:rPr lang="en-US" dirty="0" err="1" smtClean="0"/>
              <a:t>openEditor</a:t>
            </a:r>
            <a:r>
              <a:rPr lang="en-US" dirty="0" smtClean="0"/>
              <a:t> () call.</a:t>
            </a:r>
          </a:p>
          <a:p>
            <a:r>
              <a:rPr lang="en-US" dirty="0" smtClean="0"/>
              <a:t>The </a:t>
            </a:r>
            <a:r>
              <a:rPr lang="en-US" dirty="0" err="1" smtClean="0"/>
              <a:t>openEditor</a:t>
            </a:r>
            <a:r>
              <a:rPr lang="en-US" dirty="0" smtClean="0"/>
              <a:t>() is a </a:t>
            </a:r>
            <a:r>
              <a:rPr lang="en-US" dirty="0" err="1" smtClean="0"/>
              <a:t>PlatformUI</a:t>
            </a:r>
            <a:r>
              <a:rPr lang="en-US" dirty="0" smtClean="0"/>
              <a:t> API call and can be invoked from a view, Handler , or on button Click events.</a:t>
            </a:r>
          </a:p>
          <a:p>
            <a:r>
              <a:rPr lang="en-US" dirty="0" smtClean="0"/>
              <a:t>The </a:t>
            </a:r>
            <a:r>
              <a:rPr lang="en-US" dirty="0" err="1" smtClean="0"/>
              <a:t>openEditor</a:t>
            </a:r>
            <a:r>
              <a:rPr lang="en-US" dirty="0" smtClean="0"/>
              <a:t> takes two arguments </a:t>
            </a:r>
            <a:r>
              <a:rPr lang="en-US" dirty="0" err="1" smtClean="0"/>
              <a:t>EditorInput</a:t>
            </a:r>
            <a:r>
              <a:rPr lang="en-US" dirty="0" smtClean="0"/>
              <a:t> and the </a:t>
            </a:r>
            <a:r>
              <a:rPr lang="en-US" dirty="0" err="1" smtClean="0"/>
              <a:t>EditorID</a:t>
            </a:r>
            <a:r>
              <a:rPr lang="en-US" dirty="0" smtClean="0"/>
              <a:t>.</a:t>
            </a:r>
            <a:endParaRPr lang="en-US" dirty="0"/>
          </a:p>
        </p:txBody>
      </p:sp>
    </p:spTree>
    <p:extLst>
      <p:ext uri="{BB962C8B-B14F-4D97-AF65-F5344CB8AC3E}">
        <p14:creationId xmlns:p14="http://schemas.microsoft.com/office/powerpoint/2010/main" val="60725592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err="1">
                <a:solidFill>
                  <a:srgbClr val="4538A8"/>
                </a:solidFill>
                <a:latin typeface="Arial"/>
                <a:cs typeface="Arial"/>
              </a:rPr>
              <a:t>Init</a:t>
            </a:r>
            <a:r>
              <a:rPr lang="en-US" sz="2800" kern="0" dirty="0">
                <a:solidFill>
                  <a:srgbClr val="4538A8"/>
                </a:solidFill>
                <a:latin typeface="Arial"/>
                <a:cs typeface="Arial"/>
              </a:rPr>
              <a:t>() method </a:t>
            </a:r>
          </a:p>
        </p:txBody>
      </p:sp>
      <p:sp>
        <p:nvSpPr>
          <p:cNvPr id="3" name="Content Placeholder 2"/>
          <p:cNvSpPr>
            <a:spLocks noGrp="1"/>
          </p:cNvSpPr>
          <p:nvPr>
            <p:ph idx="1"/>
          </p:nvPr>
        </p:nvSpPr>
        <p:spPr/>
        <p:txBody>
          <a:bodyPr/>
          <a:lstStyle/>
          <a:p>
            <a:r>
              <a:rPr lang="en-US" dirty="0" smtClean="0"/>
              <a:t>The </a:t>
            </a:r>
            <a:r>
              <a:rPr lang="en-US" dirty="0" err="1" smtClean="0"/>
              <a:t>init</a:t>
            </a:r>
            <a:r>
              <a:rPr lang="en-US" dirty="0" smtClean="0"/>
              <a:t>() method is invoked right after the Editor instance is created and the </a:t>
            </a:r>
            <a:r>
              <a:rPr lang="en-US" dirty="0" err="1" smtClean="0"/>
              <a:t>IEditorInput</a:t>
            </a:r>
            <a:r>
              <a:rPr lang="en-US" dirty="0" smtClean="0"/>
              <a:t> instance and the </a:t>
            </a:r>
            <a:r>
              <a:rPr lang="en-US" dirty="0" err="1" smtClean="0"/>
              <a:t>IEditorSite</a:t>
            </a:r>
            <a:endParaRPr lang="en-US" dirty="0" smtClean="0"/>
          </a:p>
          <a:p>
            <a:endParaRPr lang="en-US" dirty="0"/>
          </a:p>
          <a:p>
            <a:r>
              <a:rPr lang="en-US" dirty="0" smtClean="0"/>
              <a:t>The </a:t>
            </a:r>
            <a:r>
              <a:rPr lang="en-US" dirty="0" err="1" smtClean="0"/>
              <a:t>IEditorInput</a:t>
            </a:r>
            <a:r>
              <a:rPr lang="en-US" dirty="0" smtClean="0"/>
              <a:t> is used to extract the data to be shown </a:t>
            </a:r>
          </a:p>
          <a:p>
            <a:pPr marL="0" indent="0">
              <a:buNone/>
            </a:pPr>
            <a:r>
              <a:rPr lang="en-US" dirty="0"/>
              <a:t> </a:t>
            </a:r>
            <a:r>
              <a:rPr lang="en-US" dirty="0" smtClean="0"/>
              <a:t>   in the </a:t>
            </a:r>
            <a:r>
              <a:rPr lang="en-US" dirty="0" err="1" smtClean="0"/>
              <a:t>editorand</a:t>
            </a:r>
            <a:r>
              <a:rPr lang="en-US" dirty="0" smtClean="0"/>
              <a:t> any change on the data can be used</a:t>
            </a:r>
          </a:p>
          <a:p>
            <a:pPr marL="0" indent="0">
              <a:buNone/>
            </a:pPr>
            <a:r>
              <a:rPr lang="en-US" dirty="0"/>
              <a:t> </a:t>
            </a:r>
            <a:r>
              <a:rPr lang="en-US" dirty="0" smtClean="0"/>
              <a:t>    to invoke the dirty bit for the editor</a:t>
            </a:r>
            <a:endParaRPr lang="en-US" dirty="0"/>
          </a:p>
        </p:txBody>
      </p:sp>
    </p:spTree>
    <p:extLst>
      <p:ext uri="{BB962C8B-B14F-4D97-AF65-F5344CB8AC3E}">
        <p14:creationId xmlns:p14="http://schemas.microsoft.com/office/powerpoint/2010/main" val="11701044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2542"/>
            <a:ext cx="10515600" cy="1325563"/>
          </a:xfrm>
        </p:spPr>
        <p:txBody>
          <a:bodyPr>
            <a:normAutofit/>
          </a:bodyPr>
          <a:lstStyle/>
          <a:p>
            <a:r>
              <a:rPr lang="en-US" sz="2800" kern="0" dirty="0" err="1" smtClean="0">
                <a:solidFill>
                  <a:srgbClr val="4538A8"/>
                </a:solidFill>
                <a:latin typeface="Arial"/>
                <a:cs typeface="Arial"/>
              </a:rPr>
              <a:t>firePropertyChange</a:t>
            </a:r>
            <a:r>
              <a:rPr lang="en-US" sz="2800" kern="0" dirty="0" smtClean="0">
                <a:solidFill>
                  <a:srgbClr val="4538A8"/>
                </a:solidFill>
                <a:latin typeface="Arial"/>
                <a:cs typeface="Arial"/>
              </a:rPr>
              <a:t>()</a:t>
            </a:r>
            <a:endParaRPr lang="en-US" sz="2800" kern="0" dirty="0">
              <a:solidFill>
                <a:srgbClr val="4538A8"/>
              </a:solidFill>
              <a:latin typeface="Arial"/>
              <a:cs typeface="Arial"/>
            </a:endParaRPr>
          </a:p>
        </p:txBody>
      </p:sp>
      <p:sp>
        <p:nvSpPr>
          <p:cNvPr id="3" name="Content Placeholder 2"/>
          <p:cNvSpPr>
            <a:spLocks noGrp="1"/>
          </p:cNvSpPr>
          <p:nvPr>
            <p:ph idx="1"/>
          </p:nvPr>
        </p:nvSpPr>
        <p:spPr/>
        <p:txBody>
          <a:bodyPr/>
          <a:lstStyle/>
          <a:p>
            <a:r>
              <a:rPr lang="en-US" dirty="0"/>
              <a:t>The </a:t>
            </a:r>
            <a:r>
              <a:rPr lang="en-US" dirty="0" err="1"/>
              <a:t>firePropertyChange</a:t>
            </a:r>
            <a:r>
              <a:rPr lang="en-US" dirty="0"/>
              <a:t>(</a:t>
            </a:r>
            <a:r>
              <a:rPr lang="en-US" dirty="0" err="1"/>
              <a:t>IEditorPart.PROP_DIRTY</a:t>
            </a:r>
            <a:r>
              <a:rPr lang="en-US" dirty="0"/>
              <a:t>); method marks the editor as dirty.</a:t>
            </a:r>
          </a:p>
          <a:p>
            <a:endParaRPr lang="en-US" dirty="0"/>
          </a:p>
          <a:p>
            <a:r>
              <a:rPr lang="en-US" dirty="0"/>
              <a:t>The method can be invoked on a modify listener in an Editor</a:t>
            </a:r>
            <a:r>
              <a:rPr lang="en-US" b="1" i="1" dirty="0" smtClean="0"/>
              <a:t>.</a:t>
            </a:r>
          </a:p>
          <a:p>
            <a:endParaRPr lang="en-US" b="1" i="1" dirty="0"/>
          </a:p>
          <a:p>
            <a:r>
              <a:rPr lang="en-US" dirty="0"/>
              <a:t>We can also use </a:t>
            </a:r>
            <a:r>
              <a:rPr lang="en-US" dirty="0" err="1"/>
              <a:t>isDirty</a:t>
            </a:r>
            <a:r>
              <a:rPr lang="en-US" dirty="0"/>
              <a:t>() method to see if editor is marked as dirty at any point in editor. </a:t>
            </a:r>
            <a:endParaRPr lang="en-US" b="1" i="1" dirty="0" smtClean="0"/>
          </a:p>
          <a:p>
            <a:endParaRPr lang="en-US" dirty="0"/>
          </a:p>
        </p:txBody>
      </p:sp>
    </p:spTree>
    <p:extLst>
      <p:ext uri="{BB962C8B-B14F-4D97-AF65-F5344CB8AC3E}">
        <p14:creationId xmlns:p14="http://schemas.microsoft.com/office/powerpoint/2010/main" val="160445000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kern="0" dirty="0" err="1">
                <a:solidFill>
                  <a:srgbClr val="4538A8"/>
                </a:solidFill>
                <a:latin typeface="Arial"/>
                <a:cs typeface="Arial"/>
              </a:rPr>
              <a:t>doSave</a:t>
            </a:r>
            <a:r>
              <a:rPr lang="en-US" sz="2800" kern="0" dirty="0">
                <a:solidFill>
                  <a:srgbClr val="4538A8"/>
                </a:solidFill>
                <a:latin typeface="Arial"/>
                <a:cs typeface="Arial"/>
              </a:rPr>
              <a:t>() and </a:t>
            </a:r>
            <a:r>
              <a:rPr lang="en-US" sz="2800" kern="0" dirty="0" err="1">
                <a:solidFill>
                  <a:srgbClr val="4538A8"/>
                </a:solidFill>
                <a:latin typeface="Arial"/>
                <a:cs typeface="Arial"/>
              </a:rPr>
              <a:t>doSaveAll</a:t>
            </a:r>
            <a:r>
              <a:rPr lang="en-US" sz="2800" kern="0" dirty="0">
                <a:solidFill>
                  <a:srgbClr val="4538A8"/>
                </a:solidFill>
                <a:latin typeface="Arial"/>
                <a:cs typeface="Arial"/>
              </a:rPr>
              <a:t>()</a:t>
            </a:r>
          </a:p>
        </p:txBody>
      </p:sp>
      <p:sp>
        <p:nvSpPr>
          <p:cNvPr id="3" name="Content Placeholder 2"/>
          <p:cNvSpPr>
            <a:spLocks noGrp="1"/>
          </p:cNvSpPr>
          <p:nvPr>
            <p:ph idx="1"/>
          </p:nvPr>
        </p:nvSpPr>
        <p:spPr/>
        <p:txBody>
          <a:bodyPr/>
          <a:lstStyle/>
          <a:p>
            <a:r>
              <a:rPr lang="en-US" dirty="0" smtClean="0"/>
              <a:t>The </a:t>
            </a:r>
            <a:r>
              <a:rPr lang="en-US" dirty="0" err="1" smtClean="0"/>
              <a:t>doSave</a:t>
            </a:r>
            <a:r>
              <a:rPr lang="en-US" dirty="0" smtClean="0"/>
              <a:t>() method should mark the dirty bit to false so that the </a:t>
            </a:r>
            <a:r>
              <a:rPr lang="en-US" dirty="0" err="1" smtClean="0"/>
              <a:t>isDirty</a:t>
            </a:r>
            <a:r>
              <a:rPr lang="en-US" dirty="0" smtClean="0"/>
              <a:t>() method returns false.</a:t>
            </a:r>
          </a:p>
          <a:p>
            <a:endParaRPr lang="en-US" dirty="0"/>
          </a:p>
          <a:p>
            <a:r>
              <a:rPr lang="en-US" dirty="0" smtClean="0"/>
              <a:t>The </a:t>
            </a:r>
            <a:r>
              <a:rPr lang="en-US" dirty="0" err="1" smtClean="0"/>
              <a:t>doSaveAll</a:t>
            </a:r>
            <a:r>
              <a:rPr lang="en-US" dirty="0" smtClean="0"/>
              <a:t>() is similar to the </a:t>
            </a:r>
            <a:r>
              <a:rPr lang="en-US" dirty="0" err="1" smtClean="0"/>
              <a:t>doSave</a:t>
            </a:r>
            <a:r>
              <a:rPr lang="en-US" dirty="0" smtClean="0"/>
              <a:t>() and is invoked when the </a:t>
            </a:r>
            <a:r>
              <a:rPr lang="en-US" dirty="0" err="1" smtClean="0"/>
              <a:t>saveAll</a:t>
            </a:r>
            <a:r>
              <a:rPr lang="en-US" dirty="0" smtClean="0"/>
              <a:t>() method is called.</a:t>
            </a:r>
          </a:p>
          <a:p>
            <a:endParaRPr lang="en-US" dirty="0"/>
          </a:p>
          <a:p>
            <a:r>
              <a:rPr lang="en-US" dirty="0" smtClean="0"/>
              <a:t>The </a:t>
            </a:r>
            <a:r>
              <a:rPr lang="en-US" dirty="0" err="1" smtClean="0"/>
              <a:t>isSaveAllowed</a:t>
            </a:r>
            <a:r>
              <a:rPr lang="en-US" dirty="0" smtClean="0"/>
              <a:t>() method allows the save command to be enabled.</a:t>
            </a:r>
            <a:endParaRPr lang="en-US" dirty="0"/>
          </a:p>
        </p:txBody>
      </p:sp>
    </p:spTree>
    <p:extLst>
      <p:ext uri="{BB962C8B-B14F-4D97-AF65-F5344CB8AC3E}">
        <p14:creationId xmlns:p14="http://schemas.microsoft.com/office/powerpoint/2010/main" val="105998492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How to Open Editor ?</a:t>
            </a:r>
          </a:p>
        </p:txBody>
      </p:sp>
      <p:sp>
        <p:nvSpPr>
          <p:cNvPr id="3" name="Content Placeholder 2"/>
          <p:cNvSpPr>
            <a:spLocks noGrp="1"/>
          </p:cNvSpPr>
          <p:nvPr>
            <p:ph idx="1"/>
          </p:nvPr>
        </p:nvSpPr>
        <p:spPr/>
        <p:txBody>
          <a:bodyPr/>
          <a:lstStyle/>
          <a:p>
            <a:r>
              <a:rPr lang="en-US" dirty="0" smtClean="0"/>
              <a:t>Editors can be opened using the Platform UI API s open Editor . </a:t>
            </a:r>
          </a:p>
          <a:p>
            <a:r>
              <a:rPr lang="en-US" dirty="0" smtClean="0"/>
              <a:t>These APIs can be called from a view or from a menu/command using a Handler.</a:t>
            </a:r>
          </a:p>
          <a:p>
            <a:endParaRPr lang="en-US" dirty="0"/>
          </a:p>
          <a:p>
            <a:r>
              <a:rPr lang="en-US" dirty="0" err="1"/>
              <a:t>HandlerUtil.</a:t>
            </a:r>
            <a:r>
              <a:rPr lang="en-US" i="1" dirty="0" err="1"/>
              <a:t>getActiveWorkbenchWindow</a:t>
            </a:r>
            <a:r>
              <a:rPr lang="en-US" i="1" dirty="0"/>
              <a:t>(event).</a:t>
            </a:r>
            <a:r>
              <a:rPr lang="en-US" i="1" dirty="0" err="1"/>
              <a:t>getActivePage</a:t>
            </a:r>
            <a:r>
              <a:rPr lang="en-US" i="1" dirty="0"/>
              <a:t>().</a:t>
            </a:r>
            <a:r>
              <a:rPr lang="en-US" i="1" dirty="0" err="1"/>
              <a:t>openEditor</a:t>
            </a:r>
            <a:r>
              <a:rPr lang="en-US" i="1" dirty="0"/>
              <a:t>(input, FirstEditor.ID);</a:t>
            </a:r>
            <a:endParaRPr lang="en-US" dirty="0" smtClean="0"/>
          </a:p>
          <a:p>
            <a:endParaRPr lang="en-US" dirty="0"/>
          </a:p>
        </p:txBody>
      </p:sp>
    </p:spTree>
    <p:extLst>
      <p:ext uri="{BB962C8B-B14F-4D97-AF65-F5344CB8AC3E}">
        <p14:creationId xmlns:p14="http://schemas.microsoft.com/office/powerpoint/2010/main" val="28228625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sz="5400" kern="0" dirty="0">
                <a:solidFill>
                  <a:srgbClr val="4538A8"/>
                </a:solidFill>
                <a:latin typeface="Arial"/>
                <a:cs typeface="Arial"/>
              </a:rPr>
              <a:t>Demo</a:t>
            </a:r>
            <a:br>
              <a:rPr lang="en-US" sz="5400" kern="0" dirty="0">
                <a:solidFill>
                  <a:srgbClr val="4538A8"/>
                </a:solidFill>
                <a:latin typeface="Arial"/>
                <a:cs typeface="Arial"/>
              </a:rPr>
            </a:br>
            <a:r>
              <a:rPr lang="en-US" sz="5400" kern="0" dirty="0">
                <a:solidFill>
                  <a:srgbClr val="4538A8"/>
                </a:solidFill>
                <a:latin typeface="Arial"/>
                <a:cs typeface="Arial"/>
              </a:rPr>
              <a:t>		   Simple UI Editor</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145910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p:txBody>
          <a:bodyPr>
            <a:normAutofit/>
          </a:bodyPr>
          <a:lstStyle/>
          <a:p>
            <a:pPr eaLnBrk="1" hangingPunct="1"/>
            <a:r>
              <a:rPr lang="en-US" altLang="en-US" sz="2800" kern="0" dirty="0">
                <a:solidFill>
                  <a:srgbClr val="4538A8"/>
                </a:solidFill>
                <a:latin typeface="Arial"/>
                <a:cs typeface="Arial"/>
              </a:rPr>
              <a:t>Why should you use it? </a:t>
            </a:r>
          </a:p>
        </p:txBody>
      </p:sp>
      <p:sp>
        <p:nvSpPr>
          <p:cNvPr id="5" name="Rectangle 3"/>
          <p:cNvSpPr>
            <a:spLocks noGrp="1" noChangeArrowheads="1"/>
          </p:cNvSpPr>
          <p:nvPr>
            <p:ph idx="1"/>
          </p:nvPr>
        </p:nvSpPr>
        <p:spPr/>
        <p:txBody>
          <a:bodyPr/>
          <a:lstStyle/>
          <a:p>
            <a:pPr eaLnBrk="1" hangingPunct="1"/>
            <a:r>
              <a:rPr lang="en-US" altLang="en-US" sz="2000" dirty="0" smtClean="0"/>
              <a:t>Well supported by industry with over 170 members</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0475" y="3268661"/>
            <a:ext cx="11430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5425" y="2568575"/>
            <a:ext cx="11430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0338" y="2335212"/>
            <a:ext cx="11430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87763" y="2992293"/>
            <a:ext cx="11430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0113" y="2759075"/>
            <a:ext cx="11430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79156" y="2540000"/>
            <a:ext cx="11430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17901" y="3602039"/>
            <a:ext cx="1143000" cy="471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32413" y="3075782"/>
            <a:ext cx="11430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65700" y="3806031"/>
            <a:ext cx="1143000"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875127" y="4224119"/>
            <a:ext cx="1968211" cy="464361"/>
          </a:xfrm>
          <a:prstGeom prst="rect">
            <a:avLst/>
          </a:prstGeom>
        </p:spPr>
      </p:pic>
      <p:pic>
        <p:nvPicPr>
          <p:cNvPr id="2" name="Picture 1"/>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096000" y="4482480"/>
            <a:ext cx="1238037" cy="837274"/>
          </a:xfrm>
          <a:prstGeom prst="rect">
            <a:avLst/>
          </a:prstGeom>
        </p:spPr>
      </p:pic>
    </p:spTree>
    <p:extLst>
      <p:ext uri="{BB962C8B-B14F-4D97-AF65-F5344CB8AC3E}">
        <p14:creationId xmlns:p14="http://schemas.microsoft.com/office/powerpoint/2010/main" val="66505567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Text Editors</a:t>
            </a:r>
          </a:p>
        </p:txBody>
      </p:sp>
      <p:sp>
        <p:nvSpPr>
          <p:cNvPr id="3" name="Content Placeholder 2"/>
          <p:cNvSpPr>
            <a:spLocks noGrp="1"/>
          </p:cNvSpPr>
          <p:nvPr>
            <p:ph idx="1"/>
          </p:nvPr>
        </p:nvSpPr>
        <p:spPr/>
        <p:txBody>
          <a:bodyPr/>
          <a:lstStyle/>
          <a:p>
            <a:r>
              <a:rPr lang="en-US" dirty="0" smtClean="0"/>
              <a:t>The text editors can be created using the in-built </a:t>
            </a:r>
            <a:r>
              <a:rPr lang="en-US" dirty="0" err="1" smtClean="0"/>
              <a:t>TextEditors</a:t>
            </a:r>
            <a:r>
              <a:rPr lang="en-US" dirty="0" smtClean="0"/>
              <a:t> in the Eclipse framework.</a:t>
            </a:r>
          </a:p>
          <a:p>
            <a:r>
              <a:rPr lang="en-US" dirty="0" smtClean="0"/>
              <a:t>The text editor extends the ‘</a:t>
            </a:r>
            <a:r>
              <a:rPr lang="en-US" dirty="0" err="1" smtClean="0"/>
              <a:t>org.eclipse.ui.editors.text.TextEditor</a:t>
            </a:r>
            <a:r>
              <a:rPr lang="en-US" dirty="0" smtClean="0"/>
              <a:t>’ class</a:t>
            </a:r>
          </a:p>
          <a:p>
            <a:r>
              <a:rPr lang="en-US" dirty="0" smtClean="0"/>
              <a:t>The text editors can be customized to open the editor for a specific type of file extensions .</a:t>
            </a:r>
          </a:p>
          <a:p>
            <a:r>
              <a:rPr lang="en-US" dirty="0" smtClean="0"/>
              <a:t>The Syntax and the coloring of the text for different elements of the text like a comment or tag can be handled using the </a:t>
            </a:r>
            <a:endParaRPr lang="en-US" dirty="0"/>
          </a:p>
        </p:txBody>
      </p:sp>
    </p:spTree>
    <p:extLst>
      <p:ext uri="{BB962C8B-B14F-4D97-AF65-F5344CB8AC3E}">
        <p14:creationId xmlns:p14="http://schemas.microsoft.com/office/powerpoint/2010/main" val="218923904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err="1">
                <a:solidFill>
                  <a:srgbClr val="4538A8"/>
                </a:solidFill>
                <a:latin typeface="Arial"/>
                <a:cs typeface="Arial"/>
              </a:rPr>
              <a:t>SourceViewConfiguration</a:t>
            </a:r>
            <a:endParaRPr lang="en-US" sz="2800" kern="0" dirty="0">
              <a:solidFill>
                <a:srgbClr val="4538A8"/>
              </a:solidFill>
              <a:latin typeface="Arial"/>
              <a:cs typeface="Arial"/>
            </a:endParaRPr>
          </a:p>
        </p:txBody>
      </p:sp>
      <p:sp>
        <p:nvSpPr>
          <p:cNvPr id="3" name="Content Placeholder 2"/>
          <p:cNvSpPr>
            <a:spLocks noGrp="1"/>
          </p:cNvSpPr>
          <p:nvPr>
            <p:ph idx="1"/>
          </p:nvPr>
        </p:nvSpPr>
        <p:spPr/>
        <p:txBody>
          <a:bodyPr/>
          <a:lstStyle/>
          <a:p>
            <a:r>
              <a:rPr lang="en-US" dirty="0" smtClean="0"/>
              <a:t>This class is implemented to override the presentation of the text editor to show the specific syntax coloring in the text Editor .</a:t>
            </a:r>
          </a:p>
          <a:p>
            <a:endParaRPr lang="en-US" dirty="0"/>
          </a:p>
          <a:p>
            <a:r>
              <a:rPr lang="en-US" dirty="0" smtClean="0"/>
              <a:t>Uses a </a:t>
            </a:r>
            <a:r>
              <a:rPr lang="en-US" dirty="0" err="1" smtClean="0"/>
              <a:t>IPresentationReconciler</a:t>
            </a:r>
            <a:r>
              <a:rPr lang="en-US" dirty="0" smtClean="0"/>
              <a:t> implementation to set the Rules for the Text Editor using a </a:t>
            </a:r>
            <a:r>
              <a:rPr lang="en-US" dirty="0" err="1" smtClean="0"/>
              <a:t>RuleBasedScanner</a:t>
            </a:r>
            <a:r>
              <a:rPr lang="en-US" dirty="0" smtClean="0"/>
              <a:t>.</a:t>
            </a:r>
          </a:p>
          <a:p>
            <a:endParaRPr lang="en-US" dirty="0"/>
          </a:p>
          <a:p>
            <a:endParaRPr lang="en-US" dirty="0"/>
          </a:p>
        </p:txBody>
      </p:sp>
    </p:spTree>
    <p:extLst>
      <p:ext uri="{BB962C8B-B14F-4D97-AF65-F5344CB8AC3E}">
        <p14:creationId xmlns:p14="http://schemas.microsoft.com/office/powerpoint/2010/main" val="19600377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err="1">
                <a:solidFill>
                  <a:srgbClr val="4538A8"/>
                </a:solidFill>
                <a:latin typeface="Arial"/>
                <a:cs typeface="Arial"/>
              </a:rPr>
              <a:t>RuleBasedScanner</a:t>
            </a:r>
            <a:endParaRPr lang="en-US" sz="2800" kern="0" dirty="0">
              <a:solidFill>
                <a:srgbClr val="4538A8"/>
              </a:solidFill>
              <a:latin typeface="Arial"/>
              <a:cs typeface="Arial"/>
            </a:endParaRPr>
          </a:p>
        </p:txBody>
      </p:sp>
      <p:sp>
        <p:nvSpPr>
          <p:cNvPr id="3" name="Content Placeholder 2"/>
          <p:cNvSpPr>
            <a:spLocks noGrp="1"/>
          </p:cNvSpPr>
          <p:nvPr>
            <p:ph idx="1"/>
          </p:nvPr>
        </p:nvSpPr>
        <p:spPr/>
        <p:txBody>
          <a:bodyPr/>
          <a:lstStyle/>
          <a:p>
            <a:r>
              <a:rPr lang="en-US" dirty="0" smtClean="0"/>
              <a:t>This class implements a method </a:t>
            </a:r>
            <a:r>
              <a:rPr lang="en-US" dirty="0" err="1" smtClean="0"/>
              <a:t>setRules</a:t>
            </a:r>
            <a:r>
              <a:rPr lang="en-US" dirty="0" smtClean="0"/>
              <a:t>() in its constructor method </a:t>
            </a:r>
          </a:p>
          <a:p>
            <a:r>
              <a:rPr lang="en-US" dirty="0" smtClean="0"/>
              <a:t>The rules are formed using the </a:t>
            </a:r>
            <a:r>
              <a:rPr lang="en-US" dirty="0" err="1" smtClean="0"/>
              <a:t>Itoken</a:t>
            </a:r>
            <a:endParaRPr lang="en-US" dirty="0" smtClean="0"/>
          </a:p>
          <a:p>
            <a:endParaRPr lang="en-US" dirty="0"/>
          </a:p>
          <a:p>
            <a:r>
              <a:rPr lang="en-US" dirty="0" smtClean="0"/>
              <a:t>Each Token is associated with a Color and a text Attribute .</a:t>
            </a:r>
          </a:p>
          <a:p>
            <a:r>
              <a:rPr lang="en-US" dirty="0" smtClean="0"/>
              <a:t>There are various in-built rules defined which can be used by providing the token to be associated with the Rule.</a:t>
            </a:r>
          </a:p>
          <a:p>
            <a:endParaRPr lang="en-US" dirty="0"/>
          </a:p>
          <a:p>
            <a:r>
              <a:rPr lang="en-US" dirty="0" smtClean="0"/>
              <a:t>These set of rules are acted upon when a user edits the file in the Text Editor.</a:t>
            </a:r>
            <a:endParaRPr lang="en-US" dirty="0"/>
          </a:p>
        </p:txBody>
      </p:sp>
    </p:spTree>
    <p:extLst>
      <p:ext uri="{BB962C8B-B14F-4D97-AF65-F5344CB8AC3E}">
        <p14:creationId xmlns:p14="http://schemas.microsoft.com/office/powerpoint/2010/main" val="14939125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kern="0" dirty="0">
                <a:solidFill>
                  <a:srgbClr val="4538A8"/>
                </a:solidFill>
                <a:latin typeface="Arial"/>
                <a:cs typeface="Arial"/>
              </a:rPr>
              <a:t>Text Editor Demo</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49595765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p:spPr>
        <p:txBody>
          <a:bodyPr>
            <a:normAutofit/>
          </a:bodyPr>
          <a:lstStyle/>
          <a:p>
            <a:r>
              <a:rPr lang="en-US" sz="2800" kern="0" dirty="0" err="1">
                <a:solidFill>
                  <a:srgbClr val="4538A8"/>
                </a:solidFill>
                <a:latin typeface="Arial"/>
                <a:cs typeface="Arial"/>
              </a:rPr>
              <a:t>MultiPageEditor</a:t>
            </a:r>
            <a:endParaRPr lang="en-US" sz="2800" kern="0" dirty="0">
              <a:solidFill>
                <a:srgbClr val="4538A8"/>
              </a:solidFill>
              <a:latin typeface="Arial"/>
              <a:cs typeface="Arial"/>
            </a:endParaRPr>
          </a:p>
        </p:txBody>
      </p:sp>
      <p:sp>
        <p:nvSpPr>
          <p:cNvPr id="3" name="Content Placeholder 2"/>
          <p:cNvSpPr>
            <a:spLocks noGrp="1"/>
          </p:cNvSpPr>
          <p:nvPr>
            <p:ph idx="1"/>
          </p:nvPr>
        </p:nvSpPr>
        <p:spPr/>
        <p:txBody>
          <a:bodyPr/>
          <a:lstStyle/>
          <a:p>
            <a:r>
              <a:rPr lang="en-US" dirty="0" smtClean="0"/>
              <a:t>Multipage Editor , as the name suggests are used if we have to display the editor data in different ways in more than one editor.</a:t>
            </a:r>
          </a:p>
          <a:p>
            <a:endParaRPr lang="en-US" dirty="0"/>
          </a:p>
          <a:p>
            <a:r>
              <a:rPr lang="en-US" dirty="0" smtClean="0"/>
              <a:t>The Multipage editor creates a Tabs like implementation for various pages of the Editor .</a:t>
            </a:r>
            <a:endParaRPr lang="en-US" dirty="0"/>
          </a:p>
          <a:p>
            <a:endParaRPr lang="en-US" dirty="0" smtClean="0"/>
          </a:p>
          <a:p>
            <a:r>
              <a:rPr lang="en-US" dirty="0" smtClean="0"/>
              <a:t>The </a:t>
            </a:r>
            <a:r>
              <a:rPr lang="en-US" dirty="0" err="1" smtClean="0"/>
              <a:t>addPages</a:t>
            </a:r>
            <a:r>
              <a:rPr lang="en-US" dirty="0" smtClean="0"/>
              <a:t>() method from the </a:t>
            </a:r>
            <a:r>
              <a:rPr lang="en-US" dirty="0" err="1" smtClean="0"/>
              <a:t>MultiPageEditorPart</a:t>
            </a:r>
            <a:r>
              <a:rPr lang="en-US" dirty="0" smtClean="0"/>
              <a:t> is implemented to provide the UI component for each of the editor in the multipage editor.</a:t>
            </a:r>
          </a:p>
        </p:txBody>
      </p:sp>
    </p:spTree>
    <p:extLst>
      <p:ext uri="{BB962C8B-B14F-4D97-AF65-F5344CB8AC3E}">
        <p14:creationId xmlns:p14="http://schemas.microsoft.com/office/powerpoint/2010/main" val="60964851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err="1">
                <a:solidFill>
                  <a:srgbClr val="4538A8"/>
                </a:solidFill>
                <a:latin typeface="Arial"/>
                <a:cs typeface="Arial"/>
              </a:rPr>
              <a:t>MultipageEditor</a:t>
            </a:r>
            <a:r>
              <a:rPr lang="en-US" sz="2800" kern="0" dirty="0">
                <a:solidFill>
                  <a:srgbClr val="4538A8"/>
                </a:solidFill>
                <a:latin typeface="Arial"/>
                <a:cs typeface="Arial"/>
              </a:rPr>
              <a:t> Template </a:t>
            </a:r>
          </a:p>
        </p:txBody>
      </p:sp>
      <p:sp>
        <p:nvSpPr>
          <p:cNvPr id="3" name="Content Placeholder 2"/>
          <p:cNvSpPr>
            <a:spLocks noGrp="1"/>
          </p:cNvSpPr>
          <p:nvPr>
            <p:ph idx="1"/>
          </p:nvPr>
        </p:nvSpPr>
        <p:spPr/>
        <p:txBody>
          <a:bodyPr/>
          <a:lstStyle/>
          <a:p>
            <a:r>
              <a:rPr lang="en-US" dirty="0" smtClean="0"/>
              <a:t>A multipage editor template example is provided in the framework .</a:t>
            </a:r>
          </a:p>
          <a:p>
            <a:endParaRPr lang="en-US" dirty="0"/>
          </a:p>
          <a:p>
            <a:r>
              <a:rPr lang="en-US" dirty="0" smtClean="0"/>
              <a:t>Analysis of the Multipage Editor example.</a:t>
            </a:r>
            <a:endParaRPr lang="en-US" dirty="0"/>
          </a:p>
        </p:txBody>
      </p:sp>
    </p:spTree>
    <p:extLst>
      <p:ext uri="{BB962C8B-B14F-4D97-AF65-F5344CB8AC3E}">
        <p14:creationId xmlns:p14="http://schemas.microsoft.com/office/powerpoint/2010/main" val="132703649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Branding</a:t>
            </a:r>
          </a:p>
        </p:txBody>
      </p:sp>
      <p:sp>
        <p:nvSpPr>
          <p:cNvPr id="3" name="Content Placeholder 2"/>
          <p:cNvSpPr>
            <a:spLocks noGrp="1"/>
          </p:cNvSpPr>
          <p:nvPr>
            <p:ph idx="1"/>
          </p:nvPr>
        </p:nvSpPr>
        <p:spPr/>
        <p:txBody>
          <a:bodyPr/>
          <a:lstStyle/>
          <a:p>
            <a:r>
              <a:rPr lang="en-US" dirty="0" smtClean="0"/>
              <a:t>In Eclipse branding an RCP application is done by providing the branding information in the .product file.</a:t>
            </a:r>
          </a:p>
          <a:p>
            <a:r>
              <a:rPr lang="en-US" dirty="0" smtClean="0"/>
              <a:t>The branding information will inform the image to be used as splash and the launch of the product</a:t>
            </a:r>
          </a:p>
          <a:p>
            <a:r>
              <a:rPr lang="en-US" dirty="0" smtClean="0"/>
              <a:t>The name of .exe generated when the product is exported </a:t>
            </a:r>
          </a:p>
          <a:p>
            <a:r>
              <a:rPr lang="en-US" dirty="0" smtClean="0"/>
              <a:t>Icons for the .exe , shortcut and Task bar icon can be specified in the branding</a:t>
            </a:r>
          </a:p>
          <a:p>
            <a:endParaRPr lang="en-US" dirty="0"/>
          </a:p>
        </p:txBody>
      </p:sp>
    </p:spTree>
    <p:extLst>
      <p:ext uri="{BB962C8B-B14F-4D97-AF65-F5344CB8AC3E}">
        <p14:creationId xmlns:p14="http://schemas.microsoft.com/office/powerpoint/2010/main" val="220790777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file Changes</a:t>
            </a:r>
            <a:endParaRPr lang="en-US" dirty="0"/>
          </a:p>
        </p:txBody>
      </p:sp>
      <p:sp>
        <p:nvSpPr>
          <p:cNvPr id="3" name="Content Placeholder 2"/>
          <p:cNvSpPr>
            <a:spLocks noGrp="1"/>
          </p:cNvSpPr>
          <p:nvPr>
            <p:ph idx="1"/>
          </p:nvPr>
        </p:nvSpPr>
        <p:spPr/>
        <p:txBody>
          <a:bodyPr/>
          <a:lstStyle/>
          <a:p>
            <a:r>
              <a:rPr lang="en-US" dirty="0" smtClean="0"/>
              <a:t>In the product file the values in the following  tabs are changed</a:t>
            </a:r>
          </a:p>
          <a:p>
            <a:r>
              <a:rPr lang="en-US" dirty="0" smtClean="0"/>
              <a:t>Launching:</a:t>
            </a:r>
          </a:p>
          <a:p>
            <a:r>
              <a:rPr lang="en-US" dirty="0" smtClean="0"/>
              <a:t>Change the name of the Launcher , by default the .exe is named as eclipse.exe , name this to your application name.</a:t>
            </a:r>
          </a:p>
          <a:p>
            <a:r>
              <a:rPr lang="en-US" dirty="0" smtClean="0"/>
              <a:t>Add a splash.bmp image to the plugin and make sure in the splash tab the reference for the plugin containing the splash image is given</a:t>
            </a:r>
          </a:p>
          <a:p>
            <a:r>
              <a:rPr lang="en-US" dirty="0" smtClean="0"/>
              <a:t>Icons for each of the .exe, desktop and taskbar icon are specified </a:t>
            </a:r>
          </a:p>
          <a:p>
            <a:endParaRPr lang="en-US" dirty="0"/>
          </a:p>
        </p:txBody>
      </p:sp>
    </p:spTree>
    <p:extLst>
      <p:ext uri="{BB962C8B-B14F-4D97-AF65-F5344CB8AC3E}">
        <p14:creationId xmlns:p14="http://schemas.microsoft.com/office/powerpoint/2010/main" val="14912888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Dialog</a:t>
            </a:r>
            <a:endParaRPr lang="en-US" dirty="0"/>
          </a:p>
        </p:txBody>
      </p:sp>
      <p:sp>
        <p:nvSpPr>
          <p:cNvPr id="3" name="Content Placeholder 2"/>
          <p:cNvSpPr>
            <a:spLocks noGrp="1"/>
          </p:cNvSpPr>
          <p:nvPr>
            <p:ph idx="1"/>
          </p:nvPr>
        </p:nvSpPr>
        <p:spPr/>
        <p:txBody>
          <a:bodyPr/>
          <a:lstStyle/>
          <a:p>
            <a:r>
              <a:rPr lang="en-US" dirty="0" smtClean="0"/>
              <a:t>In the Product About Dialog , an Image and a text to describe the Product is added.</a:t>
            </a:r>
          </a:p>
          <a:p>
            <a:endParaRPr lang="en-US" dirty="0"/>
          </a:p>
          <a:p>
            <a:r>
              <a:rPr lang="en-US" dirty="0" smtClean="0"/>
              <a:t>The About Dialog has to be added to the RCP application using the command for About Dialog </a:t>
            </a:r>
          </a:p>
          <a:p>
            <a:endParaRPr lang="en-US" dirty="0"/>
          </a:p>
          <a:p>
            <a:r>
              <a:rPr lang="en-US" dirty="0" smtClean="0"/>
              <a:t>Create a menu in the plugin.xml and associate it with the standard command for About Dialog.</a:t>
            </a:r>
            <a:endParaRPr lang="en-US" dirty="0"/>
          </a:p>
        </p:txBody>
      </p:sp>
    </p:spTree>
    <p:extLst>
      <p:ext uri="{BB962C8B-B14F-4D97-AF65-F5344CB8AC3E}">
        <p14:creationId xmlns:p14="http://schemas.microsoft.com/office/powerpoint/2010/main" val="21393726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Branding &amp; Licensing</a:t>
            </a:r>
            <a:endParaRPr lang="en-US" dirty="0"/>
          </a:p>
        </p:txBody>
      </p:sp>
      <p:sp>
        <p:nvSpPr>
          <p:cNvPr id="3" name="Content Placeholder 2"/>
          <p:cNvSpPr>
            <a:spLocks noGrp="1"/>
          </p:cNvSpPr>
          <p:nvPr>
            <p:ph idx="1"/>
          </p:nvPr>
        </p:nvSpPr>
        <p:spPr/>
        <p:txBody>
          <a:bodyPr/>
          <a:lstStyle/>
          <a:p>
            <a:r>
              <a:rPr lang="en-US" dirty="0" smtClean="0"/>
              <a:t>The licensing information for the product can be added as part of the branding .</a:t>
            </a:r>
          </a:p>
          <a:p>
            <a:endParaRPr lang="en-US" dirty="0"/>
          </a:p>
          <a:p>
            <a:r>
              <a:rPr lang="en-US" dirty="0" smtClean="0"/>
              <a:t>The license URL and the </a:t>
            </a:r>
            <a:r>
              <a:rPr lang="en-US" dirty="0" err="1" smtClean="0"/>
              <a:t>url</a:t>
            </a:r>
            <a:r>
              <a:rPr lang="en-US" dirty="0" smtClean="0"/>
              <a:t> for the update site can be provided.</a:t>
            </a:r>
            <a:endParaRPr lang="en-US" dirty="0"/>
          </a:p>
        </p:txBody>
      </p:sp>
    </p:spTree>
    <p:extLst>
      <p:ext uri="{BB962C8B-B14F-4D97-AF65-F5344CB8AC3E}">
        <p14:creationId xmlns:p14="http://schemas.microsoft.com/office/powerpoint/2010/main" val="18574333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800" kern="0" dirty="0">
                <a:solidFill>
                  <a:srgbClr val="4538A8"/>
                </a:solidFill>
                <a:latin typeface="Arial"/>
                <a:cs typeface="Arial"/>
              </a:rPr>
              <a:t>Why should you use it? – The good reasons</a:t>
            </a:r>
            <a:endParaRPr lang="en-US" sz="2800" kern="0" dirty="0">
              <a:solidFill>
                <a:srgbClr val="4538A8"/>
              </a:solidFill>
              <a:latin typeface="Arial"/>
              <a:cs typeface="Arial"/>
            </a:endParaRPr>
          </a:p>
        </p:txBody>
      </p:sp>
      <p:sp>
        <p:nvSpPr>
          <p:cNvPr id="5" name="Content Placeholder 2"/>
          <p:cNvSpPr>
            <a:spLocks noGrp="1"/>
          </p:cNvSpPr>
          <p:nvPr>
            <p:ph idx="1"/>
          </p:nvPr>
        </p:nvSpPr>
        <p:spPr/>
        <p:txBody>
          <a:bodyPr>
            <a:normAutofit lnSpcReduction="10000"/>
          </a:bodyPr>
          <a:lstStyle/>
          <a:p>
            <a:r>
              <a:rPr lang="en-US" altLang="en-US" sz="2800" dirty="0" smtClean="0"/>
              <a:t>Branding</a:t>
            </a:r>
          </a:p>
          <a:p>
            <a:pPr lvl="1"/>
            <a:r>
              <a:rPr lang="en-US" altLang="en-US" dirty="0" smtClean="0"/>
              <a:t>Splash screens, intro screen, icon sets, cheat sheets, No need to have anything “Eclipse” about it</a:t>
            </a:r>
          </a:p>
          <a:p>
            <a:r>
              <a:rPr lang="en-US" altLang="en-US" sz="2800" dirty="0" smtClean="0"/>
              <a:t>Extensible help</a:t>
            </a:r>
          </a:p>
          <a:p>
            <a:r>
              <a:rPr lang="en-US" altLang="en-US" sz="2800" dirty="0" smtClean="0"/>
              <a:t>Manages the mundane</a:t>
            </a:r>
          </a:p>
          <a:p>
            <a:pPr lvl="1"/>
            <a:r>
              <a:rPr lang="en-US" altLang="en-US" dirty="0" smtClean="0"/>
              <a:t>Preference store, update manager, tips and tricks, navigation</a:t>
            </a:r>
          </a:p>
          <a:p>
            <a:r>
              <a:rPr lang="en-US" altLang="en-US" sz="2800" dirty="0" smtClean="0"/>
              <a:t>Access to a world of plug-ins</a:t>
            </a:r>
          </a:p>
          <a:p>
            <a:pPr lvl="1"/>
            <a:r>
              <a:rPr lang="en-US" altLang="en-US" dirty="0" smtClean="0"/>
              <a:t>Leverage other plug-ins, your application is improved as Eclipse improves</a:t>
            </a:r>
            <a:r>
              <a:rPr lang="en-US" altLang="en-US" sz="1400" dirty="0" smtClean="0"/>
              <a:t>  (force multiplier!)</a:t>
            </a:r>
          </a:p>
          <a:p>
            <a:r>
              <a:rPr lang="en-US" altLang="en-US" sz="2800" dirty="0" smtClean="0"/>
              <a:t>Much more, just ask, look and find; chances are if it is not application specific it is in Eclipse!</a:t>
            </a:r>
          </a:p>
          <a:p>
            <a:endParaRPr lang="en-AU" altLang="en-US" sz="2800" dirty="0" smtClean="0"/>
          </a:p>
        </p:txBody>
      </p:sp>
    </p:spTree>
    <p:extLst>
      <p:ext uri="{BB962C8B-B14F-4D97-AF65-F5344CB8AC3E}">
        <p14:creationId xmlns:p14="http://schemas.microsoft.com/office/powerpoint/2010/main" val="179300307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URL</a:t>
            </a:r>
            <a:endParaRPr lang="en-US" dirty="0"/>
          </a:p>
        </p:txBody>
      </p:sp>
      <p:sp>
        <p:nvSpPr>
          <p:cNvPr id="3" name="Content Placeholder 2"/>
          <p:cNvSpPr>
            <a:spLocks noGrp="1"/>
          </p:cNvSpPr>
          <p:nvPr>
            <p:ph idx="1"/>
          </p:nvPr>
        </p:nvSpPr>
        <p:spPr/>
        <p:txBody>
          <a:bodyPr/>
          <a:lstStyle/>
          <a:p>
            <a:r>
              <a:rPr lang="en-US" dirty="0" smtClean="0"/>
              <a:t>An update URL can be specified where the repository for the application is present .</a:t>
            </a:r>
          </a:p>
          <a:p>
            <a:endParaRPr lang="en-US" dirty="0"/>
          </a:p>
          <a:p>
            <a:r>
              <a:rPr lang="en-US" dirty="0" smtClean="0"/>
              <a:t>The repository will have a plugins directory and artifacts.jar  and content.jar</a:t>
            </a:r>
            <a:endParaRPr lang="en-US" dirty="0"/>
          </a:p>
        </p:txBody>
      </p:sp>
    </p:spTree>
    <p:extLst>
      <p:ext uri="{BB962C8B-B14F-4D97-AF65-F5344CB8AC3E}">
        <p14:creationId xmlns:p14="http://schemas.microsoft.com/office/powerpoint/2010/main" val="134550608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Features</a:t>
            </a:r>
          </a:p>
        </p:txBody>
      </p:sp>
      <p:sp>
        <p:nvSpPr>
          <p:cNvPr id="3" name="Content Placeholder 2"/>
          <p:cNvSpPr>
            <a:spLocks noGrp="1"/>
          </p:cNvSpPr>
          <p:nvPr>
            <p:ph idx="1"/>
          </p:nvPr>
        </p:nvSpPr>
        <p:spPr/>
        <p:txBody>
          <a:bodyPr/>
          <a:lstStyle/>
          <a:p>
            <a:r>
              <a:rPr lang="en-US" dirty="0" smtClean="0"/>
              <a:t>A feature is component in eclipse RCP like the plugins , where in we group the related plugins into a single feature</a:t>
            </a:r>
          </a:p>
          <a:p>
            <a:endParaRPr lang="en-US" dirty="0"/>
          </a:p>
          <a:p>
            <a:r>
              <a:rPr lang="en-US" dirty="0" smtClean="0"/>
              <a:t>A feature created will have a feature.xml which contains the information about the dependencies of the feature.</a:t>
            </a:r>
          </a:p>
          <a:p>
            <a:endParaRPr lang="en-US" dirty="0"/>
          </a:p>
          <a:p>
            <a:r>
              <a:rPr lang="en-US" dirty="0" smtClean="0"/>
              <a:t>The feature can have another feature / plugins as it dependent features and plugins .</a:t>
            </a:r>
            <a:endParaRPr lang="en-US" dirty="0"/>
          </a:p>
        </p:txBody>
      </p:sp>
    </p:spTree>
    <p:extLst>
      <p:ext uri="{BB962C8B-B14F-4D97-AF65-F5344CB8AC3E}">
        <p14:creationId xmlns:p14="http://schemas.microsoft.com/office/powerpoint/2010/main" val="148688971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Features</a:t>
            </a:r>
          </a:p>
        </p:txBody>
      </p:sp>
      <p:sp>
        <p:nvSpPr>
          <p:cNvPr id="3" name="Content Placeholder 2"/>
          <p:cNvSpPr>
            <a:spLocks noGrp="1"/>
          </p:cNvSpPr>
          <p:nvPr>
            <p:ph idx="1"/>
          </p:nvPr>
        </p:nvSpPr>
        <p:spPr/>
        <p:txBody>
          <a:bodyPr/>
          <a:lstStyle/>
          <a:p>
            <a:r>
              <a:rPr lang="en-US" dirty="0" smtClean="0"/>
              <a:t>The Eclipse RCP application can be configured to be exported using a feature project.</a:t>
            </a:r>
          </a:p>
          <a:p>
            <a:endParaRPr lang="en-US" dirty="0"/>
          </a:p>
          <a:p>
            <a:r>
              <a:rPr lang="en-US" dirty="0" smtClean="0"/>
              <a:t>A features can have its own branding in terms of license information and update and can be added or removed from an eclipse RCP application to provide / remove a capability in the RCP application </a:t>
            </a:r>
            <a:endParaRPr lang="en-US" dirty="0"/>
          </a:p>
        </p:txBody>
      </p:sp>
    </p:spTree>
    <p:extLst>
      <p:ext uri="{BB962C8B-B14F-4D97-AF65-F5344CB8AC3E}">
        <p14:creationId xmlns:p14="http://schemas.microsoft.com/office/powerpoint/2010/main" val="79555060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Creating a Feature Project</a:t>
            </a:r>
          </a:p>
        </p:txBody>
      </p:sp>
      <p:sp>
        <p:nvSpPr>
          <p:cNvPr id="3" name="Content Placeholder 2"/>
          <p:cNvSpPr>
            <a:spLocks noGrp="1"/>
          </p:cNvSpPr>
          <p:nvPr>
            <p:ph idx="1"/>
          </p:nvPr>
        </p:nvSpPr>
        <p:spPr/>
        <p:txBody>
          <a:bodyPr/>
          <a:lstStyle/>
          <a:p>
            <a:r>
              <a:rPr lang="en-US" dirty="0" smtClean="0"/>
              <a:t>Feature projects are created using the File-&gt; New .. Feature project</a:t>
            </a:r>
          </a:p>
          <a:p>
            <a:r>
              <a:rPr lang="en-US" dirty="0" smtClean="0"/>
              <a:t>An unique ID and a name and version is provided in the feature.</a:t>
            </a:r>
          </a:p>
          <a:p>
            <a:endParaRPr lang="en-US" dirty="0"/>
          </a:p>
          <a:p>
            <a:r>
              <a:rPr lang="en-US" dirty="0" smtClean="0"/>
              <a:t>The dependencies for the feature are added as ‘Include features’ and ‘Included plugins’</a:t>
            </a:r>
          </a:p>
          <a:p>
            <a:endParaRPr lang="en-US" dirty="0"/>
          </a:p>
          <a:p>
            <a:r>
              <a:rPr lang="en-US" dirty="0" smtClean="0"/>
              <a:t>The Product file can be configured to use the feature to run the eclipse application.</a:t>
            </a:r>
            <a:endParaRPr lang="en-US" dirty="0"/>
          </a:p>
        </p:txBody>
      </p:sp>
    </p:spTree>
    <p:extLst>
      <p:ext uri="{BB962C8B-B14F-4D97-AF65-F5344CB8AC3E}">
        <p14:creationId xmlns:p14="http://schemas.microsoft.com/office/powerpoint/2010/main" val="175173127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Exporting a </a:t>
            </a:r>
            <a:r>
              <a:rPr lang="en-US" sz="2800" kern="0" dirty="0" smtClean="0">
                <a:solidFill>
                  <a:srgbClr val="4538A8"/>
                </a:solidFill>
                <a:latin typeface="Arial"/>
                <a:cs typeface="Arial"/>
              </a:rPr>
              <a:t>product with feature</a:t>
            </a:r>
            <a:endParaRPr lang="en-US" sz="2800" kern="0" dirty="0">
              <a:solidFill>
                <a:srgbClr val="4538A8"/>
              </a:solidFill>
              <a:latin typeface="Arial"/>
              <a:cs typeface="Arial"/>
            </a:endParaRPr>
          </a:p>
        </p:txBody>
      </p:sp>
      <p:sp>
        <p:nvSpPr>
          <p:cNvPr id="3" name="Content Placeholder 2"/>
          <p:cNvSpPr>
            <a:spLocks noGrp="1"/>
          </p:cNvSpPr>
          <p:nvPr>
            <p:ph idx="1"/>
          </p:nvPr>
        </p:nvSpPr>
        <p:spPr/>
        <p:txBody>
          <a:bodyPr/>
          <a:lstStyle/>
          <a:p>
            <a:r>
              <a:rPr lang="en-US" dirty="0" smtClean="0"/>
              <a:t>Change the product configuration selection in the product file editor</a:t>
            </a:r>
          </a:p>
          <a:p>
            <a:r>
              <a:rPr lang="en-US" dirty="0" smtClean="0"/>
              <a:t>Click on the Export Product</a:t>
            </a:r>
          </a:p>
          <a:p>
            <a:endParaRPr lang="en-US" dirty="0"/>
          </a:p>
          <a:p>
            <a:r>
              <a:rPr lang="en-US" dirty="0" smtClean="0"/>
              <a:t>Verify the product is exported and contains a feature directory.</a:t>
            </a:r>
          </a:p>
          <a:p>
            <a:r>
              <a:rPr lang="en-US" dirty="0" smtClean="0"/>
              <a:t>The feature directory should have a feature.jar file </a:t>
            </a:r>
          </a:p>
          <a:p>
            <a:pPr marL="0" indent="0">
              <a:buNone/>
            </a:pPr>
            <a:endParaRPr lang="en-US" dirty="0"/>
          </a:p>
          <a:p>
            <a:pPr marL="0" indent="0">
              <a:buNone/>
            </a:pPr>
            <a:r>
              <a:rPr lang="en-US" dirty="0" smtClean="0"/>
              <a:t>Run and verify the product is launched.</a:t>
            </a:r>
            <a:endParaRPr lang="en-US" dirty="0"/>
          </a:p>
        </p:txBody>
      </p:sp>
    </p:spTree>
    <p:extLst>
      <p:ext uri="{BB962C8B-B14F-4D97-AF65-F5344CB8AC3E}">
        <p14:creationId xmlns:p14="http://schemas.microsoft.com/office/powerpoint/2010/main" val="37277193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Exporting a feature</a:t>
            </a:r>
          </a:p>
        </p:txBody>
      </p:sp>
      <p:sp>
        <p:nvSpPr>
          <p:cNvPr id="3" name="Content Placeholder 2"/>
          <p:cNvSpPr>
            <a:spLocks noGrp="1"/>
          </p:cNvSpPr>
          <p:nvPr>
            <p:ph idx="1"/>
          </p:nvPr>
        </p:nvSpPr>
        <p:spPr/>
        <p:txBody>
          <a:bodyPr/>
          <a:lstStyle/>
          <a:p>
            <a:r>
              <a:rPr lang="en-US" dirty="0" smtClean="0"/>
              <a:t>To export a feature , open the feature.xml in an editor </a:t>
            </a:r>
          </a:p>
          <a:p>
            <a:endParaRPr lang="en-US" dirty="0"/>
          </a:p>
          <a:p>
            <a:r>
              <a:rPr lang="en-US" dirty="0" smtClean="0"/>
              <a:t>In the Exporting section , Selecting the Export Wizard.</a:t>
            </a:r>
          </a:p>
          <a:p>
            <a:endParaRPr lang="en-US" dirty="0"/>
          </a:p>
          <a:p>
            <a:r>
              <a:rPr lang="en-US" dirty="0" smtClean="0"/>
              <a:t>Fill in the name and folder where the features has to be exported.</a:t>
            </a:r>
          </a:p>
          <a:p>
            <a:endParaRPr lang="en-US" dirty="0"/>
          </a:p>
          <a:p>
            <a:r>
              <a:rPr lang="en-US" dirty="0" smtClean="0"/>
              <a:t>After export verify that a directory with features and plugins directory is created and it contains artifacts.jar and content.jar</a:t>
            </a:r>
            <a:endParaRPr lang="en-US" dirty="0"/>
          </a:p>
        </p:txBody>
      </p:sp>
    </p:spTree>
    <p:extLst>
      <p:ext uri="{BB962C8B-B14F-4D97-AF65-F5344CB8AC3E}">
        <p14:creationId xmlns:p14="http://schemas.microsoft.com/office/powerpoint/2010/main" val="145353752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Installing a feature</a:t>
            </a:r>
          </a:p>
        </p:txBody>
      </p:sp>
      <p:sp>
        <p:nvSpPr>
          <p:cNvPr id="3" name="Content Placeholder 2"/>
          <p:cNvSpPr>
            <a:spLocks noGrp="1"/>
          </p:cNvSpPr>
          <p:nvPr>
            <p:ph idx="1"/>
          </p:nvPr>
        </p:nvSpPr>
        <p:spPr/>
        <p:txBody>
          <a:bodyPr/>
          <a:lstStyle/>
          <a:p>
            <a:r>
              <a:rPr lang="en-US" dirty="0" smtClean="0"/>
              <a:t>A feature can be installed into an Eclipse Application by Install as a new software and pointing to the directory where the feature was exported.</a:t>
            </a:r>
          </a:p>
          <a:p>
            <a:endParaRPr lang="en-US" dirty="0"/>
          </a:p>
          <a:p>
            <a:r>
              <a:rPr lang="en-US" dirty="0" smtClean="0"/>
              <a:t>The eclipse framework will install this feature along with all the plugins the feature is composed of.</a:t>
            </a:r>
            <a:endParaRPr lang="en-US" dirty="0"/>
          </a:p>
        </p:txBody>
      </p:sp>
    </p:spTree>
    <p:extLst>
      <p:ext uri="{BB962C8B-B14F-4D97-AF65-F5344CB8AC3E}">
        <p14:creationId xmlns:p14="http://schemas.microsoft.com/office/powerpoint/2010/main" val="13757947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SWT Overview..</a:t>
            </a:r>
          </a:p>
        </p:txBody>
      </p:sp>
      <p:sp>
        <p:nvSpPr>
          <p:cNvPr id="3" name="Content Placeholder 2"/>
          <p:cNvSpPr>
            <a:spLocks noGrp="1"/>
          </p:cNvSpPr>
          <p:nvPr>
            <p:ph idx="1"/>
          </p:nvPr>
        </p:nvSpPr>
        <p:spPr/>
        <p:txBody>
          <a:bodyPr/>
          <a:lstStyle/>
          <a:p>
            <a:r>
              <a:rPr lang="en-US" dirty="0"/>
              <a:t>The purpose of SWT </a:t>
            </a:r>
            <a:endParaRPr lang="en-US" dirty="0" smtClean="0"/>
          </a:p>
          <a:p>
            <a:r>
              <a:rPr lang="en-US" dirty="0" smtClean="0"/>
              <a:t>The </a:t>
            </a:r>
            <a:r>
              <a:rPr lang="en-US" dirty="0"/>
              <a:t>reasons for their creation </a:t>
            </a:r>
            <a:endParaRPr lang="en-US" dirty="0" smtClean="0"/>
          </a:p>
          <a:p>
            <a:r>
              <a:rPr lang="en-US" dirty="0" smtClean="0"/>
              <a:t> </a:t>
            </a:r>
            <a:r>
              <a:rPr lang="en-US" dirty="0"/>
              <a:t>How the two libraries differ from Swing </a:t>
            </a:r>
            <a:endParaRPr lang="en-US" dirty="0" smtClean="0"/>
          </a:p>
          <a:p>
            <a:r>
              <a:rPr lang="en-US" dirty="0" smtClean="0"/>
              <a:t> </a:t>
            </a:r>
            <a:r>
              <a:rPr lang="en-US" dirty="0"/>
              <a:t>Licensing and platform support</a:t>
            </a:r>
          </a:p>
        </p:txBody>
      </p:sp>
    </p:spTree>
    <p:extLst>
      <p:ext uri="{BB962C8B-B14F-4D97-AF65-F5344CB8AC3E}">
        <p14:creationId xmlns:p14="http://schemas.microsoft.com/office/powerpoint/2010/main" val="80934394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What exactly is SWT</a:t>
            </a:r>
          </a:p>
        </p:txBody>
      </p:sp>
      <p:sp>
        <p:nvSpPr>
          <p:cNvPr id="3" name="Content Placeholder 2"/>
          <p:cNvSpPr>
            <a:spLocks noGrp="1"/>
          </p:cNvSpPr>
          <p:nvPr>
            <p:ph idx="1"/>
          </p:nvPr>
        </p:nvSpPr>
        <p:spPr/>
        <p:txBody>
          <a:bodyPr>
            <a:normAutofit/>
          </a:bodyPr>
          <a:lstStyle/>
          <a:p>
            <a:r>
              <a:rPr lang="en-US" dirty="0"/>
              <a:t>Although we refer to </a:t>
            </a:r>
            <a:r>
              <a:rPr lang="en-US" dirty="0" smtClean="0"/>
              <a:t>SWT as a </a:t>
            </a:r>
            <a:r>
              <a:rPr lang="en-US" dirty="0"/>
              <a:t>tools or </a:t>
            </a:r>
            <a:r>
              <a:rPr lang="en-US" dirty="0" smtClean="0"/>
              <a:t>toolset, it is  </a:t>
            </a:r>
            <a:r>
              <a:rPr lang="en-US" dirty="0"/>
              <a:t>essentially software </a:t>
            </a:r>
            <a:r>
              <a:rPr lang="en-US" dirty="0" smtClean="0"/>
              <a:t>library.</a:t>
            </a:r>
          </a:p>
          <a:p>
            <a:r>
              <a:rPr lang="en-US" dirty="0" smtClean="0"/>
              <a:t> It  </a:t>
            </a:r>
            <a:r>
              <a:rPr lang="en-US" dirty="0"/>
              <a:t>consist of packages that contain Java classes and interfaces. But what makes these components so special is that you can combine them to form GUIs</a:t>
            </a:r>
            <a:r>
              <a:rPr lang="en-US" dirty="0" smtClean="0"/>
              <a:t>.</a:t>
            </a:r>
          </a:p>
          <a:p>
            <a:r>
              <a:rPr lang="en-US" dirty="0" smtClean="0"/>
              <a:t>Can be independently run in a Java program independent of Eclipse Platform as a java library.</a:t>
            </a:r>
          </a:p>
          <a:p>
            <a:r>
              <a:rPr lang="en-US" dirty="0" smtClean="0"/>
              <a:t> </a:t>
            </a:r>
            <a:r>
              <a:rPr lang="en-US" dirty="0"/>
              <a:t>And not just any GUIs, either! Your applications will run quickly, make effective use of computer </a:t>
            </a:r>
            <a:r>
              <a:rPr lang="en-US" dirty="0" smtClean="0"/>
              <a:t>memory</a:t>
            </a:r>
            <a:endParaRPr lang="en-US" dirty="0"/>
          </a:p>
        </p:txBody>
      </p:sp>
    </p:spTree>
    <p:extLst>
      <p:ext uri="{BB962C8B-B14F-4D97-AF65-F5344CB8AC3E}">
        <p14:creationId xmlns:p14="http://schemas.microsoft.com/office/powerpoint/2010/main" val="427877255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Native UI blending</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2996" y="2344512"/>
            <a:ext cx="5343814" cy="4029066"/>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2636" y="2153852"/>
            <a:ext cx="5004872" cy="3802530"/>
          </a:xfrm>
          <a:prstGeom prst="rect">
            <a:avLst/>
          </a:prstGeom>
        </p:spPr>
      </p:pic>
      <p:sp>
        <p:nvSpPr>
          <p:cNvPr id="9" name="TextBox 8"/>
          <p:cNvSpPr txBox="1"/>
          <p:nvPr/>
        </p:nvSpPr>
        <p:spPr>
          <a:xfrm>
            <a:off x="3408199" y="5850358"/>
            <a:ext cx="1543179" cy="523220"/>
          </a:xfrm>
          <a:prstGeom prst="rect">
            <a:avLst/>
          </a:prstGeom>
          <a:noFill/>
        </p:spPr>
        <p:txBody>
          <a:bodyPr wrap="square" rtlCol="0">
            <a:spAutoFit/>
          </a:bodyPr>
          <a:lstStyle/>
          <a:p>
            <a:r>
              <a:rPr lang="en-US" sz="2800" dirty="0" smtClean="0"/>
              <a:t>Windows</a:t>
            </a:r>
          </a:p>
        </p:txBody>
      </p:sp>
      <p:sp>
        <p:nvSpPr>
          <p:cNvPr id="10" name="TextBox 9"/>
          <p:cNvSpPr txBox="1"/>
          <p:nvPr/>
        </p:nvSpPr>
        <p:spPr>
          <a:xfrm>
            <a:off x="7590569" y="6051912"/>
            <a:ext cx="1289007" cy="523220"/>
          </a:xfrm>
          <a:prstGeom prst="rect">
            <a:avLst/>
          </a:prstGeom>
          <a:noFill/>
        </p:spPr>
        <p:txBody>
          <a:bodyPr wrap="none" rtlCol="0">
            <a:spAutoFit/>
          </a:bodyPr>
          <a:lstStyle/>
          <a:p>
            <a:r>
              <a:rPr lang="en-US" sz="2800" dirty="0" smtClean="0"/>
              <a:t>Ubuntu</a:t>
            </a:r>
            <a:endParaRPr lang="en-US" sz="2800" dirty="0"/>
          </a:p>
        </p:txBody>
      </p:sp>
      <p:sp>
        <p:nvSpPr>
          <p:cNvPr id="11" name="Rectangle 10"/>
          <p:cNvSpPr/>
          <p:nvPr/>
        </p:nvSpPr>
        <p:spPr>
          <a:xfrm>
            <a:off x="1244126" y="1230522"/>
            <a:ext cx="6096000" cy="923330"/>
          </a:xfrm>
          <a:prstGeom prst="rect">
            <a:avLst/>
          </a:prstGeom>
        </p:spPr>
        <p:txBody>
          <a:bodyPr>
            <a:spAutoFit/>
          </a:bodyPr>
          <a:lstStyle/>
          <a:p>
            <a:r>
              <a:rPr lang="en-US" dirty="0"/>
              <a:t> </a:t>
            </a:r>
            <a:r>
              <a:rPr lang="en-US" dirty="0" smtClean="0"/>
              <a:t>Like </a:t>
            </a:r>
            <a:r>
              <a:rPr lang="en-US" dirty="0"/>
              <a:t>chameleons, assume the look and feel of whichever Java-supported operating system they run on. No other GUI-building library can say that.</a:t>
            </a:r>
          </a:p>
        </p:txBody>
      </p:sp>
    </p:spTree>
    <p:extLst>
      <p:ext uri="{BB962C8B-B14F-4D97-AF65-F5344CB8AC3E}">
        <p14:creationId xmlns:p14="http://schemas.microsoft.com/office/powerpoint/2010/main" val="29267006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en-US" altLang="en-US" sz="2800" kern="0" dirty="0">
                <a:solidFill>
                  <a:srgbClr val="4538A8"/>
                </a:solidFill>
                <a:latin typeface="Arial"/>
                <a:cs typeface="Arial"/>
              </a:rPr>
              <a:t>Core Technologies</a:t>
            </a:r>
            <a:endParaRPr lang="en-AU" altLang="en-US" sz="2800" kern="0" dirty="0">
              <a:solidFill>
                <a:srgbClr val="4538A8"/>
              </a:solidFill>
              <a:latin typeface="Arial"/>
              <a:cs typeface="Arial"/>
            </a:endParaRPr>
          </a:p>
        </p:txBody>
      </p:sp>
      <p:sp>
        <p:nvSpPr>
          <p:cNvPr id="3" name="Content Placeholder 2"/>
          <p:cNvSpPr>
            <a:spLocks noGrp="1"/>
          </p:cNvSpPr>
          <p:nvPr>
            <p:ph idx="1"/>
          </p:nvPr>
        </p:nvSpPr>
        <p:spPr/>
        <p:txBody>
          <a:bodyPr/>
          <a:lstStyle/>
          <a:p>
            <a:r>
              <a:rPr lang="en-US" altLang="en-US" dirty="0"/>
              <a:t>OSGI</a:t>
            </a:r>
          </a:p>
          <a:p>
            <a:pPr lvl="1"/>
            <a:r>
              <a:rPr lang="en-US" altLang="en-US" sz="2000" dirty="0"/>
              <a:t>Provides the plug-in based environment for Eclipse</a:t>
            </a:r>
          </a:p>
          <a:p>
            <a:pPr lvl="1"/>
            <a:r>
              <a:rPr lang="en-US" altLang="en-US" sz="2000" dirty="0"/>
              <a:t>Is a standard of which Equinox is the implementation Eclipse uses</a:t>
            </a:r>
          </a:p>
          <a:p>
            <a:pPr lvl="1"/>
            <a:r>
              <a:rPr lang="en-US" altLang="en-US" sz="2000" dirty="0"/>
              <a:t>Permits lazy-loading of plug-ins</a:t>
            </a:r>
          </a:p>
          <a:p>
            <a:pPr lvl="1"/>
            <a:r>
              <a:rPr lang="en-US" altLang="en-US" sz="2000" dirty="0" smtClean="0"/>
              <a:t>Permits multiple </a:t>
            </a:r>
            <a:r>
              <a:rPr lang="en-US" altLang="en-US" sz="2000" dirty="0"/>
              <a:t>versions of the same plug-ins/packages to coexist</a:t>
            </a:r>
          </a:p>
          <a:p>
            <a:pPr lvl="1"/>
            <a:r>
              <a:rPr lang="en-US" altLang="en-US" sz="2000" dirty="0"/>
              <a:t>Every Eclipse Plug-in is an OSGI plug-in</a:t>
            </a:r>
          </a:p>
          <a:p>
            <a:pPr lvl="1"/>
            <a:r>
              <a:rPr lang="en-US" altLang="en-US" sz="2000" dirty="0"/>
              <a:t>Every OSGI plug-in can be treated as a standard JAR outside OSGI</a:t>
            </a:r>
          </a:p>
          <a:p>
            <a:endParaRPr lang="en-US" dirty="0"/>
          </a:p>
        </p:txBody>
      </p:sp>
    </p:spTree>
    <p:extLst>
      <p:ext uri="{BB962C8B-B14F-4D97-AF65-F5344CB8AC3E}">
        <p14:creationId xmlns:p14="http://schemas.microsoft.com/office/powerpoint/2010/main" val="197177768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Licensing and Platform Support</a:t>
            </a:r>
          </a:p>
        </p:txBody>
      </p:sp>
      <p:sp>
        <p:nvSpPr>
          <p:cNvPr id="3" name="Content Placeholder 2"/>
          <p:cNvSpPr>
            <a:spLocks noGrp="1"/>
          </p:cNvSpPr>
          <p:nvPr>
            <p:ph idx="1"/>
          </p:nvPr>
        </p:nvSpPr>
        <p:spPr/>
        <p:txBody>
          <a:bodyPr>
            <a:normAutofit lnSpcReduction="10000"/>
          </a:bodyPr>
          <a:lstStyle/>
          <a:p>
            <a:r>
              <a:rPr lang="en-US" dirty="0" smtClean="0"/>
              <a:t>Comes under the Eclipse Public License which is free to use and is open source.</a:t>
            </a:r>
          </a:p>
          <a:p>
            <a:r>
              <a:rPr lang="en-US" dirty="0" smtClean="0"/>
              <a:t>Supported by platforms:</a:t>
            </a:r>
          </a:p>
          <a:p>
            <a:pPr>
              <a:buFont typeface="Wingdings" panose="05000000000000000000" pitchFamily="2" charset="2"/>
              <a:buChar char="Ø"/>
            </a:pPr>
            <a:r>
              <a:rPr lang="en-US" dirty="0" smtClean="0"/>
              <a:t>Windows</a:t>
            </a:r>
          </a:p>
          <a:p>
            <a:pPr>
              <a:buFont typeface="Wingdings" panose="05000000000000000000" pitchFamily="2" charset="2"/>
              <a:buChar char="Ø"/>
            </a:pPr>
            <a:r>
              <a:rPr lang="en-US" dirty="0" smtClean="0"/>
              <a:t>Red hat Linux</a:t>
            </a:r>
          </a:p>
          <a:p>
            <a:pPr>
              <a:buFont typeface="Wingdings" panose="05000000000000000000" pitchFamily="2" charset="2"/>
              <a:buChar char="Ø"/>
            </a:pPr>
            <a:r>
              <a:rPr lang="en-US" dirty="0" smtClean="0"/>
              <a:t>SUSE Linux</a:t>
            </a:r>
          </a:p>
          <a:p>
            <a:pPr>
              <a:buFont typeface="Wingdings" panose="05000000000000000000" pitchFamily="2" charset="2"/>
              <a:buChar char="Ø"/>
            </a:pPr>
            <a:r>
              <a:rPr lang="en-US" dirty="0" smtClean="0"/>
              <a:t>Ubuntu </a:t>
            </a:r>
          </a:p>
          <a:p>
            <a:pPr>
              <a:buFont typeface="Wingdings" panose="05000000000000000000" pitchFamily="2" charset="2"/>
              <a:buChar char="Ø"/>
            </a:pPr>
            <a:r>
              <a:rPr lang="en-US" dirty="0" err="1" smtClean="0"/>
              <a:t>MacOS</a:t>
            </a:r>
            <a:r>
              <a:rPr lang="en-US" dirty="0" smtClean="0"/>
              <a:t> </a:t>
            </a:r>
          </a:p>
          <a:p>
            <a:pPr>
              <a:buFont typeface="Wingdings" panose="05000000000000000000" pitchFamily="2" charset="2"/>
              <a:buChar char="Ø"/>
            </a:pPr>
            <a:r>
              <a:rPr lang="en-US" dirty="0" smtClean="0"/>
              <a:t>Many others… </a:t>
            </a:r>
            <a:endParaRPr lang="en-US" dirty="0"/>
          </a:p>
        </p:txBody>
      </p:sp>
    </p:spTree>
    <p:extLst>
      <p:ext uri="{BB962C8B-B14F-4D97-AF65-F5344CB8AC3E}">
        <p14:creationId xmlns:p14="http://schemas.microsoft.com/office/powerpoint/2010/main" val="3005536846"/>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SWT / JFACE </a:t>
            </a:r>
          </a:p>
        </p:txBody>
      </p:sp>
      <p:sp>
        <p:nvSpPr>
          <p:cNvPr id="3" name="Content Placeholder 2"/>
          <p:cNvSpPr>
            <a:spLocks noGrp="1"/>
          </p:cNvSpPr>
          <p:nvPr>
            <p:ph idx="1"/>
          </p:nvPr>
        </p:nvSpPr>
        <p:spPr/>
        <p:txBody>
          <a:bodyPr/>
          <a:lstStyle/>
          <a:p>
            <a:r>
              <a:rPr lang="en-US" dirty="0"/>
              <a:t>The important classes of SWT: Display and Shell </a:t>
            </a:r>
            <a:endParaRPr lang="en-US" dirty="0" smtClean="0"/>
          </a:p>
          <a:p>
            <a:r>
              <a:rPr lang="en-US" dirty="0" smtClean="0"/>
              <a:t> </a:t>
            </a:r>
            <a:r>
              <a:rPr lang="en-US" dirty="0"/>
              <a:t>An SWT programming </a:t>
            </a:r>
            <a:r>
              <a:rPr lang="en-US" dirty="0" smtClean="0"/>
              <a:t>example</a:t>
            </a:r>
          </a:p>
          <a:p>
            <a:r>
              <a:rPr lang="en-US" dirty="0" smtClean="0"/>
              <a:t> </a:t>
            </a:r>
            <a:r>
              <a:rPr lang="en-US" dirty="0"/>
              <a:t>The important class of </a:t>
            </a:r>
            <a:r>
              <a:rPr lang="en-US" dirty="0" err="1"/>
              <a:t>JFace</a:t>
            </a:r>
            <a:r>
              <a:rPr lang="en-US" dirty="0"/>
              <a:t>: </a:t>
            </a:r>
            <a:r>
              <a:rPr lang="en-US" dirty="0" err="1" smtClean="0"/>
              <a:t>ApplicationWindow</a:t>
            </a:r>
            <a:endParaRPr lang="en-US" dirty="0" smtClean="0"/>
          </a:p>
          <a:p>
            <a:r>
              <a:rPr lang="en-US" dirty="0" smtClean="0"/>
              <a:t>  </a:t>
            </a:r>
            <a:r>
              <a:rPr lang="en-US" dirty="0"/>
              <a:t>An SWT/</a:t>
            </a:r>
            <a:r>
              <a:rPr lang="en-US" dirty="0" err="1"/>
              <a:t>JFace</a:t>
            </a:r>
            <a:r>
              <a:rPr lang="en-US" dirty="0"/>
              <a:t> programming example </a:t>
            </a:r>
          </a:p>
        </p:txBody>
      </p:sp>
    </p:spTree>
    <p:extLst>
      <p:ext uri="{BB962C8B-B14F-4D97-AF65-F5344CB8AC3E}">
        <p14:creationId xmlns:p14="http://schemas.microsoft.com/office/powerpoint/2010/main" val="8628832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The Hello SWT program</a:t>
            </a:r>
          </a:p>
        </p:txBody>
      </p:sp>
      <p:sp>
        <p:nvSpPr>
          <p:cNvPr id="3" name="Content Placeholder 2"/>
          <p:cNvSpPr>
            <a:spLocks noGrp="1"/>
          </p:cNvSpPr>
          <p:nvPr>
            <p:ph idx="1"/>
          </p:nvPr>
        </p:nvSpPr>
        <p:spPr/>
        <p:txBody>
          <a:bodyPr/>
          <a:lstStyle/>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6368" y="1970388"/>
            <a:ext cx="5890770" cy="4061812"/>
          </a:xfrm>
          <a:prstGeom prst="rect">
            <a:avLst/>
          </a:prstGeom>
        </p:spPr>
      </p:pic>
    </p:spTree>
    <p:extLst>
      <p:ext uri="{BB962C8B-B14F-4D97-AF65-F5344CB8AC3E}">
        <p14:creationId xmlns:p14="http://schemas.microsoft.com/office/powerpoint/2010/main" val="740658774"/>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00911" y="500062"/>
            <a:ext cx="10515600" cy="1325563"/>
          </a:xfrm>
        </p:spPr>
        <p:txBody>
          <a:bodyPr>
            <a:normAutofit/>
          </a:bodyPr>
          <a:lstStyle/>
          <a:p>
            <a:r>
              <a:rPr lang="en-US" sz="2800" kern="0" dirty="0">
                <a:solidFill>
                  <a:srgbClr val="4538A8"/>
                </a:solidFill>
                <a:latin typeface="Arial"/>
                <a:cs typeface="Arial"/>
              </a:rPr>
              <a:t>Widgets in SWT</a:t>
            </a:r>
          </a:p>
        </p:txBody>
      </p:sp>
      <p:sp>
        <p:nvSpPr>
          <p:cNvPr id="3" name="Content Placeholder 2"/>
          <p:cNvSpPr>
            <a:spLocks noGrp="1"/>
          </p:cNvSpPr>
          <p:nvPr>
            <p:ph idx="1"/>
          </p:nvPr>
        </p:nvSpPr>
        <p:spPr/>
        <p:txBody>
          <a:bodyPr/>
          <a:lstStyle/>
          <a:p>
            <a:r>
              <a:rPr lang="en-US" dirty="0" smtClean="0"/>
              <a:t>SWT has a wide range of widgets to be used for the UI development in Eclipse RCP projects</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9925" y="2770557"/>
            <a:ext cx="6112417" cy="3351970"/>
          </a:xfrm>
          <a:prstGeom prst="rect">
            <a:avLst/>
          </a:prstGeom>
        </p:spPr>
      </p:pic>
    </p:spTree>
    <p:extLst>
      <p:ext uri="{BB962C8B-B14F-4D97-AF65-F5344CB8AC3E}">
        <p14:creationId xmlns:p14="http://schemas.microsoft.com/office/powerpoint/2010/main" val="127819813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SWT Widgets</a:t>
            </a:r>
          </a:p>
        </p:txBody>
      </p:sp>
      <p:sp>
        <p:nvSpPr>
          <p:cNvPr id="3" name="Content Placeholder 2"/>
          <p:cNvSpPr>
            <a:spLocks noGrp="1"/>
          </p:cNvSpPr>
          <p:nvPr>
            <p:ph idx="1"/>
          </p:nvPr>
        </p:nvSpPr>
        <p:spPr/>
        <p:txBody>
          <a:bodyPr>
            <a:normAutofit/>
          </a:bodyPr>
          <a:lstStyle/>
          <a:p>
            <a:r>
              <a:rPr lang="en-US" dirty="0" smtClean="0"/>
              <a:t>Label</a:t>
            </a:r>
          </a:p>
          <a:p>
            <a:pPr lvl="1">
              <a:buFont typeface="Wingdings" panose="05000000000000000000" pitchFamily="2" charset="2"/>
              <a:buChar char="Ø"/>
            </a:pPr>
            <a:r>
              <a:rPr lang="en-US" dirty="0" err="1" smtClean="0"/>
              <a:t>Shadow_Out</a:t>
            </a:r>
            <a:endParaRPr lang="en-US" dirty="0" smtClean="0"/>
          </a:p>
          <a:p>
            <a:pPr lvl="1">
              <a:buFont typeface="Wingdings" panose="05000000000000000000" pitchFamily="2" charset="2"/>
              <a:buChar char="Ø"/>
            </a:pPr>
            <a:r>
              <a:rPr lang="en-US" dirty="0" err="1" smtClean="0"/>
              <a:t>Seperator</a:t>
            </a:r>
            <a:endParaRPr lang="en-US" dirty="0" smtClean="0"/>
          </a:p>
          <a:p>
            <a:pPr lvl="1">
              <a:buFont typeface="Wingdings" panose="05000000000000000000" pitchFamily="2" charset="2"/>
              <a:buChar char="Ø"/>
            </a:pPr>
            <a:r>
              <a:rPr lang="en-US" dirty="0" smtClean="0"/>
              <a:t>BOLD</a:t>
            </a:r>
          </a:p>
          <a:p>
            <a:pPr lvl="1">
              <a:buFont typeface="Wingdings" panose="05000000000000000000" pitchFamily="2" charset="2"/>
              <a:buChar char="Ø"/>
            </a:pPr>
            <a:r>
              <a:rPr lang="en-US" dirty="0" smtClean="0"/>
              <a:t>Italic</a:t>
            </a:r>
          </a:p>
          <a:p>
            <a:r>
              <a:rPr lang="en-US" dirty="0" smtClean="0"/>
              <a:t>Button</a:t>
            </a:r>
          </a:p>
          <a:p>
            <a:pPr lvl="1">
              <a:buFont typeface="Wingdings" panose="05000000000000000000" pitchFamily="2" charset="2"/>
              <a:buChar char="Ø"/>
            </a:pPr>
            <a:r>
              <a:rPr lang="en-US" dirty="0" err="1" smtClean="0"/>
              <a:t>SWT.Check</a:t>
            </a:r>
            <a:endParaRPr lang="en-US" dirty="0" smtClean="0"/>
          </a:p>
          <a:p>
            <a:pPr lvl="1">
              <a:buFont typeface="Wingdings" panose="05000000000000000000" pitchFamily="2" charset="2"/>
              <a:buChar char="Ø"/>
            </a:pPr>
            <a:r>
              <a:rPr lang="en-US" dirty="0" err="1" smtClean="0"/>
              <a:t>SWT.Radio</a:t>
            </a:r>
            <a:endParaRPr lang="en-US" dirty="0" smtClean="0"/>
          </a:p>
          <a:p>
            <a:pPr lvl="1">
              <a:buFont typeface="Wingdings" panose="05000000000000000000" pitchFamily="2" charset="2"/>
              <a:buChar char="Ø"/>
            </a:pPr>
            <a:r>
              <a:rPr lang="en-US" dirty="0" err="1" smtClean="0"/>
              <a:t>SWT.Toggle</a:t>
            </a:r>
            <a:endParaRPr lang="en-US" dirty="0" smtClean="0"/>
          </a:p>
          <a:p>
            <a:endParaRPr lang="en-US" dirty="0"/>
          </a:p>
        </p:txBody>
      </p:sp>
    </p:spTree>
    <p:extLst>
      <p:ext uri="{BB962C8B-B14F-4D97-AF65-F5344CB8AC3E}">
        <p14:creationId xmlns:p14="http://schemas.microsoft.com/office/powerpoint/2010/main" val="178155986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SWT Widgets</a:t>
            </a:r>
          </a:p>
        </p:txBody>
      </p:sp>
      <p:sp>
        <p:nvSpPr>
          <p:cNvPr id="3" name="Content Placeholder 2"/>
          <p:cNvSpPr>
            <a:spLocks noGrp="1"/>
          </p:cNvSpPr>
          <p:nvPr>
            <p:ph idx="1"/>
          </p:nvPr>
        </p:nvSpPr>
        <p:spPr/>
        <p:txBody>
          <a:bodyPr/>
          <a:lstStyle/>
          <a:p>
            <a:r>
              <a:rPr lang="en-US" dirty="0" smtClean="0"/>
              <a:t>Composite</a:t>
            </a:r>
          </a:p>
          <a:p>
            <a:r>
              <a:rPr lang="en-US" dirty="0" smtClean="0"/>
              <a:t>Group</a:t>
            </a:r>
            <a:endParaRPr lang="en-US" dirty="0"/>
          </a:p>
          <a:p>
            <a:r>
              <a:rPr lang="en-US" dirty="0" err="1" smtClean="0"/>
              <a:t>SashForm</a:t>
            </a:r>
            <a:endParaRPr lang="en-US" dirty="0" smtClean="0"/>
          </a:p>
          <a:p>
            <a:r>
              <a:rPr lang="en-US" dirty="0" err="1" smtClean="0"/>
              <a:t>TabFolder</a:t>
            </a:r>
            <a:endParaRPr lang="en-US" dirty="0" smtClean="0"/>
          </a:p>
          <a:p>
            <a:pPr lvl="1">
              <a:buFont typeface="Wingdings" panose="05000000000000000000" pitchFamily="2" charset="2"/>
              <a:buChar char="Ø"/>
            </a:pPr>
            <a:r>
              <a:rPr lang="en-US" dirty="0"/>
              <a:t> </a:t>
            </a:r>
            <a:r>
              <a:rPr lang="en-US" dirty="0" err="1" smtClean="0"/>
              <a:t>TabItems</a:t>
            </a:r>
            <a:endParaRPr lang="en-US" dirty="0"/>
          </a:p>
          <a:p>
            <a:pPr lvl="0"/>
            <a:r>
              <a:rPr lang="en-US" dirty="0">
                <a:solidFill>
                  <a:prstClr val="black"/>
                </a:solidFill>
              </a:rPr>
              <a:t>Text Widget</a:t>
            </a:r>
          </a:p>
          <a:p>
            <a:pPr lvl="1">
              <a:buFont typeface="Wingdings" panose="05000000000000000000" pitchFamily="2" charset="2"/>
              <a:buChar char="Ø"/>
            </a:pPr>
            <a:r>
              <a:rPr lang="en-US" dirty="0">
                <a:solidFill>
                  <a:prstClr val="black"/>
                </a:solidFill>
              </a:rPr>
              <a:t>Text styles</a:t>
            </a:r>
          </a:p>
          <a:p>
            <a:pPr lvl="1">
              <a:buFont typeface="Wingdings" panose="05000000000000000000" pitchFamily="2" charset="2"/>
              <a:buChar char="Ø"/>
            </a:pPr>
            <a:r>
              <a:rPr lang="en-US" dirty="0">
                <a:solidFill>
                  <a:prstClr val="black"/>
                </a:solidFill>
              </a:rPr>
              <a:t>Text Events</a:t>
            </a:r>
          </a:p>
          <a:p>
            <a:pPr lvl="1">
              <a:buFont typeface="Wingdings" panose="05000000000000000000" pitchFamily="2" charset="2"/>
              <a:buChar char="Ø"/>
            </a:pPr>
            <a:endParaRPr lang="en-US" dirty="0" smtClean="0"/>
          </a:p>
          <a:p>
            <a:pPr marL="0" indent="0">
              <a:buNone/>
            </a:pPr>
            <a:endParaRPr lang="en-US" dirty="0"/>
          </a:p>
        </p:txBody>
      </p:sp>
    </p:spTree>
    <p:extLst>
      <p:ext uri="{BB962C8B-B14F-4D97-AF65-F5344CB8AC3E}">
        <p14:creationId xmlns:p14="http://schemas.microsoft.com/office/powerpoint/2010/main" val="275753769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Graphics</a:t>
            </a:r>
          </a:p>
        </p:txBody>
      </p:sp>
      <p:sp>
        <p:nvSpPr>
          <p:cNvPr id="3" name="Content Placeholder 2"/>
          <p:cNvSpPr>
            <a:spLocks noGrp="1"/>
          </p:cNvSpPr>
          <p:nvPr>
            <p:ph idx="1"/>
          </p:nvPr>
        </p:nvSpPr>
        <p:spPr/>
        <p:txBody>
          <a:bodyPr/>
          <a:lstStyle/>
          <a:p>
            <a:r>
              <a:rPr lang="en-US" dirty="0" smtClean="0"/>
              <a:t>Text Widget</a:t>
            </a:r>
          </a:p>
          <a:p>
            <a:pPr lvl="1">
              <a:buFont typeface="Wingdings" panose="05000000000000000000" pitchFamily="2" charset="2"/>
              <a:buChar char="Ø"/>
            </a:pPr>
            <a:r>
              <a:rPr lang="en-US" dirty="0" smtClean="0"/>
              <a:t>Text styles</a:t>
            </a:r>
          </a:p>
          <a:p>
            <a:pPr lvl="1">
              <a:buFont typeface="Wingdings" panose="05000000000000000000" pitchFamily="2" charset="2"/>
              <a:buChar char="Ø"/>
            </a:pPr>
            <a:r>
              <a:rPr lang="en-US" dirty="0" smtClean="0"/>
              <a:t>Text Events</a:t>
            </a:r>
          </a:p>
          <a:p>
            <a:pPr marL="457200" lvl="1" indent="0">
              <a:buNone/>
            </a:pPr>
            <a:endParaRPr lang="en-US" dirty="0" smtClean="0"/>
          </a:p>
          <a:p>
            <a:pPr>
              <a:buFont typeface="Wingdings" panose="05000000000000000000" pitchFamily="2" charset="2"/>
              <a:buChar char="§"/>
            </a:pPr>
            <a:r>
              <a:rPr lang="en-US" dirty="0" smtClean="0"/>
              <a:t>Graphics</a:t>
            </a:r>
          </a:p>
          <a:p>
            <a:pPr marL="457200" lvl="1" indent="0">
              <a:buNone/>
            </a:pPr>
            <a:r>
              <a:rPr lang="en-US" dirty="0" smtClean="0"/>
              <a:t>Rectangle</a:t>
            </a:r>
          </a:p>
          <a:p>
            <a:pPr marL="457200" lvl="1" indent="0">
              <a:buNone/>
            </a:pPr>
            <a:r>
              <a:rPr lang="en-US" smtClean="0"/>
              <a:t>Oval</a:t>
            </a:r>
          </a:p>
          <a:p>
            <a:pPr marL="457200" lvl="1" indent="0">
              <a:buNone/>
            </a:pPr>
            <a:endParaRPr lang="en-US" dirty="0"/>
          </a:p>
          <a:p>
            <a:pPr marL="457200" lvl="1" indent="0">
              <a:buNone/>
            </a:pPr>
            <a:endParaRPr lang="en-US" dirty="0" smtClean="0"/>
          </a:p>
        </p:txBody>
      </p:sp>
    </p:spTree>
    <p:extLst>
      <p:ext uri="{BB962C8B-B14F-4D97-AF65-F5344CB8AC3E}">
        <p14:creationId xmlns:p14="http://schemas.microsoft.com/office/powerpoint/2010/main" val="796942318"/>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1871" y="1000072"/>
            <a:ext cx="6385547" cy="5857928"/>
          </a:xfrm>
          <a:prstGeom prst="rect">
            <a:avLst/>
          </a:prstGeom>
        </p:spPr>
      </p:pic>
      <p:sp>
        <p:nvSpPr>
          <p:cNvPr id="6" name="TextBox 5"/>
          <p:cNvSpPr txBox="1"/>
          <p:nvPr/>
        </p:nvSpPr>
        <p:spPr>
          <a:xfrm>
            <a:off x="3353280" y="476852"/>
            <a:ext cx="4649821" cy="523220"/>
          </a:xfrm>
          <a:prstGeom prst="rect">
            <a:avLst/>
          </a:prstGeom>
          <a:noFill/>
        </p:spPr>
        <p:txBody>
          <a:bodyPr wrap="square" rtlCol="0">
            <a:spAutoFit/>
          </a:bodyPr>
          <a:lstStyle/>
          <a:p>
            <a:r>
              <a:rPr lang="en-US" sz="2800" dirty="0"/>
              <a:t>Common SWT Widgets</a:t>
            </a:r>
            <a:r>
              <a:rPr lang="en-US" dirty="0" smtClean="0"/>
              <a:t> </a:t>
            </a:r>
            <a:endParaRPr lang="en-US" dirty="0"/>
          </a:p>
        </p:txBody>
      </p:sp>
      <p:sp>
        <p:nvSpPr>
          <p:cNvPr id="7" name="TextBox 6"/>
          <p:cNvSpPr txBox="1"/>
          <p:nvPr/>
        </p:nvSpPr>
        <p:spPr>
          <a:xfrm>
            <a:off x="7747417" y="2995180"/>
            <a:ext cx="3779859" cy="646331"/>
          </a:xfrm>
          <a:prstGeom prst="rect">
            <a:avLst/>
          </a:prstGeom>
          <a:noFill/>
        </p:spPr>
        <p:txBody>
          <a:bodyPr wrap="square" rtlCol="0">
            <a:spAutoFit/>
          </a:bodyPr>
          <a:lstStyle/>
          <a:p>
            <a:r>
              <a:rPr lang="en-US" dirty="0" smtClean="0"/>
              <a:t>Source: </a:t>
            </a:r>
            <a:r>
              <a:rPr lang="en-US" dirty="0">
                <a:hlinkClick r:id="rId3"/>
              </a:rPr>
              <a:t>https://www.eclipse.org/swt/widgets/</a:t>
            </a:r>
            <a:endParaRPr lang="en-US" dirty="0"/>
          </a:p>
        </p:txBody>
      </p:sp>
    </p:spTree>
    <p:extLst>
      <p:ext uri="{BB962C8B-B14F-4D97-AF65-F5344CB8AC3E}">
        <p14:creationId xmlns:p14="http://schemas.microsoft.com/office/powerpoint/2010/main" val="416476764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447793" y="476852"/>
            <a:ext cx="4649821" cy="523220"/>
          </a:xfrm>
          <a:prstGeom prst="rect">
            <a:avLst/>
          </a:prstGeom>
          <a:noFill/>
        </p:spPr>
        <p:txBody>
          <a:bodyPr wrap="square" rtlCol="0">
            <a:spAutoFit/>
          </a:bodyPr>
          <a:lstStyle/>
          <a:p>
            <a:r>
              <a:rPr lang="en-US" sz="2800" dirty="0"/>
              <a:t>Common SWT Widgets</a:t>
            </a:r>
            <a:r>
              <a:rPr lang="en-US" dirty="0" smtClean="0"/>
              <a:t> </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9149" y="1000072"/>
            <a:ext cx="7112247" cy="5724169"/>
          </a:xfrm>
          <a:prstGeom prst="rect">
            <a:avLst/>
          </a:prstGeom>
        </p:spPr>
      </p:pic>
      <p:sp>
        <p:nvSpPr>
          <p:cNvPr id="7" name="TextBox 6"/>
          <p:cNvSpPr txBox="1"/>
          <p:nvPr/>
        </p:nvSpPr>
        <p:spPr>
          <a:xfrm>
            <a:off x="8097614" y="5368729"/>
            <a:ext cx="3779859" cy="646331"/>
          </a:xfrm>
          <a:prstGeom prst="rect">
            <a:avLst/>
          </a:prstGeom>
          <a:noFill/>
        </p:spPr>
        <p:txBody>
          <a:bodyPr wrap="square" rtlCol="0">
            <a:spAutoFit/>
          </a:bodyPr>
          <a:lstStyle/>
          <a:p>
            <a:r>
              <a:rPr lang="en-US" dirty="0" smtClean="0"/>
              <a:t>Source: </a:t>
            </a:r>
            <a:r>
              <a:rPr lang="en-US" dirty="0">
                <a:hlinkClick r:id="rId3"/>
              </a:rPr>
              <a:t>https://www.eclipse.org/swt/widgets/</a:t>
            </a:r>
            <a:endParaRPr lang="en-US" dirty="0"/>
          </a:p>
        </p:txBody>
      </p:sp>
    </p:spTree>
    <p:extLst>
      <p:ext uri="{BB962C8B-B14F-4D97-AF65-F5344CB8AC3E}">
        <p14:creationId xmlns:p14="http://schemas.microsoft.com/office/powerpoint/2010/main" val="3478267261"/>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883589" y="648222"/>
            <a:ext cx="4649821" cy="523220"/>
          </a:xfrm>
          <a:prstGeom prst="rect">
            <a:avLst/>
          </a:prstGeom>
          <a:noFill/>
        </p:spPr>
        <p:txBody>
          <a:bodyPr wrap="square" rtlCol="0">
            <a:spAutoFit/>
          </a:bodyPr>
          <a:lstStyle/>
          <a:p>
            <a:r>
              <a:rPr lang="en-US" sz="2800" dirty="0"/>
              <a:t>Common SWT Widgets</a:t>
            </a:r>
            <a:r>
              <a:rPr lang="en-US" dirty="0" smtClean="0"/>
              <a:t> </a:t>
            </a:r>
            <a:endParaRPr lang="en-US" dirty="0"/>
          </a:p>
        </p:txBody>
      </p:sp>
      <p:sp>
        <p:nvSpPr>
          <p:cNvPr id="7" name="TextBox 6"/>
          <p:cNvSpPr txBox="1"/>
          <p:nvPr/>
        </p:nvSpPr>
        <p:spPr>
          <a:xfrm>
            <a:off x="8097614" y="5368729"/>
            <a:ext cx="3779859" cy="646331"/>
          </a:xfrm>
          <a:prstGeom prst="rect">
            <a:avLst/>
          </a:prstGeom>
          <a:noFill/>
        </p:spPr>
        <p:txBody>
          <a:bodyPr wrap="square" rtlCol="0">
            <a:spAutoFit/>
          </a:bodyPr>
          <a:lstStyle/>
          <a:p>
            <a:r>
              <a:rPr lang="en-US" dirty="0" smtClean="0"/>
              <a:t>Source: </a:t>
            </a:r>
            <a:r>
              <a:rPr lang="en-US" dirty="0">
                <a:hlinkClick r:id="rId2"/>
              </a:rPr>
              <a:t>https://www.eclipse.org/swt/widgets/</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2261" y="1171442"/>
            <a:ext cx="6370899" cy="5594915"/>
          </a:xfrm>
          <a:prstGeom prst="rect">
            <a:avLst/>
          </a:prstGeom>
        </p:spPr>
      </p:pic>
    </p:spTree>
    <p:extLst>
      <p:ext uri="{BB962C8B-B14F-4D97-AF65-F5344CB8AC3E}">
        <p14:creationId xmlns:p14="http://schemas.microsoft.com/office/powerpoint/2010/main" val="2305869540"/>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7018</TotalTime>
  <Words>8009</Words>
  <Application>Microsoft Office PowerPoint</Application>
  <PresentationFormat>Widescreen</PresentationFormat>
  <Paragraphs>951</Paragraphs>
  <Slides>179</Slides>
  <Notes>0</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179</vt:i4>
      </vt:variant>
    </vt:vector>
  </HeadingPairs>
  <TitlesOfParts>
    <vt:vector size="186" baseType="lpstr">
      <vt:lpstr>Arial</vt:lpstr>
      <vt:lpstr>Calibri</vt:lpstr>
      <vt:lpstr>Calibri Light</vt:lpstr>
      <vt:lpstr>Courier New</vt:lpstr>
      <vt:lpstr>inherit</vt:lpstr>
      <vt:lpstr>Wingdings</vt:lpstr>
      <vt:lpstr>Custom Design</vt:lpstr>
      <vt:lpstr>PowerPoint Presentation</vt:lpstr>
      <vt:lpstr> History of the Eclipse framework </vt:lpstr>
      <vt:lpstr>PowerPoint Presentation</vt:lpstr>
      <vt:lpstr>PowerPoint Presentation</vt:lpstr>
      <vt:lpstr>PowerPoint Presentation</vt:lpstr>
      <vt:lpstr>Why Eclipse RCP?</vt:lpstr>
      <vt:lpstr>Why should you use it? </vt:lpstr>
      <vt:lpstr>Why should you use it? – The good reasons</vt:lpstr>
      <vt:lpstr>Core Technologies</vt:lpstr>
      <vt:lpstr>Core Technologies</vt:lpstr>
      <vt:lpstr>Architecture and Components </vt:lpstr>
      <vt:lpstr>High Level Building blocks</vt:lpstr>
      <vt:lpstr>Modular Architecture</vt:lpstr>
      <vt:lpstr>What is a Bundle/Plugin ?</vt:lpstr>
      <vt:lpstr>Bundle Manifest (MANIFEST.MF)</vt:lpstr>
      <vt:lpstr>How does a plugin look-like?</vt:lpstr>
      <vt:lpstr>The Workbench Window</vt:lpstr>
      <vt:lpstr>How can the Workbench be configured?</vt:lpstr>
      <vt:lpstr>IApplication and Workbench</vt:lpstr>
      <vt:lpstr>Start and Stop method</vt:lpstr>
      <vt:lpstr>The Workbench Advisor ...</vt:lpstr>
      <vt:lpstr>The Workbench Window Advisor ...</vt:lpstr>
      <vt:lpstr>Task to Create a Hello World RCP application</vt:lpstr>
      <vt:lpstr>Create a Hello World Application</vt:lpstr>
      <vt:lpstr>Introduction to Extension Points</vt:lpstr>
      <vt:lpstr>Extension Registry</vt:lpstr>
      <vt:lpstr>What is a Perspective?</vt:lpstr>
      <vt:lpstr>Perspective</vt:lpstr>
      <vt:lpstr>Views</vt:lpstr>
      <vt:lpstr>CreatePartControl () method</vt:lpstr>
      <vt:lpstr>Adding a view to perspective via Code.</vt:lpstr>
      <vt:lpstr>via Extension point</vt:lpstr>
      <vt:lpstr>JFACE viewers</vt:lpstr>
      <vt:lpstr>Structured Viewers</vt:lpstr>
      <vt:lpstr>Content Providers and Label Providers</vt:lpstr>
      <vt:lpstr>How does the content Provider work?</vt:lpstr>
      <vt:lpstr>IStructuredContentProvider</vt:lpstr>
      <vt:lpstr>ITreeContentProvider</vt:lpstr>
      <vt:lpstr>ITreeContentProvider APIs</vt:lpstr>
      <vt:lpstr>Label Provider</vt:lpstr>
      <vt:lpstr>List Viewer</vt:lpstr>
      <vt:lpstr>TableViewer</vt:lpstr>
      <vt:lpstr>TreeViewer</vt:lpstr>
      <vt:lpstr>Task to create a view with ListViewer</vt:lpstr>
      <vt:lpstr>Task to create a view with TableViewer</vt:lpstr>
      <vt:lpstr>Task to create a view with TreeViewer</vt:lpstr>
      <vt:lpstr>Commands and Handlers</vt:lpstr>
      <vt:lpstr>Handlers</vt:lpstr>
      <vt:lpstr>The execute() method</vt:lpstr>
      <vt:lpstr>HandlerUtil</vt:lpstr>
      <vt:lpstr>Core Expressions</vt:lpstr>
      <vt:lpstr>Menus</vt:lpstr>
      <vt:lpstr>Location URIs</vt:lpstr>
      <vt:lpstr>Menu Contribution</vt:lpstr>
      <vt:lpstr>Menus and Commands</vt:lpstr>
      <vt:lpstr>ToolBar</vt:lpstr>
      <vt:lpstr>Pop-up Menus</vt:lpstr>
      <vt:lpstr>Registering a popup menu</vt:lpstr>
      <vt:lpstr>Selection Service</vt:lpstr>
      <vt:lpstr>Selection Providers</vt:lpstr>
      <vt:lpstr>Editors</vt:lpstr>
      <vt:lpstr>Views vs Editors</vt:lpstr>
      <vt:lpstr>EditorPart </vt:lpstr>
      <vt:lpstr>IEditorInput</vt:lpstr>
      <vt:lpstr>Init() method </vt:lpstr>
      <vt:lpstr>firePropertyChange()</vt:lpstr>
      <vt:lpstr>doSave() and doSaveAll()</vt:lpstr>
      <vt:lpstr>How to Open Editor ?</vt:lpstr>
      <vt:lpstr>                Demo      Simple UI Editor</vt:lpstr>
      <vt:lpstr>Text Editors</vt:lpstr>
      <vt:lpstr>SourceViewConfiguration</vt:lpstr>
      <vt:lpstr>RuleBasedScanner</vt:lpstr>
      <vt:lpstr>Text Editor Demo</vt:lpstr>
      <vt:lpstr>MultiPageEditor</vt:lpstr>
      <vt:lpstr>MultipageEditor Template </vt:lpstr>
      <vt:lpstr>Branding</vt:lpstr>
      <vt:lpstr>Product file Changes</vt:lpstr>
      <vt:lpstr>About Dialog</vt:lpstr>
      <vt:lpstr>Branding &amp; Licensing</vt:lpstr>
      <vt:lpstr>Update URL</vt:lpstr>
      <vt:lpstr>Features</vt:lpstr>
      <vt:lpstr>Features</vt:lpstr>
      <vt:lpstr>Creating a Feature Project</vt:lpstr>
      <vt:lpstr>Exporting a product with feature</vt:lpstr>
      <vt:lpstr>Exporting a feature</vt:lpstr>
      <vt:lpstr>Installing a feature</vt:lpstr>
      <vt:lpstr>SWT Overview..</vt:lpstr>
      <vt:lpstr>What exactly is SWT</vt:lpstr>
      <vt:lpstr>Native UI blending</vt:lpstr>
      <vt:lpstr>Licensing and Platform Support</vt:lpstr>
      <vt:lpstr>SWT / JFACE </vt:lpstr>
      <vt:lpstr>The Hello SWT program</vt:lpstr>
      <vt:lpstr>Widgets in SWT</vt:lpstr>
      <vt:lpstr>SWT Widgets</vt:lpstr>
      <vt:lpstr>SWT Widgets</vt:lpstr>
      <vt:lpstr>Graphics</vt:lpstr>
      <vt:lpstr>PowerPoint Presentation</vt:lpstr>
      <vt:lpstr>PowerPoint Presentation</vt:lpstr>
      <vt:lpstr>PowerPoint Presentation</vt:lpstr>
      <vt:lpstr>Composite</vt:lpstr>
      <vt:lpstr>Group</vt:lpstr>
      <vt:lpstr>Layouts</vt:lpstr>
      <vt:lpstr>Types of Layouts</vt:lpstr>
      <vt:lpstr>FillLayout</vt:lpstr>
      <vt:lpstr>FillLayout types</vt:lpstr>
      <vt:lpstr>Row Layout</vt:lpstr>
      <vt:lpstr>Grid Layout</vt:lpstr>
      <vt:lpstr>StackLayout</vt:lpstr>
      <vt:lpstr>Custom Layout</vt:lpstr>
      <vt:lpstr>RECAP</vt:lpstr>
      <vt:lpstr>Help</vt:lpstr>
      <vt:lpstr>PowerPoint Presentation</vt:lpstr>
      <vt:lpstr>Overview</vt:lpstr>
      <vt:lpstr>TOC files</vt:lpstr>
      <vt:lpstr>Anchoring in toc files</vt:lpstr>
      <vt:lpstr>Generating Help Pages</vt:lpstr>
      <vt:lpstr>Creating help plugin</vt:lpstr>
      <vt:lpstr>Eclipse Commands to invoke Help.</vt:lpstr>
      <vt:lpstr>Dynamic / Context Help</vt:lpstr>
      <vt:lpstr>Registering a control for Context Help</vt:lpstr>
      <vt:lpstr>Invoking a Dynamic Help</vt:lpstr>
      <vt:lpstr>Dynamic Help </vt:lpstr>
      <vt:lpstr>OSGI Overview</vt:lpstr>
      <vt:lpstr>What is OSGi?</vt:lpstr>
      <vt:lpstr>Why OSGI?</vt:lpstr>
      <vt:lpstr>Why OSGI?</vt:lpstr>
      <vt:lpstr>OSGI Architecture</vt:lpstr>
      <vt:lpstr>OSGI architecture</vt:lpstr>
      <vt:lpstr>Modular Layer</vt:lpstr>
      <vt:lpstr>Lifecycle Layer</vt:lpstr>
      <vt:lpstr>Service Layer</vt:lpstr>
      <vt:lpstr>Bundle Class-Search Order </vt:lpstr>
      <vt:lpstr>OSGI Service Registry.</vt:lpstr>
      <vt:lpstr>Using OSGI console</vt:lpstr>
      <vt:lpstr>PowerPoint Presentation</vt:lpstr>
      <vt:lpstr>PowerPoint Presentation</vt:lpstr>
      <vt:lpstr>Wizards</vt:lpstr>
      <vt:lpstr>How Wizards Work</vt:lpstr>
      <vt:lpstr>Wizard Page</vt:lpstr>
      <vt:lpstr>A sample WizardPage code.</vt:lpstr>
      <vt:lpstr>Wizard Class</vt:lpstr>
      <vt:lpstr>Wizard</vt:lpstr>
      <vt:lpstr>Wizard Dialog</vt:lpstr>
      <vt:lpstr>Wizard Dialog</vt:lpstr>
      <vt:lpstr>Existing Wizard Commands</vt:lpstr>
      <vt:lpstr>DEMO</vt:lpstr>
      <vt:lpstr>JFACE DataBinding</vt:lpstr>
      <vt:lpstr>DataBinding</vt:lpstr>
      <vt:lpstr>Jface DataBinding</vt:lpstr>
      <vt:lpstr>Jface DataBinding</vt:lpstr>
      <vt:lpstr>PowerPoint Presentation</vt:lpstr>
      <vt:lpstr>Databinding context</vt:lpstr>
      <vt:lpstr>Plugins Used</vt:lpstr>
      <vt:lpstr>Creating Binding Context</vt:lpstr>
      <vt:lpstr>Observables</vt:lpstr>
      <vt:lpstr>PowerPoint Presentation</vt:lpstr>
      <vt:lpstr>PropertyChangeSupport</vt:lpstr>
      <vt:lpstr>WidgetProperties &amp; BeanProperties</vt:lpstr>
      <vt:lpstr>UpdateValueStrategy</vt:lpstr>
      <vt:lpstr>PowerPoint Presentation</vt:lpstr>
      <vt:lpstr>Validator</vt:lpstr>
      <vt:lpstr>Decorators</vt:lpstr>
      <vt:lpstr>Binding Viewers</vt:lpstr>
      <vt:lpstr>For List in ContentProviders</vt:lpstr>
      <vt:lpstr>ObservableMapLabelProvider </vt:lpstr>
      <vt:lpstr>ViewerSupport </vt:lpstr>
      <vt:lpstr>JFACE Binding DEMO</vt:lpstr>
      <vt:lpstr>Internationalization</vt:lpstr>
      <vt:lpstr>Locale?</vt:lpstr>
      <vt:lpstr>Internationalization in Eclipse</vt:lpstr>
      <vt:lpstr>Messages.java and messages.properties</vt:lpstr>
      <vt:lpstr>Locale files</vt:lpstr>
      <vt:lpstr>DEMO</vt:lpstr>
      <vt:lpstr>ExtensionPoint Creation</vt:lpstr>
      <vt:lpstr>Want to create extension point?</vt:lpstr>
      <vt:lpstr>Extension point Schema</vt:lpstr>
      <vt:lpstr>Plugin Registry</vt:lpstr>
      <vt:lpstr>Executable Extension</vt:lpstr>
      <vt:lpstr>DEMO</vt:lpstr>
    </vt:vector>
  </TitlesOfParts>
  <Company>Daimler AG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c:title>
  <dc:creator>Pasha, Shaikh Sabir (623)</dc:creator>
  <cp:lastModifiedBy>Saddiqulla  Shaik</cp:lastModifiedBy>
  <cp:revision>168</cp:revision>
  <dcterms:created xsi:type="dcterms:W3CDTF">2020-04-09T16:17:13Z</dcterms:created>
  <dcterms:modified xsi:type="dcterms:W3CDTF">2020-04-20T20:41:42Z</dcterms:modified>
</cp:coreProperties>
</file>