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1"/>
  </p:notesMasterIdLst>
  <p:sldIdLst>
    <p:sldId id="256" r:id="rId2"/>
    <p:sldId id="293" r:id="rId3"/>
    <p:sldId id="280" r:id="rId4"/>
    <p:sldId id="281" r:id="rId5"/>
    <p:sldId id="282" r:id="rId6"/>
    <p:sldId id="260" r:id="rId7"/>
    <p:sldId id="283" r:id="rId8"/>
    <p:sldId id="284" r:id="rId9"/>
    <p:sldId id="285" r:id="rId10"/>
    <p:sldId id="289" r:id="rId11"/>
    <p:sldId id="259" r:id="rId12"/>
    <p:sldId id="261" r:id="rId13"/>
    <p:sldId id="262" r:id="rId14"/>
    <p:sldId id="263" r:id="rId15"/>
    <p:sldId id="265" r:id="rId16"/>
    <p:sldId id="264" r:id="rId17"/>
    <p:sldId id="267" r:id="rId18"/>
    <p:sldId id="268" r:id="rId19"/>
    <p:sldId id="294" r:id="rId20"/>
    <p:sldId id="295" r:id="rId21"/>
    <p:sldId id="269" r:id="rId22"/>
    <p:sldId id="270" r:id="rId23"/>
    <p:sldId id="273" r:id="rId24"/>
    <p:sldId id="274" r:id="rId25"/>
    <p:sldId id="292" r:id="rId26"/>
    <p:sldId id="296" r:id="rId27"/>
    <p:sldId id="275" r:id="rId28"/>
    <p:sldId id="290" r:id="rId29"/>
    <p:sldId id="276" r:id="rId30"/>
    <p:sldId id="279" r:id="rId31"/>
    <p:sldId id="291" r:id="rId32"/>
    <p:sldId id="311" r:id="rId33"/>
    <p:sldId id="298" r:id="rId34"/>
    <p:sldId id="299" r:id="rId35"/>
    <p:sldId id="301" r:id="rId36"/>
    <p:sldId id="303" r:id="rId37"/>
    <p:sldId id="304" r:id="rId38"/>
    <p:sldId id="305" r:id="rId39"/>
    <p:sldId id="306" r:id="rId40"/>
    <p:sldId id="302" r:id="rId41"/>
    <p:sldId id="300" r:id="rId42"/>
    <p:sldId id="307" r:id="rId43"/>
    <p:sldId id="308" r:id="rId44"/>
    <p:sldId id="297" r:id="rId45"/>
    <p:sldId id="309" r:id="rId46"/>
    <p:sldId id="310" r:id="rId47"/>
    <p:sldId id="313" r:id="rId48"/>
    <p:sldId id="314" r:id="rId49"/>
    <p:sldId id="315" r:id="rId50"/>
    <p:sldId id="318" r:id="rId51"/>
    <p:sldId id="323" r:id="rId52"/>
    <p:sldId id="312" r:id="rId53"/>
    <p:sldId id="320" r:id="rId54"/>
    <p:sldId id="316" r:id="rId55"/>
    <p:sldId id="317" r:id="rId56"/>
    <p:sldId id="319" r:id="rId57"/>
    <p:sldId id="321" r:id="rId58"/>
    <p:sldId id="322" r:id="rId59"/>
    <p:sldId id="324" r:id="rId60"/>
    <p:sldId id="325" r:id="rId61"/>
    <p:sldId id="326" r:id="rId62"/>
    <p:sldId id="327" r:id="rId63"/>
    <p:sldId id="329" r:id="rId64"/>
    <p:sldId id="330" r:id="rId65"/>
    <p:sldId id="331" r:id="rId66"/>
    <p:sldId id="332" r:id="rId67"/>
    <p:sldId id="333" r:id="rId68"/>
    <p:sldId id="348" r:id="rId69"/>
    <p:sldId id="347" r:id="rId70"/>
    <p:sldId id="334" r:id="rId71"/>
    <p:sldId id="336" r:id="rId72"/>
    <p:sldId id="337" r:id="rId73"/>
    <p:sldId id="338" r:id="rId74"/>
    <p:sldId id="339" r:id="rId75"/>
    <p:sldId id="340" r:id="rId76"/>
    <p:sldId id="351" r:id="rId77"/>
    <p:sldId id="357" r:id="rId78"/>
    <p:sldId id="358" r:id="rId79"/>
    <p:sldId id="356" r:id="rId80"/>
    <p:sldId id="359" r:id="rId81"/>
    <p:sldId id="352" r:id="rId82"/>
    <p:sldId id="353" r:id="rId83"/>
    <p:sldId id="354" r:id="rId84"/>
    <p:sldId id="355" r:id="rId85"/>
    <p:sldId id="372" r:id="rId86"/>
    <p:sldId id="373" r:id="rId87"/>
    <p:sldId id="342" r:id="rId88"/>
    <p:sldId id="341" r:id="rId89"/>
    <p:sldId id="343" r:id="rId90"/>
    <p:sldId id="344" r:id="rId91"/>
    <p:sldId id="345" r:id="rId92"/>
    <p:sldId id="346" r:id="rId93"/>
    <p:sldId id="349" r:id="rId94"/>
    <p:sldId id="350" r:id="rId95"/>
    <p:sldId id="362" r:id="rId96"/>
    <p:sldId id="360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  <p:sldId id="371" r:id="rId106"/>
    <p:sldId id="374" r:id="rId107"/>
    <p:sldId id="375" r:id="rId108"/>
    <p:sldId id="376" r:id="rId109"/>
    <p:sldId id="377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ha, Shaikh Sabir (623)" initials="PSS(" lastIdx="1" clrIdx="0">
    <p:extLst>
      <p:ext uri="{19B8F6BF-5375-455C-9EA6-DF929625EA0E}">
        <p15:presenceInfo xmlns:p15="http://schemas.microsoft.com/office/powerpoint/2012/main" userId="S-1-5-21-1214440339-1715567821-839522115-4462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332" autoAdjust="0"/>
  </p:normalViewPr>
  <p:slideViewPr>
    <p:cSldViewPr snapToGrid="0">
      <p:cViewPr varScale="1">
        <p:scale>
          <a:sx n="79" d="100"/>
          <a:sy n="79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0T06:44:49.93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B3559-7B71-47DD-9CED-11C0216BF3B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C90B-381C-496F-BF16-5960FF87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7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FB04-DE8C-4F9B-9199-868B7C4CE36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866-2626-4E37-9C22-2AC626AA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FB04-DE8C-4F9B-9199-868B7C4CE36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866-2626-4E37-9C22-2AC626AA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5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FB04-DE8C-4F9B-9199-868B7C4CE36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866-2626-4E37-9C22-2AC626AA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5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FB04-DE8C-4F9B-9199-868B7C4CE36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866-2626-4E37-9C22-2AC626AA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FB04-DE8C-4F9B-9199-868B7C4CE36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866-2626-4E37-9C22-2AC626AA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FB04-DE8C-4F9B-9199-868B7C4CE36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866-2626-4E37-9C22-2AC626AA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FB04-DE8C-4F9B-9199-868B7C4CE36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866-2626-4E37-9C22-2AC626AA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FB04-DE8C-4F9B-9199-868B7C4CE36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866-2626-4E37-9C22-2AC626AA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2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FB04-DE8C-4F9B-9199-868B7C4CE36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866-2626-4E37-9C22-2AC626AA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FB04-DE8C-4F9B-9199-868B7C4CE36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866-2626-4E37-9C22-2AC626AA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0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FB04-DE8C-4F9B-9199-868B7C4CE36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866-2626-4E37-9C22-2AC626AA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FB04-DE8C-4F9B-9199-868B7C4CE36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37866-2626-4E37-9C22-2AC626AA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6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swt/widgets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swt/widgets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eclipse.org/swt/widgets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Sabir Pasha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black">
          <a:xfrm>
            <a:off x="2895600" y="2316163"/>
            <a:ext cx="7772400" cy="984250"/>
          </a:xfrm>
          <a:prstGeom prst="rect">
            <a:avLst/>
          </a:prstGeom>
          <a:noFill/>
          <a:ln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538A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538A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538A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Introduction to Eclipse Rich Client Platform</a:t>
            </a:r>
          </a:p>
        </p:txBody>
      </p:sp>
    </p:spTree>
    <p:extLst>
      <p:ext uri="{BB962C8B-B14F-4D97-AF65-F5344CB8AC3E}">
        <p14:creationId xmlns:p14="http://schemas.microsoft.com/office/powerpoint/2010/main" val="14734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kern="0" dirty="0">
                <a:solidFill>
                  <a:srgbClr val="4538A8"/>
                </a:solidFill>
                <a:latin typeface="Arial"/>
                <a:cs typeface="Arial"/>
              </a:rPr>
              <a:t>Core Technologies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SWT/</a:t>
            </a:r>
            <a:r>
              <a:rPr lang="en-US" altLang="en-US" dirty="0" err="1"/>
              <a:t>JFace</a:t>
            </a:r>
            <a:endParaRPr lang="en-US" altLang="en-US" dirty="0"/>
          </a:p>
          <a:p>
            <a:pPr lvl="1"/>
            <a:r>
              <a:rPr lang="en-US" altLang="en-US" sz="2000" dirty="0"/>
              <a:t>SWT is a Platform independent Widget toolkit that wraps native Widgets offering native feel and performance.</a:t>
            </a:r>
          </a:p>
          <a:p>
            <a:pPr lvl="1"/>
            <a:r>
              <a:rPr lang="en-US" altLang="en-US" sz="2000" dirty="0" err="1"/>
              <a:t>JFace</a:t>
            </a:r>
            <a:r>
              <a:rPr lang="en-US" altLang="en-US" sz="2000" dirty="0"/>
              <a:t> provides Model-View-Controller wrapping for SWT widgets such as </a:t>
            </a:r>
            <a:r>
              <a:rPr lang="en-US" altLang="en-US" sz="2000" dirty="0" err="1"/>
              <a:t>TreeViewer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TableViewer</a:t>
            </a:r>
            <a:r>
              <a:rPr lang="en-US" altLang="en-US" sz="2000" dirty="0"/>
              <a:t> etc.</a:t>
            </a:r>
          </a:p>
          <a:p>
            <a:pPr lvl="1"/>
            <a:r>
              <a:rPr lang="en-US" altLang="en-US" sz="2000" dirty="0"/>
              <a:t>Swing is arguably the main competing framework with SWT. Many religious arguments with no clear winner in performance.</a:t>
            </a:r>
          </a:p>
          <a:p>
            <a:pPr lvl="1"/>
            <a:r>
              <a:rPr lang="en-US" altLang="en-US" sz="2000" dirty="0"/>
              <a:t>Widgets must be disposed – in practice not a big deal</a:t>
            </a:r>
          </a:p>
          <a:p>
            <a:pPr lvl="1"/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Composite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composite is a special type of widget.</a:t>
            </a:r>
          </a:p>
          <a:p>
            <a:endParaRPr lang="en-US" dirty="0" smtClean="0"/>
          </a:p>
          <a:p>
            <a:r>
              <a:rPr lang="en-US" dirty="0" smtClean="0"/>
              <a:t>A composite doesn’t have any UI look and feel of its own , But it is own to form container like outline for the widgets</a:t>
            </a:r>
          </a:p>
          <a:p>
            <a:endParaRPr lang="en-US" dirty="0"/>
          </a:p>
          <a:p>
            <a:r>
              <a:rPr lang="en-US" dirty="0" smtClean="0"/>
              <a:t>A composite is can have one or more widgets .</a:t>
            </a:r>
          </a:p>
          <a:p>
            <a:endParaRPr lang="en-US" dirty="0"/>
          </a:p>
          <a:p>
            <a:r>
              <a:rPr lang="en-US" dirty="0" smtClean="0"/>
              <a:t>Inside the composite how the widgets are arranged depends upon the SWT layout set for the composite.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58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Group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is  widget used to group one or more widgets based on some common functionality they are used for.</a:t>
            </a:r>
          </a:p>
          <a:p>
            <a:endParaRPr lang="en-US" dirty="0"/>
          </a:p>
          <a:p>
            <a:r>
              <a:rPr lang="en-US" dirty="0" smtClean="0"/>
              <a:t>Group extends a composite and similar to they can have one or more widgets/composite as children under a group.</a:t>
            </a:r>
          </a:p>
          <a:p>
            <a:endParaRPr lang="en-US" dirty="0"/>
          </a:p>
          <a:p>
            <a:r>
              <a:rPr lang="en-US" dirty="0" smtClean="0"/>
              <a:t>The group can have a heading associated with the composite.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5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39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Layouts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Layout is a SWT class which manages the arrangement of the widgets in a Composite.</a:t>
            </a:r>
          </a:p>
          <a:p>
            <a:endParaRPr lang="en-US" dirty="0"/>
          </a:p>
          <a:p>
            <a:r>
              <a:rPr lang="en-US" dirty="0" smtClean="0"/>
              <a:t>The layout is designed to arrange-rearrange the widgets as per the size of the Shell / Workbench and resize the widgets based on the expand or shrinking of the shell.</a:t>
            </a:r>
          </a:p>
          <a:p>
            <a:endParaRPr lang="en-US" dirty="0" smtClean="0"/>
          </a:p>
          <a:p>
            <a:r>
              <a:rPr lang="en-US" dirty="0" smtClean="0"/>
              <a:t>Layout may use a </a:t>
            </a:r>
            <a:r>
              <a:rPr lang="en-US" dirty="0" err="1" smtClean="0"/>
              <a:t>LayoutData</a:t>
            </a:r>
            <a:r>
              <a:rPr lang="en-US" dirty="0" smtClean="0"/>
              <a:t> to specify the parameters for each of the widgets in a composite.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38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4 kinds of layouts which are commonly used</a:t>
            </a:r>
          </a:p>
          <a:p>
            <a:endParaRPr lang="en-US" dirty="0"/>
          </a:p>
          <a:p>
            <a:r>
              <a:rPr lang="en-US" dirty="0" err="1" smtClean="0"/>
              <a:t>FillLayout</a:t>
            </a:r>
            <a:endParaRPr lang="en-US" dirty="0" smtClean="0"/>
          </a:p>
          <a:p>
            <a:r>
              <a:rPr lang="en-US" dirty="0" err="1" smtClean="0"/>
              <a:t>RowLayout</a:t>
            </a:r>
            <a:endParaRPr lang="en-US" dirty="0" smtClean="0"/>
          </a:p>
          <a:p>
            <a:r>
              <a:rPr lang="en-US" dirty="0" err="1" smtClean="0"/>
              <a:t>GridLayout</a:t>
            </a:r>
            <a:endParaRPr lang="en-US" dirty="0" smtClean="0"/>
          </a:p>
          <a:p>
            <a:r>
              <a:rPr lang="en-US" dirty="0" err="1" smtClean="0"/>
              <a:t>StackLayout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283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FillLayout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FillLayout</a:t>
            </a:r>
            <a:r>
              <a:rPr lang="en-US" dirty="0"/>
              <a:t> is the simplest layout class.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lays out widgets in a single row or column, forcing them to be the same size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Initially, the widgets will all be as tall as the tallest widget, and as wide as the widest.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FillLayout</a:t>
            </a:r>
            <a:r>
              <a:rPr lang="en-US" dirty="0" smtClean="0"/>
              <a:t> </a:t>
            </a:r>
            <a:r>
              <a:rPr lang="en-US" dirty="0"/>
              <a:t>does not wrap, and you cannot specify margins or spacing. You might use it to lay out buttons in a task bar or tool bar, or to stack checkboxes in a Group. </a:t>
            </a:r>
          </a:p>
        </p:txBody>
      </p:sp>
    </p:spTree>
    <p:extLst>
      <p:ext uri="{BB962C8B-B14F-4D97-AF65-F5344CB8AC3E}">
        <p14:creationId xmlns:p14="http://schemas.microsoft.com/office/powerpoint/2010/main" val="26746140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FillLayout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fillLayout.type</a:t>
            </a:r>
            <a:r>
              <a:rPr lang="en-US" dirty="0"/>
              <a:t> = </a:t>
            </a:r>
            <a:r>
              <a:rPr lang="en-US" dirty="0" smtClean="0"/>
              <a:t>SWT.HORIZONTAL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fillLayout.type</a:t>
            </a:r>
            <a:r>
              <a:rPr lang="en-US" dirty="0" smtClean="0"/>
              <a:t> = SWT.VERTICAL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99" y="2617350"/>
            <a:ext cx="8077900" cy="8839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99" y="4569075"/>
            <a:ext cx="7727350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08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lays </a:t>
            </a:r>
            <a:r>
              <a:rPr lang="en-US" dirty="0"/>
              <a:t>out widgets in a row or rows, with fill, wrap, and spacing </a:t>
            </a:r>
            <a:r>
              <a:rPr lang="en-US" dirty="0" smtClean="0"/>
              <a:t>options</a:t>
            </a:r>
          </a:p>
          <a:p>
            <a:endParaRPr lang="en-US" dirty="0"/>
          </a:p>
          <a:p>
            <a:r>
              <a:rPr lang="en-US" dirty="0" err="1"/>
              <a:t>rowLayout.wrap</a:t>
            </a:r>
            <a:r>
              <a:rPr lang="en-US" dirty="0"/>
              <a:t> = true;</a:t>
            </a:r>
          </a:p>
          <a:p>
            <a:r>
              <a:rPr lang="en-US" dirty="0" err="1"/>
              <a:t>rowLayout.pack</a:t>
            </a:r>
            <a:r>
              <a:rPr lang="en-US" dirty="0"/>
              <a:t> = true;</a:t>
            </a:r>
          </a:p>
          <a:p>
            <a:r>
              <a:rPr lang="en-US" dirty="0" err="1"/>
              <a:t>rowLayout.justify</a:t>
            </a:r>
            <a:r>
              <a:rPr lang="en-US" dirty="0"/>
              <a:t> = false;</a:t>
            </a:r>
          </a:p>
          <a:p>
            <a:r>
              <a:rPr lang="en-US" dirty="0" err="1"/>
              <a:t>rowLayout.type</a:t>
            </a:r>
            <a:r>
              <a:rPr lang="en-US" dirty="0"/>
              <a:t> = SWT.HORIZONTAL</a:t>
            </a:r>
          </a:p>
        </p:txBody>
      </p:sp>
    </p:spTree>
    <p:extLst>
      <p:ext uri="{BB962C8B-B14F-4D97-AF65-F5344CB8AC3E}">
        <p14:creationId xmlns:p14="http://schemas.microsoft.com/office/powerpoint/2010/main" val="35187270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Arranges in a grid like format </a:t>
            </a:r>
          </a:p>
          <a:p>
            <a:endParaRPr lang="en-US" dirty="0"/>
          </a:p>
          <a:p>
            <a:r>
              <a:rPr lang="en-US" dirty="0" smtClean="0"/>
              <a:t>The number of columns in a grid can be specified in the </a:t>
            </a:r>
            <a:r>
              <a:rPr lang="en-US" dirty="0" err="1" smtClean="0"/>
              <a:t>GridLayot</a:t>
            </a:r>
            <a:r>
              <a:rPr lang="en-US" dirty="0" smtClean="0"/>
              <a:t> , the widgets are </a:t>
            </a:r>
            <a:r>
              <a:rPr lang="en-US" dirty="0" err="1" smtClean="0"/>
              <a:t>layed</a:t>
            </a:r>
            <a:r>
              <a:rPr lang="en-US" dirty="0" smtClean="0"/>
              <a:t> out as the number of columns</a:t>
            </a:r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 err="1" smtClean="0"/>
              <a:t>GridData</a:t>
            </a:r>
            <a:r>
              <a:rPr lang="en-US" dirty="0" smtClean="0"/>
              <a:t> to manage the widget level layout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458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flip – flop between two composites which can be shown in a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mutually exclusive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7538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Layout used to have your own custom for a composite.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computesize</a:t>
            </a:r>
            <a:r>
              <a:rPr lang="en-US" dirty="0" smtClean="0"/>
              <a:t> method computes size for each of the children of the composite</a:t>
            </a:r>
          </a:p>
          <a:p>
            <a:endParaRPr lang="en-US" dirty="0"/>
          </a:p>
          <a:p>
            <a:r>
              <a:rPr lang="en-US" dirty="0" smtClean="0"/>
              <a:t>The layout method uses this size computed to render the widget with appropriate height and width.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 smtClean="0">
                <a:solidFill>
                  <a:srgbClr val="4538A8"/>
                </a:solidFill>
                <a:latin typeface="Arial"/>
                <a:cs typeface="Arial"/>
              </a:rPr>
              <a:t>Architecture and Components 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object 4"/>
          <p:cNvSpPr txBox="1"/>
          <p:nvPr/>
        </p:nvSpPr>
        <p:spPr>
          <a:xfrm>
            <a:off x="1068654" y="2134989"/>
            <a:ext cx="5722111" cy="232114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spcBef>
                <a:spcPts val="1200"/>
              </a:spcBef>
              <a:tabLst>
                <a:tab pos="354965" algn="l"/>
              </a:tabLst>
            </a:pPr>
            <a:r>
              <a:rPr sz="2000" dirty="0" smtClean="0">
                <a:solidFill>
                  <a:prstClr val="black"/>
                </a:solidFill>
                <a:latin typeface="Arial"/>
                <a:cs typeface="Arial"/>
              </a:rPr>
              <a:t>»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000" spc="5" dirty="0">
                <a:solidFill>
                  <a:prstClr val="black"/>
                </a:solidFill>
                <a:latin typeface="Arial"/>
                <a:cs typeface="Arial"/>
              </a:rPr>
              <a:t>RCP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Architecture and</a:t>
            </a:r>
            <a:r>
              <a:rPr sz="2000" spc="-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Bundles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Extension Points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Views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»	Bundle</a:t>
            </a:r>
            <a:r>
              <a:rPr sz="20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 smtClean="0">
                <a:solidFill>
                  <a:prstClr val="black"/>
                </a:solidFill>
                <a:latin typeface="Arial"/>
                <a:cs typeface="Arial"/>
              </a:rPr>
              <a:t>Dependencie</a:t>
            </a:r>
            <a:r>
              <a:rPr lang="en-US" sz="2000" spc="-5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</a:p>
          <a:p>
            <a:pPr marL="12700">
              <a:spcBef>
                <a:spcPts val="1200"/>
              </a:spcBef>
              <a:tabLst>
                <a:tab pos="354965" algn="l"/>
              </a:tabLst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lang="en-US" sz="2000" dirty="0" smtClean="0">
                <a:solidFill>
                  <a:prstClr val="black"/>
                </a:solidFill>
                <a:latin typeface="Arial"/>
                <a:cs typeface="Arial"/>
              </a:rPr>
              <a:t>Features</a:t>
            </a:r>
            <a:endParaRPr lang="en-US" sz="2000" spc="-5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200"/>
              </a:spcBef>
              <a:tabLst>
                <a:tab pos="354965" algn="l"/>
              </a:tabLst>
            </a:pP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73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High Level Building blocks</a:t>
            </a:r>
          </a:p>
        </p:txBody>
      </p:sp>
      <p:sp>
        <p:nvSpPr>
          <p:cNvPr id="4" name="object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Modular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993133" y="1825625"/>
            <a:ext cx="7343775" cy="19926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spcBef>
                <a:spcPts val="1300"/>
              </a:spcBef>
              <a:tabLst>
                <a:tab pos="354965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»	Eclipse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is not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monolithic system but </a:t>
            </a:r>
            <a:r>
              <a:rPr sz="2000" spc="-10" dirty="0">
                <a:solidFill>
                  <a:prstClr val="black"/>
                </a:solidFill>
                <a:latin typeface="Arial"/>
                <a:cs typeface="Arial"/>
              </a:rPr>
              <a:t>an </a:t>
            </a:r>
            <a:r>
              <a:rPr sz="2000" spc="-5" dirty="0">
                <a:solidFill>
                  <a:srgbClr val="22451D"/>
                </a:solidFill>
                <a:latin typeface="Arial"/>
                <a:cs typeface="Arial"/>
              </a:rPr>
              <a:t>open</a:t>
            </a:r>
            <a:r>
              <a:rPr sz="2000" spc="-40" dirty="0">
                <a:solidFill>
                  <a:srgbClr val="22451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2451D"/>
                </a:solidFill>
                <a:latin typeface="Arial"/>
                <a:cs typeface="Arial"/>
              </a:rPr>
              <a:t>platform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»	Eclipse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is based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on an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modular and extensible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architecture: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>
              <a:spcBef>
                <a:spcPts val="605"/>
              </a:spcBef>
              <a:tabLst>
                <a:tab pos="756285" algn="l"/>
              </a:tabLst>
            </a:pPr>
            <a:r>
              <a:rPr spc="-5" dirty="0">
                <a:solidFill>
                  <a:srgbClr val="22451D"/>
                </a:solidFill>
                <a:latin typeface="Arial"/>
                <a:cs typeface="Arial"/>
              </a:rPr>
              <a:t>»	Minimal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runtime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>
              <a:spcBef>
                <a:spcPts val="600"/>
              </a:spcBef>
              <a:tabLst>
                <a:tab pos="756285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»	Applications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are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composed of modules called </a:t>
            </a:r>
            <a:r>
              <a:rPr spc="-5" dirty="0">
                <a:solidFill>
                  <a:srgbClr val="22451D"/>
                </a:solidFill>
                <a:latin typeface="Arial"/>
                <a:cs typeface="Arial"/>
              </a:rPr>
              <a:t>bundles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pc="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22451D"/>
                </a:solidFill>
                <a:latin typeface="Arial"/>
                <a:cs typeface="Arial"/>
              </a:rPr>
              <a:t>plug-ins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>
              <a:spcBef>
                <a:spcPts val="600"/>
              </a:spcBef>
              <a:tabLst>
                <a:tab pos="756285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»	Plug-ins can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be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added, updated or</a:t>
            </a:r>
            <a:r>
              <a:rPr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removed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1659127" y="4158488"/>
            <a:ext cx="9824661" cy="1462530"/>
            <a:chOff x="1659127" y="4158488"/>
            <a:chExt cx="6740525" cy="1598295"/>
          </a:xfrm>
        </p:grpSpPr>
        <p:sp>
          <p:nvSpPr>
            <p:cNvPr id="6" name="object 5"/>
            <p:cNvSpPr/>
            <p:nvPr/>
          </p:nvSpPr>
          <p:spPr>
            <a:xfrm>
              <a:off x="1671827" y="4171188"/>
              <a:ext cx="6714743" cy="15727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6"/>
            <p:cNvSpPr/>
            <p:nvPr/>
          </p:nvSpPr>
          <p:spPr>
            <a:xfrm>
              <a:off x="1671827" y="4171188"/>
              <a:ext cx="6715125" cy="1572895"/>
            </a:xfrm>
            <a:custGeom>
              <a:avLst/>
              <a:gdLst/>
              <a:ahLst/>
              <a:cxnLst/>
              <a:rect l="l" t="t" r="r" b="b"/>
              <a:pathLst>
                <a:path w="6715125" h="1572895">
                  <a:moveTo>
                    <a:pt x="262127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7"/>
                  </a:lnTo>
                  <a:lnTo>
                    <a:pt x="0" y="1310639"/>
                  </a:lnTo>
                  <a:lnTo>
                    <a:pt x="4222" y="1357760"/>
                  </a:lnTo>
                  <a:lnTo>
                    <a:pt x="16398" y="1402109"/>
                  </a:lnTo>
                  <a:lnTo>
                    <a:pt x="35785" y="1442945"/>
                  </a:lnTo>
                  <a:lnTo>
                    <a:pt x="61645" y="1479530"/>
                  </a:lnTo>
                  <a:lnTo>
                    <a:pt x="93237" y="1511122"/>
                  </a:lnTo>
                  <a:lnTo>
                    <a:pt x="129822" y="1536982"/>
                  </a:lnTo>
                  <a:lnTo>
                    <a:pt x="170658" y="1556369"/>
                  </a:lnTo>
                  <a:lnTo>
                    <a:pt x="215007" y="1568545"/>
                  </a:lnTo>
                  <a:lnTo>
                    <a:pt x="262127" y="1572767"/>
                  </a:lnTo>
                  <a:lnTo>
                    <a:pt x="6452615" y="1572767"/>
                  </a:lnTo>
                  <a:lnTo>
                    <a:pt x="6499736" y="1568545"/>
                  </a:lnTo>
                  <a:lnTo>
                    <a:pt x="6544085" y="1556369"/>
                  </a:lnTo>
                  <a:lnTo>
                    <a:pt x="6584921" y="1536982"/>
                  </a:lnTo>
                  <a:lnTo>
                    <a:pt x="6621505" y="1511122"/>
                  </a:lnTo>
                  <a:lnTo>
                    <a:pt x="6653098" y="1479530"/>
                  </a:lnTo>
                  <a:lnTo>
                    <a:pt x="6678958" y="1442945"/>
                  </a:lnTo>
                  <a:lnTo>
                    <a:pt x="6698345" y="1402109"/>
                  </a:lnTo>
                  <a:lnTo>
                    <a:pt x="6710520" y="1357760"/>
                  </a:lnTo>
                  <a:lnTo>
                    <a:pt x="6714743" y="1310639"/>
                  </a:lnTo>
                  <a:lnTo>
                    <a:pt x="6714743" y="262127"/>
                  </a:lnTo>
                  <a:lnTo>
                    <a:pt x="6710520" y="215007"/>
                  </a:lnTo>
                  <a:lnTo>
                    <a:pt x="6698345" y="170658"/>
                  </a:lnTo>
                  <a:lnTo>
                    <a:pt x="6678958" y="129822"/>
                  </a:lnTo>
                  <a:lnTo>
                    <a:pt x="6653098" y="93237"/>
                  </a:lnTo>
                  <a:lnTo>
                    <a:pt x="6621505" y="61645"/>
                  </a:lnTo>
                  <a:lnTo>
                    <a:pt x="6584921" y="35785"/>
                  </a:lnTo>
                  <a:lnTo>
                    <a:pt x="6544085" y="16398"/>
                  </a:lnTo>
                  <a:lnTo>
                    <a:pt x="6499736" y="4222"/>
                  </a:lnTo>
                  <a:lnTo>
                    <a:pt x="6452615" y="0"/>
                  </a:lnTo>
                  <a:lnTo>
                    <a:pt x="262127" y="0"/>
                  </a:lnTo>
                  <a:close/>
                </a:path>
              </a:pathLst>
            </a:custGeom>
            <a:ln w="25400">
              <a:solidFill>
                <a:srgbClr val="505E62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944116" y="4445000"/>
            <a:ext cx="1240155" cy="668655"/>
            <a:chOff x="1944116" y="4445000"/>
            <a:chExt cx="1240155" cy="668655"/>
          </a:xfrm>
        </p:grpSpPr>
        <p:sp>
          <p:nvSpPr>
            <p:cNvPr id="9" name="object 9"/>
            <p:cNvSpPr/>
            <p:nvPr/>
          </p:nvSpPr>
          <p:spPr>
            <a:xfrm>
              <a:off x="1956816" y="4457700"/>
              <a:ext cx="1214627" cy="6431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56816" y="4457700"/>
              <a:ext cx="1214755" cy="643255"/>
            </a:xfrm>
            <a:custGeom>
              <a:avLst/>
              <a:gdLst/>
              <a:ahLst/>
              <a:cxnLst/>
              <a:rect l="l" t="t" r="r" b="b"/>
              <a:pathLst>
                <a:path w="1214755" h="643254">
                  <a:moveTo>
                    <a:pt x="108203" y="0"/>
                  </a:moveTo>
                  <a:lnTo>
                    <a:pt x="66222" y="8310"/>
                  </a:lnTo>
                  <a:lnTo>
                    <a:pt x="31813" y="31051"/>
                  </a:lnTo>
                  <a:lnTo>
                    <a:pt x="8548" y="64936"/>
                  </a:lnTo>
                  <a:lnTo>
                    <a:pt x="0" y="106679"/>
                  </a:lnTo>
                  <a:lnTo>
                    <a:pt x="0" y="536447"/>
                  </a:lnTo>
                  <a:lnTo>
                    <a:pt x="8548" y="577548"/>
                  </a:lnTo>
                  <a:lnTo>
                    <a:pt x="31813" y="611504"/>
                  </a:lnTo>
                  <a:lnTo>
                    <a:pt x="66222" y="634603"/>
                  </a:lnTo>
                  <a:lnTo>
                    <a:pt x="108203" y="643127"/>
                  </a:lnTo>
                  <a:lnTo>
                    <a:pt x="1107947" y="643127"/>
                  </a:lnTo>
                  <a:lnTo>
                    <a:pt x="1149691" y="634603"/>
                  </a:lnTo>
                  <a:lnTo>
                    <a:pt x="1183576" y="611504"/>
                  </a:lnTo>
                  <a:lnTo>
                    <a:pt x="1206317" y="577548"/>
                  </a:lnTo>
                  <a:lnTo>
                    <a:pt x="1214627" y="536447"/>
                  </a:lnTo>
                  <a:lnTo>
                    <a:pt x="1214627" y="106679"/>
                  </a:lnTo>
                  <a:lnTo>
                    <a:pt x="1206317" y="64936"/>
                  </a:lnTo>
                  <a:lnTo>
                    <a:pt x="1183576" y="31051"/>
                  </a:lnTo>
                  <a:lnTo>
                    <a:pt x="1149691" y="8310"/>
                  </a:lnTo>
                  <a:lnTo>
                    <a:pt x="1107947" y="0"/>
                  </a:lnTo>
                  <a:lnTo>
                    <a:pt x="108203" y="0"/>
                  </a:lnTo>
                  <a:close/>
                </a:path>
              </a:pathLst>
            </a:custGeom>
            <a:ln w="25400">
              <a:solidFill>
                <a:srgbClr val="172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8"/>
          <p:cNvGrpSpPr/>
          <p:nvPr/>
        </p:nvGrpSpPr>
        <p:grpSpPr>
          <a:xfrm>
            <a:off x="4044942" y="4432172"/>
            <a:ext cx="1240155" cy="668655"/>
            <a:chOff x="1944116" y="4445000"/>
            <a:chExt cx="1240155" cy="668655"/>
          </a:xfrm>
        </p:grpSpPr>
        <p:sp>
          <p:nvSpPr>
            <p:cNvPr id="12" name="object 9"/>
            <p:cNvSpPr/>
            <p:nvPr/>
          </p:nvSpPr>
          <p:spPr>
            <a:xfrm>
              <a:off x="1956816" y="4457700"/>
              <a:ext cx="1214627" cy="6431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1956816" y="4457700"/>
              <a:ext cx="1214755" cy="643255"/>
            </a:xfrm>
            <a:custGeom>
              <a:avLst/>
              <a:gdLst/>
              <a:ahLst/>
              <a:cxnLst/>
              <a:rect l="l" t="t" r="r" b="b"/>
              <a:pathLst>
                <a:path w="1214755" h="643254">
                  <a:moveTo>
                    <a:pt x="108203" y="0"/>
                  </a:moveTo>
                  <a:lnTo>
                    <a:pt x="66222" y="8310"/>
                  </a:lnTo>
                  <a:lnTo>
                    <a:pt x="31813" y="31051"/>
                  </a:lnTo>
                  <a:lnTo>
                    <a:pt x="8548" y="64936"/>
                  </a:lnTo>
                  <a:lnTo>
                    <a:pt x="0" y="106679"/>
                  </a:lnTo>
                  <a:lnTo>
                    <a:pt x="0" y="536447"/>
                  </a:lnTo>
                  <a:lnTo>
                    <a:pt x="8548" y="577548"/>
                  </a:lnTo>
                  <a:lnTo>
                    <a:pt x="31813" y="611504"/>
                  </a:lnTo>
                  <a:lnTo>
                    <a:pt x="66222" y="634603"/>
                  </a:lnTo>
                  <a:lnTo>
                    <a:pt x="108203" y="643127"/>
                  </a:lnTo>
                  <a:lnTo>
                    <a:pt x="1107947" y="643127"/>
                  </a:lnTo>
                  <a:lnTo>
                    <a:pt x="1149691" y="634603"/>
                  </a:lnTo>
                  <a:lnTo>
                    <a:pt x="1183576" y="611504"/>
                  </a:lnTo>
                  <a:lnTo>
                    <a:pt x="1206317" y="577548"/>
                  </a:lnTo>
                  <a:lnTo>
                    <a:pt x="1214627" y="536447"/>
                  </a:lnTo>
                  <a:lnTo>
                    <a:pt x="1214627" y="106679"/>
                  </a:lnTo>
                  <a:lnTo>
                    <a:pt x="1206317" y="64936"/>
                  </a:lnTo>
                  <a:lnTo>
                    <a:pt x="1183576" y="31051"/>
                  </a:lnTo>
                  <a:lnTo>
                    <a:pt x="1149691" y="8310"/>
                  </a:lnTo>
                  <a:lnTo>
                    <a:pt x="1107947" y="0"/>
                  </a:lnTo>
                  <a:lnTo>
                    <a:pt x="108203" y="0"/>
                  </a:lnTo>
                  <a:close/>
                </a:path>
              </a:pathLst>
            </a:custGeom>
            <a:ln w="25400">
              <a:solidFill>
                <a:srgbClr val="172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8"/>
          <p:cNvGrpSpPr/>
          <p:nvPr/>
        </p:nvGrpSpPr>
        <p:grpSpPr>
          <a:xfrm>
            <a:off x="6624409" y="4470400"/>
            <a:ext cx="1240155" cy="668655"/>
            <a:chOff x="1944116" y="4445000"/>
            <a:chExt cx="1240155" cy="668655"/>
          </a:xfrm>
        </p:grpSpPr>
        <p:sp>
          <p:nvSpPr>
            <p:cNvPr id="15" name="object 9"/>
            <p:cNvSpPr/>
            <p:nvPr/>
          </p:nvSpPr>
          <p:spPr>
            <a:xfrm>
              <a:off x="1956816" y="4457700"/>
              <a:ext cx="1214627" cy="6431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1956816" y="4457700"/>
              <a:ext cx="1214755" cy="643255"/>
            </a:xfrm>
            <a:custGeom>
              <a:avLst/>
              <a:gdLst/>
              <a:ahLst/>
              <a:cxnLst/>
              <a:rect l="l" t="t" r="r" b="b"/>
              <a:pathLst>
                <a:path w="1214755" h="643254">
                  <a:moveTo>
                    <a:pt x="108203" y="0"/>
                  </a:moveTo>
                  <a:lnTo>
                    <a:pt x="66222" y="8310"/>
                  </a:lnTo>
                  <a:lnTo>
                    <a:pt x="31813" y="31051"/>
                  </a:lnTo>
                  <a:lnTo>
                    <a:pt x="8548" y="64936"/>
                  </a:lnTo>
                  <a:lnTo>
                    <a:pt x="0" y="106679"/>
                  </a:lnTo>
                  <a:lnTo>
                    <a:pt x="0" y="536447"/>
                  </a:lnTo>
                  <a:lnTo>
                    <a:pt x="8548" y="577548"/>
                  </a:lnTo>
                  <a:lnTo>
                    <a:pt x="31813" y="611504"/>
                  </a:lnTo>
                  <a:lnTo>
                    <a:pt x="66222" y="634603"/>
                  </a:lnTo>
                  <a:lnTo>
                    <a:pt x="108203" y="643127"/>
                  </a:lnTo>
                  <a:lnTo>
                    <a:pt x="1107947" y="643127"/>
                  </a:lnTo>
                  <a:lnTo>
                    <a:pt x="1149691" y="634603"/>
                  </a:lnTo>
                  <a:lnTo>
                    <a:pt x="1183576" y="611504"/>
                  </a:lnTo>
                  <a:lnTo>
                    <a:pt x="1206317" y="577548"/>
                  </a:lnTo>
                  <a:lnTo>
                    <a:pt x="1214627" y="536447"/>
                  </a:lnTo>
                  <a:lnTo>
                    <a:pt x="1214627" y="106679"/>
                  </a:lnTo>
                  <a:lnTo>
                    <a:pt x="1206317" y="64936"/>
                  </a:lnTo>
                  <a:lnTo>
                    <a:pt x="1183576" y="31051"/>
                  </a:lnTo>
                  <a:lnTo>
                    <a:pt x="1149691" y="8310"/>
                  </a:lnTo>
                  <a:lnTo>
                    <a:pt x="1107947" y="0"/>
                  </a:lnTo>
                  <a:lnTo>
                    <a:pt x="108203" y="0"/>
                  </a:lnTo>
                  <a:close/>
                </a:path>
              </a:pathLst>
            </a:custGeom>
            <a:ln w="25400">
              <a:solidFill>
                <a:srgbClr val="172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8"/>
          <p:cNvGrpSpPr/>
          <p:nvPr/>
        </p:nvGrpSpPr>
        <p:grpSpPr>
          <a:xfrm>
            <a:off x="9471696" y="4457700"/>
            <a:ext cx="1240155" cy="668655"/>
            <a:chOff x="1944116" y="4445000"/>
            <a:chExt cx="1240155" cy="668655"/>
          </a:xfrm>
        </p:grpSpPr>
        <p:sp>
          <p:nvSpPr>
            <p:cNvPr id="18" name="object 9"/>
            <p:cNvSpPr/>
            <p:nvPr/>
          </p:nvSpPr>
          <p:spPr>
            <a:xfrm>
              <a:off x="1956816" y="4457700"/>
              <a:ext cx="1214627" cy="6431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0"/>
            <p:cNvSpPr/>
            <p:nvPr/>
          </p:nvSpPr>
          <p:spPr>
            <a:xfrm>
              <a:off x="1956816" y="4457700"/>
              <a:ext cx="1214755" cy="643255"/>
            </a:xfrm>
            <a:custGeom>
              <a:avLst/>
              <a:gdLst/>
              <a:ahLst/>
              <a:cxnLst/>
              <a:rect l="l" t="t" r="r" b="b"/>
              <a:pathLst>
                <a:path w="1214755" h="643254">
                  <a:moveTo>
                    <a:pt x="108203" y="0"/>
                  </a:moveTo>
                  <a:lnTo>
                    <a:pt x="66222" y="8310"/>
                  </a:lnTo>
                  <a:lnTo>
                    <a:pt x="31813" y="31051"/>
                  </a:lnTo>
                  <a:lnTo>
                    <a:pt x="8548" y="64936"/>
                  </a:lnTo>
                  <a:lnTo>
                    <a:pt x="0" y="106679"/>
                  </a:lnTo>
                  <a:lnTo>
                    <a:pt x="0" y="536447"/>
                  </a:lnTo>
                  <a:lnTo>
                    <a:pt x="8548" y="577548"/>
                  </a:lnTo>
                  <a:lnTo>
                    <a:pt x="31813" y="611504"/>
                  </a:lnTo>
                  <a:lnTo>
                    <a:pt x="66222" y="634603"/>
                  </a:lnTo>
                  <a:lnTo>
                    <a:pt x="108203" y="643127"/>
                  </a:lnTo>
                  <a:lnTo>
                    <a:pt x="1107947" y="643127"/>
                  </a:lnTo>
                  <a:lnTo>
                    <a:pt x="1149691" y="634603"/>
                  </a:lnTo>
                  <a:lnTo>
                    <a:pt x="1183576" y="611504"/>
                  </a:lnTo>
                  <a:lnTo>
                    <a:pt x="1206317" y="577548"/>
                  </a:lnTo>
                  <a:lnTo>
                    <a:pt x="1214627" y="536447"/>
                  </a:lnTo>
                  <a:lnTo>
                    <a:pt x="1214627" y="106679"/>
                  </a:lnTo>
                  <a:lnTo>
                    <a:pt x="1206317" y="64936"/>
                  </a:lnTo>
                  <a:lnTo>
                    <a:pt x="1183576" y="31051"/>
                  </a:lnTo>
                  <a:lnTo>
                    <a:pt x="1149691" y="8310"/>
                  </a:lnTo>
                  <a:lnTo>
                    <a:pt x="1107947" y="0"/>
                  </a:lnTo>
                  <a:lnTo>
                    <a:pt x="108203" y="0"/>
                  </a:lnTo>
                  <a:close/>
                </a:path>
              </a:pathLst>
            </a:custGeom>
            <a:ln w="25400">
              <a:solidFill>
                <a:srgbClr val="172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1"/>
          <p:cNvSpPr txBox="1"/>
          <p:nvPr/>
        </p:nvSpPr>
        <p:spPr>
          <a:xfrm>
            <a:off x="2197099" y="4623306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lug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-i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11"/>
          <p:cNvSpPr txBox="1"/>
          <p:nvPr/>
        </p:nvSpPr>
        <p:spPr>
          <a:xfrm>
            <a:off x="4326660" y="4616575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lug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11"/>
          <p:cNvSpPr txBox="1"/>
          <p:nvPr/>
        </p:nvSpPr>
        <p:spPr>
          <a:xfrm>
            <a:off x="6915673" y="469788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lug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11"/>
          <p:cNvSpPr txBox="1"/>
          <p:nvPr/>
        </p:nvSpPr>
        <p:spPr>
          <a:xfrm>
            <a:off x="9723409" y="469788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lug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7"/>
          <p:cNvSpPr txBox="1"/>
          <p:nvPr/>
        </p:nvSpPr>
        <p:spPr>
          <a:xfrm>
            <a:off x="5420945" y="5224187"/>
            <a:ext cx="13501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Run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3166872" y="4730507"/>
            <a:ext cx="3358760" cy="141825"/>
          </a:xfrm>
          <a:custGeom>
            <a:avLst/>
            <a:gdLst/>
            <a:ahLst/>
            <a:cxnLst/>
            <a:rect l="l" t="t" r="r" b="b"/>
            <a:pathLst>
              <a:path w="2082164" h="99060">
                <a:moveTo>
                  <a:pt x="417576" y="50292"/>
                </a:moveTo>
                <a:lnTo>
                  <a:pt x="335280" y="1524"/>
                </a:lnTo>
                <a:lnTo>
                  <a:pt x="330708" y="1524"/>
                </a:lnTo>
                <a:lnTo>
                  <a:pt x="327660" y="3048"/>
                </a:lnTo>
                <a:lnTo>
                  <a:pt x="327660" y="7620"/>
                </a:lnTo>
                <a:lnTo>
                  <a:pt x="329184" y="10668"/>
                </a:lnTo>
                <a:lnTo>
                  <a:pt x="389483" y="45643"/>
                </a:lnTo>
                <a:lnTo>
                  <a:pt x="4572" y="44196"/>
                </a:lnTo>
                <a:lnTo>
                  <a:pt x="1524" y="45720"/>
                </a:lnTo>
                <a:lnTo>
                  <a:pt x="0" y="48768"/>
                </a:lnTo>
                <a:lnTo>
                  <a:pt x="1524" y="53340"/>
                </a:lnTo>
                <a:lnTo>
                  <a:pt x="4572" y="54864"/>
                </a:lnTo>
                <a:lnTo>
                  <a:pt x="389737" y="56311"/>
                </a:lnTo>
                <a:lnTo>
                  <a:pt x="329184" y="91440"/>
                </a:lnTo>
                <a:lnTo>
                  <a:pt x="327660" y="94488"/>
                </a:lnTo>
                <a:lnTo>
                  <a:pt x="327660" y="97536"/>
                </a:lnTo>
                <a:lnTo>
                  <a:pt x="330708" y="99060"/>
                </a:lnTo>
                <a:lnTo>
                  <a:pt x="333756" y="99060"/>
                </a:lnTo>
                <a:lnTo>
                  <a:pt x="407098" y="56375"/>
                </a:lnTo>
                <a:lnTo>
                  <a:pt x="408432" y="56388"/>
                </a:lnTo>
                <a:lnTo>
                  <a:pt x="411480" y="54864"/>
                </a:lnTo>
                <a:lnTo>
                  <a:pt x="411899" y="53581"/>
                </a:lnTo>
                <a:lnTo>
                  <a:pt x="413004" y="52946"/>
                </a:lnTo>
                <a:lnTo>
                  <a:pt x="417576" y="50292"/>
                </a:lnTo>
                <a:close/>
              </a:path>
              <a:path w="2082164" h="99060">
                <a:moveTo>
                  <a:pt x="1754124" y="92964"/>
                </a:moveTo>
                <a:lnTo>
                  <a:pt x="1752600" y="89916"/>
                </a:lnTo>
                <a:lnTo>
                  <a:pt x="1692287" y="54927"/>
                </a:lnTo>
                <a:lnTo>
                  <a:pt x="1674177" y="54864"/>
                </a:lnTo>
                <a:lnTo>
                  <a:pt x="1746504" y="99060"/>
                </a:lnTo>
                <a:lnTo>
                  <a:pt x="1751076" y="99060"/>
                </a:lnTo>
                <a:lnTo>
                  <a:pt x="1754124" y="96012"/>
                </a:lnTo>
                <a:lnTo>
                  <a:pt x="1754124" y="92964"/>
                </a:lnTo>
                <a:close/>
              </a:path>
              <a:path w="2082164" h="99060">
                <a:moveTo>
                  <a:pt x="2081784" y="51816"/>
                </a:moveTo>
                <a:lnTo>
                  <a:pt x="2080260" y="47244"/>
                </a:lnTo>
                <a:lnTo>
                  <a:pt x="2077212" y="45720"/>
                </a:lnTo>
                <a:lnTo>
                  <a:pt x="1692033" y="44259"/>
                </a:lnTo>
                <a:lnTo>
                  <a:pt x="1752600" y="9144"/>
                </a:lnTo>
                <a:lnTo>
                  <a:pt x="1754124" y="6096"/>
                </a:lnTo>
                <a:lnTo>
                  <a:pt x="1754124" y="3048"/>
                </a:lnTo>
                <a:lnTo>
                  <a:pt x="1751076" y="0"/>
                </a:lnTo>
                <a:lnTo>
                  <a:pt x="1748028" y="1524"/>
                </a:lnTo>
                <a:lnTo>
                  <a:pt x="1664208" y="48768"/>
                </a:lnTo>
                <a:lnTo>
                  <a:pt x="1668780" y="51562"/>
                </a:lnTo>
                <a:lnTo>
                  <a:pt x="1669694" y="52120"/>
                </a:lnTo>
                <a:lnTo>
                  <a:pt x="1670304" y="53340"/>
                </a:lnTo>
                <a:lnTo>
                  <a:pt x="1673352" y="54864"/>
                </a:lnTo>
                <a:lnTo>
                  <a:pt x="1674177" y="54864"/>
                </a:lnTo>
                <a:lnTo>
                  <a:pt x="1676400" y="54864"/>
                </a:lnTo>
                <a:lnTo>
                  <a:pt x="1692287" y="54927"/>
                </a:lnTo>
                <a:lnTo>
                  <a:pt x="2077212" y="56388"/>
                </a:lnTo>
                <a:lnTo>
                  <a:pt x="2080260" y="54864"/>
                </a:lnTo>
                <a:lnTo>
                  <a:pt x="2081784" y="51816"/>
                </a:lnTo>
                <a:close/>
              </a:path>
            </a:pathLst>
          </a:custGeom>
          <a:solidFill>
            <a:srgbClr val="172F1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92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What is a Bundle/Plugin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object 2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634328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»	Bundles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components:</a:t>
            </a:r>
            <a:endParaRPr sz="20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05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Execution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2451D"/>
                </a:solidFill>
                <a:latin typeface="Arial"/>
                <a:cs typeface="Arial"/>
              </a:rPr>
              <a:t>runtime </a:t>
            </a:r>
            <a:r>
              <a:rPr sz="1800" spc="-5" dirty="0">
                <a:latin typeface="Arial"/>
                <a:cs typeface="Arial"/>
              </a:rPr>
              <a:t>container </a:t>
            </a:r>
            <a:r>
              <a:rPr sz="1800" dirty="0">
                <a:latin typeface="Arial"/>
                <a:cs typeface="Arial"/>
              </a:rPr>
              <a:t>→ </a:t>
            </a:r>
            <a:r>
              <a:rPr sz="1800" spc="-5" dirty="0">
                <a:latin typeface="Arial"/>
                <a:cs typeface="Arial"/>
              </a:rPr>
              <a:t>Eclipse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Equinox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Well defined </a:t>
            </a:r>
            <a:r>
              <a:rPr sz="1800" spc="-5" dirty="0">
                <a:solidFill>
                  <a:srgbClr val="22451D"/>
                </a:solidFill>
                <a:latin typeface="Arial"/>
                <a:cs typeface="Arial"/>
              </a:rPr>
              <a:t>deployment format </a:t>
            </a:r>
            <a:r>
              <a:rPr sz="1800" dirty="0">
                <a:latin typeface="Arial"/>
                <a:cs typeface="Arial"/>
              </a:rPr>
              <a:t>→ </a:t>
            </a:r>
            <a:r>
              <a:rPr sz="1800" spc="-5" dirty="0">
                <a:latin typeface="Arial"/>
                <a:cs typeface="Arial"/>
              </a:rPr>
              <a:t>JAR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Declared </a:t>
            </a:r>
            <a:r>
              <a:rPr sz="1800" spc="-5" dirty="0">
                <a:solidFill>
                  <a:srgbClr val="22451D"/>
                </a:solidFill>
                <a:latin typeface="Arial"/>
                <a:cs typeface="Arial"/>
              </a:rPr>
              <a:t>public API </a:t>
            </a:r>
            <a:r>
              <a:rPr sz="1800" dirty="0">
                <a:latin typeface="Arial"/>
                <a:cs typeface="Arial"/>
              </a:rPr>
              <a:t>→ </a:t>
            </a:r>
            <a:r>
              <a:rPr sz="1800" spc="-5" dirty="0">
                <a:latin typeface="Arial"/>
                <a:cs typeface="Arial"/>
              </a:rPr>
              <a:t>exported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packages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Declared </a:t>
            </a:r>
            <a:r>
              <a:rPr sz="1800" spc="-5" dirty="0">
                <a:solidFill>
                  <a:srgbClr val="22451D"/>
                </a:solidFill>
                <a:latin typeface="Arial"/>
                <a:cs typeface="Arial"/>
              </a:rPr>
              <a:t>dependencies </a:t>
            </a:r>
            <a:r>
              <a:rPr sz="1800" dirty="0">
                <a:latin typeface="Arial"/>
                <a:cs typeface="Arial"/>
              </a:rPr>
              <a:t>→ </a:t>
            </a:r>
            <a:r>
              <a:rPr sz="1800" spc="-5" dirty="0">
                <a:latin typeface="Arial"/>
                <a:cs typeface="Arial"/>
              </a:rPr>
              <a:t>imported packages or required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bundles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Well defined </a:t>
            </a:r>
            <a:r>
              <a:rPr sz="1800" dirty="0">
                <a:solidFill>
                  <a:srgbClr val="22451D"/>
                </a:solidFill>
                <a:latin typeface="Arial"/>
                <a:cs typeface="Arial"/>
              </a:rPr>
              <a:t>life </a:t>
            </a:r>
            <a:r>
              <a:rPr sz="1800" spc="-5" dirty="0">
                <a:solidFill>
                  <a:srgbClr val="22451D"/>
                </a:solidFill>
                <a:latin typeface="Arial"/>
                <a:cs typeface="Arial"/>
              </a:rPr>
              <a:t>cycle </a:t>
            </a:r>
            <a:r>
              <a:rPr sz="1800" dirty="0">
                <a:latin typeface="Arial"/>
                <a:cs typeface="Arial"/>
              </a:rPr>
              <a:t>→ </a:t>
            </a:r>
            <a:r>
              <a:rPr sz="1800" spc="-5" dirty="0">
                <a:latin typeface="Arial"/>
                <a:cs typeface="Arial"/>
              </a:rPr>
              <a:t>installed, resolved, active,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uninstalled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»	</a:t>
            </a:r>
            <a:r>
              <a:rPr sz="2000" spc="-5" dirty="0">
                <a:latin typeface="Arial"/>
                <a:cs typeface="Arial"/>
              </a:rPr>
              <a:t>Plug-ins </a:t>
            </a:r>
            <a:r>
              <a:rPr sz="2000" dirty="0">
                <a:latin typeface="Arial"/>
                <a:cs typeface="Arial"/>
              </a:rPr>
              <a:t>may </a:t>
            </a:r>
            <a:r>
              <a:rPr sz="2000" spc="-10" dirty="0">
                <a:latin typeface="Arial"/>
                <a:cs typeface="Arial"/>
              </a:rPr>
              <a:t>offer </a:t>
            </a:r>
            <a:r>
              <a:rPr sz="2000" spc="-5" dirty="0">
                <a:solidFill>
                  <a:srgbClr val="22451D"/>
                </a:solidFill>
                <a:latin typeface="Arial"/>
                <a:cs typeface="Arial"/>
              </a:rPr>
              <a:t>extension</a:t>
            </a:r>
            <a:r>
              <a:rPr sz="2000" spc="-30" dirty="0">
                <a:solidFill>
                  <a:srgbClr val="22451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2451D"/>
                </a:solidFill>
                <a:latin typeface="Arial"/>
                <a:cs typeface="Arial"/>
              </a:rPr>
              <a:t>points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»	</a:t>
            </a:r>
            <a:r>
              <a:rPr sz="2000" spc="5" dirty="0">
                <a:latin typeface="Arial"/>
                <a:cs typeface="Arial"/>
              </a:rPr>
              <a:t>RCP </a:t>
            </a:r>
            <a:r>
              <a:rPr sz="2000" spc="-5" dirty="0">
                <a:latin typeface="Arial"/>
                <a:cs typeface="Arial"/>
              </a:rPr>
              <a:t>applications are built from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plug-ins</a:t>
            </a:r>
            <a:endParaRPr sz="2000" dirty="0">
              <a:latin typeface="Arial"/>
              <a:cs typeface="Arial"/>
            </a:endParaRPr>
          </a:p>
          <a:p>
            <a:pPr marR="5080" lvl="8" algn="r">
              <a:lnSpc>
                <a:spcPct val="100000"/>
              </a:lnSpc>
            </a:pPr>
            <a:endParaRPr lang="en-US" sz="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Arial"/>
              <a:cs typeface="Arial"/>
            </a:endParaRPr>
          </a:p>
        </p:txBody>
      </p:sp>
      <p:grpSp>
        <p:nvGrpSpPr>
          <p:cNvPr id="5" name="object 3"/>
          <p:cNvGrpSpPr/>
          <p:nvPr/>
        </p:nvGrpSpPr>
        <p:grpSpPr>
          <a:xfrm>
            <a:off x="1944116" y="5444744"/>
            <a:ext cx="1240155" cy="668655"/>
            <a:chOff x="1944116" y="5444744"/>
            <a:chExt cx="1240155" cy="668655"/>
          </a:xfrm>
        </p:grpSpPr>
        <p:sp>
          <p:nvSpPr>
            <p:cNvPr id="6" name="object 4"/>
            <p:cNvSpPr/>
            <p:nvPr/>
          </p:nvSpPr>
          <p:spPr>
            <a:xfrm>
              <a:off x="1956816" y="5457444"/>
              <a:ext cx="1214627" cy="6431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956816" y="5457444"/>
              <a:ext cx="1214755" cy="643255"/>
            </a:xfrm>
            <a:custGeom>
              <a:avLst/>
              <a:gdLst/>
              <a:ahLst/>
              <a:cxnLst/>
              <a:rect l="l" t="t" r="r" b="b"/>
              <a:pathLst>
                <a:path w="1214755" h="643254">
                  <a:moveTo>
                    <a:pt x="108203" y="0"/>
                  </a:moveTo>
                  <a:lnTo>
                    <a:pt x="66222" y="8548"/>
                  </a:lnTo>
                  <a:lnTo>
                    <a:pt x="31813" y="31813"/>
                  </a:lnTo>
                  <a:lnTo>
                    <a:pt x="8548" y="66222"/>
                  </a:lnTo>
                  <a:lnTo>
                    <a:pt x="0" y="108203"/>
                  </a:lnTo>
                  <a:lnTo>
                    <a:pt x="0" y="536447"/>
                  </a:lnTo>
                  <a:lnTo>
                    <a:pt x="8548" y="578191"/>
                  </a:lnTo>
                  <a:lnTo>
                    <a:pt x="31813" y="612076"/>
                  </a:lnTo>
                  <a:lnTo>
                    <a:pt x="66222" y="634817"/>
                  </a:lnTo>
                  <a:lnTo>
                    <a:pt x="108203" y="643127"/>
                  </a:lnTo>
                  <a:lnTo>
                    <a:pt x="1107947" y="643127"/>
                  </a:lnTo>
                  <a:lnTo>
                    <a:pt x="1149691" y="634817"/>
                  </a:lnTo>
                  <a:lnTo>
                    <a:pt x="1183576" y="612076"/>
                  </a:lnTo>
                  <a:lnTo>
                    <a:pt x="1206317" y="578191"/>
                  </a:lnTo>
                  <a:lnTo>
                    <a:pt x="1214627" y="536447"/>
                  </a:lnTo>
                  <a:lnTo>
                    <a:pt x="1214627" y="108203"/>
                  </a:lnTo>
                  <a:lnTo>
                    <a:pt x="1206317" y="66222"/>
                  </a:lnTo>
                  <a:lnTo>
                    <a:pt x="1183576" y="31813"/>
                  </a:lnTo>
                  <a:lnTo>
                    <a:pt x="1149691" y="8548"/>
                  </a:lnTo>
                  <a:lnTo>
                    <a:pt x="1107947" y="0"/>
                  </a:lnTo>
                  <a:lnTo>
                    <a:pt x="108203" y="0"/>
                  </a:lnTo>
                  <a:close/>
                </a:path>
              </a:pathLst>
            </a:custGeom>
            <a:ln w="25400">
              <a:solidFill>
                <a:srgbClr val="172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3"/>
          <p:cNvGrpSpPr/>
          <p:nvPr/>
        </p:nvGrpSpPr>
        <p:grpSpPr>
          <a:xfrm>
            <a:off x="8623485" y="5444614"/>
            <a:ext cx="1240155" cy="668655"/>
            <a:chOff x="1944116" y="5444744"/>
            <a:chExt cx="1240155" cy="668655"/>
          </a:xfrm>
        </p:grpSpPr>
        <p:sp>
          <p:nvSpPr>
            <p:cNvPr id="9" name="object 4"/>
            <p:cNvSpPr/>
            <p:nvPr/>
          </p:nvSpPr>
          <p:spPr>
            <a:xfrm>
              <a:off x="1956816" y="5457444"/>
              <a:ext cx="1214627" cy="6431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1956816" y="5457444"/>
              <a:ext cx="1214755" cy="643255"/>
            </a:xfrm>
            <a:custGeom>
              <a:avLst/>
              <a:gdLst/>
              <a:ahLst/>
              <a:cxnLst/>
              <a:rect l="l" t="t" r="r" b="b"/>
              <a:pathLst>
                <a:path w="1214755" h="643254">
                  <a:moveTo>
                    <a:pt x="108203" y="0"/>
                  </a:moveTo>
                  <a:lnTo>
                    <a:pt x="66222" y="8548"/>
                  </a:lnTo>
                  <a:lnTo>
                    <a:pt x="31813" y="31813"/>
                  </a:lnTo>
                  <a:lnTo>
                    <a:pt x="8548" y="66222"/>
                  </a:lnTo>
                  <a:lnTo>
                    <a:pt x="0" y="108203"/>
                  </a:lnTo>
                  <a:lnTo>
                    <a:pt x="0" y="536447"/>
                  </a:lnTo>
                  <a:lnTo>
                    <a:pt x="8548" y="578191"/>
                  </a:lnTo>
                  <a:lnTo>
                    <a:pt x="31813" y="612076"/>
                  </a:lnTo>
                  <a:lnTo>
                    <a:pt x="66222" y="634817"/>
                  </a:lnTo>
                  <a:lnTo>
                    <a:pt x="108203" y="643127"/>
                  </a:lnTo>
                  <a:lnTo>
                    <a:pt x="1107947" y="643127"/>
                  </a:lnTo>
                  <a:lnTo>
                    <a:pt x="1149691" y="634817"/>
                  </a:lnTo>
                  <a:lnTo>
                    <a:pt x="1183576" y="612076"/>
                  </a:lnTo>
                  <a:lnTo>
                    <a:pt x="1206317" y="578191"/>
                  </a:lnTo>
                  <a:lnTo>
                    <a:pt x="1214627" y="536447"/>
                  </a:lnTo>
                  <a:lnTo>
                    <a:pt x="1214627" y="108203"/>
                  </a:lnTo>
                  <a:lnTo>
                    <a:pt x="1206317" y="66222"/>
                  </a:lnTo>
                  <a:lnTo>
                    <a:pt x="1183576" y="31813"/>
                  </a:lnTo>
                  <a:lnTo>
                    <a:pt x="1149691" y="8548"/>
                  </a:lnTo>
                  <a:lnTo>
                    <a:pt x="1107947" y="0"/>
                  </a:lnTo>
                  <a:lnTo>
                    <a:pt x="108203" y="0"/>
                  </a:lnTo>
                  <a:close/>
                </a:path>
              </a:pathLst>
            </a:custGeom>
            <a:ln w="25400">
              <a:solidFill>
                <a:srgbClr val="172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3"/>
          <p:cNvGrpSpPr/>
          <p:nvPr/>
        </p:nvGrpSpPr>
        <p:grpSpPr>
          <a:xfrm>
            <a:off x="6402147" y="5444679"/>
            <a:ext cx="1240155" cy="668655"/>
            <a:chOff x="1944116" y="5444744"/>
            <a:chExt cx="1240155" cy="668655"/>
          </a:xfrm>
        </p:grpSpPr>
        <p:sp>
          <p:nvSpPr>
            <p:cNvPr id="12" name="object 4"/>
            <p:cNvSpPr/>
            <p:nvPr/>
          </p:nvSpPr>
          <p:spPr>
            <a:xfrm>
              <a:off x="1956816" y="5457444"/>
              <a:ext cx="1214627" cy="6431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/>
            <p:cNvSpPr/>
            <p:nvPr/>
          </p:nvSpPr>
          <p:spPr>
            <a:xfrm>
              <a:off x="1956816" y="5457444"/>
              <a:ext cx="1214755" cy="643255"/>
            </a:xfrm>
            <a:custGeom>
              <a:avLst/>
              <a:gdLst/>
              <a:ahLst/>
              <a:cxnLst/>
              <a:rect l="l" t="t" r="r" b="b"/>
              <a:pathLst>
                <a:path w="1214755" h="643254">
                  <a:moveTo>
                    <a:pt x="108203" y="0"/>
                  </a:moveTo>
                  <a:lnTo>
                    <a:pt x="66222" y="8548"/>
                  </a:lnTo>
                  <a:lnTo>
                    <a:pt x="31813" y="31813"/>
                  </a:lnTo>
                  <a:lnTo>
                    <a:pt x="8548" y="66222"/>
                  </a:lnTo>
                  <a:lnTo>
                    <a:pt x="0" y="108203"/>
                  </a:lnTo>
                  <a:lnTo>
                    <a:pt x="0" y="536447"/>
                  </a:lnTo>
                  <a:lnTo>
                    <a:pt x="8548" y="578191"/>
                  </a:lnTo>
                  <a:lnTo>
                    <a:pt x="31813" y="612076"/>
                  </a:lnTo>
                  <a:lnTo>
                    <a:pt x="66222" y="634817"/>
                  </a:lnTo>
                  <a:lnTo>
                    <a:pt x="108203" y="643127"/>
                  </a:lnTo>
                  <a:lnTo>
                    <a:pt x="1107947" y="643127"/>
                  </a:lnTo>
                  <a:lnTo>
                    <a:pt x="1149691" y="634817"/>
                  </a:lnTo>
                  <a:lnTo>
                    <a:pt x="1183576" y="612076"/>
                  </a:lnTo>
                  <a:lnTo>
                    <a:pt x="1206317" y="578191"/>
                  </a:lnTo>
                  <a:lnTo>
                    <a:pt x="1214627" y="536447"/>
                  </a:lnTo>
                  <a:lnTo>
                    <a:pt x="1214627" y="108203"/>
                  </a:lnTo>
                  <a:lnTo>
                    <a:pt x="1206317" y="66222"/>
                  </a:lnTo>
                  <a:lnTo>
                    <a:pt x="1183576" y="31813"/>
                  </a:lnTo>
                  <a:lnTo>
                    <a:pt x="1149691" y="8548"/>
                  </a:lnTo>
                  <a:lnTo>
                    <a:pt x="1107947" y="0"/>
                  </a:lnTo>
                  <a:lnTo>
                    <a:pt x="108203" y="0"/>
                  </a:lnTo>
                  <a:close/>
                </a:path>
              </a:pathLst>
            </a:custGeom>
            <a:ln w="25400">
              <a:solidFill>
                <a:srgbClr val="172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3"/>
          <p:cNvGrpSpPr/>
          <p:nvPr/>
        </p:nvGrpSpPr>
        <p:grpSpPr>
          <a:xfrm>
            <a:off x="4152882" y="5457379"/>
            <a:ext cx="1240155" cy="668655"/>
            <a:chOff x="1944116" y="5444744"/>
            <a:chExt cx="1240155" cy="668655"/>
          </a:xfrm>
        </p:grpSpPr>
        <p:sp>
          <p:nvSpPr>
            <p:cNvPr id="15" name="object 4"/>
            <p:cNvSpPr/>
            <p:nvPr/>
          </p:nvSpPr>
          <p:spPr>
            <a:xfrm>
              <a:off x="1956816" y="5457444"/>
              <a:ext cx="1214627" cy="6431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/>
            <p:cNvSpPr/>
            <p:nvPr/>
          </p:nvSpPr>
          <p:spPr>
            <a:xfrm>
              <a:off x="1956816" y="5457444"/>
              <a:ext cx="1214755" cy="643255"/>
            </a:xfrm>
            <a:custGeom>
              <a:avLst/>
              <a:gdLst/>
              <a:ahLst/>
              <a:cxnLst/>
              <a:rect l="l" t="t" r="r" b="b"/>
              <a:pathLst>
                <a:path w="1214755" h="643254">
                  <a:moveTo>
                    <a:pt x="108203" y="0"/>
                  </a:moveTo>
                  <a:lnTo>
                    <a:pt x="66222" y="8548"/>
                  </a:lnTo>
                  <a:lnTo>
                    <a:pt x="31813" y="31813"/>
                  </a:lnTo>
                  <a:lnTo>
                    <a:pt x="8548" y="66222"/>
                  </a:lnTo>
                  <a:lnTo>
                    <a:pt x="0" y="108203"/>
                  </a:lnTo>
                  <a:lnTo>
                    <a:pt x="0" y="536447"/>
                  </a:lnTo>
                  <a:lnTo>
                    <a:pt x="8548" y="578191"/>
                  </a:lnTo>
                  <a:lnTo>
                    <a:pt x="31813" y="612076"/>
                  </a:lnTo>
                  <a:lnTo>
                    <a:pt x="66222" y="634817"/>
                  </a:lnTo>
                  <a:lnTo>
                    <a:pt x="108203" y="643127"/>
                  </a:lnTo>
                  <a:lnTo>
                    <a:pt x="1107947" y="643127"/>
                  </a:lnTo>
                  <a:lnTo>
                    <a:pt x="1149691" y="634817"/>
                  </a:lnTo>
                  <a:lnTo>
                    <a:pt x="1183576" y="612076"/>
                  </a:lnTo>
                  <a:lnTo>
                    <a:pt x="1206317" y="578191"/>
                  </a:lnTo>
                  <a:lnTo>
                    <a:pt x="1214627" y="536447"/>
                  </a:lnTo>
                  <a:lnTo>
                    <a:pt x="1214627" y="108203"/>
                  </a:lnTo>
                  <a:lnTo>
                    <a:pt x="1206317" y="66222"/>
                  </a:lnTo>
                  <a:lnTo>
                    <a:pt x="1183576" y="31813"/>
                  </a:lnTo>
                  <a:lnTo>
                    <a:pt x="1149691" y="8548"/>
                  </a:lnTo>
                  <a:lnTo>
                    <a:pt x="1107947" y="0"/>
                  </a:lnTo>
                  <a:lnTo>
                    <a:pt x="108203" y="0"/>
                  </a:lnTo>
                  <a:close/>
                </a:path>
              </a:pathLst>
            </a:custGeom>
            <a:ln w="25400">
              <a:solidFill>
                <a:srgbClr val="172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6"/>
          <p:cNvSpPr txBox="1"/>
          <p:nvPr/>
        </p:nvSpPr>
        <p:spPr>
          <a:xfrm>
            <a:off x="8875198" y="5650925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lug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6"/>
          <p:cNvSpPr txBox="1"/>
          <p:nvPr/>
        </p:nvSpPr>
        <p:spPr>
          <a:xfrm>
            <a:off x="4296942" y="5684221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lug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6654144" y="5571849"/>
            <a:ext cx="975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lug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2294422" y="5672236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lug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25"/>
          <p:cNvSpPr/>
          <p:nvPr/>
        </p:nvSpPr>
        <p:spPr>
          <a:xfrm>
            <a:off x="7182035" y="4935786"/>
            <a:ext cx="1454150" cy="445134"/>
          </a:xfrm>
          <a:custGeom>
            <a:avLst/>
            <a:gdLst/>
            <a:ahLst/>
            <a:cxnLst/>
            <a:rect l="l" t="t" r="r" b="b"/>
            <a:pathLst>
              <a:path w="1454150" h="445135">
                <a:moveTo>
                  <a:pt x="10668" y="440436"/>
                </a:moveTo>
                <a:lnTo>
                  <a:pt x="10668" y="373380"/>
                </a:lnTo>
                <a:lnTo>
                  <a:pt x="9144" y="370332"/>
                </a:lnTo>
                <a:lnTo>
                  <a:pt x="6096" y="368808"/>
                </a:lnTo>
                <a:lnTo>
                  <a:pt x="1524" y="370332"/>
                </a:lnTo>
                <a:lnTo>
                  <a:pt x="0" y="373380"/>
                </a:lnTo>
                <a:lnTo>
                  <a:pt x="0" y="440436"/>
                </a:lnTo>
                <a:lnTo>
                  <a:pt x="1524" y="443484"/>
                </a:lnTo>
                <a:lnTo>
                  <a:pt x="6096" y="445008"/>
                </a:lnTo>
                <a:lnTo>
                  <a:pt x="9144" y="443484"/>
                </a:lnTo>
                <a:lnTo>
                  <a:pt x="10668" y="440436"/>
                </a:lnTo>
                <a:close/>
              </a:path>
              <a:path w="1454150" h="445135">
                <a:moveTo>
                  <a:pt x="10668" y="335280"/>
                </a:moveTo>
                <a:lnTo>
                  <a:pt x="10668" y="269748"/>
                </a:lnTo>
                <a:lnTo>
                  <a:pt x="9144" y="266700"/>
                </a:lnTo>
                <a:lnTo>
                  <a:pt x="6096" y="265176"/>
                </a:lnTo>
                <a:lnTo>
                  <a:pt x="1524" y="266700"/>
                </a:lnTo>
                <a:lnTo>
                  <a:pt x="0" y="269748"/>
                </a:lnTo>
                <a:lnTo>
                  <a:pt x="0" y="335280"/>
                </a:lnTo>
                <a:lnTo>
                  <a:pt x="1524" y="339852"/>
                </a:lnTo>
                <a:lnTo>
                  <a:pt x="6096" y="341376"/>
                </a:lnTo>
                <a:lnTo>
                  <a:pt x="9144" y="339852"/>
                </a:lnTo>
                <a:lnTo>
                  <a:pt x="10668" y="335280"/>
                </a:lnTo>
                <a:close/>
              </a:path>
              <a:path w="1454150" h="445135">
                <a:moveTo>
                  <a:pt x="10668" y="231648"/>
                </a:moveTo>
                <a:lnTo>
                  <a:pt x="10668" y="164592"/>
                </a:lnTo>
                <a:lnTo>
                  <a:pt x="9144" y="161544"/>
                </a:lnTo>
                <a:lnTo>
                  <a:pt x="6096" y="160020"/>
                </a:lnTo>
                <a:lnTo>
                  <a:pt x="1524" y="161544"/>
                </a:lnTo>
                <a:lnTo>
                  <a:pt x="0" y="164592"/>
                </a:lnTo>
                <a:lnTo>
                  <a:pt x="0" y="231648"/>
                </a:lnTo>
                <a:lnTo>
                  <a:pt x="1524" y="234696"/>
                </a:lnTo>
                <a:lnTo>
                  <a:pt x="6096" y="236220"/>
                </a:lnTo>
                <a:lnTo>
                  <a:pt x="9144" y="234696"/>
                </a:lnTo>
                <a:lnTo>
                  <a:pt x="10668" y="231648"/>
                </a:lnTo>
                <a:close/>
              </a:path>
              <a:path w="1454150" h="445135">
                <a:moveTo>
                  <a:pt x="10668" y="126492"/>
                </a:moveTo>
                <a:lnTo>
                  <a:pt x="10668" y="59436"/>
                </a:lnTo>
                <a:lnTo>
                  <a:pt x="9144" y="56388"/>
                </a:lnTo>
                <a:lnTo>
                  <a:pt x="6096" y="54864"/>
                </a:lnTo>
                <a:lnTo>
                  <a:pt x="1524" y="56388"/>
                </a:lnTo>
                <a:lnTo>
                  <a:pt x="0" y="59436"/>
                </a:lnTo>
                <a:lnTo>
                  <a:pt x="0" y="126492"/>
                </a:lnTo>
                <a:lnTo>
                  <a:pt x="1524" y="129540"/>
                </a:lnTo>
                <a:lnTo>
                  <a:pt x="6096" y="131064"/>
                </a:lnTo>
                <a:lnTo>
                  <a:pt x="9144" y="129540"/>
                </a:lnTo>
                <a:lnTo>
                  <a:pt x="10668" y="126492"/>
                </a:lnTo>
                <a:close/>
              </a:path>
              <a:path w="1454150" h="445135">
                <a:moveTo>
                  <a:pt x="103632" y="48768"/>
                </a:moveTo>
                <a:lnTo>
                  <a:pt x="102108" y="45720"/>
                </a:lnTo>
                <a:lnTo>
                  <a:pt x="99060" y="44196"/>
                </a:lnTo>
                <a:lnTo>
                  <a:pt x="32004" y="44196"/>
                </a:lnTo>
                <a:lnTo>
                  <a:pt x="28956" y="45720"/>
                </a:lnTo>
                <a:lnTo>
                  <a:pt x="27432" y="48768"/>
                </a:lnTo>
                <a:lnTo>
                  <a:pt x="28956" y="51816"/>
                </a:lnTo>
                <a:lnTo>
                  <a:pt x="32004" y="53340"/>
                </a:lnTo>
                <a:lnTo>
                  <a:pt x="99060" y="53340"/>
                </a:lnTo>
                <a:lnTo>
                  <a:pt x="102108" y="51816"/>
                </a:lnTo>
                <a:lnTo>
                  <a:pt x="103632" y="48768"/>
                </a:lnTo>
                <a:close/>
              </a:path>
              <a:path w="1454150" h="445135">
                <a:moveTo>
                  <a:pt x="208788" y="48768"/>
                </a:moveTo>
                <a:lnTo>
                  <a:pt x="207264" y="45720"/>
                </a:lnTo>
                <a:lnTo>
                  <a:pt x="204216" y="44196"/>
                </a:lnTo>
                <a:lnTo>
                  <a:pt x="137160" y="44196"/>
                </a:lnTo>
                <a:lnTo>
                  <a:pt x="134112" y="45720"/>
                </a:lnTo>
                <a:lnTo>
                  <a:pt x="132588" y="48768"/>
                </a:lnTo>
                <a:lnTo>
                  <a:pt x="134112" y="51816"/>
                </a:lnTo>
                <a:lnTo>
                  <a:pt x="137160" y="53340"/>
                </a:lnTo>
                <a:lnTo>
                  <a:pt x="204216" y="53340"/>
                </a:lnTo>
                <a:lnTo>
                  <a:pt x="207264" y="51816"/>
                </a:lnTo>
                <a:lnTo>
                  <a:pt x="208788" y="48768"/>
                </a:lnTo>
                <a:close/>
              </a:path>
              <a:path w="1454150" h="445135">
                <a:moveTo>
                  <a:pt x="313944" y="48768"/>
                </a:moveTo>
                <a:lnTo>
                  <a:pt x="312420" y="45720"/>
                </a:lnTo>
                <a:lnTo>
                  <a:pt x="309372" y="44196"/>
                </a:lnTo>
                <a:lnTo>
                  <a:pt x="242316" y="44196"/>
                </a:lnTo>
                <a:lnTo>
                  <a:pt x="239268" y="45720"/>
                </a:lnTo>
                <a:lnTo>
                  <a:pt x="237744" y="48768"/>
                </a:lnTo>
                <a:lnTo>
                  <a:pt x="239268" y="51816"/>
                </a:lnTo>
                <a:lnTo>
                  <a:pt x="242316" y="53340"/>
                </a:lnTo>
                <a:lnTo>
                  <a:pt x="309372" y="53340"/>
                </a:lnTo>
                <a:lnTo>
                  <a:pt x="312420" y="51816"/>
                </a:lnTo>
                <a:lnTo>
                  <a:pt x="313944" y="48768"/>
                </a:lnTo>
                <a:close/>
              </a:path>
              <a:path w="1454150" h="445135">
                <a:moveTo>
                  <a:pt x="417576" y="51816"/>
                </a:moveTo>
                <a:lnTo>
                  <a:pt x="417576" y="45720"/>
                </a:lnTo>
                <a:lnTo>
                  <a:pt x="413004" y="44196"/>
                </a:lnTo>
                <a:lnTo>
                  <a:pt x="347472" y="44196"/>
                </a:lnTo>
                <a:lnTo>
                  <a:pt x="342900" y="45720"/>
                </a:lnTo>
                <a:lnTo>
                  <a:pt x="341376" y="48768"/>
                </a:lnTo>
                <a:lnTo>
                  <a:pt x="342900" y="51816"/>
                </a:lnTo>
                <a:lnTo>
                  <a:pt x="347472" y="53340"/>
                </a:lnTo>
                <a:lnTo>
                  <a:pt x="413004" y="53340"/>
                </a:lnTo>
                <a:lnTo>
                  <a:pt x="417576" y="51816"/>
                </a:lnTo>
                <a:close/>
              </a:path>
              <a:path w="1454150" h="445135">
                <a:moveTo>
                  <a:pt x="522732" y="48768"/>
                </a:moveTo>
                <a:lnTo>
                  <a:pt x="521208" y="45720"/>
                </a:lnTo>
                <a:lnTo>
                  <a:pt x="518160" y="44196"/>
                </a:lnTo>
                <a:lnTo>
                  <a:pt x="451104" y="44196"/>
                </a:lnTo>
                <a:lnTo>
                  <a:pt x="448056" y="45720"/>
                </a:lnTo>
                <a:lnTo>
                  <a:pt x="446532" y="48768"/>
                </a:lnTo>
                <a:lnTo>
                  <a:pt x="448056" y="51816"/>
                </a:lnTo>
                <a:lnTo>
                  <a:pt x="451104" y="53340"/>
                </a:lnTo>
                <a:lnTo>
                  <a:pt x="518160" y="53340"/>
                </a:lnTo>
                <a:lnTo>
                  <a:pt x="521208" y="51816"/>
                </a:lnTo>
                <a:lnTo>
                  <a:pt x="522732" y="48768"/>
                </a:lnTo>
                <a:close/>
              </a:path>
              <a:path w="1454150" h="445135">
                <a:moveTo>
                  <a:pt x="627888" y="48768"/>
                </a:moveTo>
                <a:lnTo>
                  <a:pt x="626364" y="45720"/>
                </a:lnTo>
                <a:lnTo>
                  <a:pt x="623316" y="44196"/>
                </a:lnTo>
                <a:lnTo>
                  <a:pt x="556260" y="44196"/>
                </a:lnTo>
                <a:lnTo>
                  <a:pt x="553212" y="45720"/>
                </a:lnTo>
                <a:lnTo>
                  <a:pt x="551688" y="48768"/>
                </a:lnTo>
                <a:lnTo>
                  <a:pt x="553212" y="51816"/>
                </a:lnTo>
                <a:lnTo>
                  <a:pt x="556260" y="53340"/>
                </a:lnTo>
                <a:lnTo>
                  <a:pt x="623316" y="53340"/>
                </a:lnTo>
                <a:lnTo>
                  <a:pt x="626364" y="51816"/>
                </a:lnTo>
                <a:lnTo>
                  <a:pt x="627888" y="48768"/>
                </a:lnTo>
                <a:close/>
              </a:path>
              <a:path w="1454150" h="445135">
                <a:moveTo>
                  <a:pt x="733044" y="48768"/>
                </a:moveTo>
                <a:lnTo>
                  <a:pt x="731520" y="45720"/>
                </a:lnTo>
                <a:lnTo>
                  <a:pt x="728472" y="44196"/>
                </a:lnTo>
                <a:lnTo>
                  <a:pt x="661416" y="44196"/>
                </a:lnTo>
                <a:lnTo>
                  <a:pt x="658368" y="45720"/>
                </a:lnTo>
                <a:lnTo>
                  <a:pt x="656844" y="48768"/>
                </a:lnTo>
                <a:lnTo>
                  <a:pt x="658368" y="51816"/>
                </a:lnTo>
                <a:lnTo>
                  <a:pt x="661416" y="53340"/>
                </a:lnTo>
                <a:lnTo>
                  <a:pt x="728472" y="53340"/>
                </a:lnTo>
                <a:lnTo>
                  <a:pt x="731520" y="51816"/>
                </a:lnTo>
                <a:lnTo>
                  <a:pt x="733044" y="48768"/>
                </a:lnTo>
                <a:close/>
              </a:path>
              <a:path w="1454150" h="445135">
                <a:moveTo>
                  <a:pt x="836676" y="51816"/>
                </a:moveTo>
                <a:lnTo>
                  <a:pt x="836676" y="45720"/>
                </a:lnTo>
                <a:lnTo>
                  <a:pt x="832104" y="44196"/>
                </a:lnTo>
                <a:lnTo>
                  <a:pt x="766572" y="44196"/>
                </a:lnTo>
                <a:lnTo>
                  <a:pt x="762000" y="45720"/>
                </a:lnTo>
                <a:lnTo>
                  <a:pt x="760476" y="48768"/>
                </a:lnTo>
                <a:lnTo>
                  <a:pt x="762000" y="51816"/>
                </a:lnTo>
                <a:lnTo>
                  <a:pt x="766572" y="53340"/>
                </a:lnTo>
                <a:lnTo>
                  <a:pt x="832104" y="53340"/>
                </a:lnTo>
                <a:lnTo>
                  <a:pt x="836676" y="51816"/>
                </a:lnTo>
                <a:close/>
              </a:path>
              <a:path w="1454150" h="445135">
                <a:moveTo>
                  <a:pt x="941832" y="48768"/>
                </a:moveTo>
                <a:lnTo>
                  <a:pt x="940308" y="45720"/>
                </a:lnTo>
                <a:lnTo>
                  <a:pt x="937260" y="44196"/>
                </a:lnTo>
                <a:lnTo>
                  <a:pt x="870204" y="44196"/>
                </a:lnTo>
                <a:lnTo>
                  <a:pt x="867156" y="45720"/>
                </a:lnTo>
                <a:lnTo>
                  <a:pt x="865632" y="48768"/>
                </a:lnTo>
                <a:lnTo>
                  <a:pt x="867156" y="51816"/>
                </a:lnTo>
                <a:lnTo>
                  <a:pt x="870204" y="53340"/>
                </a:lnTo>
                <a:lnTo>
                  <a:pt x="937260" y="53340"/>
                </a:lnTo>
                <a:lnTo>
                  <a:pt x="940308" y="51816"/>
                </a:lnTo>
                <a:lnTo>
                  <a:pt x="941832" y="48768"/>
                </a:lnTo>
                <a:close/>
              </a:path>
              <a:path w="1454150" h="445135">
                <a:moveTo>
                  <a:pt x="1046988" y="48768"/>
                </a:moveTo>
                <a:lnTo>
                  <a:pt x="1045464" y="45720"/>
                </a:lnTo>
                <a:lnTo>
                  <a:pt x="1042416" y="44196"/>
                </a:lnTo>
                <a:lnTo>
                  <a:pt x="975360" y="44196"/>
                </a:lnTo>
                <a:lnTo>
                  <a:pt x="972312" y="45720"/>
                </a:lnTo>
                <a:lnTo>
                  <a:pt x="970788" y="48768"/>
                </a:lnTo>
                <a:lnTo>
                  <a:pt x="972312" y="51816"/>
                </a:lnTo>
                <a:lnTo>
                  <a:pt x="975360" y="53340"/>
                </a:lnTo>
                <a:lnTo>
                  <a:pt x="1042416" y="53340"/>
                </a:lnTo>
                <a:lnTo>
                  <a:pt x="1045464" y="51816"/>
                </a:lnTo>
                <a:lnTo>
                  <a:pt x="1046988" y="48768"/>
                </a:lnTo>
                <a:close/>
              </a:path>
              <a:path w="1454150" h="445135">
                <a:moveTo>
                  <a:pt x="1152144" y="48768"/>
                </a:moveTo>
                <a:lnTo>
                  <a:pt x="1150620" y="45720"/>
                </a:lnTo>
                <a:lnTo>
                  <a:pt x="1147572" y="44196"/>
                </a:lnTo>
                <a:lnTo>
                  <a:pt x="1080516" y="44196"/>
                </a:lnTo>
                <a:lnTo>
                  <a:pt x="1077468" y="45720"/>
                </a:lnTo>
                <a:lnTo>
                  <a:pt x="1075944" y="48768"/>
                </a:lnTo>
                <a:lnTo>
                  <a:pt x="1077468" y="51816"/>
                </a:lnTo>
                <a:lnTo>
                  <a:pt x="1080516" y="53340"/>
                </a:lnTo>
                <a:lnTo>
                  <a:pt x="1147572" y="53340"/>
                </a:lnTo>
                <a:lnTo>
                  <a:pt x="1150620" y="51816"/>
                </a:lnTo>
                <a:lnTo>
                  <a:pt x="1152144" y="48768"/>
                </a:lnTo>
                <a:close/>
              </a:path>
              <a:path w="1454150" h="445135">
                <a:moveTo>
                  <a:pt x="1255776" y="51816"/>
                </a:moveTo>
                <a:lnTo>
                  <a:pt x="1255776" y="45720"/>
                </a:lnTo>
                <a:lnTo>
                  <a:pt x="1251204" y="44196"/>
                </a:lnTo>
                <a:lnTo>
                  <a:pt x="1185672" y="44196"/>
                </a:lnTo>
                <a:lnTo>
                  <a:pt x="1181100" y="45720"/>
                </a:lnTo>
                <a:lnTo>
                  <a:pt x="1179576" y="48768"/>
                </a:lnTo>
                <a:lnTo>
                  <a:pt x="1181100" y="51816"/>
                </a:lnTo>
                <a:lnTo>
                  <a:pt x="1185672" y="53340"/>
                </a:lnTo>
                <a:lnTo>
                  <a:pt x="1251204" y="53340"/>
                </a:lnTo>
                <a:lnTo>
                  <a:pt x="1255776" y="51816"/>
                </a:lnTo>
                <a:close/>
              </a:path>
              <a:path w="1454150" h="445135">
                <a:moveTo>
                  <a:pt x="1360932" y="48768"/>
                </a:moveTo>
                <a:lnTo>
                  <a:pt x="1359408" y="45720"/>
                </a:lnTo>
                <a:lnTo>
                  <a:pt x="1356360" y="44196"/>
                </a:lnTo>
                <a:lnTo>
                  <a:pt x="1289304" y="44196"/>
                </a:lnTo>
                <a:lnTo>
                  <a:pt x="1286256" y="45720"/>
                </a:lnTo>
                <a:lnTo>
                  <a:pt x="1284732" y="48768"/>
                </a:lnTo>
                <a:lnTo>
                  <a:pt x="1286256" y="51816"/>
                </a:lnTo>
                <a:lnTo>
                  <a:pt x="1289304" y="53340"/>
                </a:lnTo>
                <a:lnTo>
                  <a:pt x="1356360" y="53340"/>
                </a:lnTo>
                <a:lnTo>
                  <a:pt x="1359408" y="51816"/>
                </a:lnTo>
                <a:lnTo>
                  <a:pt x="1360932" y="48768"/>
                </a:lnTo>
                <a:close/>
              </a:path>
              <a:path w="1454150" h="445135">
                <a:moveTo>
                  <a:pt x="1453896" y="48768"/>
                </a:moveTo>
                <a:lnTo>
                  <a:pt x="1370076" y="0"/>
                </a:lnTo>
                <a:lnTo>
                  <a:pt x="1365504" y="0"/>
                </a:lnTo>
                <a:lnTo>
                  <a:pt x="1363980" y="1524"/>
                </a:lnTo>
                <a:lnTo>
                  <a:pt x="1362456" y="6096"/>
                </a:lnTo>
                <a:lnTo>
                  <a:pt x="1365504" y="7620"/>
                </a:lnTo>
                <a:lnTo>
                  <a:pt x="1426464" y="44196"/>
                </a:lnTo>
                <a:lnTo>
                  <a:pt x="1443228" y="44196"/>
                </a:lnTo>
                <a:lnTo>
                  <a:pt x="1447800" y="45720"/>
                </a:lnTo>
                <a:lnTo>
                  <a:pt x="1447800" y="52314"/>
                </a:lnTo>
                <a:lnTo>
                  <a:pt x="1453896" y="48768"/>
                </a:lnTo>
                <a:close/>
              </a:path>
              <a:path w="1454150" h="445135">
                <a:moveTo>
                  <a:pt x="1447800" y="52314"/>
                </a:moveTo>
                <a:lnTo>
                  <a:pt x="1447800" y="51816"/>
                </a:lnTo>
                <a:lnTo>
                  <a:pt x="1443228" y="53340"/>
                </a:lnTo>
                <a:lnTo>
                  <a:pt x="1425938" y="53340"/>
                </a:lnTo>
                <a:lnTo>
                  <a:pt x="1365504" y="88392"/>
                </a:lnTo>
                <a:lnTo>
                  <a:pt x="1362456" y="91440"/>
                </a:lnTo>
                <a:lnTo>
                  <a:pt x="1363980" y="96012"/>
                </a:lnTo>
                <a:lnTo>
                  <a:pt x="1365504" y="97536"/>
                </a:lnTo>
                <a:lnTo>
                  <a:pt x="1370076" y="97536"/>
                </a:lnTo>
                <a:lnTo>
                  <a:pt x="1447800" y="52314"/>
                </a:lnTo>
                <a:close/>
              </a:path>
              <a:path w="1454150" h="445135">
                <a:moveTo>
                  <a:pt x="1433954" y="48690"/>
                </a:moveTo>
                <a:lnTo>
                  <a:pt x="1426464" y="44196"/>
                </a:lnTo>
                <a:lnTo>
                  <a:pt x="1394460" y="44196"/>
                </a:lnTo>
                <a:lnTo>
                  <a:pt x="1391412" y="45720"/>
                </a:lnTo>
                <a:lnTo>
                  <a:pt x="1389888" y="48768"/>
                </a:lnTo>
                <a:lnTo>
                  <a:pt x="1391412" y="51816"/>
                </a:lnTo>
                <a:lnTo>
                  <a:pt x="1394460" y="53340"/>
                </a:lnTo>
                <a:lnTo>
                  <a:pt x="1425938" y="53340"/>
                </a:lnTo>
                <a:lnTo>
                  <a:pt x="1433954" y="48690"/>
                </a:lnTo>
                <a:close/>
              </a:path>
              <a:path w="1454150" h="445135">
                <a:moveTo>
                  <a:pt x="1441704" y="53340"/>
                </a:moveTo>
                <a:lnTo>
                  <a:pt x="1433954" y="48690"/>
                </a:lnTo>
                <a:lnTo>
                  <a:pt x="1425938" y="53340"/>
                </a:lnTo>
                <a:lnTo>
                  <a:pt x="1441704" y="53340"/>
                </a:lnTo>
                <a:close/>
              </a:path>
              <a:path w="1454150" h="445135">
                <a:moveTo>
                  <a:pt x="1441704" y="44196"/>
                </a:moveTo>
                <a:lnTo>
                  <a:pt x="1426464" y="44196"/>
                </a:lnTo>
                <a:lnTo>
                  <a:pt x="1433954" y="48690"/>
                </a:lnTo>
                <a:lnTo>
                  <a:pt x="1441704" y="44196"/>
                </a:lnTo>
                <a:close/>
              </a:path>
              <a:path w="1454150" h="445135">
                <a:moveTo>
                  <a:pt x="1447800" y="51816"/>
                </a:moveTo>
                <a:lnTo>
                  <a:pt x="1447800" y="45720"/>
                </a:lnTo>
                <a:lnTo>
                  <a:pt x="1443228" y="44196"/>
                </a:lnTo>
                <a:lnTo>
                  <a:pt x="1441704" y="44196"/>
                </a:lnTo>
                <a:lnTo>
                  <a:pt x="1433954" y="48690"/>
                </a:lnTo>
                <a:lnTo>
                  <a:pt x="1441704" y="53340"/>
                </a:lnTo>
                <a:lnTo>
                  <a:pt x="1443228" y="53340"/>
                </a:lnTo>
                <a:lnTo>
                  <a:pt x="1447800" y="51816"/>
                </a:lnTo>
                <a:close/>
              </a:path>
            </a:pathLst>
          </a:custGeom>
          <a:solidFill>
            <a:srgbClr val="172F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3368628" y="5682847"/>
            <a:ext cx="2905670" cy="178825"/>
          </a:xfrm>
          <a:custGeom>
            <a:avLst/>
            <a:gdLst/>
            <a:ahLst/>
            <a:cxnLst/>
            <a:rect l="l" t="t" r="r" b="b"/>
            <a:pathLst>
              <a:path w="2082164" h="99060">
                <a:moveTo>
                  <a:pt x="417576" y="50292"/>
                </a:moveTo>
                <a:lnTo>
                  <a:pt x="411873" y="46913"/>
                </a:lnTo>
                <a:lnTo>
                  <a:pt x="411480" y="45720"/>
                </a:lnTo>
                <a:lnTo>
                  <a:pt x="409854" y="45720"/>
                </a:lnTo>
                <a:lnTo>
                  <a:pt x="335280" y="1524"/>
                </a:lnTo>
                <a:lnTo>
                  <a:pt x="330708" y="0"/>
                </a:lnTo>
                <a:lnTo>
                  <a:pt x="327660" y="3048"/>
                </a:lnTo>
                <a:lnTo>
                  <a:pt x="327660" y="6096"/>
                </a:lnTo>
                <a:lnTo>
                  <a:pt x="329184" y="9144"/>
                </a:lnTo>
                <a:lnTo>
                  <a:pt x="392137" y="45656"/>
                </a:lnTo>
                <a:lnTo>
                  <a:pt x="4572" y="44196"/>
                </a:lnTo>
                <a:lnTo>
                  <a:pt x="1524" y="44196"/>
                </a:lnTo>
                <a:lnTo>
                  <a:pt x="0" y="48768"/>
                </a:lnTo>
                <a:lnTo>
                  <a:pt x="1524" y="51816"/>
                </a:lnTo>
                <a:lnTo>
                  <a:pt x="4572" y="53340"/>
                </a:lnTo>
                <a:lnTo>
                  <a:pt x="389737" y="54787"/>
                </a:lnTo>
                <a:lnTo>
                  <a:pt x="405384" y="54851"/>
                </a:lnTo>
                <a:lnTo>
                  <a:pt x="408432" y="54864"/>
                </a:lnTo>
                <a:lnTo>
                  <a:pt x="389737" y="54787"/>
                </a:lnTo>
                <a:lnTo>
                  <a:pt x="329184" y="89916"/>
                </a:lnTo>
                <a:lnTo>
                  <a:pt x="327660" y="92964"/>
                </a:lnTo>
                <a:lnTo>
                  <a:pt x="327660" y="96012"/>
                </a:lnTo>
                <a:lnTo>
                  <a:pt x="330708" y="99060"/>
                </a:lnTo>
                <a:lnTo>
                  <a:pt x="333756" y="97536"/>
                </a:lnTo>
                <a:lnTo>
                  <a:pt x="413004" y="52857"/>
                </a:lnTo>
                <a:lnTo>
                  <a:pt x="417576" y="50292"/>
                </a:lnTo>
                <a:close/>
              </a:path>
              <a:path w="2082164" h="99060">
                <a:moveTo>
                  <a:pt x="2081784" y="50292"/>
                </a:moveTo>
                <a:lnTo>
                  <a:pt x="2080260" y="47244"/>
                </a:lnTo>
                <a:lnTo>
                  <a:pt x="2077212" y="45720"/>
                </a:lnTo>
                <a:lnTo>
                  <a:pt x="1689430" y="44246"/>
                </a:lnTo>
                <a:lnTo>
                  <a:pt x="1752600" y="7620"/>
                </a:lnTo>
                <a:lnTo>
                  <a:pt x="1754124" y="6096"/>
                </a:lnTo>
                <a:lnTo>
                  <a:pt x="1754124" y="1524"/>
                </a:lnTo>
                <a:lnTo>
                  <a:pt x="1751076" y="0"/>
                </a:lnTo>
                <a:lnTo>
                  <a:pt x="1748028" y="0"/>
                </a:lnTo>
                <a:lnTo>
                  <a:pt x="1664208" y="48768"/>
                </a:lnTo>
                <a:lnTo>
                  <a:pt x="1668780" y="51473"/>
                </a:lnTo>
                <a:lnTo>
                  <a:pt x="1746504" y="97536"/>
                </a:lnTo>
                <a:lnTo>
                  <a:pt x="1751076" y="97536"/>
                </a:lnTo>
                <a:lnTo>
                  <a:pt x="1754124" y="96012"/>
                </a:lnTo>
                <a:lnTo>
                  <a:pt x="1754124" y="91440"/>
                </a:lnTo>
                <a:lnTo>
                  <a:pt x="1752600" y="88392"/>
                </a:lnTo>
                <a:lnTo>
                  <a:pt x="1692287" y="53403"/>
                </a:lnTo>
                <a:lnTo>
                  <a:pt x="1673352" y="53340"/>
                </a:lnTo>
                <a:lnTo>
                  <a:pt x="1676400" y="53340"/>
                </a:lnTo>
                <a:lnTo>
                  <a:pt x="1692287" y="53403"/>
                </a:lnTo>
                <a:lnTo>
                  <a:pt x="2077212" y="54864"/>
                </a:lnTo>
                <a:lnTo>
                  <a:pt x="2080260" y="53340"/>
                </a:lnTo>
                <a:lnTo>
                  <a:pt x="2081784" y="50292"/>
                </a:lnTo>
                <a:close/>
              </a:path>
            </a:pathLst>
          </a:custGeom>
          <a:solidFill>
            <a:srgbClr val="172F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val 25"/>
          <p:cNvSpPr/>
          <p:nvPr/>
        </p:nvSpPr>
        <p:spPr>
          <a:xfrm>
            <a:off x="8636185" y="4840941"/>
            <a:ext cx="386791" cy="3774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098382" y="4849085"/>
            <a:ext cx="244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Extension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Bundle Manifest (MANIFEST.MF)</a:t>
            </a:r>
          </a:p>
        </p:txBody>
      </p:sp>
      <p:sp>
        <p:nvSpPr>
          <p:cNvPr id="6" name="object 2"/>
          <p:cNvSpPr txBox="1"/>
          <p:nvPr/>
        </p:nvSpPr>
        <p:spPr>
          <a:xfrm>
            <a:off x="993133" y="2182468"/>
            <a:ext cx="7463790" cy="1428596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spcBef>
                <a:spcPts val="1440"/>
              </a:spcBef>
              <a:tabLst>
                <a:tab pos="354965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Located 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at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ourier New"/>
                <a:cs typeface="Courier New"/>
              </a:rPr>
              <a:t>META-INF/MANIFEST.MF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>
              <a:spcBef>
                <a:spcPts val="1345"/>
              </a:spcBef>
              <a:tabLst>
                <a:tab pos="354965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Text file with property-like syntax: </a:t>
            </a:r>
            <a:r>
              <a:rPr sz="2000" spc="-5" dirty="0" smtClean="0">
                <a:solidFill>
                  <a:srgbClr val="22451D"/>
                </a:solidFill>
                <a:latin typeface="Arial"/>
                <a:cs typeface="Arial"/>
              </a:rPr>
              <a:t>Manifest </a:t>
            </a:r>
            <a:r>
              <a:rPr sz="2000" spc="-5" dirty="0">
                <a:solidFill>
                  <a:srgbClr val="22451D"/>
                </a:solidFill>
                <a:latin typeface="Arial"/>
                <a:cs typeface="Arial"/>
              </a:rPr>
              <a:t>headers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with</a:t>
            </a:r>
            <a:r>
              <a:rPr sz="20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values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Declares metadata, public API, dependencies</a:t>
            </a:r>
            <a:r>
              <a:rPr sz="20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etc.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4"/>
          <p:cNvSpPr txBox="1">
            <a:spLocks noGrp="1"/>
          </p:cNvSpPr>
          <p:nvPr>
            <p:ph idx="1"/>
          </p:nvPr>
        </p:nvSpPr>
        <p:spPr>
          <a:xfrm>
            <a:off x="1094508" y="4102843"/>
            <a:ext cx="10259291" cy="20954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80"/>
              </a:spcBef>
            </a:pPr>
            <a:r>
              <a:rPr sz="1600" spc="-5" dirty="0">
                <a:solidFill>
                  <a:srgbClr val="7F0000"/>
                </a:solidFill>
                <a:latin typeface="Courier New"/>
                <a:cs typeface="Courier New"/>
              </a:rPr>
              <a:t>Manifest-Version</a:t>
            </a:r>
            <a:r>
              <a:rPr sz="1600" spc="-5" dirty="0">
                <a:latin typeface="Courier New"/>
                <a:cs typeface="Courier New"/>
              </a:rPr>
              <a:t>: </a:t>
            </a:r>
            <a:r>
              <a:rPr sz="1600" dirty="0">
                <a:latin typeface="Courier New"/>
                <a:cs typeface="Courier New"/>
              </a:rPr>
              <a:t>1.0</a:t>
            </a:r>
          </a:p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600" b="1" spc="-5" dirty="0">
                <a:solidFill>
                  <a:srgbClr val="7F0000"/>
                </a:solidFill>
                <a:latin typeface="Courier New"/>
                <a:cs typeface="Courier New"/>
              </a:rPr>
              <a:t>Bundle-ManifestVersion</a:t>
            </a:r>
            <a:r>
              <a:rPr sz="1600" spc="-5" dirty="0">
                <a:latin typeface="Courier New"/>
                <a:cs typeface="Courier New"/>
              </a:rPr>
              <a:t>: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2</a:t>
            </a:r>
            <a:endParaRPr sz="1600" dirty="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85"/>
              </a:spcBef>
            </a:pPr>
            <a:r>
              <a:rPr sz="1600" b="1" spc="-5" dirty="0">
                <a:solidFill>
                  <a:srgbClr val="7F0000"/>
                </a:solidFill>
                <a:latin typeface="Courier New"/>
                <a:cs typeface="Courier New"/>
              </a:rPr>
              <a:t>Bundle-Name</a:t>
            </a:r>
            <a:r>
              <a:rPr sz="1600" spc="-5" dirty="0">
                <a:latin typeface="Courier New"/>
                <a:cs typeface="Courier New"/>
              </a:rPr>
              <a:t>: </a:t>
            </a:r>
            <a:r>
              <a:rPr lang="en-US" sz="1600" spc="-5" dirty="0" smtClean="0">
                <a:latin typeface="Courier New"/>
                <a:cs typeface="Courier New"/>
              </a:rPr>
              <a:t>RCP Demo plugin</a:t>
            </a:r>
            <a:endParaRPr sz="1600" dirty="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80"/>
              </a:spcBef>
            </a:pPr>
            <a:r>
              <a:rPr sz="1600" b="1" spc="-5" dirty="0">
                <a:solidFill>
                  <a:srgbClr val="7F0000"/>
                </a:solidFill>
                <a:latin typeface="Courier New"/>
                <a:cs typeface="Courier New"/>
              </a:rPr>
              <a:t>Bundle-SymbolicName</a:t>
            </a:r>
            <a:r>
              <a:rPr sz="1600" spc="-5" dirty="0">
                <a:latin typeface="Courier New"/>
                <a:cs typeface="Courier New"/>
              </a:rPr>
              <a:t>: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lang="en-US" sz="1600" spc="-5" dirty="0" err="1" smtClean="0">
                <a:latin typeface="Courier New"/>
                <a:cs typeface="Courier New"/>
              </a:rPr>
              <a:t>com.sab.eclipse.rcp.demo</a:t>
            </a:r>
            <a:endParaRPr sz="1600" dirty="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600" b="1" spc="-5" dirty="0">
                <a:solidFill>
                  <a:srgbClr val="7F0000"/>
                </a:solidFill>
                <a:latin typeface="Courier New"/>
                <a:cs typeface="Courier New"/>
              </a:rPr>
              <a:t>Bundle-Version</a:t>
            </a:r>
            <a:r>
              <a:rPr sz="1600" spc="-5" dirty="0">
                <a:latin typeface="Courier New"/>
                <a:cs typeface="Courier New"/>
              </a:rPr>
              <a:t>: 1.0.0</a:t>
            </a:r>
            <a:endParaRPr sz="1600" dirty="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85"/>
              </a:spcBef>
            </a:pPr>
            <a:r>
              <a:rPr sz="1600" b="1" spc="-5" dirty="0">
                <a:solidFill>
                  <a:srgbClr val="7F0000"/>
                </a:solidFill>
                <a:latin typeface="Courier New"/>
                <a:cs typeface="Courier New"/>
              </a:rPr>
              <a:t>Bundle-Vendor</a:t>
            </a:r>
            <a:r>
              <a:rPr sz="1600" spc="-5" dirty="0">
                <a:latin typeface="Courier New"/>
                <a:cs typeface="Courier New"/>
              </a:rPr>
              <a:t>: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lang="en-US" sz="1600" spc="-5" dirty="0" smtClean="0">
                <a:latin typeface="Courier New"/>
                <a:cs typeface="Courier New"/>
              </a:rPr>
              <a:t>SAB</a:t>
            </a:r>
            <a:endParaRPr sz="1600" dirty="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80"/>
              </a:spcBef>
            </a:pPr>
            <a:r>
              <a:rPr sz="1600" b="1" spc="-5" dirty="0">
                <a:solidFill>
                  <a:srgbClr val="7F0000"/>
                </a:solidFill>
                <a:latin typeface="Courier New"/>
                <a:cs typeface="Courier New"/>
              </a:rPr>
              <a:t>Bundle-RequiredExecutionEnvironment</a:t>
            </a:r>
            <a:r>
              <a:rPr sz="1600" spc="-5" dirty="0">
                <a:latin typeface="Courier New"/>
                <a:cs typeface="Courier New"/>
              </a:rPr>
              <a:t>: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J2SE-1.5</a:t>
            </a:r>
            <a:endParaRPr sz="1600" dirty="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600" b="1" spc="-5" dirty="0">
                <a:solidFill>
                  <a:srgbClr val="7F0000"/>
                </a:solidFill>
                <a:latin typeface="Courier New"/>
                <a:cs typeface="Courier New"/>
              </a:rPr>
              <a:t>Export-Package</a:t>
            </a:r>
            <a:r>
              <a:rPr sz="1600" spc="-5" dirty="0">
                <a:latin typeface="Courier New"/>
                <a:cs typeface="Courier New"/>
              </a:rPr>
              <a:t>:</a:t>
            </a:r>
            <a:r>
              <a:rPr sz="1600" spc="60" dirty="0">
                <a:latin typeface="Courier New"/>
                <a:cs typeface="Courier New"/>
              </a:rPr>
              <a:t> </a:t>
            </a:r>
            <a:r>
              <a:rPr lang="en-US" sz="1600" spc="-5" dirty="0" err="1" smtClean="0">
                <a:latin typeface="Courier New"/>
                <a:cs typeface="Courier New"/>
              </a:rPr>
              <a:t>com.sab.eclipse.rcp.demo</a:t>
            </a:r>
            <a:r>
              <a:rPr lang="en-US" sz="1600" dirty="0" err="1" smtClean="0">
                <a:latin typeface="Courier New"/>
                <a:cs typeface="Courier New"/>
              </a:rPr>
              <a:t>.util</a:t>
            </a:r>
            <a:r>
              <a:rPr sz="1600" spc="-5" dirty="0" err="1" smtClean="0">
                <a:latin typeface="Courier New"/>
                <a:cs typeface="Courier New"/>
              </a:rPr>
              <a:t>;</a:t>
            </a:r>
            <a:r>
              <a:rPr sz="1600" i="1" spc="-5" dirty="0" err="1" smtClean="0">
                <a:solidFill>
                  <a:srgbClr val="7F7F00"/>
                </a:solidFill>
                <a:latin typeface="Courier New"/>
                <a:cs typeface="Courier New"/>
              </a:rPr>
              <a:t>version</a:t>
            </a:r>
            <a:r>
              <a:rPr sz="1600" spc="-5" dirty="0">
                <a:latin typeface="Courier New"/>
                <a:cs typeface="Courier New"/>
              </a:rPr>
              <a:t>="1.0.0"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0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How does a plugin look-like?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»	</a:t>
            </a:r>
            <a:r>
              <a:rPr sz="2000" spc="-5" dirty="0">
                <a:latin typeface="Arial"/>
                <a:cs typeface="Arial"/>
              </a:rPr>
              <a:t>Plug-ins are common </a:t>
            </a:r>
            <a:r>
              <a:rPr sz="2000" dirty="0">
                <a:solidFill>
                  <a:srgbClr val="22451D"/>
                </a:solidFill>
                <a:latin typeface="Arial"/>
                <a:cs typeface="Arial"/>
              </a:rPr>
              <a:t>JAR</a:t>
            </a:r>
            <a:r>
              <a:rPr sz="2000" spc="-40" dirty="0">
                <a:solidFill>
                  <a:srgbClr val="22451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2451D"/>
                </a:solidFill>
                <a:latin typeface="Arial"/>
                <a:cs typeface="Arial"/>
              </a:rPr>
              <a:t>archives</a:t>
            </a:r>
            <a:r>
              <a:rPr sz="2000" dirty="0">
                <a:latin typeface="Arial"/>
                <a:cs typeface="Arial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»	</a:t>
            </a:r>
            <a:r>
              <a:rPr sz="2000" spc="-10" dirty="0">
                <a:latin typeface="Arial"/>
                <a:cs typeface="Arial"/>
              </a:rPr>
              <a:t>... </a:t>
            </a:r>
            <a:r>
              <a:rPr sz="2000" spc="-5" dirty="0">
                <a:latin typeface="Arial"/>
                <a:cs typeface="Arial"/>
              </a:rPr>
              <a:t>contain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22451D"/>
                </a:solidFill>
                <a:latin typeface="Arial"/>
                <a:cs typeface="Arial"/>
              </a:rPr>
              <a:t>bundle manifest (</a:t>
            </a:r>
            <a:r>
              <a:rPr sz="2000" spc="-5" dirty="0">
                <a:latin typeface="Courier New"/>
                <a:cs typeface="Courier New"/>
              </a:rPr>
              <a:t>MANIFEST.MF</a:t>
            </a:r>
            <a:r>
              <a:rPr sz="2000" spc="-5" dirty="0">
                <a:solidFill>
                  <a:srgbClr val="22451D"/>
                </a:solidFill>
                <a:latin typeface="Arial"/>
                <a:cs typeface="Arial"/>
              </a:rPr>
              <a:t>)</a:t>
            </a:r>
            <a:r>
              <a:rPr sz="2000" spc="-30" dirty="0">
                <a:solidFill>
                  <a:srgbClr val="22451D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»	</a:t>
            </a:r>
            <a:r>
              <a:rPr sz="2000" spc="-10" dirty="0">
                <a:latin typeface="Arial"/>
                <a:cs typeface="Arial"/>
              </a:rPr>
              <a:t>... </a:t>
            </a:r>
            <a:r>
              <a:rPr sz="2000" dirty="0">
                <a:latin typeface="Arial"/>
                <a:cs typeface="Arial"/>
              </a:rPr>
              <a:t>may </a:t>
            </a:r>
            <a:r>
              <a:rPr sz="2000" spc="-5" dirty="0">
                <a:latin typeface="Arial"/>
                <a:cs typeface="Arial"/>
              </a:rPr>
              <a:t>contain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22451D"/>
                </a:solidFill>
                <a:latin typeface="Arial"/>
                <a:cs typeface="Arial"/>
              </a:rPr>
              <a:t>plug-in manifest</a:t>
            </a:r>
            <a:r>
              <a:rPr sz="2000" spc="-50" dirty="0">
                <a:solidFill>
                  <a:srgbClr val="22451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2451D"/>
                </a:solidFill>
                <a:latin typeface="Arial"/>
                <a:cs typeface="Arial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plugin.xml</a:t>
            </a:r>
            <a:r>
              <a:rPr sz="2000" spc="-5" dirty="0">
                <a:solidFill>
                  <a:srgbClr val="22451D"/>
                </a:solidFill>
                <a:latin typeface="Arial"/>
                <a:cs typeface="Arial"/>
              </a:rPr>
              <a:t>)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477816" y="3343655"/>
            <a:ext cx="5421748" cy="26415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7556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The Workbench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02782" cy="4503136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object 3"/>
          <p:cNvGrpSpPr/>
          <p:nvPr/>
        </p:nvGrpSpPr>
        <p:grpSpPr>
          <a:xfrm>
            <a:off x="1603972" y="1767003"/>
            <a:ext cx="7540027" cy="4561758"/>
            <a:chOff x="1603972" y="1767003"/>
            <a:chExt cx="7540027" cy="4561758"/>
          </a:xfrm>
        </p:grpSpPr>
        <p:sp>
          <p:nvSpPr>
            <p:cNvPr id="5" name="object 4"/>
            <p:cNvSpPr/>
            <p:nvPr/>
          </p:nvSpPr>
          <p:spPr>
            <a:xfrm>
              <a:off x="1603972" y="1767003"/>
              <a:ext cx="7540027" cy="45617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6399276" y="2037588"/>
              <a:ext cx="1112520" cy="696595"/>
            </a:xfrm>
            <a:custGeom>
              <a:avLst/>
              <a:gdLst/>
              <a:ahLst/>
              <a:cxnLst/>
              <a:rect l="l" t="t" r="r" b="b"/>
              <a:pathLst>
                <a:path w="1112520" h="696594">
                  <a:moveTo>
                    <a:pt x="54864" y="612648"/>
                  </a:moveTo>
                  <a:lnTo>
                    <a:pt x="51816" y="609600"/>
                  </a:lnTo>
                  <a:lnTo>
                    <a:pt x="48768" y="609600"/>
                  </a:lnTo>
                  <a:lnTo>
                    <a:pt x="45720" y="611124"/>
                  </a:lnTo>
                  <a:lnTo>
                    <a:pt x="0" y="696468"/>
                  </a:lnTo>
                  <a:lnTo>
                    <a:pt x="4572" y="696325"/>
                  </a:lnTo>
                  <a:lnTo>
                    <a:pt x="4572" y="690372"/>
                  </a:lnTo>
                  <a:lnTo>
                    <a:pt x="6096" y="687324"/>
                  </a:lnTo>
                  <a:lnTo>
                    <a:pt x="22727" y="676920"/>
                  </a:lnTo>
                  <a:lnTo>
                    <a:pt x="54864" y="612648"/>
                  </a:lnTo>
                  <a:close/>
                </a:path>
                <a:path w="1112520" h="696594">
                  <a:moveTo>
                    <a:pt x="22727" y="676920"/>
                  </a:moveTo>
                  <a:lnTo>
                    <a:pt x="6096" y="687324"/>
                  </a:lnTo>
                  <a:lnTo>
                    <a:pt x="4572" y="690372"/>
                  </a:lnTo>
                  <a:lnTo>
                    <a:pt x="4572" y="694944"/>
                  </a:lnTo>
                  <a:lnTo>
                    <a:pt x="7171" y="696243"/>
                  </a:lnTo>
                  <a:lnTo>
                    <a:pt x="9144" y="696182"/>
                  </a:lnTo>
                  <a:lnTo>
                    <a:pt x="9144" y="687324"/>
                  </a:lnTo>
                  <a:lnTo>
                    <a:pt x="17673" y="687029"/>
                  </a:lnTo>
                  <a:lnTo>
                    <a:pt x="22727" y="676920"/>
                  </a:lnTo>
                  <a:close/>
                </a:path>
                <a:path w="1112520" h="696594">
                  <a:moveTo>
                    <a:pt x="7171" y="696243"/>
                  </a:moveTo>
                  <a:lnTo>
                    <a:pt x="4572" y="694944"/>
                  </a:lnTo>
                  <a:lnTo>
                    <a:pt x="4572" y="696325"/>
                  </a:lnTo>
                  <a:lnTo>
                    <a:pt x="7171" y="696243"/>
                  </a:lnTo>
                  <a:close/>
                </a:path>
                <a:path w="1112520" h="696594">
                  <a:moveTo>
                    <a:pt x="11228" y="696117"/>
                  </a:moveTo>
                  <a:lnTo>
                    <a:pt x="7171" y="696243"/>
                  </a:lnTo>
                  <a:lnTo>
                    <a:pt x="7620" y="696468"/>
                  </a:lnTo>
                  <a:lnTo>
                    <a:pt x="10668" y="696468"/>
                  </a:lnTo>
                  <a:lnTo>
                    <a:pt x="11228" y="696117"/>
                  </a:lnTo>
                  <a:close/>
                </a:path>
                <a:path w="1112520" h="696594">
                  <a:moveTo>
                    <a:pt x="17673" y="687029"/>
                  </a:moveTo>
                  <a:lnTo>
                    <a:pt x="9144" y="687324"/>
                  </a:lnTo>
                  <a:lnTo>
                    <a:pt x="13548" y="694664"/>
                  </a:lnTo>
                  <a:lnTo>
                    <a:pt x="13995" y="694384"/>
                  </a:lnTo>
                  <a:lnTo>
                    <a:pt x="17673" y="687029"/>
                  </a:lnTo>
                  <a:close/>
                </a:path>
                <a:path w="1112520" h="696594">
                  <a:moveTo>
                    <a:pt x="13548" y="694664"/>
                  </a:moveTo>
                  <a:lnTo>
                    <a:pt x="9144" y="687324"/>
                  </a:lnTo>
                  <a:lnTo>
                    <a:pt x="9144" y="696182"/>
                  </a:lnTo>
                  <a:lnTo>
                    <a:pt x="11228" y="696117"/>
                  </a:lnTo>
                  <a:lnTo>
                    <a:pt x="13548" y="694664"/>
                  </a:lnTo>
                  <a:close/>
                </a:path>
                <a:path w="1112520" h="696594">
                  <a:moveTo>
                    <a:pt x="102108" y="688848"/>
                  </a:moveTo>
                  <a:lnTo>
                    <a:pt x="100584" y="685800"/>
                  </a:lnTo>
                  <a:lnTo>
                    <a:pt x="97536" y="684276"/>
                  </a:lnTo>
                  <a:lnTo>
                    <a:pt x="26214" y="686735"/>
                  </a:lnTo>
                  <a:lnTo>
                    <a:pt x="13995" y="694384"/>
                  </a:lnTo>
                  <a:lnTo>
                    <a:pt x="13716" y="694944"/>
                  </a:lnTo>
                  <a:lnTo>
                    <a:pt x="13548" y="694664"/>
                  </a:lnTo>
                  <a:lnTo>
                    <a:pt x="11228" y="696117"/>
                  </a:lnTo>
                  <a:lnTo>
                    <a:pt x="97536" y="693420"/>
                  </a:lnTo>
                  <a:lnTo>
                    <a:pt x="100584" y="691896"/>
                  </a:lnTo>
                  <a:lnTo>
                    <a:pt x="102108" y="688848"/>
                  </a:lnTo>
                  <a:close/>
                </a:path>
                <a:path w="1112520" h="696594">
                  <a:moveTo>
                    <a:pt x="13995" y="694384"/>
                  </a:moveTo>
                  <a:lnTo>
                    <a:pt x="13548" y="694664"/>
                  </a:lnTo>
                  <a:lnTo>
                    <a:pt x="13716" y="694944"/>
                  </a:lnTo>
                  <a:lnTo>
                    <a:pt x="13995" y="694384"/>
                  </a:lnTo>
                  <a:close/>
                </a:path>
                <a:path w="1112520" h="696594">
                  <a:moveTo>
                    <a:pt x="26214" y="686735"/>
                  </a:moveTo>
                  <a:lnTo>
                    <a:pt x="17673" y="687029"/>
                  </a:lnTo>
                  <a:lnTo>
                    <a:pt x="13995" y="694384"/>
                  </a:lnTo>
                  <a:lnTo>
                    <a:pt x="26214" y="686735"/>
                  </a:lnTo>
                  <a:close/>
                </a:path>
                <a:path w="1112520" h="696594">
                  <a:moveTo>
                    <a:pt x="1112520" y="4572"/>
                  </a:moveTo>
                  <a:lnTo>
                    <a:pt x="1112520" y="1524"/>
                  </a:lnTo>
                  <a:lnTo>
                    <a:pt x="1109472" y="0"/>
                  </a:lnTo>
                  <a:lnTo>
                    <a:pt x="1104900" y="0"/>
                  </a:lnTo>
                  <a:lnTo>
                    <a:pt x="22727" y="676920"/>
                  </a:lnTo>
                  <a:lnTo>
                    <a:pt x="17673" y="687029"/>
                  </a:lnTo>
                  <a:lnTo>
                    <a:pt x="26214" y="686735"/>
                  </a:lnTo>
                  <a:lnTo>
                    <a:pt x="1110996" y="7620"/>
                  </a:lnTo>
                  <a:lnTo>
                    <a:pt x="1112520" y="4572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6"/>
          <p:cNvSpPr txBox="1"/>
          <p:nvPr/>
        </p:nvSpPr>
        <p:spPr>
          <a:xfrm>
            <a:off x="9240982" y="5090896"/>
            <a:ext cx="22987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Source: Eclipse Help,  Eclipse Public License  Version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1.0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2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838200" y="827915"/>
            <a:ext cx="10515600" cy="3999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/>
            <a:r>
              <a:rPr sz="2800" kern="0" dirty="0">
                <a:solidFill>
                  <a:srgbClr val="4538A8"/>
                </a:solidFill>
                <a:latin typeface="Arial"/>
                <a:cs typeface="Arial"/>
              </a:rPr>
              <a:t>How can the Workbench be configured?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»	The </a:t>
            </a:r>
            <a:r>
              <a:rPr sz="2000" spc="-5" dirty="0">
                <a:latin typeface="Arial"/>
                <a:cs typeface="Arial"/>
              </a:rPr>
              <a:t>workbench is created internally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RCP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»	You </a:t>
            </a:r>
            <a:r>
              <a:rPr sz="2000" spc="-5" dirty="0">
                <a:latin typeface="Arial"/>
                <a:cs typeface="Arial"/>
              </a:rPr>
              <a:t>can </a:t>
            </a:r>
            <a:r>
              <a:rPr sz="2000" dirty="0">
                <a:solidFill>
                  <a:srgbClr val="22451D"/>
                </a:solidFill>
                <a:latin typeface="Arial"/>
                <a:cs typeface="Arial"/>
              </a:rPr>
              <a:t>advise </a:t>
            </a:r>
            <a:r>
              <a:rPr sz="2000" spc="-5" dirty="0">
                <a:latin typeface="Arial"/>
                <a:cs typeface="Arial"/>
              </a:rPr>
              <a:t>this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Workbench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advisor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Workbench window advisor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Action bar advisor: Since 3.3 better use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commands!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77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IApplication</a:t>
            </a:r>
            <a:r>
              <a:rPr lang="en-US" dirty="0" smtClean="0"/>
              <a:t> </a:t>
            </a:r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and Workbench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program - A RCP main application class implements the interface "</a:t>
            </a:r>
            <a:r>
              <a:rPr lang="en-US" dirty="0" err="1"/>
              <a:t>IApplication</a:t>
            </a:r>
            <a:r>
              <a:rPr lang="en-US" dirty="0"/>
              <a:t>". This class can be viewed as the equivalent to the main method for standard Java application. Eclipse expects that the application class is defined via the extension point "</a:t>
            </a:r>
            <a:r>
              <a:rPr lang="en-US" dirty="0" err="1"/>
              <a:t>org.eclipse.core.runtime.application</a:t>
            </a:r>
            <a:r>
              <a:rPr lang="en-US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5848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History of the Eclipse framework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Eclipse IDE version 2.0 started as a modular and extensible IDE application. The Eclipse 3.0 version from 2004 allowed building stand-alone applications based on same framework.</a:t>
            </a:r>
          </a:p>
          <a:p>
            <a:r>
              <a:rPr lang="en-US" dirty="0"/>
              <a:t>At this point, the term </a:t>
            </a:r>
            <a:r>
              <a:rPr lang="en-US" i="1" dirty="0"/>
              <a:t>Eclipse RCP</a:t>
            </a:r>
            <a:r>
              <a:rPr lang="en-US" dirty="0"/>
              <a:t> (</a:t>
            </a:r>
            <a:r>
              <a:rPr lang="en-US" i="1" dirty="0"/>
              <a:t>Eclipse Rich Client Platform</a:t>
            </a:r>
            <a:r>
              <a:rPr lang="en-US" dirty="0"/>
              <a:t>) was coined. It means that the Eclipse framework is used to create feature-rich stand-alone desktop applications.</a:t>
            </a:r>
          </a:p>
          <a:p>
            <a:r>
              <a:rPr lang="en-US" dirty="0"/>
              <a:t>The release of Eclipse in version 4.x simplified and unified the Eclipse programming model. It is based on state-of-the-art technologies, like dependency injection and declarative styling via CSS files.</a:t>
            </a:r>
          </a:p>
          <a:p>
            <a:r>
              <a:rPr lang="en-US" dirty="0"/>
              <a:t>The Eclipse IDE can be viewed as a special Eclipse application with the focus on supporting software development. For example, the Java development tools (JDT) provide the functionality to develop Java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Start and Stop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start () method in the Application class is where the eclipse / RCP application starts the execution .</a:t>
            </a:r>
          </a:p>
          <a:p>
            <a:r>
              <a:rPr lang="en-US" dirty="0" smtClean="0"/>
              <a:t>The start method creates the Display Thread and calls the Platform API to create the Workbench.</a:t>
            </a:r>
          </a:p>
          <a:p>
            <a:r>
              <a:rPr lang="en-US" dirty="0" smtClean="0"/>
              <a:t>The Workbench class calls the Workbench Advisor APIs to initialize the application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790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The Workbench Advisor ...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»	</a:t>
            </a:r>
            <a:r>
              <a:rPr sz="2000" spc="-10" dirty="0">
                <a:latin typeface="Arial"/>
                <a:cs typeface="Arial"/>
              </a:rPr>
              <a:t>... </a:t>
            </a:r>
            <a:r>
              <a:rPr sz="2000" spc="-5" dirty="0">
                <a:latin typeface="Arial"/>
                <a:cs typeface="Arial"/>
              </a:rPr>
              <a:t>defines the </a:t>
            </a:r>
            <a:r>
              <a:rPr sz="2000" spc="-5" dirty="0">
                <a:solidFill>
                  <a:srgbClr val="22451D"/>
                </a:solidFill>
                <a:latin typeface="Arial"/>
                <a:cs typeface="Arial"/>
              </a:rPr>
              <a:t>default perspective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the workbench: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96" y="2350255"/>
            <a:ext cx="6517189" cy="688908"/>
          </a:xfrm>
          <a:prstGeom prst="rect">
            <a:avLst/>
          </a:prstGeom>
        </p:spPr>
      </p:pic>
      <p:sp>
        <p:nvSpPr>
          <p:cNvPr id="6" name="object 3"/>
          <p:cNvSpPr txBox="1"/>
          <p:nvPr/>
        </p:nvSpPr>
        <p:spPr>
          <a:xfrm>
            <a:off x="1020848" y="3174100"/>
            <a:ext cx="7816850" cy="13931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spcBef>
                <a:spcPts val="780"/>
              </a:spcBef>
              <a:tabLst>
                <a:tab pos="354965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2000" spc="-10" dirty="0">
                <a:solidFill>
                  <a:prstClr val="black"/>
                </a:solidFill>
                <a:latin typeface="Arial"/>
                <a:cs typeface="Arial"/>
              </a:rPr>
              <a:t>...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activates the s</a:t>
            </a:r>
            <a:r>
              <a:rPr sz="2000" spc="-5" dirty="0">
                <a:solidFill>
                  <a:srgbClr val="22451D"/>
                </a:solidFill>
                <a:latin typeface="Arial"/>
                <a:cs typeface="Arial"/>
              </a:rPr>
              <a:t>ave-and-restore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behavior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workbench: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265">
              <a:spcBef>
                <a:spcPts val="605"/>
              </a:spcBef>
              <a:tabLst>
                <a:tab pos="756285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»	Window size, position etc. are restored on</a:t>
            </a:r>
            <a:r>
              <a:rPr spc="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reopening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756285" marR="5080" indent="-287020">
              <a:spcBef>
                <a:spcPts val="600"/>
              </a:spcBef>
              <a:tabLst>
                <a:tab pos="756285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data is persisted between sessions in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applcation’s workspace  data dir (see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run configuration, „Main“</a:t>
            </a:r>
            <a:r>
              <a:rPr spc="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tab)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43" y="4702227"/>
            <a:ext cx="8151058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838200" y="806371"/>
            <a:ext cx="105156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kern="0" dirty="0">
                <a:solidFill>
                  <a:srgbClr val="4538A8"/>
                </a:solidFill>
                <a:latin typeface="Arial"/>
                <a:cs typeface="Arial"/>
              </a:rPr>
              <a:t>The Workbench Window Advisor ...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»	</a:t>
            </a:r>
            <a:r>
              <a:rPr sz="2000" spc="-10" dirty="0">
                <a:latin typeface="Arial"/>
                <a:cs typeface="Arial"/>
              </a:rPr>
              <a:t>... </a:t>
            </a:r>
            <a:r>
              <a:rPr sz="2000" spc="-5" dirty="0">
                <a:latin typeface="Arial"/>
                <a:cs typeface="Arial"/>
              </a:rPr>
              <a:t>configures the workbench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window:</a:t>
            </a:r>
          </a:p>
          <a:p>
            <a:pPr marL="469265">
              <a:lnSpc>
                <a:spcPct val="100000"/>
              </a:lnSpc>
              <a:spcBef>
                <a:spcPts val="605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Window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</a:p>
          <a:p>
            <a:pPr marL="469265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Window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title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Visibility of menu bar, toolbars, status bar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221825" y="3707613"/>
            <a:ext cx="8448648" cy="1821653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80"/>
              </a:spcBef>
            </a:pPr>
            <a:r>
              <a:rPr sz="1600" spc="-5" dirty="0">
                <a:solidFill>
                  <a:srgbClr val="636363"/>
                </a:solidFill>
                <a:latin typeface="Courier New"/>
                <a:cs typeface="Courier New"/>
              </a:rPr>
              <a:t>@Override</a:t>
            </a:r>
            <a:endParaRPr sz="1600" dirty="0">
              <a:latin typeface="Courier New"/>
              <a:cs typeface="Courier New"/>
            </a:endParaRPr>
          </a:p>
          <a:p>
            <a:pPr marL="584835" marR="156845" indent="-487680">
              <a:lnSpc>
                <a:spcPct val="104099"/>
              </a:lnSpc>
              <a:spcBef>
                <a:spcPts val="10"/>
              </a:spcBef>
            </a:pP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public void </a:t>
            </a:r>
            <a:r>
              <a:rPr sz="1600" spc="-5" dirty="0">
                <a:latin typeface="Courier New"/>
                <a:cs typeface="Courier New"/>
              </a:rPr>
              <a:t>preWindowOpen() {  getWindowConfigurer().setInitialSize(</a:t>
            </a: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new </a:t>
            </a:r>
            <a:r>
              <a:rPr sz="1600" spc="-5" dirty="0">
                <a:latin typeface="Courier New"/>
                <a:cs typeface="Courier New"/>
              </a:rPr>
              <a:t>Point(400, 300));  getWindowConfigurer().setShowCoolBar(</a:t>
            </a: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false</a:t>
            </a:r>
            <a:r>
              <a:rPr sz="1600" spc="-5" dirty="0">
                <a:latin typeface="Courier New"/>
                <a:cs typeface="Courier New"/>
              </a:rPr>
              <a:t>);  getWindowConfigurer().setShowStatusLine(</a:t>
            </a:r>
            <a:r>
              <a:rPr sz="1600" b="1" spc="-5" dirty="0">
                <a:solidFill>
                  <a:srgbClr val="7E0054"/>
                </a:solidFill>
                <a:latin typeface="Courier New"/>
                <a:cs typeface="Courier New"/>
              </a:rPr>
              <a:t>false</a:t>
            </a:r>
            <a:r>
              <a:rPr sz="1600" spc="-5" dirty="0">
                <a:latin typeface="Courier New"/>
                <a:cs typeface="Courier New"/>
              </a:rPr>
              <a:t>);  getWindowConfigurer().</a:t>
            </a:r>
            <a:r>
              <a:rPr sz="1600" spc="-5" dirty="0" err="1">
                <a:latin typeface="Courier New"/>
                <a:cs typeface="Courier New"/>
              </a:rPr>
              <a:t>setTitle</a:t>
            </a:r>
            <a:r>
              <a:rPr sz="1600" spc="-5" smtClean="0">
                <a:latin typeface="Courier New"/>
                <a:cs typeface="Courier New"/>
              </a:rPr>
              <a:t>(</a:t>
            </a:r>
            <a:r>
              <a:rPr sz="1600" spc="-5" smtClean="0">
                <a:solidFill>
                  <a:srgbClr val="2900FF"/>
                </a:solidFill>
                <a:latin typeface="Courier New"/>
                <a:cs typeface="Courier New"/>
              </a:rPr>
              <a:t>"</a:t>
            </a:r>
            <a:r>
              <a:rPr lang="en-US" sz="1600" spc="-5" smtClean="0">
                <a:solidFill>
                  <a:srgbClr val="2900FF"/>
                </a:solidFill>
                <a:latin typeface="Courier New"/>
                <a:cs typeface="Courier New"/>
              </a:rPr>
              <a:t>Hello RCP</a:t>
            </a:r>
            <a:r>
              <a:rPr sz="1600" spc="-5" smtClean="0">
                <a:solidFill>
                  <a:srgbClr val="2900FF"/>
                </a:solidFill>
                <a:latin typeface="Courier New"/>
                <a:cs typeface="Courier New"/>
              </a:rPr>
              <a:t>"</a:t>
            </a:r>
            <a:r>
              <a:rPr sz="1600" spc="-5" smtClean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8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293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Task to Create a Hello World RCP application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738153" y="3074126"/>
            <a:ext cx="4935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Demonstration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Create a Hello World Application</a:t>
            </a:r>
          </a:p>
        </p:txBody>
      </p:sp>
      <p:sp>
        <p:nvSpPr>
          <p:cNvPr id="5" name="object 7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993127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2000" dirty="0" smtClean="0">
                <a:latin typeface="Arial"/>
                <a:cs typeface="Arial"/>
              </a:rPr>
              <a:t>»</a:t>
            </a:r>
            <a:r>
              <a:rPr lang="en-US" sz="2000" dirty="0" smtClean="0">
                <a:latin typeface="Arial"/>
                <a:cs typeface="Arial"/>
              </a:rPr>
              <a:t>     </a:t>
            </a:r>
            <a:r>
              <a:rPr sz="2000" spc="-5" dirty="0" smtClean="0">
                <a:latin typeface="Arial"/>
                <a:cs typeface="Arial"/>
              </a:rPr>
              <a:t>Step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1:</a:t>
            </a:r>
          </a:p>
          <a:p>
            <a:pPr marL="469265">
              <a:lnSpc>
                <a:spcPct val="100000"/>
              </a:lnSpc>
              <a:spcBef>
                <a:spcPts val="605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Use the “New” wizard </a:t>
            </a:r>
            <a:r>
              <a:rPr sz="1800" dirty="0">
                <a:latin typeface="Arial"/>
                <a:cs typeface="Arial"/>
              </a:rPr>
              <a:t>to create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“Plug-in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Project”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Enter </a:t>
            </a:r>
            <a:r>
              <a:rPr sz="1800" spc="-5" dirty="0" smtClean="0">
                <a:latin typeface="Arial"/>
                <a:cs typeface="Arial"/>
              </a:rPr>
              <a:t>“</a:t>
            </a:r>
            <a:r>
              <a:rPr lang="en-US" sz="1600" spc="-5" dirty="0" err="1" smtClean="0">
                <a:latin typeface="Courier New"/>
                <a:cs typeface="Courier New"/>
              </a:rPr>
              <a:t>com.sabir.training.rcp.first</a:t>
            </a:r>
            <a:r>
              <a:rPr sz="1800" spc="-5" dirty="0" smtClean="0">
                <a:latin typeface="Arial"/>
                <a:cs typeface="Arial"/>
              </a:rPr>
              <a:t>” </a:t>
            </a:r>
            <a:r>
              <a:rPr sz="1800" spc="-5" dirty="0">
                <a:latin typeface="Arial"/>
                <a:cs typeface="Arial"/>
              </a:rPr>
              <a:t>as project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80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Uncheck “Generate an activator</a:t>
            </a:r>
            <a:r>
              <a:rPr sz="1800" dirty="0">
                <a:latin typeface="Arial"/>
                <a:cs typeface="Arial"/>
              </a:rPr>
              <a:t> ...”</a:t>
            </a:r>
          </a:p>
          <a:p>
            <a:pPr marL="469265">
              <a:lnSpc>
                <a:spcPct val="100000"/>
              </a:lnSpc>
              <a:spcBef>
                <a:spcPts val="615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Select “Yes” for “Would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like </a:t>
            </a:r>
            <a:r>
              <a:rPr sz="1800" dirty="0">
                <a:latin typeface="Arial"/>
                <a:cs typeface="Arial"/>
              </a:rPr>
              <a:t>... </a:t>
            </a:r>
            <a:r>
              <a:rPr sz="1800" spc="-5" dirty="0">
                <a:latin typeface="Arial"/>
                <a:cs typeface="Arial"/>
              </a:rPr>
              <a:t>rich client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application?”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Select the “Hello RCP”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template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»	Enter “Hello </a:t>
            </a:r>
            <a:r>
              <a:rPr sz="1800" spc="-10" dirty="0">
                <a:latin typeface="Arial"/>
                <a:cs typeface="Arial"/>
              </a:rPr>
              <a:t>world!” </a:t>
            </a:r>
            <a:r>
              <a:rPr sz="1800" spc="-5" dirty="0">
                <a:latin typeface="Arial"/>
                <a:cs typeface="Arial"/>
              </a:rPr>
              <a:t>as the “Application window title” and </a:t>
            </a:r>
            <a:r>
              <a:rPr sz="1800" dirty="0">
                <a:latin typeface="Arial"/>
                <a:cs typeface="Arial"/>
              </a:rPr>
              <a:t>click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“Finish”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»	</a:t>
            </a:r>
            <a:r>
              <a:rPr sz="2000" spc="-5" dirty="0">
                <a:latin typeface="Arial"/>
                <a:cs typeface="Arial"/>
              </a:rPr>
              <a:t>Step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2:</a:t>
            </a:r>
          </a:p>
        </p:txBody>
      </p:sp>
      <p:sp>
        <p:nvSpPr>
          <p:cNvPr id="7" name="object 8"/>
          <p:cNvSpPr txBox="1"/>
          <p:nvPr/>
        </p:nvSpPr>
        <p:spPr>
          <a:xfrm>
            <a:off x="1467750" y="4953689"/>
            <a:ext cx="70666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800" spc="-5" dirty="0">
                <a:latin typeface="Arial"/>
                <a:cs typeface="Arial"/>
              </a:rPr>
              <a:t>»	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manifest editor </a:t>
            </a:r>
            <a:r>
              <a:rPr sz="1800" spc="-10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open: Click the </a:t>
            </a:r>
            <a:r>
              <a:rPr sz="1800" spc="-5" dirty="0" smtClean="0">
                <a:latin typeface="Arial"/>
                <a:cs typeface="Arial"/>
              </a:rPr>
              <a:t>icon</a:t>
            </a:r>
            <a:r>
              <a:rPr lang="en-US" sz="1800" spc="-5" dirty="0" smtClean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  </a:t>
            </a:r>
            <a:r>
              <a:rPr lang="en-US" sz="1800" spc="-5" dirty="0" smtClean="0">
                <a:latin typeface="Arial"/>
                <a:cs typeface="Arial"/>
              </a:rPr>
              <a:t>  or the link “Launch the </a:t>
            </a:r>
            <a:r>
              <a:rPr sz="1800" spc="-5" dirty="0" smtClean="0">
                <a:latin typeface="Arial"/>
                <a:cs typeface="Arial"/>
              </a:rPr>
              <a:t>Eclipse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6174377" y="5014912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4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Introduction to Extension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Extension-points </a:t>
            </a:r>
            <a:r>
              <a:rPr lang="en-US" dirty="0"/>
              <a:t>define interfaces for other plug-ins to contribute functionality (code and non-code).</a:t>
            </a:r>
          </a:p>
          <a:p>
            <a:r>
              <a:rPr lang="en-US" dirty="0"/>
              <a:t>They are defined in the </a:t>
            </a:r>
            <a:r>
              <a:rPr lang="en-US" i="1" dirty="0"/>
              <a:t>plugin.xml</a:t>
            </a:r>
            <a:r>
              <a:rPr lang="en-US" dirty="0"/>
              <a:t> file, which must be in the root directory of your plug-in project.</a:t>
            </a:r>
          </a:p>
          <a:p>
            <a:r>
              <a:rPr lang="en-US" dirty="0"/>
              <a:t>Existing extensions (contributions) are collected during the start of an Eclipse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Extension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Extension registry is where the Platform keeps a description of the extensions defined by a plugin. </a:t>
            </a:r>
          </a:p>
          <a:p>
            <a:r>
              <a:rPr lang="en-US" dirty="0" smtClean="0"/>
              <a:t>The extensions are internally loaded by the eclipse framework during the start of the application or on occurrence of an event , the </a:t>
            </a:r>
            <a:r>
              <a:rPr lang="en-US" dirty="0" err="1" smtClean="0"/>
              <a:t>PlatformUI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can be called to get the extensions and invoke the function attached to the extension.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15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What is a Perspective?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»	A </a:t>
            </a:r>
            <a:r>
              <a:rPr sz="2000" spc="-5" dirty="0">
                <a:latin typeface="Arial"/>
                <a:cs typeface="Arial"/>
              </a:rPr>
              <a:t>Perspective </a:t>
            </a:r>
            <a:r>
              <a:rPr sz="2000" spc="-5" dirty="0">
                <a:solidFill>
                  <a:srgbClr val="22451D"/>
                </a:solidFill>
                <a:latin typeface="Arial"/>
                <a:cs typeface="Arial"/>
              </a:rPr>
              <a:t>arranges workbench </a:t>
            </a:r>
            <a:r>
              <a:rPr sz="2000" spc="-10" dirty="0">
                <a:solidFill>
                  <a:srgbClr val="22451D"/>
                </a:solidFill>
                <a:latin typeface="Arial"/>
                <a:cs typeface="Arial"/>
              </a:rPr>
              <a:t>parts </a:t>
            </a:r>
            <a:r>
              <a:rPr sz="2000" dirty="0">
                <a:latin typeface="Arial"/>
                <a:cs typeface="Arial"/>
              </a:rPr>
              <a:t>(Views </a:t>
            </a:r>
            <a:r>
              <a:rPr sz="2000" spc="-5" dirty="0">
                <a:latin typeface="Arial"/>
                <a:cs typeface="Arial"/>
              </a:rPr>
              <a:t>and Editors)</a:t>
            </a:r>
            <a:endParaRPr sz="2000" dirty="0">
              <a:latin typeface="Arial"/>
              <a:cs typeface="Arial"/>
            </a:endParaRPr>
          </a:p>
          <a:p>
            <a:pPr marL="355600" marR="74930" indent="-3429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»	</a:t>
            </a:r>
            <a:r>
              <a:rPr sz="2000" spc="-5" dirty="0">
                <a:latin typeface="Arial"/>
                <a:cs typeface="Arial"/>
              </a:rPr>
              <a:t>Perspectives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typically </a:t>
            </a:r>
            <a:r>
              <a:rPr sz="2000" dirty="0">
                <a:latin typeface="Arial"/>
                <a:cs typeface="Arial"/>
              </a:rPr>
              <a:t>used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"bundling"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role-specific  functionalities, e.g. </a:t>
            </a:r>
            <a:r>
              <a:rPr sz="2000" dirty="0">
                <a:latin typeface="Arial"/>
                <a:cs typeface="Arial"/>
              </a:rPr>
              <a:t>end </a:t>
            </a:r>
            <a:r>
              <a:rPr sz="2000" spc="-5" dirty="0">
                <a:latin typeface="Arial"/>
                <a:cs typeface="Arial"/>
              </a:rPr>
              <a:t>user mode, administration mode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etc.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»	</a:t>
            </a:r>
            <a:r>
              <a:rPr sz="2000" spc="-5" dirty="0">
                <a:latin typeface="Arial"/>
                <a:cs typeface="Arial"/>
              </a:rPr>
              <a:t>Perspectives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optionally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switched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»	</a:t>
            </a:r>
            <a:r>
              <a:rPr sz="2000" spc="-5" dirty="0">
                <a:latin typeface="Arial"/>
                <a:cs typeface="Arial"/>
              </a:rPr>
              <a:t>There has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be a </a:t>
            </a:r>
            <a:r>
              <a:rPr sz="2000" spc="-5" dirty="0">
                <a:solidFill>
                  <a:srgbClr val="22451D"/>
                </a:solidFill>
                <a:latin typeface="Arial"/>
                <a:cs typeface="Arial"/>
              </a:rPr>
              <a:t>default</a:t>
            </a:r>
            <a:r>
              <a:rPr sz="2000" spc="-35" dirty="0">
                <a:solidFill>
                  <a:srgbClr val="22451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2451D"/>
                </a:solidFill>
                <a:latin typeface="Arial"/>
                <a:cs typeface="Arial"/>
              </a:rPr>
              <a:t>perspective</a:t>
            </a:r>
            <a:r>
              <a:rPr sz="2000" spc="-5" dirty="0">
                <a:latin typeface="Arial"/>
                <a:cs typeface="Arial"/>
              </a:rPr>
              <a:t>!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523612" y="4253103"/>
            <a:ext cx="7296911" cy="2343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4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Perspective - defines the layout of your application. Must be declared via the extension point "</a:t>
            </a:r>
            <a:r>
              <a:rPr lang="en-US" dirty="0" err="1"/>
              <a:t>org.eclipse.ui.perspective</a:t>
            </a:r>
            <a:r>
              <a:rPr lang="en-US" dirty="0" smtClean="0"/>
              <a:t>".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/>
              <a:t>WorkbenchParts</a:t>
            </a:r>
            <a:r>
              <a:rPr lang="en-US" dirty="0"/>
              <a:t> which are part of a Perspective are either defined via a Java class defined in the extension point "</a:t>
            </a:r>
            <a:r>
              <a:rPr lang="en-US" dirty="0" err="1"/>
              <a:t>org.eclipse.ui.perspectives</a:t>
            </a:r>
            <a:r>
              <a:rPr lang="en-US" dirty="0"/>
              <a:t>" or via the "</a:t>
            </a:r>
            <a:r>
              <a:rPr lang="en-US" dirty="0" err="1"/>
              <a:t>org.eclipse.ui.perspectiveExtensions</a:t>
            </a:r>
            <a:r>
              <a:rPr lang="en-US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6256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an RCP applications Views are used to present information to the user. A viewer must implement the </a:t>
            </a:r>
            <a:r>
              <a:rPr lang="en-US" dirty="0" err="1"/>
              <a:t>org.eclipse</a:t>
            </a:r>
            <a:r>
              <a:rPr lang="en-US" dirty="0"/>
              <a:t>. </a:t>
            </a:r>
            <a:r>
              <a:rPr lang="en-US" dirty="0" err="1"/>
              <a:t>ui.IViewPart</a:t>
            </a:r>
            <a:r>
              <a:rPr lang="en-US" dirty="0"/>
              <a:t> interface, or subclass </a:t>
            </a:r>
            <a:r>
              <a:rPr lang="en-US" dirty="0" err="1"/>
              <a:t>org.eclipse.ui.parts.ViewPart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i="1" dirty="0"/>
              <a:t>Views</a:t>
            </a:r>
            <a:r>
              <a:rPr lang="en-US" dirty="0"/>
              <a:t> are defined via the extension point "</a:t>
            </a:r>
            <a:r>
              <a:rPr lang="en-US" dirty="0" err="1"/>
              <a:t>org.eclipse.ui.views</a:t>
            </a:r>
            <a:r>
              <a:rPr lang="en-US" dirty="0"/>
              <a:t>" .</a:t>
            </a:r>
            <a:endParaRPr lang="en-US" i="1" dirty="0" smtClean="0"/>
          </a:p>
          <a:p>
            <a:r>
              <a:rPr lang="en-US" i="1" dirty="0" smtClean="0"/>
              <a:t>Views</a:t>
            </a:r>
            <a:r>
              <a:rPr lang="en-US" dirty="0"/>
              <a:t> must implement the </a:t>
            </a:r>
            <a:r>
              <a:rPr lang="en-US" dirty="0" err="1"/>
              <a:t>createPartControl</a:t>
            </a:r>
            <a:r>
              <a:rPr lang="en-US" dirty="0"/>
              <a:t>() and </a:t>
            </a:r>
            <a:r>
              <a:rPr lang="en-US" dirty="0" err="1"/>
              <a:t>setFocus</a:t>
            </a:r>
            <a:r>
              <a:rPr lang="en-US" dirty="0"/>
              <a:t>() methods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03120" y="820783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538A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What should you get out of this</a:t>
            </a:r>
            <a:r>
              <a:rPr kumimoji="0" lang="en-US" alt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4538A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training</a:t>
            </a: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538A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82206" y="1896247"/>
            <a:ext cx="75977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Why should you use it?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Core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Understand its structure</a:t>
            </a:r>
          </a:p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Plug-ins, Features and Products</a:t>
            </a:r>
          </a:p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IApplication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and Co.</a:t>
            </a:r>
            <a:endParaRPr kumimoji="0" lang="en-AU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Extension Registry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Understand the makeup of the UI</a:t>
            </a:r>
          </a:p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Perspectives, Views, Editors and the Workbench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you need to get started</a:t>
            </a:r>
          </a:p>
        </p:txBody>
      </p:sp>
    </p:spTree>
    <p:extLst>
      <p:ext uri="{BB962C8B-B14F-4D97-AF65-F5344CB8AC3E}">
        <p14:creationId xmlns:p14="http://schemas.microsoft.com/office/powerpoint/2010/main" val="5842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 err="1" smtClean="0">
                <a:solidFill>
                  <a:srgbClr val="4538A8"/>
                </a:solidFill>
                <a:latin typeface="Arial"/>
                <a:cs typeface="Arial"/>
              </a:rPr>
              <a:t>CreatePartControl</a:t>
            </a:r>
            <a:r>
              <a:rPr lang="en-US" sz="2800" kern="0" dirty="0" smtClean="0">
                <a:solidFill>
                  <a:srgbClr val="4538A8"/>
                </a:solidFill>
                <a:latin typeface="Arial"/>
                <a:cs typeface="Arial"/>
              </a:rPr>
              <a:t> () method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createPartControl</a:t>
            </a:r>
            <a:r>
              <a:rPr lang="en-US" dirty="0"/>
              <a:t>() is used to create the UI components of the View.</a:t>
            </a:r>
          </a:p>
          <a:p>
            <a:r>
              <a:rPr lang="en-US" dirty="0" err="1"/>
              <a:t>createPartControl</a:t>
            </a:r>
            <a:r>
              <a:rPr lang="en-US" dirty="0"/>
              <a:t>() will get as parameter a Composite which can be used to construct the user interface. This composite has by default a </a:t>
            </a:r>
            <a:r>
              <a:rPr lang="en-US" dirty="0" err="1"/>
              <a:t>FillLayout</a:t>
            </a:r>
            <a:r>
              <a:rPr lang="en-US" dirty="0"/>
              <a:t> layout manager assigned to it. This layout manager assigns the same space to all components equally.</a:t>
            </a:r>
          </a:p>
          <a:p>
            <a:r>
              <a:rPr lang="en-US" dirty="0" err="1"/>
              <a:t>setFocus</a:t>
            </a:r>
            <a:r>
              <a:rPr lang="en-US" dirty="0"/>
              <a:t>() must set the focus to a specific UI 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9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 smtClean="0">
                <a:solidFill>
                  <a:srgbClr val="4538A8"/>
                </a:solidFill>
                <a:latin typeface="Arial"/>
                <a:cs typeface="Arial"/>
              </a:rPr>
              <a:t>Adding a view to perspective via Code.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view can be added using the </a:t>
            </a:r>
            <a:r>
              <a:rPr lang="en-US" dirty="0" err="1" smtClean="0"/>
              <a:t>layout.addView</a:t>
            </a:r>
            <a:r>
              <a:rPr lang="en-US" dirty="0" smtClean="0"/>
              <a:t>() in the </a:t>
            </a:r>
            <a:r>
              <a:rPr lang="en-US" dirty="0" err="1" smtClean="0"/>
              <a:t>createInitialLayout</a:t>
            </a:r>
            <a:r>
              <a:rPr lang="en-US" dirty="0" smtClean="0"/>
              <a:t>() method.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i="1" dirty="0" smtClean="0">
                <a:solidFill>
                  <a:srgbClr val="002060"/>
                </a:solidFill>
              </a:rPr>
              <a:t>public </a:t>
            </a:r>
            <a:r>
              <a:rPr lang="en-US" sz="2000" i="1" dirty="0">
                <a:solidFill>
                  <a:srgbClr val="002060"/>
                </a:solidFill>
              </a:rPr>
              <a:t>class Perspective implements </a:t>
            </a:r>
            <a:r>
              <a:rPr lang="en-US" sz="2000" i="1" dirty="0" err="1">
                <a:solidFill>
                  <a:srgbClr val="002060"/>
                </a:solidFill>
              </a:rPr>
              <a:t>IPerspectiveFactory</a:t>
            </a:r>
            <a:r>
              <a:rPr lang="en-US" sz="2000" i="1" dirty="0">
                <a:solidFill>
                  <a:srgbClr val="002060"/>
                </a:solidFill>
              </a:rPr>
              <a:t> </a:t>
            </a:r>
            <a:endParaRPr lang="en-US" sz="2000" i="1" dirty="0" smtClean="0">
              <a:solidFill>
                <a:srgbClr val="002060"/>
              </a:solidFill>
            </a:endParaRPr>
          </a:p>
          <a:p>
            <a:r>
              <a:rPr lang="en-US" sz="2000" i="1" dirty="0" smtClean="0">
                <a:solidFill>
                  <a:srgbClr val="002060"/>
                </a:solidFill>
              </a:rPr>
              <a:t>{ </a:t>
            </a:r>
            <a:r>
              <a:rPr lang="en-US" sz="2000" i="1" dirty="0">
                <a:solidFill>
                  <a:srgbClr val="002060"/>
                </a:solidFill>
              </a:rPr>
              <a:t>public void </a:t>
            </a:r>
            <a:r>
              <a:rPr lang="en-US" sz="2000" i="1" dirty="0" err="1">
                <a:solidFill>
                  <a:srgbClr val="002060"/>
                </a:solidFill>
              </a:rPr>
              <a:t>createInitialLayout</a:t>
            </a:r>
            <a:r>
              <a:rPr lang="en-US" sz="2000" i="1" dirty="0">
                <a:solidFill>
                  <a:srgbClr val="002060"/>
                </a:solidFill>
              </a:rPr>
              <a:t>(</a:t>
            </a:r>
            <a:r>
              <a:rPr lang="en-US" sz="2000" i="1" dirty="0" err="1">
                <a:solidFill>
                  <a:srgbClr val="002060"/>
                </a:solidFill>
              </a:rPr>
              <a:t>IPageLayout</a:t>
            </a:r>
            <a:r>
              <a:rPr lang="en-US" sz="2000" i="1" dirty="0">
                <a:solidFill>
                  <a:srgbClr val="002060"/>
                </a:solidFill>
              </a:rPr>
              <a:t> layout</a:t>
            </a:r>
            <a:r>
              <a:rPr lang="en-US" sz="2000" i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2000" i="1" dirty="0" smtClean="0">
                <a:solidFill>
                  <a:srgbClr val="002060"/>
                </a:solidFill>
              </a:rPr>
              <a:t> </a:t>
            </a:r>
            <a:r>
              <a:rPr lang="en-US" sz="2000" i="1" dirty="0">
                <a:solidFill>
                  <a:srgbClr val="002060"/>
                </a:solidFill>
              </a:rPr>
              <a:t>{ </a:t>
            </a:r>
            <a:r>
              <a:rPr lang="en-US" sz="2000" i="1" dirty="0" err="1" smtClean="0">
                <a:solidFill>
                  <a:srgbClr val="002060"/>
                </a:solidFill>
              </a:rPr>
              <a:t>layout.addView</a:t>
            </a:r>
            <a:r>
              <a:rPr lang="en-US" sz="2000" i="1" dirty="0" smtClean="0">
                <a:solidFill>
                  <a:srgbClr val="002060"/>
                </a:solidFill>
              </a:rPr>
              <a:t>(VIEW.ID, </a:t>
            </a:r>
            <a:r>
              <a:rPr lang="en-US" sz="2000" i="1" dirty="0" err="1" smtClean="0">
                <a:solidFill>
                  <a:srgbClr val="002060"/>
                </a:solidFill>
              </a:rPr>
              <a:t>IPageLayout.TOP</a:t>
            </a:r>
            <a:r>
              <a:rPr lang="en-US" sz="2000" i="1" dirty="0">
                <a:solidFill>
                  <a:srgbClr val="002060"/>
                </a:solidFill>
              </a:rPr>
              <a:t>, </a:t>
            </a:r>
            <a:r>
              <a:rPr lang="en-US" sz="2000" i="1" dirty="0" err="1">
                <a:solidFill>
                  <a:srgbClr val="002060"/>
                </a:solidFill>
              </a:rPr>
              <a:t>IPageLayout.RATIO_MAX</a:t>
            </a:r>
            <a:r>
              <a:rPr lang="en-US" sz="2000" i="1" dirty="0">
                <a:solidFill>
                  <a:srgbClr val="002060"/>
                </a:solidFill>
              </a:rPr>
              <a:t>, </a:t>
            </a:r>
            <a:r>
              <a:rPr lang="en-US" sz="2000" i="1" dirty="0" smtClean="0">
                <a:solidFill>
                  <a:srgbClr val="002060"/>
                </a:solidFill>
              </a:rPr>
              <a:t>  </a:t>
            </a:r>
            <a:r>
              <a:rPr lang="en-US" sz="2000" i="1" dirty="0" err="1" smtClean="0">
                <a:solidFill>
                  <a:srgbClr val="002060"/>
                </a:solidFill>
              </a:rPr>
              <a:t>IPageLayout.ID_EDITOR_AREA</a:t>
            </a:r>
            <a:r>
              <a:rPr lang="en-US" sz="2000" i="1" dirty="0">
                <a:solidFill>
                  <a:srgbClr val="002060"/>
                </a:solidFill>
              </a:rPr>
              <a:t>); </a:t>
            </a:r>
            <a:endParaRPr lang="en-US" sz="2000" i="1" dirty="0" smtClean="0">
              <a:solidFill>
                <a:srgbClr val="002060"/>
              </a:solidFill>
            </a:endParaRPr>
          </a:p>
          <a:p>
            <a:r>
              <a:rPr lang="en-US" sz="2000" i="1" dirty="0" smtClean="0">
                <a:solidFill>
                  <a:srgbClr val="002060"/>
                </a:solidFill>
              </a:rPr>
              <a:t>} </a:t>
            </a:r>
            <a:r>
              <a:rPr lang="en-US" sz="2000" i="1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4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via Extension point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1320528"/>
            <a:ext cx="8819606" cy="40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53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JFACE viewers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JFACE viewers are actually the wrappers on top of the SWT widgets f</a:t>
            </a:r>
          </a:p>
          <a:p>
            <a:r>
              <a:rPr lang="en-US" dirty="0" smtClean="0"/>
              <a:t>The most common of the JFACE viewers are the viewers for SWT table and Tree.</a:t>
            </a:r>
          </a:p>
          <a:p>
            <a:r>
              <a:rPr lang="en-US" dirty="0" smtClean="0"/>
              <a:t>JFACE uses the concept of Databinding to bind the data and the widget and provides a viewer which can be used easily to display tabular or Structured data using the underlying SWT widgets for Table and Tree , without having to deal with the low level details of the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Structured Viewers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JFace</a:t>
            </a:r>
            <a:r>
              <a:rPr lang="en-US" dirty="0"/>
              <a:t> includes the following basic types of viewers:</a:t>
            </a:r>
          </a:p>
          <a:p>
            <a:r>
              <a:rPr lang="en-US" dirty="0" err="1" smtClean="0"/>
              <a:t>ListViewer</a:t>
            </a:r>
            <a:r>
              <a:rPr lang="en-US" dirty="0" smtClean="0"/>
              <a:t> </a:t>
            </a:r>
            <a:r>
              <a:rPr lang="en-US" dirty="0"/>
              <a:t>connects to an SWT List widget. </a:t>
            </a:r>
            <a:endParaRPr lang="en-US" dirty="0" smtClean="0"/>
          </a:p>
          <a:p>
            <a:r>
              <a:rPr lang="en-US" dirty="0" err="1"/>
              <a:t>TableViewer</a:t>
            </a:r>
            <a:r>
              <a:rPr lang="en-US" dirty="0"/>
              <a:t> connects to an SWT Table widget.</a:t>
            </a:r>
            <a:endParaRPr lang="en-US" dirty="0" smtClean="0"/>
          </a:p>
          <a:p>
            <a:r>
              <a:rPr lang="en-US" dirty="0" err="1"/>
              <a:t>TreeViewer</a:t>
            </a:r>
            <a:r>
              <a:rPr lang="en-US" dirty="0"/>
              <a:t> connects to an SWT Tree widget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Content Providers and Label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Eclipse the, JFACE viewers take care of data binding and the presentation of the data using two special interfaces called the </a:t>
            </a:r>
            <a:r>
              <a:rPr lang="en-US" dirty="0" err="1" smtClean="0"/>
              <a:t>IContentProvider</a:t>
            </a:r>
            <a:r>
              <a:rPr lang="en-US" dirty="0" smtClean="0"/>
              <a:t> and the </a:t>
            </a:r>
            <a:r>
              <a:rPr lang="en-US" dirty="0" err="1" smtClean="0"/>
              <a:t>ILabel</a:t>
            </a:r>
            <a:r>
              <a:rPr lang="en-US" dirty="0" smtClean="0"/>
              <a:t> provider.</a:t>
            </a:r>
          </a:p>
          <a:p>
            <a:r>
              <a:rPr lang="en-US" dirty="0" smtClean="0"/>
              <a:t>The Content provider manages the data model for the view to be displayed in the viewer </a:t>
            </a:r>
          </a:p>
          <a:p>
            <a:r>
              <a:rPr lang="en-US" dirty="0" smtClean="0"/>
              <a:t>The Label Provider manages how the data is presented on the viewer.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How does the content Provider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content provider has few methods which are supposed to be implemented by the user.</a:t>
            </a:r>
          </a:p>
          <a:p>
            <a:r>
              <a:rPr lang="en-US" dirty="0" smtClean="0"/>
              <a:t>These methods specify the structuring of the data.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setInput</a:t>
            </a:r>
            <a:r>
              <a:rPr lang="en-US" dirty="0" smtClean="0"/>
              <a:t>() method of the viewer invokes the </a:t>
            </a:r>
            <a:r>
              <a:rPr lang="en-US" dirty="0" err="1" smtClean="0"/>
              <a:t>contentProvider</a:t>
            </a:r>
            <a:r>
              <a:rPr lang="en-US" dirty="0" smtClean="0"/>
              <a:t> APIs.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5245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580" y="43370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IStructuredContentProvider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List viewer and the </a:t>
            </a:r>
            <a:r>
              <a:rPr lang="en-US" dirty="0" err="1" smtClean="0"/>
              <a:t>Tableviewer</a:t>
            </a:r>
            <a:r>
              <a:rPr lang="en-US" dirty="0" smtClean="0"/>
              <a:t> generally use an implementation of the </a:t>
            </a:r>
            <a:r>
              <a:rPr lang="en-US" dirty="0" err="1" smtClean="0"/>
              <a:t>IStructuredContent</a:t>
            </a:r>
            <a:r>
              <a:rPr lang="en-US" dirty="0" smtClean="0"/>
              <a:t> Provider like the </a:t>
            </a:r>
            <a:r>
              <a:rPr lang="en-US" dirty="0" err="1" smtClean="0"/>
              <a:t>ArrayContentProvider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 the </a:t>
            </a:r>
            <a:r>
              <a:rPr lang="en-US" dirty="0" err="1" smtClean="0"/>
              <a:t>getElements</a:t>
            </a:r>
            <a:r>
              <a:rPr lang="en-US" dirty="0" smtClean="0"/>
              <a:t> () method is overridden by the </a:t>
            </a:r>
            <a:r>
              <a:rPr lang="en-US" dirty="0" err="1" smtClean="0"/>
              <a:t>ArrayContentProvider</a:t>
            </a:r>
            <a:r>
              <a:rPr lang="en-US" dirty="0" smtClean="0"/>
              <a:t> to provide the data as an array of the </a:t>
            </a:r>
            <a:r>
              <a:rPr lang="en-US" dirty="0" err="1" smtClean="0"/>
              <a:t>datamodel</a:t>
            </a:r>
            <a:r>
              <a:rPr lang="en-US" dirty="0" smtClean="0"/>
              <a:t> objects.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66" y="2800294"/>
            <a:ext cx="2636748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51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ITreeContentProvider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Treeviewer</a:t>
            </a:r>
            <a:r>
              <a:rPr lang="en-US" dirty="0" smtClean="0"/>
              <a:t> uses an implementation of the </a:t>
            </a:r>
            <a:r>
              <a:rPr lang="en-US" dirty="0" err="1" smtClean="0"/>
              <a:t>ITreeContentProvider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ITreeContentProvider</a:t>
            </a:r>
            <a:r>
              <a:rPr lang="en-US" dirty="0" smtClean="0"/>
              <a:t> specifies APIs which help in determining the tree / parent-child structure of the tree items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62" y="2461921"/>
            <a:ext cx="2712955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ITreeContentProvider</a:t>
            </a:r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Apart from the </a:t>
            </a:r>
            <a:r>
              <a:rPr lang="en-US" dirty="0" err="1" smtClean="0"/>
              <a:t>getElements</a:t>
            </a:r>
            <a:r>
              <a:rPr lang="en-US" dirty="0" smtClean="0"/>
              <a:t> () method as in </a:t>
            </a:r>
            <a:r>
              <a:rPr lang="en-US" dirty="0" err="1" smtClean="0"/>
              <a:t>TableViewer</a:t>
            </a:r>
            <a:r>
              <a:rPr lang="en-US" dirty="0" smtClean="0"/>
              <a:t> and </a:t>
            </a:r>
            <a:r>
              <a:rPr lang="en-US" dirty="0" err="1" smtClean="0"/>
              <a:t>ListViewer</a:t>
            </a:r>
            <a:r>
              <a:rPr lang="en-US" dirty="0" smtClean="0"/>
              <a:t> the </a:t>
            </a:r>
            <a:r>
              <a:rPr lang="en-US" dirty="0" err="1" smtClean="0"/>
              <a:t>TreeViewer</a:t>
            </a:r>
            <a:r>
              <a:rPr lang="en-US" dirty="0" smtClean="0"/>
              <a:t> has methods to specify the 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</a:t>
            </a:r>
            <a:r>
              <a:rPr lang="en-US" dirty="0" smtClean="0"/>
              <a:t>arent of a given data model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children of the data model object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Boolean </a:t>
            </a:r>
            <a:r>
              <a:rPr lang="en-US" dirty="0" err="1" smtClean="0"/>
              <a:t>hasChildren</a:t>
            </a:r>
            <a:r>
              <a:rPr lang="en-US" dirty="0" smtClean="0"/>
              <a:t> which tells if a data model object is a leaf node in the tree.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62" y="2652421"/>
            <a:ext cx="2712955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65269" y="8890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4538A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What is Eclipse RCP?</a:t>
            </a:r>
            <a:endParaRPr kumimoji="0" lang="en-US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4538A8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63600" y="1635125"/>
            <a:ext cx="759777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 is Eclipse, world famous Java IDE and generally cool tool.</a:t>
            </a: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45623" y="5939246"/>
            <a:ext cx="6641894" cy="46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buClr>
                <a:srgbClr val="4538A8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This is Eclipse RCP, SPOT THE DIFFERENCE?</a:t>
            </a:r>
            <a:endParaRPr lang="en-US" altLang="en-US" sz="36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36" y="1992312"/>
            <a:ext cx="8137328" cy="3946933"/>
          </a:xfrm>
        </p:spPr>
      </p:pic>
    </p:spTree>
    <p:extLst>
      <p:ext uri="{BB962C8B-B14F-4D97-AF65-F5344CB8AC3E}">
        <p14:creationId xmlns:p14="http://schemas.microsoft.com/office/powerpoint/2010/main" val="326635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Label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Label provider is the interface to be implemented to specify how data to be displayed for the given data model object .</a:t>
            </a:r>
          </a:p>
          <a:p>
            <a:pPr marL="0" indent="0">
              <a:buNone/>
            </a:pPr>
            <a:r>
              <a:rPr lang="en-US" dirty="0" smtClean="0"/>
              <a:t>The Label Provider implementations have two methods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getImage</a:t>
            </a:r>
            <a:r>
              <a:rPr lang="en-US" dirty="0" smtClean="0"/>
              <a:t>() to Specify image to be displayed.</a:t>
            </a:r>
          </a:p>
          <a:p>
            <a:pPr marL="0" indent="0">
              <a:buNone/>
            </a:pPr>
            <a:r>
              <a:rPr lang="en-US" dirty="0" err="1" smtClean="0"/>
              <a:t>getText</a:t>
            </a:r>
            <a:r>
              <a:rPr lang="en-US" dirty="0" smtClean="0"/>
              <a:t>() to specify the Text to be displayed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in the viewer.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807" y="3295578"/>
            <a:ext cx="2827265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List Viewer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simplest of all </a:t>
            </a:r>
            <a:r>
              <a:rPr lang="en-US" dirty="0" err="1" smtClean="0"/>
              <a:t>JFace</a:t>
            </a:r>
            <a:r>
              <a:rPr lang="en-US" dirty="0" smtClean="0"/>
              <a:t> viewers </a:t>
            </a:r>
          </a:p>
          <a:p>
            <a:r>
              <a:rPr lang="en-US" dirty="0" smtClean="0"/>
              <a:t>The List viewer as the name suggested wraps up the List data and display as a List view with a single column.</a:t>
            </a:r>
          </a:p>
          <a:p>
            <a:r>
              <a:rPr lang="en-US" dirty="0" smtClean="0"/>
              <a:t>The List uses </a:t>
            </a:r>
            <a:r>
              <a:rPr lang="en-US" dirty="0" err="1" smtClean="0"/>
              <a:t>ArrayContentProvider</a:t>
            </a:r>
            <a:r>
              <a:rPr lang="en-US" dirty="0" smtClean="0"/>
              <a:t>() as the </a:t>
            </a:r>
            <a:r>
              <a:rPr lang="en-US" dirty="0" err="1" smtClean="0"/>
              <a:t>ContentProvider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Uses a Label provider for the text</a:t>
            </a:r>
            <a:r>
              <a:rPr lang="en-US" dirty="0"/>
              <a:t> </a:t>
            </a:r>
            <a:r>
              <a:rPr lang="en-US" dirty="0" smtClean="0"/>
              <a:t>to be shown in the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TableViewer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the viewer to display the SWT table.</a:t>
            </a:r>
          </a:p>
          <a:p>
            <a:r>
              <a:rPr lang="en-US" dirty="0" smtClean="0"/>
              <a:t>The Table viewer uses </a:t>
            </a:r>
            <a:r>
              <a:rPr lang="en-US" smtClean="0"/>
              <a:t>ArrayContent</a:t>
            </a:r>
            <a:r>
              <a:rPr lang="en-US" dirty="0" smtClean="0"/>
              <a:t> Provider , It can one or more columns to display the different fields/properties of the </a:t>
            </a:r>
            <a:r>
              <a:rPr lang="en-US" dirty="0" err="1" smtClean="0"/>
              <a:t>datamodel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Each column can have its own label Provider.</a:t>
            </a:r>
          </a:p>
        </p:txBody>
      </p:sp>
    </p:spTree>
    <p:extLst>
      <p:ext uri="{BB962C8B-B14F-4D97-AF65-F5344CB8AC3E}">
        <p14:creationId xmlns:p14="http://schemas.microsoft.com/office/powerpoint/2010/main" val="1578588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TreeViewer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display parent-child /</a:t>
            </a:r>
            <a:r>
              <a:rPr lang="en-US" dirty="0" err="1" smtClean="0"/>
              <a:t>Hierarchial</a:t>
            </a:r>
            <a:r>
              <a:rPr lang="en-US" dirty="0" smtClean="0"/>
              <a:t> data.</a:t>
            </a:r>
          </a:p>
          <a:p>
            <a:r>
              <a:rPr lang="en-US" dirty="0"/>
              <a:t>Uses an </a:t>
            </a:r>
            <a:r>
              <a:rPr lang="en-US" dirty="0" err="1"/>
              <a:t>ITreeContentProvider</a:t>
            </a:r>
            <a:r>
              <a:rPr lang="en-US" dirty="0"/>
              <a:t> for the </a:t>
            </a:r>
            <a:r>
              <a:rPr lang="en-US" dirty="0" err="1"/>
              <a:t>C</a:t>
            </a:r>
            <a:r>
              <a:rPr lang="en-US" dirty="0" err="1" smtClean="0"/>
              <a:t>ontentProvider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treeviewer</a:t>
            </a:r>
            <a:r>
              <a:rPr lang="en-US" dirty="0" smtClean="0"/>
              <a:t> like the </a:t>
            </a:r>
            <a:r>
              <a:rPr lang="en-US" dirty="0" err="1" smtClean="0"/>
              <a:t>TableViewer</a:t>
            </a:r>
            <a:r>
              <a:rPr lang="en-US" dirty="0" smtClean="0"/>
              <a:t> can have one or more columns and each of the columns can have its own </a:t>
            </a:r>
            <a:r>
              <a:rPr lang="en-US" dirty="0" err="1" smtClean="0"/>
              <a:t>LabelProvider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61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Task to create a view with </a:t>
            </a:r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ListViewer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5400" dirty="0" smtClean="0"/>
              <a:t>DEMONSTRATION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932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Task to create a view with </a:t>
            </a:r>
            <a:r>
              <a:rPr lang="en-US" sz="2800" kern="0" dirty="0" err="1" smtClean="0">
                <a:solidFill>
                  <a:srgbClr val="4538A8"/>
                </a:solidFill>
                <a:latin typeface="Arial"/>
                <a:cs typeface="Arial"/>
              </a:rPr>
              <a:t>TableViewer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5400" dirty="0" smtClean="0"/>
              <a:t>DEMONSTRATION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969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Task to create a view with </a:t>
            </a:r>
            <a:r>
              <a:rPr lang="en-US" sz="2800" kern="0" dirty="0" err="1" smtClean="0">
                <a:solidFill>
                  <a:srgbClr val="4538A8"/>
                </a:solidFill>
                <a:latin typeface="Arial"/>
                <a:cs typeface="Arial"/>
              </a:rPr>
              <a:t>TreeViewer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5400" dirty="0" smtClean="0"/>
              <a:t>DEMONSTRATION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309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Commands and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command</a:t>
            </a:r>
            <a:r>
              <a:rPr lang="en-US" dirty="0"/>
              <a:t> in </a:t>
            </a:r>
            <a:r>
              <a:rPr lang="en-US" b="1" dirty="0"/>
              <a:t>Eclipse</a:t>
            </a:r>
            <a:r>
              <a:rPr lang="en-US" dirty="0"/>
              <a:t> is a declarative description of a component and is independent from the implementation </a:t>
            </a:r>
            <a:r>
              <a:rPr lang="en-US" dirty="0" smtClean="0"/>
              <a:t>details</a:t>
            </a:r>
          </a:p>
          <a:p>
            <a:r>
              <a:rPr lang="en-US" dirty="0"/>
              <a:t>A </a:t>
            </a:r>
            <a:r>
              <a:rPr lang="en-US" b="1" dirty="0"/>
              <a:t>command</a:t>
            </a:r>
            <a:r>
              <a:rPr lang="en-US" dirty="0"/>
              <a:t> can be categorized, assigned to the user interface and a key binding can be defined for the </a:t>
            </a:r>
            <a:r>
              <a:rPr lang="en-US" b="1" dirty="0"/>
              <a:t>command</a:t>
            </a:r>
            <a:r>
              <a:rPr lang="en-US" dirty="0"/>
              <a:t>. The behavior of a </a:t>
            </a:r>
            <a:r>
              <a:rPr lang="en-US" b="1" dirty="0"/>
              <a:t>command</a:t>
            </a:r>
            <a:r>
              <a:rPr lang="en-US" dirty="0"/>
              <a:t> is defined via a </a:t>
            </a:r>
            <a:r>
              <a:rPr lang="en-US" b="1" dirty="0"/>
              <a:t>handler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Command is created using the “</a:t>
            </a:r>
            <a:r>
              <a:rPr lang="en-US" dirty="0" err="1" smtClean="0"/>
              <a:t>org.eclipse.ui.commands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 command can be re-used by different menus without creating a new instance </a:t>
            </a:r>
            <a:r>
              <a:rPr lang="en-US" dirty="0" err="1" smtClean="0"/>
              <a:t>everytime</a:t>
            </a:r>
            <a:r>
              <a:rPr lang="en-US" dirty="0" smtClean="0"/>
              <a:t> a menu uses it.</a:t>
            </a:r>
          </a:p>
        </p:txBody>
      </p:sp>
    </p:spTree>
    <p:extLst>
      <p:ext uri="{BB962C8B-B14F-4D97-AF65-F5344CB8AC3E}">
        <p14:creationId xmlns:p14="http://schemas.microsoft.com/office/powerpoint/2010/main" val="28630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Handlers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org.eclipse.ui.handlers</a:t>
            </a:r>
            <a:r>
              <a:rPr lang="en-US" dirty="0" smtClean="0"/>
              <a:t> extension </a:t>
            </a:r>
            <a:r>
              <a:rPr lang="en-US" dirty="0"/>
              <a:t>point connects the command to a certain class which is called once the command is executed</a:t>
            </a:r>
            <a:r>
              <a:rPr lang="en-US" dirty="0" smtClean="0"/>
              <a:t>.</a:t>
            </a:r>
          </a:p>
          <a:p>
            <a:r>
              <a:rPr lang="en-US" dirty="0"/>
              <a:t>The behavior of a command is defined via handlers. The handler is the class which is executed once the command is called. It must implement the </a:t>
            </a:r>
            <a:r>
              <a:rPr lang="en-US" dirty="0" err="1"/>
              <a:t>IHandler</a:t>
            </a:r>
            <a:r>
              <a:rPr lang="en-US" dirty="0"/>
              <a:t> interface from the </a:t>
            </a:r>
            <a:r>
              <a:rPr lang="en-US" dirty="0" err="1"/>
              <a:t>org.eclipse.core.commands</a:t>
            </a:r>
            <a:r>
              <a:rPr lang="en-US" dirty="0"/>
              <a:t> package</a:t>
            </a:r>
            <a:r>
              <a:rPr lang="en-US" dirty="0" smtClean="0"/>
              <a:t>.</a:t>
            </a:r>
          </a:p>
          <a:p>
            <a:r>
              <a:rPr lang="en-US" dirty="0"/>
              <a:t>You can extend the </a:t>
            </a:r>
            <a:r>
              <a:rPr lang="en-US" dirty="0" err="1"/>
              <a:t>org.eclipse.core.commands.AbstractHandler</a:t>
            </a:r>
            <a:r>
              <a:rPr lang="en-US" dirty="0"/>
              <a:t> class which provides a default implementation for the </a:t>
            </a:r>
            <a:r>
              <a:rPr lang="en-US" dirty="0" err="1"/>
              <a:t>IHandler</a:t>
            </a:r>
            <a:r>
              <a:rPr lang="en-US" dirty="0"/>
              <a:t>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 smtClean="0">
                <a:solidFill>
                  <a:srgbClr val="4538A8"/>
                </a:solidFill>
                <a:latin typeface="Arial"/>
                <a:cs typeface="Arial"/>
              </a:rPr>
              <a:t>The execute</a:t>
            </a:r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execute() method is called, if the handler is executed.</a:t>
            </a:r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execute(event) </a:t>
            </a:r>
            <a:r>
              <a:rPr lang="en-US" dirty="0"/>
              <a:t>method you get access system values via the </a:t>
            </a:r>
            <a:r>
              <a:rPr lang="en-US" dirty="0" err="1"/>
              <a:t>HandlerUtil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The event object obtained as the parameter in the execute method contains the event object and can be used to get the event such as the active selection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alt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25635" y="8890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538A8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538A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What is Eclipse RCP?</a:t>
            </a:r>
            <a:endParaRPr kumimoji="0" lang="en-AU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4538A8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Can be though of as: stripping out the IDE specific components of Eclipse and reusing the generic components with your own custom plug-ins</a:t>
            </a:r>
          </a:p>
          <a:p>
            <a:r>
              <a:rPr lang="en-US" altLang="en-US" sz="2800" dirty="0" smtClean="0"/>
              <a:t>Is in fact: A generic extensible scalable GUI(?) client that facilitates extremely rapid and sustainable development.</a:t>
            </a:r>
          </a:p>
          <a:p>
            <a:r>
              <a:rPr lang="en-US" altLang="en-US" sz="2800" dirty="0" smtClean="0"/>
              <a:t>Translation: A set of generic components that can be </a:t>
            </a:r>
            <a:r>
              <a:rPr lang="en-US" altLang="en-US" sz="2800" dirty="0" err="1" smtClean="0"/>
              <a:t>customised</a:t>
            </a:r>
            <a:r>
              <a:rPr lang="en-US" altLang="en-US" sz="2800" dirty="0" smtClean="0"/>
              <a:t> to create your application.</a:t>
            </a:r>
            <a:endParaRPr lang="en-AU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831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HandlerUtil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Utility for the handlers available in eclipse platform 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HandlerUtil</a:t>
            </a:r>
            <a:r>
              <a:rPr lang="en-US" dirty="0" smtClean="0"/>
              <a:t> has static methods to access various Platform APIs </a:t>
            </a:r>
          </a:p>
          <a:p>
            <a:r>
              <a:rPr lang="en-US" dirty="0" smtClean="0"/>
              <a:t>The platform APIs help in getting the instances for the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Active Page,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Active 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Active View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Active Error </a:t>
            </a:r>
          </a:p>
          <a:p>
            <a:pPr marL="0" indent="0">
              <a:buNone/>
            </a:pPr>
            <a:r>
              <a:rPr lang="en-US" dirty="0" smtClean="0"/>
              <a:t> … and many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7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Core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expression are special extensions which can be used to enable/disable a menu or a command using an expression</a:t>
            </a:r>
          </a:p>
          <a:p>
            <a:r>
              <a:rPr lang="en-US" dirty="0" smtClean="0"/>
              <a:t>This expression evaluates to a true or false depending on the current selection or the state of the application.</a:t>
            </a:r>
          </a:p>
          <a:p>
            <a:r>
              <a:rPr lang="en-US" dirty="0" smtClean="0"/>
              <a:t>The menus are then enabled /disabled based on the value of the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Menus are added using the extension points “</a:t>
            </a:r>
            <a:r>
              <a:rPr lang="en-US" dirty="0" err="1" smtClean="0"/>
              <a:t>org.eclipse.ui.menus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location URI of the menu specifies the where in the UI the menu will be displayed.</a:t>
            </a:r>
            <a:r>
              <a:rPr lang="en-US" dirty="0"/>
              <a:t> </a:t>
            </a:r>
            <a:r>
              <a:rPr lang="en-US" dirty="0" smtClean="0"/>
              <a:t>Uri </a:t>
            </a:r>
            <a:r>
              <a:rPr lang="en-US" dirty="0" err="1" smtClean="0"/>
              <a:t>fomat</a:t>
            </a:r>
            <a:r>
              <a:rPr lang="en-US" dirty="0" smtClean="0"/>
              <a:t> - [scheme</a:t>
            </a:r>
            <a:r>
              <a:rPr lang="en-US" dirty="0"/>
              <a:t>]:[id]?[argument-list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The menu contribution holds the value for the location URIs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37871"/>
              </p:ext>
            </p:extLst>
          </p:nvPr>
        </p:nvGraphicFramePr>
        <p:xfrm>
          <a:off x="1161914" y="4158248"/>
          <a:ext cx="8143876" cy="18458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1938">
                  <a:extLst>
                    <a:ext uri="{9D8B030D-6E8A-4147-A177-3AD203B41FA5}">
                      <a16:colId xmlns:a16="http://schemas.microsoft.com/office/drawing/2014/main" val="839725829"/>
                    </a:ext>
                  </a:extLst>
                </a:gridCol>
                <a:gridCol w="4071938">
                  <a:extLst>
                    <a:ext uri="{9D8B030D-6E8A-4147-A177-3AD203B41FA5}">
                      <a16:colId xmlns:a16="http://schemas.microsoft.com/office/drawing/2014/main" val="3023966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dirty="0">
                          <a:effectLst/>
                        </a:rPr>
                        <a:t>Attribute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>
                          <a:effectLst/>
                        </a:rPr>
                        <a:t>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394776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dirty="0" err="1">
                          <a:effectLst/>
                        </a:rPr>
                        <a:t>menu:org.eclipse.ui.main</a:t>
                      </a:r>
                      <a:r>
                        <a:rPr lang="en-US" sz="1050" dirty="0">
                          <a:effectLst/>
                        </a:rPr>
                        <a:t>.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 err="1">
                          <a:effectLst/>
                        </a:rPr>
                        <a:t>menu?after</a:t>
                      </a:r>
                      <a:r>
                        <a:rPr lang="en-US" sz="1050" dirty="0">
                          <a:effectLst/>
                        </a:rPr>
                        <a:t>=window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dirty="0">
                          <a:effectLst/>
                        </a:rPr>
                        <a:t>Insert this contribution on the main menu bar after the Window menu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76634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>
                          <a:effectLst/>
                        </a:rPr>
                        <a:t>menu:file?after=additions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>
                          <a:effectLst/>
                        </a:rPr>
                        <a:t>Inserts contribution in the File menu after the additions group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825005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dirty="0" err="1">
                          <a:effectLst/>
                        </a:rPr>
                        <a:t>toolbar:org.eclipse.ui.main</a:t>
                      </a:r>
                      <a:r>
                        <a:rPr lang="en-US" sz="1050" dirty="0">
                          <a:effectLst/>
                        </a:rPr>
                        <a:t>.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 err="1">
                          <a:effectLst/>
                        </a:rPr>
                        <a:t>toolbar?after</a:t>
                      </a:r>
                      <a:r>
                        <a:rPr lang="en-US" sz="1050" dirty="0">
                          <a:effectLst/>
                        </a:rPr>
                        <a:t>=additions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>
                          <a:effectLst/>
                        </a:rPr>
                        <a:t>Insert this contribution on the main toolbar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336616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>
                          <a:effectLst/>
                        </a:rPr>
                        <a:t>popup:org.eclipse.ui.popup.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any?after=additions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dirty="0">
                          <a:effectLst/>
                        </a:rPr>
                        <a:t>Adds this contribution to any popup menu in the application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714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7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URIs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87" y="1834319"/>
            <a:ext cx="6515665" cy="3985605"/>
          </a:xfrm>
        </p:spPr>
      </p:pic>
    </p:spTree>
    <p:extLst>
      <p:ext uri="{BB962C8B-B14F-4D97-AF65-F5344CB8AC3E}">
        <p14:creationId xmlns:p14="http://schemas.microsoft.com/office/powerpoint/2010/main" val="475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Menu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adding the extension ‘</a:t>
            </a:r>
            <a:r>
              <a:rPr lang="en-US" dirty="0" err="1" smtClean="0"/>
              <a:t>org.eclipse.ui.menus</a:t>
            </a:r>
            <a:r>
              <a:rPr lang="en-US" dirty="0" smtClean="0"/>
              <a:t>’ the menu is added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using a Menu Contribution.</a:t>
            </a:r>
          </a:p>
          <a:p>
            <a:r>
              <a:rPr lang="en-US" dirty="0" smtClean="0"/>
              <a:t>The menu contribution takes the input of the location URI </a:t>
            </a:r>
          </a:p>
          <a:p>
            <a:r>
              <a:rPr lang="en-US" dirty="0" smtClean="0"/>
              <a:t>The menu are added to this menu contribution which are placed under a menu .</a:t>
            </a:r>
          </a:p>
          <a:p>
            <a:pPr marL="0" indent="0">
              <a:buNone/>
            </a:pPr>
            <a:endParaRPr lang="en-US" sz="3200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9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Menus and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menu can be associated with a command </a:t>
            </a:r>
          </a:p>
          <a:p>
            <a:r>
              <a:rPr lang="en-US" dirty="0" smtClean="0"/>
              <a:t>On the click of the menu the handler associated with the Command for the menu is invoked.</a:t>
            </a:r>
          </a:p>
          <a:p>
            <a:r>
              <a:rPr lang="en-US" dirty="0" smtClean="0"/>
              <a:t>The menu associated with the command can be enabled or disabled using core expressions.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ToolBar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location of the menu , the menu can appear on the Application toolbar or even on the view toolbar.</a:t>
            </a:r>
          </a:p>
          <a:p>
            <a:r>
              <a:rPr lang="en-US" dirty="0" smtClean="0"/>
              <a:t>For the menu to be displayed on the toolbar we make sure that the </a:t>
            </a:r>
            <a:r>
              <a:rPr lang="en-US" i="1" dirty="0" err="1" smtClean="0">
                <a:solidFill>
                  <a:srgbClr val="00B0F0"/>
                </a:solidFill>
              </a:rPr>
              <a:t>configurer.setShowCoolBar</a:t>
            </a:r>
            <a:r>
              <a:rPr lang="en-US" i="1" dirty="0" smtClean="0">
                <a:solidFill>
                  <a:srgbClr val="00B0F0"/>
                </a:solidFill>
              </a:rPr>
              <a:t>(true); </a:t>
            </a:r>
            <a:r>
              <a:rPr lang="en-US" dirty="0"/>
              <a:t>is set to true in </a:t>
            </a:r>
            <a:r>
              <a:rPr lang="en-US" dirty="0" smtClean="0"/>
              <a:t>the  </a:t>
            </a:r>
            <a:r>
              <a:rPr lang="en-US" dirty="0" err="1" smtClean="0"/>
              <a:t>ApplicationWorkbenchAdvisor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For the toolbar to appear as a view menu </a:t>
            </a:r>
          </a:p>
          <a:p>
            <a:r>
              <a:rPr lang="en-US" dirty="0" smtClean="0"/>
              <a:t>The location URI should be specified the </a:t>
            </a:r>
            <a:r>
              <a:rPr lang="en-US" dirty="0" err="1" smtClean="0"/>
              <a:t>viewID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6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Pop-up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 up menus also known as context menus are identified by the location URIs starting with ‘popup:’</a:t>
            </a:r>
          </a:p>
          <a:p>
            <a:r>
              <a:rPr lang="en-US" dirty="0" smtClean="0"/>
              <a:t>The popup location URI specifies a id for the popup menu </a:t>
            </a:r>
          </a:p>
          <a:p>
            <a:r>
              <a:rPr lang="en-US" dirty="0" smtClean="0"/>
              <a:t>The popup menu are linked to a UI control </a:t>
            </a:r>
          </a:p>
          <a:p>
            <a:pPr marL="0" indent="0">
              <a:buNone/>
            </a:pPr>
            <a:r>
              <a:rPr lang="en-US" dirty="0" smtClean="0"/>
              <a:t>    For ex Table viewer.</a:t>
            </a:r>
          </a:p>
          <a:p>
            <a:pPr marL="0" indent="0">
              <a:buNone/>
            </a:pPr>
            <a:r>
              <a:rPr lang="en-US" dirty="0" smtClean="0"/>
              <a:t>The popup menu can be associated with a existing command</a:t>
            </a:r>
          </a:p>
          <a:p>
            <a:pPr marL="0" indent="0">
              <a:buNone/>
            </a:pPr>
            <a:endParaRPr lang="en-US" sz="40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Registering a popup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popup menu has to be registered with the UI control</a:t>
            </a:r>
          </a:p>
          <a:p>
            <a:pPr marL="0" indent="0" algn="ctr">
              <a:buNone/>
            </a:pPr>
            <a:r>
              <a:rPr lang="en-US" i="1" dirty="0" err="1">
                <a:solidFill>
                  <a:srgbClr val="00B0F0"/>
                </a:solidFill>
              </a:rPr>
              <a:t>MenuManager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menuManager</a:t>
            </a:r>
            <a:r>
              <a:rPr lang="en-US" i="1" dirty="0">
                <a:solidFill>
                  <a:srgbClr val="00B0F0"/>
                </a:solidFill>
              </a:rPr>
              <a:t> = new </a:t>
            </a:r>
            <a:r>
              <a:rPr lang="en-US" i="1" dirty="0" err="1">
                <a:solidFill>
                  <a:srgbClr val="00B0F0"/>
                </a:solidFill>
              </a:rPr>
              <a:t>MenuManager</a:t>
            </a:r>
            <a:r>
              <a:rPr lang="en-US" i="1" dirty="0">
                <a:solidFill>
                  <a:srgbClr val="00B0F0"/>
                </a:solidFill>
              </a:rPr>
              <a:t>();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B0F0"/>
                </a:solidFill>
              </a:rPr>
              <a:t>        Menu </a:t>
            </a:r>
            <a:r>
              <a:rPr lang="en-US" i="1" dirty="0" err="1">
                <a:solidFill>
                  <a:srgbClr val="00B0F0"/>
                </a:solidFill>
              </a:rPr>
              <a:t>menu</a:t>
            </a:r>
            <a:r>
              <a:rPr lang="en-US" i="1" dirty="0">
                <a:solidFill>
                  <a:srgbClr val="00B0F0"/>
                </a:solidFill>
              </a:rPr>
              <a:t> = </a:t>
            </a:r>
            <a:r>
              <a:rPr lang="en-US" i="1" dirty="0" err="1">
                <a:solidFill>
                  <a:srgbClr val="00B0F0"/>
                </a:solidFill>
              </a:rPr>
              <a:t>menuManager.createContextMenu</a:t>
            </a:r>
            <a:r>
              <a:rPr lang="en-US" i="1" dirty="0">
                <a:solidFill>
                  <a:srgbClr val="00B0F0"/>
                </a:solidFill>
              </a:rPr>
              <a:t>(</a:t>
            </a:r>
            <a:r>
              <a:rPr lang="en-US" i="1" dirty="0" err="1">
                <a:solidFill>
                  <a:srgbClr val="00B0F0"/>
                </a:solidFill>
              </a:rPr>
              <a:t>viewer.getTable</a:t>
            </a:r>
            <a:r>
              <a:rPr lang="en-US" i="1" dirty="0">
                <a:solidFill>
                  <a:srgbClr val="00B0F0"/>
                </a:solidFill>
              </a:rPr>
              <a:t>());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B0F0"/>
                </a:solidFill>
              </a:rPr>
              <a:t>        // set the menu on the SWT widget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B0F0"/>
                </a:solidFill>
              </a:rPr>
              <a:t>        </a:t>
            </a:r>
            <a:r>
              <a:rPr lang="en-US" i="1" dirty="0" err="1">
                <a:solidFill>
                  <a:srgbClr val="00B0F0"/>
                </a:solidFill>
              </a:rPr>
              <a:t>viewer.getTable</a:t>
            </a:r>
            <a:r>
              <a:rPr lang="en-US" i="1" dirty="0">
                <a:solidFill>
                  <a:srgbClr val="00B0F0"/>
                </a:solidFill>
              </a:rPr>
              <a:t>().</a:t>
            </a:r>
            <a:r>
              <a:rPr lang="en-US" i="1" dirty="0" err="1">
                <a:solidFill>
                  <a:srgbClr val="00B0F0"/>
                </a:solidFill>
              </a:rPr>
              <a:t>setMenu</a:t>
            </a:r>
            <a:r>
              <a:rPr lang="en-US" i="1" dirty="0">
                <a:solidFill>
                  <a:srgbClr val="00B0F0"/>
                </a:solidFill>
              </a:rPr>
              <a:t>(menu);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B0F0"/>
                </a:solidFill>
              </a:rPr>
              <a:t>        // register the menu with the framework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B0F0"/>
                </a:solidFill>
              </a:rPr>
              <a:t>        </a:t>
            </a:r>
            <a:r>
              <a:rPr lang="en-US" i="1" dirty="0" err="1">
                <a:solidFill>
                  <a:srgbClr val="00B0F0"/>
                </a:solidFill>
              </a:rPr>
              <a:t>getSite</a:t>
            </a:r>
            <a:r>
              <a:rPr lang="en-US" i="1" dirty="0">
                <a:solidFill>
                  <a:srgbClr val="00B0F0"/>
                </a:solidFill>
              </a:rPr>
              <a:t>().</a:t>
            </a:r>
            <a:r>
              <a:rPr lang="en-US" i="1" dirty="0" err="1">
                <a:solidFill>
                  <a:srgbClr val="00B0F0"/>
                </a:solidFill>
              </a:rPr>
              <a:t>registerContextMenu</a:t>
            </a:r>
            <a:r>
              <a:rPr lang="en-US" i="1" dirty="0">
                <a:solidFill>
                  <a:srgbClr val="00B0F0"/>
                </a:solidFill>
              </a:rPr>
              <a:t>(</a:t>
            </a:r>
            <a:r>
              <a:rPr lang="en-US" i="1" dirty="0" err="1">
                <a:solidFill>
                  <a:srgbClr val="00B0F0"/>
                </a:solidFill>
              </a:rPr>
              <a:t>menuManager</a:t>
            </a:r>
            <a:r>
              <a:rPr lang="en-US" i="1" dirty="0">
                <a:solidFill>
                  <a:srgbClr val="00B0F0"/>
                </a:solidFill>
              </a:rPr>
              <a:t>, viewer);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08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Selection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selection Service in the eclipse platform is a global service which keeps the track of all the selection happening in the application.</a:t>
            </a:r>
          </a:p>
          <a:p>
            <a:endParaRPr lang="en-US" dirty="0"/>
          </a:p>
          <a:p>
            <a:r>
              <a:rPr lang="en-US" dirty="0" smtClean="0"/>
              <a:t>The selection service gets the selection using classes called </a:t>
            </a:r>
            <a:r>
              <a:rPr lang="en-US" dirty="0" err="1" smtClean="0"/>
              <a:t>SelectionProvider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SelectionProvider</a:t>
            </a:r>
            <a:r>
              <a:rPr lang="en-US" dirty="0" smtClean="0"/>
              <a:t> can be set using the </a:t>
            </a:r>
            <a:r>
              <a:rPr lang="en-US" dirty="0" err="1" smtClean="0"/>
              <a:t>getSite</a:t>
            </a:r>
            <a:r>
              <a:rPr lang="en-US" dirty="0" smtClean="0"/>
              <a:t>().</a:t>
            </a:r>
            <a:r>
              <a:rPr lang="en-US" dirty="0" err="1" smtClean="0"/>
              <a:t>setSelection</a:t>
            </a:r>
            <a:r>
              <a:rPr lang="en-US" dirty="0" smtClean="0"/>
              <a:t> () method where the classes implementing the  </a:t>
            </a:r>
            <a:r>
              <a:rPr lang="en-US" dirty="0" err="1" smtClean="0"/>
              <a:t>ISelectionProvider</a:t>
            </a:r>
            <a:r>
              <a:rPr lang="en-US" dirty="0" smtClean="0"/>
              <a:t> register with the selection Service to communicate the selection happening in the 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Why Eclipse RCP?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060368" y="1690688"/>
            <a:ext cx="5828030" cy="2311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spcBef>
                <a:spcPts val="1300"/>
              </a:spcBef>
              <a:tabLst>
                <a:tab pos="354965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»	Very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powerful platform </a:t>
            </a:r>
            <a:r>
              <a:rPr sz="2000" spc="-15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rich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client</a:t>
            </a:r>
            <a:r>
              <a:rPr sz="20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applications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Available for all major operating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systems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All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sources</a:t>
            </a:r>
            <a:r>
              <a:rPr sz="20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provided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Large and </a:t>
            </a:r>
            <a:r>
              <a:rPr sz="2000" spc="-10" dirty="0">
                <a:solidFill>
                  <a:prstClr val="black"/>
                </a:solidFill>
                <a:latin typeface="Arial"/>
                <a:cs typeface="Arial"/>
              </a:rPr>
              <a:t>active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community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Commercial-friendly open source license: EPL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0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Selection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common UI elements like the viewer implement the </a:t>
            </a:r>
            <a:r>
              <a:rPr lang="en-US" dirty="0" err="1" smtClean="0"/>
              <a:t>ISelectionProvider</a:t>
            </a:r>
            <a:r>
              <a:rPr lang="en-US" dirty="0" smtClean="0"/>
              <a:t> interface.</a:t>
            </a:r>
          </a:p>
          <a:p>
            <a:r>
              <a:rPr lang="en-US" dirty="0" smtClean="0"/>
              <a:t>On Registering of the selection providers the selection happening in the viewer is communicated to the selection service , which makes the selection to be listened by any class which implements selection Changed Listener</a:t>
            </a:r>
          </a:p>
          <a:p>
            <a:r>
              <a:rPr lang="en-US" dirty="0" smtClean="0"/>
              <a:t>This helps the handler classes to know the current selection and perform any business logic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0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Editors are used to create/modify workspace resources. As an Eclipse user you must have used editors all the time. Famous example of editor is the Java Editor. It provides many capabilities like </a:t>
            </a:r>
            <a:r>
              <a:rPr lang="en-US" dirty="0" smtClean="0"/>
              <a:t>Syntax check, </a:t>
            </a:r>
            <a:r>
              <a:rPr lang="en-US" dirty="0"/>
              <a:t>color coding and so on. There is no specific implementation of an editor because editors essentially cater to application specific behavior. </a:t>
            </a:r>
          </a:p>
          <a:p>
            <a:r>
              <a:rPr lang="en-US" dirty="0" smtClean="0"/>
              <a:t>Once </a:t>
            </a:r>
            <a:r>
              <a:rPr lang="en-US" dirty="0"/>
              <a:t>the implementation model for an editor is determined, implementing the editor is much like programming a standalone </a:t>
            </a:r>
            <a:r>
              <a:rPr lang="en-US" dirty="0" err="1"/>
              <a:t>JFace</a:t>
            </a:r>
            <a:r>
              <a:rPr lang="en-US" dirty="0"/>
              <a:t> or SWT application.</a:t>
            </a:r>
          </a:p>
        </p:txBody>
      </p:sp>
    </p:spTree>
    <p:extLst>
      <p:ext uri="{BB962C8B-B14F-4D97-AF65-F5344CB8AC3E}">
        <p14:creationId xmlns:p14="http://schemas.microsoft.com/office/powerpoint/2010/main" val="406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83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kern="0" dirty="0" smtClean="0">
                <a:solidFill>
                  <a:srgbClr val="4538A8"/>
                </a:solidFill>
                <a:latin typeface="Arial"/>
                <a:cs typeface="Arial"/>
              </a:rPr>
              <a:t>Views </a:t>
            </a:r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vs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to views the Editors differ in that they have a dirty bit marker associated with it.</a:t>
            </a:r>
          </a:p>
          <a:p>
            <a:endParaRPr lang="en-US" dirty="0"/>
          </a:p>
          <a:p>
            <a:r>
              <a:rPr lang="en-US" dirty="0" smtClean="0"/>
              <a:t>Any time any value is changed in the Editor , the Editor can be marked as dirty which means the values can be saved on dirty and can be reverted.</a:t>
            </a:r>
          </a:p>
          <a:p>
            <a:r>
              <a:rPr lang="en-US" dirty="0" smtClean="0"/>
              <a:t>Editors have an area in the </a:t>
            </a:r>
            <a:r>
              <a:rPr lang="en-US" dirty="0" err="1" smtClean="0"/>
              <a:t>Workbenchpage</a:t>
            </a:r>
            <a:r>
              <a:rPr lang="en-US" dirty="0" smtClean="0"/>
              <a:t> reserved . </a:t>
            </a:r>
          </a:p>
          <a:p>
            <a:r>
              <a:rPr lang="en-US" dirty="0" smtClean="0"/>
              <a:t>In the perspective this </a:t>
            </a:r>
            <a:r>
              <a:rPr lang="en-US" dirty="0" err="1" smtClean="0"/>
              <a:t>EditorArea</a:t>
            </a:r>
            <a:r>
              <a:rPr lang="en-US" dirty="0" smtClean="0"/>
              <a:t> has to enabled to be shown by using the </a:t>
            </a:r>
            <a:r>
              <a:rPr lang="en-US" dirty="0" err="1" smtClean="0"/>
              <a:t>showEditorArea</a:t>
            </a:r>
            <a:r>
              <a:rPr lang="en-US" dirty="0" smtClean="0"/>
              <a:t>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EditorPart</a:t>
            </a:r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Editors are by implanted by using the ‘</a:t>
            </a:r>
            <a:r>
              <a:rPr lang="en-US" dirty="0" err="1" smtClean="0"/>
              <a:t>org.eclipe.ui.editor</a:t>
            </a:r>
            <a:r>
              <a:rPr lang="en-US" dirty="0" smtClean="0"/>
              <a:t>’ extension</a:t>
            </a:r>
          </a:p>
          <a:p>
            <a:endParaRPr lang="en-US" dirty="0"/>
          </a:p>
          <a:p>
            <a:r>
              <a:rPr lang="en-US" dirty="0" smtClean="0"/>
              <a:t>The class which is sub-classed when an Editor is created from the extension is the </a:t>
            </a:r>
            <a:r>
              <a:rPr lang="en-US" dirty="0" err="1" smtClean="0"/>
              <a:t>EditorPart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The below methods are overridden for the Abstract </a:t>
            </a:r>
            <a:r>
              <a:rPr lang="en-US" dirty="0" err="1" smtClean="0"/>
              <a:t>EditorPart</a:t>
            </a:r>
            <a:r>
              <a:rPr lang="en-US" dirty="0" smtClean="0"/>
              <a:t> methods()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85" y="4458203"/>
            <a:ext cx="4708746" cy="14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IEditorInput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IEditorInput</a:t>
            </a:r>
            <a:r>
              <a:rPr lang="en-US" dirty="0" smtClean="0"/>
              <a:t> is the most important class of the Editor , it determines the input which is sent to the Editor.</a:t>
            </a:r>
          </a:p>
          <a:p>
            <a:r>
              <a:rPr lang="en-US" dirty="0" smtClean="0"/>
              <a:t>An Editor opens up based on the </a:t>
            </a:r>
            <a:r>
              <a:rPr lang="en-US" dirty="0" err="1" smtClean="0"/>
              <a:t>EditorInput</a:t>
            </a:r>
            <a:r>
              <a:rPr lang="en-US" dirty="0" smtClean="0"/>
              <a:t> type , This </a:t>
            </a:r>
            <a:r>
              <a:rPr lang="en-US" dirty="0" err="1" smtClean="0"/>
              <a:t>EditorInput</a:t>
            </a:r>
            <a:r>
              <a:rPr lang="en-US" dirty="0" smtClean="0"/>
              <a:t> type is passed to the Editor class during the invocation of the Editor instance using the </a:t>
            </a:r>
            <a:r>
              <a:rPr lang="en-US" dirty="0" err="1" smtClean="0"/>
              <a:t>openEditor</a:t>
            </a:r>
            <a:r>
              <a:rPr lang="en-US" dirty="0" smtClean="0"/>
              <a:t> () call.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openEditor</a:t>
            </a:r>
            <a:r>
              <a:rPr lang="en-US" dirty="0" smtClean="0"/>
              <a:t>() is a </a:t>
            </a:r>
            <a:r>
              <a:rPr lang="en-US" dirty="0" err="1" smtClean="0"/>
              <a:t>PlatformUI</a:t>
            </a:r>
            <a:r>
              <a:rPr lang="en-US" dirty="0" smtClean="0"/>
              <a:t> API call and can be invoked from a view, Handler , or on button Click events.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openEditor</a:t>
            </a:r>
            <a:r>
              <a:rPr lang="en-US" dirty="0" smtClean="0"/>
              <a:t> takes two arguments </a:t>
            </a:r>
            <a:r>
              <a:rPr lang="en-US" dirty="0" err="1" smtClean="0"/>
              <a:t>EditorInput</a:t>
            </a:r>
            <a:r>
              <a:rPr lang="en-US" dirty="0" smtClean="0"/>
              <a:t> and the </a:t>
            </a:r>
            <a:r>
              <a:rPr lang="en-US" dirty="0" err="1" smtClean="0"/>
              <a:t>EditorID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Init</a:t>
            </a:r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()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init</a:t>
            </a:r>
            <a:r>
              <a:rPr lang="en-US" dirty="0" smtClean="0"/>
              <a:t>() method is invoked right after the Editor instance is created and the </a:t>
            </a:r>
            <a:r>
              <a:rPr lang="en-US" dirty="0" err="1" smtClean="0"/>
              <a:t>IEditorInput</a:t>
            </a:r>
            <a:r>
              <a:rPr lang="en-US" dirty="0" smtClean="0"/>
              <a:t> instance and the </a:t>
            </a:r>
            <a:r>
              <a:rPr lang="en-US" dirty="0" err="1" smtClean="0"/>
              <a:t>IEditorSite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IEditorInput</a:t>
            </a:r>
            <a:r>
              <a:rPr lang="en-US" dirty="0" smtClean="0"/>
              <a:t> is used to extract the data to be shown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 the </a:t>
            </a:r>
            <a:r>
              <a:rPr lang="en-US" dirty="0" err="1" smtClean="0"/>
              <a:t>editorand</a:t>
            </a:r>
            <a:r>
              <a:rPr lang="en-US" dirty="0" smtClean="0"/>
              <a:t> any change on the data can be used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to invoke the dirty bit for the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54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kern="0" dirty="0" err="1" smtClean="0">
                <a:solidFill>
                  <a:srgbClr val="4538A8"/>
                </a:solidFill>
                <a:latin typeface="Arial"/>
                <a:cs typeface="Arial"/>
              </a:rPr>
              <a:t>firePropertyChange</a:t>
            </a:r>
            <a:r>
              <a:rPr lang="en-US" sz="2800" kern="0" dirty="0" smtClean="0">
                <a:solidFill>
                  <a:srgbClr val="4538A8"/>
                </a:solidFill>
                <a:latin typeface="Arial"/>
                <a:cs typeface="Arial"/>
              </a:rPr>
              <a:t>()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firePropertyChange</a:t>
            </a:r>
            <a:r>
              <a:rPr lang="en-US" dirty="0"/>
              <a:t>(</a:t>
            </a:r>
            <a:r>
              <a:rPr lang="en-US" dirty="0" err="1"/>
              <a:t>IEditorPart.PROP_DIRTY</a:t>
            </a:r>
            <a:r>
              <a:rPr lang="en-US" dirty="0"/>
              <a:t>); method marks the editor as dirty.</a:t>
            </a:r>
          </a:p>
          <a:p>
            <a:endParaRPr lang="en-US" dirty="0"/>
          </a:p>
          <a:p>
            <a:r>
              <a:rPr lang="en-US" dirty="0"/>
              <a:t>The method can be invoked on a modify listener in an Editor</a:t>
            </a:r>
            <a:r>
              <a:rPr lang="en-US" b="1" i="1" dirty="0" smtClean="0"/>
              <a:t>.</a:t>
            </a:r>
          </a:p>
          <a:p>
            <a:endParaRPr lang="en-US" b="1" i="1" dirty="0"/>
          </a:p>
          <a:p>
            <a:r>
              <a:rPr lang="en-US" dirty="0"/>
              <a:t>We can also use </a:t>
            </a:r>
            <a:r>
              <a:rPr lang="en-US" dirty="0" err="1"/>
              <a:t>isDirty</a:t>
            </a:r>
            <a:r>
              <a:rPr lang="en-US" dirty="0"/>
              <a:t>() method to see if editor is marked as dirty at any point in editor. </a:t>
            </a:r>
            <a:endParaRPr lang="en-US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doSave</a:t>
            </a:r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() and </a:t>
            </a:r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doSaveAll</a:t>
            </a:r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doSave</a:t>
            </a:r>
            <a:r>
              <a:rPr lang="en-US" dirty="0" smtClean="0"/>
              <a:t>() method should mark the dirty bit to false so that the </a:t>
            </a:r>
            <a:r>
              <a:rPr lang="en-US" dirty="0" err="1" smtClean="0"/>
              <a:t>isDirty</a:t>
            </a:r>
            <a:r>
              <a:rPr lang="en-US" dirty="0" smtClean="0"/>
              <a:t>() method returns false.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doSaveAll</a:t>
            </a:r>
            <a:r>
              <a:rPr lang="en-US" dirty="0" smtClean="0"/>
              <a:t>() is similar to the </a:t>
            </a:r>
            <a:r>
              <a:rPr lang="en-US" dirty="0" err="1" smtClean="0"/>
              <a:t>doSave</a:t>
            </a:r>
            <a:r>
              <a:rPr lang="en-US" dirty="0" smtClean="0"/>
              <a:t>() and is invoked when the </a:t>
            </a:r>
            <a:r>
              <a:rPr lang="en-US" dirty="0" err="1" smtClean="0"/>
              <a:t>saveAll</a:t>
            </a:r>
            <a:r>
              <a:rPr lang="en-US" dirty="0" smtClean="0"/>
              <a:t>() method is called.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isSaveAllowed</a:t>
            </a:r>
            <a:r>
              <a:rPr lang="en-US" dirty="0" smtClean="0"/>
              <a:t>() method allows the save command to be enabled.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84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How to Open Editor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Editors can be opened using the Platform UI API s open Editor . </a:t>
            </a:r>
          </a:p>
          <a:p>
            <a:r>
              <a:rPr lang="en-US" dirty="0" smtClean="0"/>
              <a:t>These APIs can be called from a view or from a menu/command using a Handler.</a:t>
            </a:r>
          </a:p>
          <a:p>
            <a:endParaRPr lang="en-US" dirty="0"/>
          </a:p>
          <a:p>
            <a:r>
              <a:rPr lang="en-US" dirty="0" err="1"/>
              <a:t>HandlerUtil.</a:t>
            </a:r>
            <a:r>
              <a:rPr lang="en-US" i="1" dirty="0" err="1"/>
              <a:t>getActiveWorkbenchWindow</a:t>
            </a:r>
            <a:r>
              <a:rPr lang="en-US" i="1" dirty="0"/>
              <a:t>(event).</a:t>
            </a:r>
            <a:r>
              <a:rPr lang="en-US" i="1" dirty="0" err="1"/>
              <a:t>getActivePage</a:t>
            </a:r>
            <a:r>
              <a:rPr lang="en-US" i="1" dirty="0"/>
              <a:t>().</a:t>
            </a:r>
            <a:r>
              <a:rPr lang="en-US" i="1" dirty="0" err="1"/>
              <a:t>openEditor</a:t>
            </a:r>
            <a:r>
              <a:rPr lang="en-US" i="1" dirty="0"/>
              <a:t>(input, FirstEditor.ID);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		</a:t>
            </a:r>
            <a:r>
              <a:rPr lang="en-US" sz="5400" kern="0" dirty="0">
                <a:solidFill>
                  <a:srgbClr val="4538A8"/>
                </a:solidFill>
                <a:latin typeface="Arial"/>
                <a:cs typeface="Arial"/>
              </a:rPr>
              <a:t>Demo</a:t>
            </a:r>
            <a:br>
              <a:rPr lang="en-US" sz="5400" kern="0" dirty="0">
                <a:solidFill>
                  <a:srgbClr val="4538A8"/>
                </a:solidFill>
                <a:latin typeface="Arial"/>
                <a:cs typeface="Arial"/>
              </a:rPr>
            </a:br>
            <a:r>
              <a:rPr lang="en-US" sz="5400" kern="0" dirty="0">
                <a:solidFill>
                  <a:srgbClr val="4538A8"/>
                </a:solidFill>
                <a:latin typeface="Arial"/>
                <a:cs typeface="Arial"/>
              </a:rPr>
              <a:t>		   Simple UI 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kern="0" dirty="0">
                <a:solidFill>
                  <a:srgbClr val="4538A8"/>
                </a:solidFill>
                <a:latin typeface="Arial"/>
                <a:cs typeface="Arial"/>
              </a:rPr>
              <a:t>Why should you use it?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Well supported by industry with over 170 members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75" y="3268661"/>
            <a:ext cx="11430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568575"/>
            <a:ext cx="1143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335212"/>
            <a:ext cx="1143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63" y="2992293"/>
            <a:ext cx="1143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759075"/>
            <a:ext cx="11430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56" y="2540000"/>
            <a:ext cx="1143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01" y="3602039"/>
            <a:ext cx="1143000" cy="47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3075782"/>
            <a:ext cx="1143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0" y="3806031"/>
            <a:ext cx="1143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27" y="4224119"/>
            <a:ext cx="1968211" cy="4643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82480"/>
            <a:ext cx="1238037" cy="83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text editors can be created using the in-built </a:t>
            </a:r>
            <a:r>
              <a:rPr lang="en-US" dirty="0" err="1" smtClean="0"/>
              <a:t>TextEditors</a:t>
            </a:r>
            <a:r>
              <a:rPr lang="en-US" dirty="0" smtClean="0"/>
              <a:t> in the Eclipse framework.</a:t>
            </a:r>
          </a:p>
          <a:p>
            <a:r>
              <a:rPr lang="en-US" dirty="0" smtClean="0"/>
              <a:t>The text editor extends the ‘</a:t>
            </a:r>
            <a:r>
              <a:rPr lang="en-US" dirty="0" err="1" smtClean="0"/>
              <a:t>org.eclipse.ui.editors.text.TextEditor</a:t>
            </a:r>
            <a:r>
              <a:rPr lang="en-US" dirty="0" smtClean="0"/>
              <a:t>’ class</a:t>
            </a:r>
          </a:p>
          <a:p>
            <a:r>
              <a:rPr lang="en-US" dirty="0" smtClean="0"/>
              <a:t>The text editors can be customized to open the editor for a specific type of file extensions .</a:t>
            </a:r>
          </a:p>
          <a:p>
            <a:r>
              <a:rPr lang="en-US" dirty="0" smtClean="0"/>
              <a:t>The Syntax and the coloring of the text for different elements of the text like a comment or tag can be handled using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SourceViewConfiguration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is implemented to override the presentation of the text editor to show the specific syntax coloring in the text Editor .</a:t>
            </a:r>
          </a:p>
          <a:p>
            <a:endParaRPr lang="en-US" dirty="0"/>
          </a:p>
          <a:p>
            <a:r>
              <a:rPr lang="en-US" dirty="0" smtClean="0"/>
              <a:t>Uses a </a:t>
            </a:r>
            <a:r>
              <a:rPr lang="en-US" dirty="0" err="1" smtClean="0"/>
              <a:t>IPresentationReconciler</a:t>
            </a:r>
            <a:r>
              <a:rPr lang="en-US" dirty="0" smtClean="0"/>
              <a:t> implementation to set the Rules for the Text Editor using a </a:t>
            </a:r>
            <a:r>
              <a:rPr lang="en-US" dirty="0" err="1" smtClean="0"/>
              <a:t>RuleBasedScanner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RuleBasedScanner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implements a method </a:t>
            </a:r>
            <a:r>
              <a:rPr lang="en-US" dirty="0" err="1" smtClean="0"/>
              <a:t>setRules</a:t>
            </a:r>
            <a:r>
              <a:rPr lang="en-US" dirty="0" smtClean="0"/>
              <a:t>() in its constructor method </a:t>
            </a:r>
          </a:p>
          <a:p>
            <a:r>
              <a:rPr lang="en-US" dirty="0" smtClean="0"/>
              <a:t>The rules are formed using the </a:t>
            </a:r>
            <a:r>
              <a:rPr lang="en-US" dirty="0" err="1" smtClean="0"/>
              <a:t>Itoken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Token is associated with a Color and a text Attribute .</a:t>
            </a:r>
          </a:p>
          <a:p>
            <a:r>
              <a:rPr lang="en-US" dirty="0" smtClean="0"/>
              <a:t>There are various in-built rules defined which can be used by providing the token to be associated with the Rule.</a:t>
            </a:r>
          </a:p>
          <a:p>
            <a:endParaRPr lang="en-US" dirty="0"/>
          </a:p>
          <a:p>
            <a:r>
              <a:rPr lang="en-US" dirty="0" smtClean="0"/>
              <a:t>These set of rules are acted upon when a user edits the file in the Text Editor.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1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kern="0" dirty="0">
                <a:solidFill>
                  <a:srgbClr val="4538A8"/>
                </a:solidFill>
                <a:latin typeface="Arial"/>
                <a:cs typeface="Arial"/>
              </a:rPr>
              <a:t>Text Editor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MultiPageEditor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Multipage Editor , as the name suggests are used if we have to display the editor data in different ways in more than one editor.</a:t>
            </a:r>
          </a:p>
          <a:p>
            <a:endParaRPr lang="en-US" dirty="0"/>
          </a:p>
          <a:p>
            <a:r>
              <a:rPr lang="en-US" dirty="0" smtClean="0"/>
              <a:t>The Multipage editor creates a Tabs like implementation for various pages of the Editor 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addPages</a:t>
            </a:r>
            <a:r>
              <a:rPr lang="en-US" dirty="0" smtClean="0"/>
              <a:t>() method from the </a:t>
            </a:r>
            <a:r>
              <a:rPr lang="en-US" dirty="0" err="1" smtClean="0"/>
              <a:t>MultiPageEditorPart</a:t>
            </a:r>
            <a:r>
              <a:rPr lang="en-US" dirty="0" smtClean="0"/>
              <a:t> is implemented to provide the UI component for each of the editor in the multipage editor.</a:t>
            </a:r>
          </a:p>
        </p:txBody>
      </p:sp>
    </p:spTree>
    <p:extLst>
      <p:ext uri="{BB962C8B-B14F-4D97-AF65-F5344CB8AC3E}">
        <p14:creationId xmlns:p14="http://schemas.microsoft.com/office/powerpoint/2010/main" val="6096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 err="1">
                <a:solidFill>
                  <a:srgbClr val="4538A8"/>
                </a:solidFill>
                <a:latin typeface="Arial"/>
                <a:cs typeface="Arial"/>
              </a:rPr>
              <a:t>MultipageEditor</a:t>
            </a:r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 Template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multipage editor template example is provided in the framework .</a:t>
            </a:r>
          </a:p>
          <a:p>
            <a:endParaRPr lang="en-US" dirty="0"/>
          </a:p>
          <a:p>
            <a:r>
              <a:rPr lang="en-US" dirty="0" smtClean="0"/>
              <a:t>Analysis of the Multipage Editor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Branding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Eclipse branding an RCP application is done by providing the branding information in the .product file.</a:t>
            </a:r>
          </a:p>
          <a:p>
            <a:r>
              <a:rPr lang="en-US" dirty="0" smtClean="0"/>
              <a:t>The branding information will inform the image to be used as splash and the launch of the product</a:t>
            </a:r>
          </a:p>
          <a:p>
            <a:r>
              <a:rPr lang="en-US" dirty="0" smtClean="0"/>
              <a:t>The name of .exe generated when the product is exported </a:t>
            </a:r>
          </a:p>
          <a:p>
            <a:r>
              <a:rPr lang="en-US" dirty="0" smtClean="0"/>
              <a:t>Icons for the .exe , shortcut and Task bar icon can be specified in the branding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file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product file the values in the following  tabs are changed</a:t>
            </a:r>
          </a:p>
          <a:p>
            <a:r>
              <a:rPr lang="en-US" dirty="0" smtClean="0"/>
              <a:t>Launching:</a:t>
            </a:r>
          </a:p>
          <a:p>
            <a:r>
              <a:rPr lang="en-US" dirty="0" smtClean="0"/>
              <a:t>Change the name of the Launcher , by default the .exe is named as eclipse.exe , name this to your application name.</a:t>
            </a:r>
          </a:p>
          <a:p>
            <a:r>
              <a:rPr lang="en-US" dirty="0" smtClean="0"/>
              <a:t>Add a splash.bmp image to the plugin and make sure in the splash tab the reference for the plugin containing the splash image is given</a:t>
            </a:r>
          </a:p>
          <a:p>
            <a:r>
              <a:rPr lang="en-US" dirty="0" smtClean="0"/>
              <a:t>Icons for each of the .exe, desktop and taskbar icon are specified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Product About Dialog , an Image and a text to describe the Product is added.</a:t>
            </a:r>
          </a:p>
          <a:p>
            <a:endParaRPr lang="en-US" dirty="0"/>
          </a:p>
          <a:p>
            <a:r>
              <a:rPr lang="en-US" dirty="0" smtClean="0"/>
              <a:t>The About Dialog has to be added to the RCP application using the command for About Dialog </a:t>
            </a:r>
          </a:p>
          <a:p>
            <a:endParaRPr lang="en-US" dirty="0"/>
          </a:p>
          <a:p>
            <a:r>
              <a:rPr lang="en-US" dirty="0" smtClean="0"/>
              <a:t>Create a menu in the plugin.xml and associate it with the standard command for About Dialog.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Branding &amp; 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licensing information for the product can be added as part of the branding .</a:t>
            </a:r>
          </a:p>
          <a:p>
            <a:endParaRPr lang="en-US" dirty="0"/>
          </a:p>
          <a:p>
            <a:r>
              <a:rPr lang="en-US" dirty="0" smtClean="0"/>
              <a:t>The license URL and the </a:t>
            </a:r>
            <a:r>
              <a:rPr lang="en-US" dirty="0" err="1" smtClean="0"/>
              <a:t>url</a:t>
            </a:r>
            <a:r>
              <a:rPr lang="en-US" dirty="0" smtClean="0"/>
              <a:t> for the update site can be provided.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kern="0" dirty="0">
                <a:solidFill>
                  <a:srgbClr val="4538A8"/>
                </a:solidFill>
                <a:latin typeface="Arial"/>
                <a:cs typeface="Arial"/>
              </a:rPr>
              <a:t>Why should you use it? – The good reasons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 smtClean="0"/>
              <a:t>Branding</a:t>
            </a:r>
          </a:p>
          <a:p>
            <a:pPr lvl="1"/>
            <a:r>
              <a:rPr lang="en-US" altLang="en-US" dirty="0" smtClean="0"/>
              <a:t>Splash screens, intro screen, icon sets, cheat sheets, No need to have anything “Eclipse” about it</a:t>
            </a:r>
          </a:p>
          <a:p>
            <a:r>
              <a:rPr lang="en-US" altLang="en-US" sz="2800" dirty="0" smtClean="0"/>
              <a:t>Extensible help</a:t>
            </a:r>
          </a:p>
          <a:p>
            <a:r>
              <a:rPr lang="en-US" altLang="en-US" sz="2800" dirty="0" smtClean="0"/>
              <a:t>Manages the mundane</a:t>
            </a:r>
          </a:p>
          <a:p>
            <a:pPr lvl="1"/>
            <a:r>
              <a:rPr lang="en-US" altLang="en-US" dirty="0" smtClean="0"/>
              <a:t>Preference store, update manager, tips and tricks, navigation</a:t>
            </a:r>
          </a:p>
          <a:p>
            <a:r>
              <a:rPr lang="en-US" altLang="en-US" sz="2800" dirty="0" smtClean="0"/>
              <a:t>Access to a world of plug-ins</a:t>
            </a:r>
          </a:p>
          <a:p>
            <a:pPr lvl="1"/>
            <a:r>
              <a:rPr lang="en-US" altLang="en-US" dirty="0" smtClean="0"/>
              <a:t>Leverage other plug-ins, your application is improved as Eclipse improves</a:t>
            </a:r>
            <a:r>
              <a:rPr lang="en-US" altLang="en-US" sz="1400" dirty="0" smtClean="0"/>
              <a:t>  (force multiplier!)</a:t>
            </a:r>
          </a:p>
          <a:p>
            <a:r>
              <a:rPr lang="en-US" altLang="en-US" sz="2800" dirty="0" smtClean="0"/>
              <a:t>Much more, just ask, look and find; chances are if it is not application specific it is in Eclipse!</a:t>
            </a:r>
          </a:p>
          <a:p>
            <a:endParaRPr lang="en-AU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930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update URL can be specified where the repository for the application is present .</a:t>
            </a:r>
          </a:p>
          <a:p>
            <a:endParaRPr lang="en-US" dirty="0"/>
          </a:p>
          <a:p>
            <a:r>
              <a:rPr lang="en-US" dirty="0" smtClean="0"/>
              <a:t>The repository will have a plugins directory and artifacts.jar  and content.jar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feature is component in eclipse RCP like the plugins , where in we group the related plugins into a single feature</a:t>
            </a:r>
          </a:p>
          <a:p>
            <a:endParaRPr lang="en-US" dirty="0"/>
          </a:p>
          <a:p>
            <a:r>
              <a:rPr lang="en-US" dirty="0" smtClean="0"/>
              <a:t>A feature created will have a feature.xml which contains the information about the dependencies of the feature.</a:t>
            </a:r>
          </a:p>
          <a:p>
            <a:endParaRPr lang="en-US" dirty="0"/>
          </a:p>
          <a:p>
            <a:r>
              <a:rPr lang="en-US" dirty="0" smtClean="0"/>
              <a:t>The feature can have another feature / plugins as it dependent features and plugins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8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Eclipse RCP application can be configured to be exported using a feature project.</a:t>
            </a:r>
          </a:p>
          <a:p>
            <a:endParaRPr lang="en-US" dirty="0"/>
          </a:p>
          <a:p>
            <a:r>
              <a:rPr lang="en-US" dirty="0" smtClean="0"/>
              <a:t>A features can have its own branding in terms of license information and update and can be added or removed from an eclipse RCP application to provide / remove a capability in the RCP application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Creating a Feature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projects are created using the File-&gt; New .. Feature project</a:t>
            </a:r>
          </a:p>
          <a:p>
            <a:r>
              <a:rPr lang="en-US" dirty="0" smtClean="0"/>
              <a:t>An unique ID and a name and version is provided in the feature.</a:t>
            </a:r>
          </a:p>
          <a:p>
            <a:endParaRPr lang="en-US" dirty="0"/>
          </a:p>
          <a:p>
            <a:r>
              <a:rPr lang="en-US" dirty="0" smtClean="0"/>
              <a:t>The dependencies for the feature are added as ‘Include features’ and ‘Included plugins’</a:t>
            </a:r>
          </a:p>
          <a:p>
            <a:endParaRPr lang="en-US" dirty="0"/>
          </a:p>
          <a:p>
            <a:r>
              <a:rPr lang="en-US" dirty="0" smtClean="0"/>
              <a:t>The Product file can be configured to use the feature to run the eclipse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Exporting a </a:t>
            </a:r>
            <a:r>
              <a:rPr lang="en-US" sz="2800" kern="0" dirty="0" smtClean="0">
                <a:solidFill>
                  <a:srgbClr val="4538A8"/>
                </a:solidFill>
                <a:latin typeface="Arial"/>
                <a:cs typeface="Arial"/>
              </a:rPr>
              <a:t>product with feature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product configuration selection in the product file editor</a:t>
            </a:r>
          </a:p>
          <a:p>
            <a:r>
              <a:rPr lang="en-US" dirty="0" smtClean="0"/>
              <a:t>Click on the Export Product</a:t>
            </a:r>
          </a:p>
          <a:p>
            <a:endParaRPr lang="en-US" dirty="0"/>
          </a:p>
          <a:p>
            <a:r>
              <a:rPr lang="en-US" dirty="0" smtClean="0"/>
              <a:t>Verify the product is exported and contains a feature directory.</a:t>
            </a:r>
          </a:p>
          <a:p>
            <a:r>
              <a:rPr lang="en-US" dirty="0" smtClean="0"/>
              <a:t>The feature directory should have a feature.jar file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Run and verify the product is launched.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1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Exporting a feature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export a feature , open the feature.xml in an editor </a:t>
            </a:r>
          </a:p>
          <a:p>
            <a:endParaRPr lang="en-US" dirty="0"/>
          </a:p>
          <a:p>
            <a:r>
              <a:rPr lang="en-US" dirty="0" smtClean="0"/>
              <a:t>In the Exporting section , Selecting the Export Wizard.</a:t>
            </a:r>
          </a:p>
          <a:p>
            <a:endParaRPr lang="en-US" dirty="0"/>
          </a:p>
          <a:p>
            <a:r>
              <a:rPr lang="en-US" dirty="0" smtClean="0"/>
              <a:t>Fill in the name and folder where the features has to be exported.</a:t>
            </a:r>
          </a:p>
          <a:p>
            <a:endParaRPr lang="en-US" dirty="0"/>
          </a:p>
          <a:p>
            <a:r>
              <a:rPr lang="en-US" dirty="0" smtClean="0"/>
              <a:t>After export verify that a directory with features and plugins directory is created and it contains artifacts.jar and content.jar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3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Installing a feature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feature can be installed into an Eclipse Application by Install as a new software and pointing to the directory where the feature was exported.</a:t>
            </a:r>
          </a:p>
          <a:p>
            <a:endParaRPr lang="en-US" dirty="0"/>
          </a:p>
          <a:p>
            <a:r>
              <a:rPr lang="en-US" dirty="0" smtClean="0"/>
              <a:t>The eclipse framework will install this feature along with all the plugins the feature is composed 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94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SWT Overview..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SWT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reasons for their creation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How the two libraries differ from Swing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Licensing and platform support</a:t>
            </a:r>
          </a:p>
        </p:txBody>
      </p:sp>
    </p:spTree>
    <p:extLst>
      <p:ext uri="{BB962C8B-B14F-4D97-AF65-F5344CB8AC3E}">
        <p14:creationId xmlns:p14="http://schemas.microsoft.com/office/powerpoint/2010/main" val="809343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What exactly is SWT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we refer to </a:t>
            </a:r>
            <a:r>
              <a:rPr lang="en-US" dirty="0" smtClean="0"/>
              <a:t>SWT as a </a:t>
            </a:r>
            <a:r>
              <a:rPr lang="en-US" dirty="0"/>
              <a:t>tools or </a:t>
            </a:r>
            <a:r>
              <a:rPr lang="en-US" dirty="0" smtClean="0"/>
              <a:t>toolset, it is  </a:t>
            </a:r>
            <a:r>
              <a:rPr lang="en-US" dirty="0"/>
              <a:t>essentially software </a:t>
            </a:r>
            <a:r>
              <a:rPr lang="en-US" dirty="0" smtClean="0"/>
              <a:t>library.</a:t>
            </a:r>
          </a:p>
          <a:p>
            <a:r>
              <a:rPr lang="en-US" dirty="0" smtClean="0"/>
              <a:t> It  </a:t>
            </a:r>
            <a:r>
              <a:rPr lang="en-US" dirty="0"/>
              <a:t>consist of packages that contain Java classes and interfaces. But what makes these components so special is that you can combine them to form GUIs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be independently run in a Java program independent of Eclipse Platform as a java library.</a:t>
            </a:r>
          </a:p>
          <a:p>
            <a:r>
              <a:rPr lang="en-US" dirty="0" smtClean="0"/>
              <a:t> </a:t>
            </a:r>
            <a:r>
              <a:rPr lang="en-US" dirty="0"/>
              <a:t>And not just any GUIs, either! Your applications will run quickly, make effective use of computer </a:t>
            </a:r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Native UI blending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96" y="2344512"/>
            <a:ext cx="5343814" cy="402906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36" y="2153852"/>
            <a:ext cx="5004872" cy="38025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08199" y="5850358"/>
            <a:ext cx="154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Windows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0569" y="6051912"/>
            <a:ext cx="128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Ubuntu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244126" y="12305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Like </a:t>
            </a:r>
            <a:r>
              <a:rPr lang="en-US" dirty="0"/>
              <a:t>chameleons, assume the look and feel of whichever Java-supported operating system they run on. No other GUI-building library can say that.</a:t>
            </a:r>
          </a:p>
        </p:txBody>
      </p:sp>
    </p:spTree>
    <p:extLst>
      <p:ext uri="{BB962C8B-B14F-4D97-AF65-F5344CB8AC3E}">
        <p14:creationId xmlns:p14="http://schemas.microsoft.com/office/powerpoint/2010/main" val="29267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OSGI</a:t>
            </a:r>
          </a:p>
          <a:p>
            <a:pPr lvl="1"/>
            <a:r>
              <a:rPr lang="en-US" altLang="en-US" sz="2000" dirty="0"/>
              <a:t>Provides the plug-in based environment for Eclipse</a:t>
            </a:r>
          </a:p>
          <a:p>
            <a:pPr lvl="1"/>
            <a:r>
              <a:rPr lang="en-US" altLang="en-US" sz="2000" dirty="0"/>
              <a:t>Is a standard of which Equinox is the implementation Eclipse uses</a:t>
            </a:r>
          </a:p>
          <a:p>
            <a:pPr lvl="1"/>
            <a:r>
              <a:rPr lang="en-US" altLang="en-US" sz="2000" dirty="0"/>
              <a:t>Permits lazy-loading of plug-ins</a:t>
            </a:r>
          </a:p>
          <a:p>
            <a:pPr lvl="1"/>
            <a:r>
              <a:rPr lang="en-US" altLang="en-US" sz="2000" dirty="0" smtClean="0"/>
              <a:t>Permits multiple </a:t>
            </a:r>
            <a:r>
              <a:rPr lang="en-US" altLang="en-US" sz="2000" dirty="0"/>
              <a:t>versions of the same plug-ins/packages to coexist</a:t>
            </a:r>
          </a:p>
          <a:p>
            <a:pPr lvl="1"/>
            <a:r>
              <a:rPr lang="en-US" altLang="en-US" sz="2000" dirty="0"/>
              <a:t>Every Eclipse Plug-in is an OSGI plug-in</a:t>
            </a:r>
          </a:p>
          <a:p>
            <a:pPr lvl="1"/>
            <a:r>
              <a:rPr lang="en-US" altLang="en-US" sz="2000" dirty="0"/>
              <a:t>Every OSGI plug-in can be treated as a standard JAR outside OSGI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kern="0" dirty="0">
                <a:solidFill>
                  <a:srgbClr val="4538A8"/>
                </a:solidFill>
                <a:latin typeface="Arial"/>
                <a:cs typeface="Arial"/>
              </a:rPr>
              <a:t>Core Technologies</a:t>
            </a:r>
            <a:endParaRPr lang="en-AU" alt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7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Licensing and Platform Support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Comes under the Eclipse Public License which is free to use and is open source.</a:t>
            </a:r>
          </a:p>
          <a:p>
            <a:r>
              <a:rPr lang="en-US" dirty="0" smtClean="0"/>
              <a:t>Supported by platforms: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Red hat Linux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SUSE Linux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Ubuntu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MacOS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Many others…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SWT / JFACE 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important classes of SWT: Display and Shell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 SWT programming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 </a:t>
            </a:r>
            <a:r>
              <a:rPr lang="en-US" dirty="0"/>
              <a:t>The important class of </a:t>
            </a:r>
            <a:r>
              <a:rPr lang="en-US" dirty="0" err="1"/>
              <a:t>JFace</a:t>
            </a:r>
            <a:r>
              <a:rPr lang="en-US" dirty="0"/>
              <a:t>: </a:t>
            </a:r>
            <a:r>
              <a:rPr lang="en-US" dirty="0" err="1" smtClean="0"/>
              <a:t>ApplicationWindow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/>
              <a:t>An SWT/</a:t>
            </a:r>
            <a:r>
              <a:rPr lang="en-US" dirty="0" err="1"/>
              <a:t>JFace</a:t>
            </a:r>
            <a:r>
              <a:rPr lang="en-US" dirty="0"/>
              <a:t> programming example </a:t>
            </a:r>
          </a:p>
        </p:txBody>
      </p:sp>
    </p:spTree>
    <p:extLst>
      <p:ext uri="{BB962C8B-B14F-4D97-AF65-F5344CB8AC3E}">
        <p14:creationId xmlns:p14="http://schemas.microsoft.com/office/powerpoint/2010/main" val="862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The Hello SWT program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68" y="1970388"/>
            <a:ext cx="5890770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11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Widgets in SWT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SWT has a wide range of widgets to be used for the UI development in Eclipse RCP projects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25" y="2770557"/>
            <a:ext cx="6112417" cy="33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98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SWT Widgets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Shadow_Out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Seperator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BOLD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Italic</a:t>
            </a:r>
          </a:p>
          <a:p>
            <a:r>
              <a:rPr lang="en-US" dirty="0" smtClean="0"/>
              <a:t>Button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SWT.Check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SWT.Radio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SWT.Toggle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59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SWT Widgets</a:t>
            </a:r>
            <a:endParaRPr lang="en-US" sz="2800" kern="0" dirty="0">
              <a:solidFill>
                <a:srgbClr val="4538A8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Composite</a:t>
            </a:r>
          </a:p>
          <a:p>
            <a:r>
              <a:rPr lang="en-US" dirty="0" smtClean="0"/>
              <a:t>Group</a:t>
            </a:r>
            <a:endParaRPr lang="en-US" dirty="0"/>
          </a:p>
          <a:p>
            <a:r>
              <a:rPr lang="en-US" dirty="0" err="1" smtClean="0"/>
              <a:t>SashForm</a:t>
            </a:r>
            <a:endParaRPr lang="en-US" dirty="0" smtClean="0"/>
          </a:p>
          <a:p>
            <a:r>
              <a:rPr lang="en-US" dirty="0" err="1" smtClean="0"/>
              <a:t>TabFolder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TabItems</a:t>
            </a:r>
            <a:endParaRPr lang="en-US" dirty="0"/>
          </a:p>
          <a:p>
            <a:pPr lvl="0"/>
            <a:r>
              <a:rPr lang="en-US" dirty="0">
                <a:solidFill>
                  <a:prstClr val="black"/>
                </a:solidFill>
              </a:rPr>
              <a:t>Text Widget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Text styles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Text Events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37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538A8"/>
                </a:solidFill>
                <a:latin typeface="Arial"/>
                <a:cs typeface="Arial"/>
              </a:rPr>
              <a:t>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Widget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Text styles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Text Events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Graphics</a:t>
            </a:r>
          </a:p>
          <a:p>
            <a:pPr marL="457200" lvl="1" indent="0">
              <a:buNone/>
            </a:pPr>
            <a:r>
              <a:rPr lang="en-US" dirty="0" smtClean="0"/>
              <a:t>Rectangle</a:t>
            </a:r>
          </a:p>
          <a:p>
            <a:pPr marL="457200" lvl="1" indent="0">
              <a:buNone/>
            </a:pPr>
            <a:r>
              <a:rPr lang="en-US" smtClean="0"/>
              <a:t>Oval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694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1" y="1000072"/>
            <a:ext cx="6385547" cy="58579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3280" y="476852"/>
            <a:ext cx="464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SWT Widgets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47417" y="2995180"/>
            <a:ext cx="377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https://www.eclipse.org/swt/widgets/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47793" y="476852"/>
            <a:ext cx="464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SWT Widgets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49" y="1000072"/>
            <a:ext cx="7112247" cy="57241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97614" y="5368729"/>
            <a:ext cx="377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https://www.eclipse.org/swt/widgets/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83589" y="648222"/>
            <a:ext cx="464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SWT Widgets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97614" y="5368729"/>
            <a:ext cx="377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2"/>
              </a:rPr>
              <a:t>https://www.eclipse.org/swt/widgets/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61" y="1171442"/>
            <a:ext cx="6370899" cy="55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6038</TotalTime>
  <Words>4241</Words>
  <Application>Microsoft Office PowerPoint</Application>
  <PresentationFormat>Widescreen</PresentationFormat>
  <Paragraphs>590</Paragraphs>
  <Slides>109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5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 History of the Eclipse framework </vt:lpstr>
      <vt:lpstr>PowerPoint Presentation</vt:lpstr>
      <vt:lpstr>PowerPoint Presentation</vt:lpstr>
      <vt:lpstr>PowerPoint Presentation</vt:lpstr>
      <vt:lpstr>Why Eclipse RCP?</vt:lpstr>
      <vt:lpstr>Why should you use it? </vt:lpstr>
      <vt:lpstr>Why should you use it? – The good reasons</vt:lpstr>
      <vt:lpstr>Core Technologies</vt:lpstr>
      <vt:lpstr>Core Technologies</vt:lpstr>
      <vt:lpstr>Architecture and Components </vt:lpstr>
      <vt:lpstr>High Level Building blocks</vt:lpstr>
      <vt:lpstr>Modular Architecture</vt:lpstr>
      <vt:lpstr>What is a Bundle/Plugin ?</vt:lpstr>
      <vt:lpstr>Bundle Manifest (MANIFEST.MF)</vt:lpstr>
      <vt:lpstr>How does a plugin look-like?</vt:lpstr>
      <vt:lpstr>The Workbench Window</vt:lpstr>
      <vt:lpstr>How can the Workbench be configured?</vt:lpstr>
      <vt:lpstr>IApplication and Workbench</vt:lpstr>
      <vt:lpstr>Start and Stop method</vt:lpstr>
      <vt:lpstr>The Workbench Advisor ...</vt:lpstr>
      <vt:lpstr>The Workbench Window Advisor ...</vt:lpstr>
      <vt:lpstr>Task to Create a Hello World RCP application</vt:lpstr>
      <vt:lpstr>Create a Hello World Application</vt:lpstr>
      <vt:lpstr>Introduction to Extension Points</vt:lpstr>
      <vt:lpstr>Extension Registry</vt:lpstr>
      <vt:lpstr>What is a Perspective?</vt:lpstr>
      <vt:lpstr>Perspective</vt:lpstr>
      <vt:lpstr>Views</vt:lpstr>
      <vt:lpstr>CreatePartControl () method</vt:lpstr>
      <vt:lpstr>Adding a view to perspective via Code.</vt:lpstr>
      <vt:lpstr>via Extension point</vt:lpstr>
      <vt:lpstr>JFACE viewers</vt:lpstr>
      <vt:lpstr>Structured Viewers</vt:lpstr>
      <vt:lpstr>Content Providers and Label Providers</vt:lpstr>
      <vt:lpstr>How does the content Provider work?</vt:lpstr>
      <vt:lpstr>IStructuredContentProvider</vt:lpstr>
      <vt:lpstr>ITreeContentProvider</vt:lpstr>
      <vt:lpstr>ITreeContentProvider APIs</vt:lpstr>
      <vt:lpstr>Label Provider</vt:lpstr>
      <vt:lpstr>List Viewer</vt:lpstr>
      <vt:lpstr>TableViewer</vt:lpstr>
      <vt:lpstr>TreeViewer</vt:lpstr>
      <vt:lpstr>Task to create a view with ListViewer</vt:lpstr>
      <vt:lpstr>Task to create a view with TableViewer</vt:lpstr>
      <vt:lpstr>Task to create a view with TreeViewer</vt:lpstr>
      <vt:lpstr>Commands and Handlers</vt:lpstr>
      <vt:lpstr>Handlers</vt:lpstr>
      <vt:lpstr>The execute() method</vt:lpstr>
      <vt:lpstr>HandlerUtil</vt:lpstr>
      <vt:lpstr>Core Expressions</vt:lpstr>
      <vt:lpstr>Menus</vt:lpstr>
      <vt:lpstr>Location URIs</vt:lpstr>
      <vt:lpstr>Menu Contribution</vt:lpstr>
      <vt:lpstr>Menus and Commands</vt:lpstr>
      <vt:lpstr>ToolBar</vt:lpstr>
      <vt:lpstr>Pop-up Menus</vt:lpstr>
      <vt:lpstr>Registering a popup menu</vt:lpstr>
      <vt:lpstr>Selection Service</vt:lpstr>
      <vt:lpstr>Selection Providers</vt:lpstr>
      <vt:lpstr>Editors</vt:lpstr>
      <vt:lpstr>Views vs Editors</vt:lpstr>
      <vt:lpstr>EditorPart </vt:lpstr>
      <vt:lpstr>IEditorInput</vt:lpstr>
      <vt:lpstr>Init() method </vt:lpstr>
      <vt:lpstr>firePropertyChange()</vt:lpstr>
      <vt:lpstr>doSave() and doSaveAll()</vt:lpstr>
      <vt:lpstr>How to Open Editor ?</vt:lpstr>
      <vt:lpstr>                Demo      Simple UI Editor</vt:lpstr>
      <vt:lpstr>Text Editors</vt:lpstr>
      <vt:lpstr>SourceViewConfiguration</vt:lpstr>
      <vt:lpstr>RuleBasedScanner</vt:lpstr>
      <vt:lpstr>Text Editor Demo</vt:lpstr>
      <vt:lpstr>MultiPageEditor</vt:lpstr>
      <vt:lpstr>MultipageEditor Template </vt:lpstr>
      <vt:lpstr>Branding</vt:lpstr>
      <vt:lpstr>Product file Changes</vt:lpstr>
      <vt:lpstr>About Dialog</vt:lpstr>
      <vt:lpstr>Branding &amp; Licensing</vt:lpstr>
      <vt:lpstr>Update URL</vt:lpstr>
      <vt:lpstr>Features</vt:lpstr>
      <vt:lpstr>Features</vt:lpstr>
      <vt:lpstr>Creating a Feature Project</vt:lpstr>
      <vt:lpstr>Exporting a product with feature</vt:lpstr>
      <vt:lpstr>Exporting a feature</vt:lpstr>
      <vt:lpstr>Installing a feature</vt:lpstr>
      <vt:lpstr>SWT Overview..</vt:lpstr>
      <vt:lpstr>What exactly is SWT</vt:lpstr>
      <vt:lpstr>Native UI blending</vt:lpstr>
      <vt:lpstr>Licensing and Platform Support</vt:lpstr>
      <vt:lpstr>SWT / JFACE </vt:lpstr>
      <vt:lpstr>The Hello SWT program</vt:lpstr>
      <vt:lpstr>Widgets in SWT</vt:lpstr>
      <vt:lpstr>SWT Widgets</vt:lpstr>
      <vt:lpstr>SWT Widgets</vt:lpstr>
      <vt:lpstr>Graphics</vt:lpstr>
      <vt:lpstr>PowerPoint Presentation</vt:lpstr>
      <vt:lpstr>PowerPoint Presentation</vt:lpstr>
      <vt:lpstr>PowerPoint Presentation</vt:lpstr>
      <vt:lpstr>Composite</vt:lpstr>
      <vt:lpstr>Group</vt:lpstr>
      <vt:lpstr>Layouts</vt:lpstr>
      <vt:lpstr>Types of Layouts</vt:lpstr>
      <vt:lpstr>FillLayout</vt:lpstr>
      <vt:lpstr>FillLayout types</vt:lpstr>
      <vt:lpstr>Row Layout</vt:lpstr>
      <vt:lpstr>Grid Layout</vt:lpstr>
      <vt:lpstr>StackLayout</vt:lpstr>
      <vt:lpstr>Custom Layout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Pasha, Shaikh Sabir (623)</dc:creator>
  <cp:lastModifiedBy>Saddiqulla  Shaik</cp:lastModifiedBy>
  <cp:revision>137</cp:revision>
  <dcterms:created xsi:type="dcterms:W3CDTF">2020-04-09T16:17:13Z</dcterms:created>
  <dcterms:modified xsi:type="dcterms:W3CDTF">2020-04-16T20:42:17Z</dcterms:modified>
</cp:coreProperties>
</file>