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8"/>
  </p:notesMasterIdLst>
  <p:sldIdLst>
    <p:sldId id="257055" r:id="rId5"/>
    <p:sldId id="257056" r:id="rId6"/>
    <p:sldId id="257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3372" autoAdjust="0"/>
  </p:normalViewPr>
  <p:slideViewPr>
    <p:cSldViewPr snapToGrid="0">
      <p:cViewPr varScale="1">
        <p:scale>
          <a:sx n="40" d="100"/>
          <a:sy n="40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719B-80BB-4634-98FB-B8A00D44C023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34B5A-26E5-4527-AF80-922ADD7B5F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48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b="1" dirty="0">
              <a:ea typeface="Geneva" charset="0"/>
            </a:endParaRPr>
          </a:p>
          <a:p>
            <a:pPr marL="171450" lvl="1" indent="-171450" algn="l" defTabSz="573060" rtl="0" eaLnBrk="1" latinLnBrk="0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b="0" i="0" kern="1200" dirty="0">
              <a:solidFill>
                <a:schemeClr val="tx1"/>
              </a:solidFill>
              <a:ea typeface="Geneva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4B5A-26E5-4527-AF80-922ADD7B5F0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58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b="1" dirty="0">
              <a:ea typeface="Geneva" charset="0"/>
            </a:endParaRPr>
          </a:p>
          <a:p>
            <a:pPr marL="171450" lvl="1" indent="-171450" algn="l" defTabSz="573060" rtl="0" eaLnBrk="1" latinLnBrk="0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b="0" i="0" kern="1200" dirty="0">
              <a:solidFill>
                <a:schemeClr val="tx1"/>
              </a:solidFill>
              <a:ea typeface="Geneva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4B5A-26E5-4527-AF80-922ADD7B5F0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645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b="1" dirty="0">
              <a:ea typeface="Geneva" charset="0"/>
            </a:endParaRPr>
          </a:p>
          <a:p>
            <a:pPr marL="171450" lvl="1" indent="-171450" algn="l" defTabSz="573060" rtl="0" eaLnBrk="1" latinLnBrk="0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b="0" i="0" kern="1200" dirty="0">
              <a:solidFill>
                <a:schemeClr val="tx1"/>
              </a:solidFill>
              <a:ea typeface="Geneva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4B5A-26E5-4527-AF80-922ADD7B5F0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8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873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0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48825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GTS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0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Logo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036017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2021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607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2021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0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05258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779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099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1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603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5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51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61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13542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126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609404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805986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03776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1522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013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836037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1165904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731868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661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581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429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6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7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95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0408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469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1DE86-DAB4-469D-8FC9-06E4917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2D461-EB1F-4915-8BCC-9017B3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E00F4-8F51-4EA3-904B-E456BD2D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S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6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1659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6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556308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12/10/2023</a:t>
            </a:fld>
            <a:endParaRPr lang="en-AU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52FD537-980A-40D8-AA82-926FB8E7EEA2}"/>
              </a:ext>
            </a:extLst>
          </p:cNvPr>
          <p:cNvSpPr txBox="1">
            <a:spLocks/>
          </p:cNvSpPr>
          <p:nvPr/>
        </p:nvSpPr>
        <p:spPr>
          <a:xfrm>
            <a:off x="381000" y="380999"/>
            <a:ext cx="11430000" cy="1237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100" dirty="0"/>
              <a:t>Younger age groups (18-27) show a strong preference for 'Buy Now, Pay Later' (BNPL)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CBFCD-2F13-F94B-BBBB-C4AEAD47BAC5}"/>
              </a:ext>
            </a:extLst>
          </p:cNvPr>
          <p:cNvSpPr txBox="1"/>
          <p:nvPr/>
        </p:nvSpPr>
        <p:spPr>
          <a:xfrm>
            <a:off x="7802945" y="1820258"/>
            <a:ext cx="3865180" cy="3917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noProof="0" dirty="0"/>
              <a:t>BNPL</a:t>
            </a:r>
            <a:r>
              <a:rPr lang="en-US" sz="1700" noProof="0" dirty="0"/>
              <a:t> is the </a:t>
            </a:r>
            <a:r>
              <a:rPr lang="en-US" sz="1700" b="1" noProof="0" dirty="0"/>
              <a:t>most popular </a:t>
            </a:r>
            <a:r>
              <a:rPr lang="en-US" sz="1700" noProof="0" dirty="0"/>
              <a:t>payment method among </a:t>
            </a:r>
            <a:r>
              <a:rPr lang="en-US" sz="1700" b="1" noProof="0" dirty="0"/>
              <a:t>younger age groups</a:t>
            </a:r>
            <a:r>
              <a:rPr lang="en-US" sz="1700" noProof="0" dirty="0"/>
              <a:t>, accounting for 65.9% of transactions for the 18-22 age group and 67.4% for the 23-27 age group.</a:t>
            </a:r>
          </a:p>
          <a:p>
            <a:pPr marL="285750" indent="-28575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noProof="0" dirty="0"/>
              <a:t>Meanwhile, the usage of BNPL drops significantly as the age group increases, with only 11.5% usage in the 28-32 age group, further reducing to 25% in the 48-52 age group.</a:t>
            </a:r>
            <a:endParaRPr lang="en-RU" sz="17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8F305-84E1-D743-D449-8000DD938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1685226"/>
            <a:ext cx="7291552" cy="43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52FD537-980A-40D8-AA82-926FB8E7EEA2}"/>
              </a:ext>
            </a:extLst>
          </p:cNvPr>
          <p:cNvSpPr txBox="1">
            <a:spLocks/>
          </p:cNvSpPr>
          <p:nvPr/>
        </p:nvSpPr>
        <p:spPr>
          <a:xfrm>
            <a:off x="381000" y="380999"/>
            <a:ext cx="11430000" cy="1237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100" dirty="0"/>
              <a:t>BNPL users have an average age of 27.2 years, followed by Card at 32.8 years and </a:t>
            </a:r>
            <a:r>
              <a:rPr lang="en-US" sz="3100" dirty="0" err="1"/>
              <a:t>Paypal</a:t>
            </a:r>
            <a:r>
              <a:rPr lang="en-US" sz="3100" dirty="0"/>
              <a:t> at 39.0 years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CBFCD-2F13-F94B-BBBB-C4AEAD47BAC5}"/>
              </a:ext>
            </a:extLst>
          </p:cNvPr>
          <p:cNvSpPr txBox="1"/>
          <p:nvPr/>
        </p:nvSpPr>
        <p:spPr>
          <a:xfrm>
            <a:off x="7802945" y="1820258"/>
            <a:ext cx="3865180" cy="3917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noProof="0" dirty="0"/>
              <a:t>This further supports the conclusion that </a:t>
            </a:r>
            <a:r>
              <a:rPr lang="en-US" sz="1700" b="1" noProof="0" dirty="0"/>
              <a:t>younger users prefer BNPL</a:t>
            </a:r>
            <a:r>
              <a:rPr lang="en-US" sz="1700" noProof="0" dirty="0"/>
              <a:t>, while older users tend to use Card and </a:t>
            </a:r>
            <a:r>
              <a:rPr lang="en-US" sz="1700" noProof="0" dirty="0" err="1"/>
              <a:t>Paypal</a:t>
            </a:r>
            <a:r>
              <a:rPr lang="en-US" sz="1700" noProof="0" dirty="0"/>
              <a:t> methods.</a:t>
            </a:r>
          </a:p>
          <a:p>
            <a:pPr marL="285750" indent="-28575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noProof="0" dirty="0"/>
              <a:t>On the other hand, </a:t>
            </a:r>
            <a:r>
              <a:rPr lang="en-US" sz="1700" b="1" noProof="0" dirty="0"/>
              <a:t>older users continue to prefer </a:t>
            </a:r>
            <a:r>
              <a:rPr lang="en-US" sz="1700" noProof="0" dirty="0"/>
              <a:t>traditional payment methods like </a:t>
            </a:r>
            <a:r>
              <a:rPr lang="en-US" sz="1700" b="1" noProof="0" dirty="0"/>
              <a:t>Card and </a:t>
            </a:r>
            <a:r>
              <a:rPr lang="en-US" sz="1700" b="1" noProof="0" dirty="0" err="1"/>
              <a:t>Paypal</a:t>
            </a:r>
            <a:r>
              <a:rPr lang="en-US" sz="1700" noProof="0" dirty="0"/>
              <a:t>. </a:t>
            </a:r>
          </a:p>
          <a:p>
            <a:pPr marL="285750" indent="-28575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noProof="0" dirty="0"/>
              <a:t>This suggests </a:t>
            </a:r>
            <a:r>
              <a:rPr lang="en-US" sz="1700" b="1" noProof="0" dirty="0"/>
              <a:t>a shift in payment method</a:t>
            </a:r>
            <a:r>
              <a:rPr lang="en-US" sz="1700" noProof="0" dirty="0"/>
              <a:t> preference as customers age, which could be a critical insight for companies in tailoring their payment options and marketing strategies.</a:t>
            </a:r>
            <a:endParaRPr lang="en-RU" sz="17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8F305-84E1-D743-D449-8000DD938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1693822"/>
            <a:ext cx="7291552" cy="43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4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52FD537-980A-40D8-AA82-926FB8E7EEA2}"/>
              </a:ext>
            </a:extLst>
          </p:cNvPr>
          <p:cNvSpPr txBox="1">
            <a:spLocks/>
          </p:cNvSpPr>
          <p:nvPr/>
        </p:nvSpPr>
        <p:spPr>
          <a:xfrm>
            <a:off x="381000" y="380999"/>
            <a:ext cx="11430000" cy="1237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100" dirty="0"/>
              <a:t>In terms of total transaction volume, BNPL accounts for 39.2% of total transactions, followed by Card at 34.1% and </a:t>
            </a:r>
            <a:r>
              <a:rPr lang="en-US" sz="3100" dirty="0" err="1"/>
              <a:t>Paypal</a:t>
            </a:r>
            <a:r>
              <a:rPr lang="en-US" sz="3100" dirty="0"/>
              <a:t> at 26.7%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CBFCD-2F13-F94B-BBBB-C4AEAD47BAC5}"/>
              </a:ext>
            </a:extLst>
          </p:cNvPr>
          <p:cNvSpPr txBox="1"/>
          <p:nvPr/>
        </p:nvSpPr>
        <p:spPr>
          <a:xfrm>
            <a:off x="7802945" y="1820258"/>
            <a:ext cx="3865180" cy="3917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noProof="0" dirty="0"/>
              <a:t>This indicates that while BNPL is popular among younger users, traditional payment methods like Card and </a:t>
            </a:r>
            <a:r>
              <a:rPr lang="en-US" sz="1700" noProof="0" dirty="0" err="1"/>
              <a:t>Paypal</a:t>
            </a:r>
            <a:r>
              <a:rPr lang="en-US" sz="1700" noProof="0" dirty="0"/>
              <a:t> still hold a significant share of total transactions.</a:t>
            </a:r>
          </a:p>
          <a:p>
            <a:pPr marL="285750" indent="-285750" algn="just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noProof="0" dirty="0"/>
              <a:t>This could be due to various factors such as financial stability, credit availability, technological savviness, and trust in different payment platforms.</a:t>
            </a:r>
            <a:endParaRPr lang="en-RU" sz="17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8F305-84E1-D743-D449-8000DD938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18592"/>
            <a:ext cx="7291552" cy="44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03617"/>
      </p:ext>
    </p:extLst>
  </p:cSld>
  <p:clrMapOvr>
    <a:masterClrMapping/>
  </p:clrMapOvr>
</p:sld>
</file>

<file path=ppt/theme/theme1.xml><?xml version="1.0" encoding="utf-8"?>
<a:theme xmlns:a="http://schemas.openxmlformats.org/drawingml/2006/main" name="00Acc_PPT_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F090290683D4AAB11F82E9728A2DE" ma:contentTypeVersion="15" ma:contentTypeDescription="Create a new document." ma:contentTypeScope="" ma:versionID="efa3915e8666f4070f6585e717ca8e26">
  <xsd:schema xmlns:xsd="http://www.w3.org/2001/XMLSchema" xmlns:xs="http://www.w3.org/2001/XMLSchema" xmlns:p="http://schemas.microsoft.com/office/2006/metadata/properties" xmlns:ns2="b92c2beb-58f8-437a-b101-9b3aa9ab0729" xmlns:ns3="ede259cd-e122-4261-b33b-8f6d8087b216" targetNamespace="http://schemas.microsoft.com/office/2006/metadata/properties" ma:root="true" ma:fieldsID="79e56df4949299554d87961950fe3b34" ns2:_="" ns3:_="">
    <xsd:import namespace="b92c2beb-58f8-437a-b101-9b3aa9ab0729"/>
    <xsd:import namespace="ede259cd-e122-4261-b33b-8f6d8087b2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c2beb-58f8-437a-b101-9b3aa9ab07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259cd-e122-4261-b33b-8f6d8087b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8E24E3-B807-4E01-BE8F-2C2301A6A106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ede259cd-e122-4261-b33b-8f6d8087b216"/>
    <ds:schemaRef ds:uri="b92c2beb-58f8-437a-b101-9b3aa9ab072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4A7A38-89DC-405C-A18A-9F6F9B6110FC}">
  <ds:schemaRefs>
    <ds:schemaRef ds:uri="b92c2beb-58f8-437a-b101-9b3aa9ab0729"/>
    <ds:schemaRef ds:uri="ede259cd-e122-4261-b33b-8f6d8087b2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9C804D-47D1-41BC-A96A-7C8EE6C6B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00Acc_PPT_Template</Template>
  <TotalTime>159</TotalTime>
  <Words>261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Graphik</vt:lpstr>
      <vt:lpstr>GT Sectra Fine</vt:lpstr>
      <vt:lpstr>System Font</vt:lpstr>
      <vt:lpstr>00Acc_PPT_Template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EXPERIENCE</dc:title>
  <dc:creator>Burke, Niamh;Sabirin</dc:creator>
  <cp:lastModifiedBy>Windows User</cp:lastModifiedBy>
  <cp:revision>21</cp:revision>
  <dcterms:created xsi:type="dcterms:W3CDTF">2020-12-21T23:31:08Z</dcterms:created>
  <dcterms:modified xsi:type="dcterms:W3CDTF">2023-10-12T03:43:02Z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0x0101007DAF090290683D4AAB11F82E9728A2DE</vt:lpwstr>
  </property>
</Properties>
</file>