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BBF8B-EB92-43C1-88E3-6C3F0042633E}">
  <a:tblStyle styleId="{AE5BBF8B-EB92-43C1-88E3-6C3F004263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9b1f21f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9b1f21f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9b1f21fe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9b1f21fe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9b1f21fe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9b1f21fe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9b1f21fe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9b1f21fe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6034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5680">
                <a:solidFill>
                  <a:srgbClr val="1A7A56"/>
                </a:solidFill>
                <a:latin typeface="Times New Roman"/>
                <a:ea typeface="Times New Roman"/>
                <a:cs typeface="Times New Roman"/>
                <a:sym typeface="Times New Roman"/>
              </a:rPr>
              <a:t>Paradigm-busting workbook</a:t>
            </a:r>
            <a:endParaRPr sz="56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 is up to us to interpret the “facts”</a:t>
            </a:r>
            <a:endParaRPr/>
          </a:p>
          <a:p>
            <a:pPr marL="0" lvl="0" indent="0" algn="l" rtl="0">
              <a:spcBef>
                <a:spcPts val="0"/>
              </a:spcBef>
              <a:spcAft>
                <a:spcPts val="0"/>
              </a:spcAft>
              <a:buClr>
                <a:schemeClr val="dk1"/>
              </a:buClr>
              <a:buSzPct val="85344"/>
              <a:buFont typeface="Arial"/>
              <a:buNone/>
            </a:pPr>
            <a:r>
              <a:rPr lang="en-GB" sz="1288" b="0">
                <a:solidFill>
                  <a:schemeClr val="dk1"/>
                </a:solidFill>
              </a:rPr>
              <a:t>Thought exercise: is a given megatrend an opportunity or threat? It could be either, depending on your mindset. Complete this exercise by filling in the </a:t>
            </a:r>
            <a:r>
              <a:rPr lang="en-GB" sz="1288" b="0">
                <a:solidFill>
                  <a:schemeClr val="dk1"/>
                </a:solidFill>
                <a:highlight>
                  <a:srgbClr val="D9EAD3"/>
                </a:highlight>
              </a:rPr>
              <a:t>blanks</a:t>
            </a:r>
            <a:r>
              <a:rPr lang="en-GB" sz="1288" b="0">
                <a:solidFill>
                  <a:schemeClr val="dk1"/>
                </a:solidFill>
              </a:rPr>
              <a:t>, challenging yourself to interpret the “facts”, which many see as threats, as opportunities.</a:t>
            </a:r>
            <a:endParaRPr sz="1288" b="0">
              <a:solidFill>
                <a:srgbClr val="000000"/>
              </a:solidFill>
            </a:endParaRPr>
          </a:p>
        </p:txBody>
      </p:sp>
      <p:graphicFrame>
        <p:nvGraphicFramePr>
          <p:cNvPr id="62" name="Google Shape;62;p14"/>
          <p:cNvGraphicFramePr/>
          <p:nvPr>
            <p:extLst>
              <p:ext uri="{D42A27DB-BD31-4B8C-83A1-F6EECF244321}">
                <p14:modId xmlns:p14="http://schemas.microsoft.com/office/powerpoint/2010/main" val="1816636011"/>
              </p:ext>
            </p:extLst>
          </p:nvPr>
        </p:nvGraphicFramePr>
        <p:xfrm>
          <a:off x="311700" y="1396125"/>
          <a:ext cx="8520600" cy="3345300"/>
        </p:xfrm>
        <a:graphic>
          <a:graphicData uri="http://schemas.openxmlformats.org/drawingml/2006/table">
            <a:tbl>
              <a:tblPr>
                <a:noFill/>
                <a:tableStyleId>{AE5BBF8B-EB92-43C1-88E3-6C3F0042633E}</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244025">
                <a:tc>
                  <a:txBody>
                    <a:bodyPr/>
                    <a:lstStyle/>
                    <a:p>
                      <a:pPr marL="0" lvl="0" indent="0" algn="l" rtl="0">
                        <a:spcBef>
                          <a:spcPts val="0"/>
                        </a:spcBef>
                        <a:spcAft>
                          <a:spcPts val="0"/>
                        </a:spcAft>
                        <a:buNone/>
                      </a:pPr>
                      <a:r>
                        <a:rPr lang="en-GB" sz="1300" b="1" dirty="0">
                          <a:solidFill>
                            <a:srgbClr val="980000"/>
                          </a:solidFill>
                          <a:latin typeface="Georgia"/>
                          <a:ea typeface="Georgia"/>
                          <a:cs typeface="Georgia"/>
                          <a:sym typeface="Georgia"/>
                        </a:rPr>
                        <a:t>Threat</a:t>
                      </a:r>
                      <a:endParaRPr sz="1300" b="1" dirty="0">
                        <a:solidFill>
                          <a:srgbClr val="980000"/>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r" rtl="0">
                        <a:spcBef>
                          <a:spcPts val="0"/>
                        </a:spcBef>
                        <a:spcAft>
                          <a:spcPts val="0"/>
                        </a:spcAft>
                        <a:buNone/>
                      </a:pPr>
                      <a:r>
                        <a:rPr lang="en-GB" sz="1300" b="1" dirty="0">
                          <a:solidFill>
                            <a:srgbClr val="00754B"/>
                          </a:solidFill>
                          <a:latin typeface="Georgia"/>
                          <a:ea typeface="Georgia"/>
                          <a:cs typeface="Georgia"/>
                          <a:sym typeface="Georgia"/>
                        </a:rPr>
                        <a:t>Opportunity</a:t>
                      </a:r>
                      <a:endParaRPr sz="1300" b="1" dirty="0">
                        <a:solidFill>
                          <a:srgbClr val="00754B"/>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0"/>
                  </a:ext>
                </a:extLst>
              </a:tr>
              <a:tr h="437425">
                <a:tc>
                  <a:txBody>
                    <a:bodyPr/>
                    <a:lstStyle/>
                    <a:p>
                      <a:pPr marL="0" lvl="0" indent="0" algn="l" rtl="0">
                        <a:spcBef>
                          <a:spcPts val="0"/>
                        </a:spcBef>
                        <a:spcAft>
                          <a:spcPts val="0"/>
                        </a:spcAft>
                        <a:buNone/>
                      </a:pPr>
                      <a:r>
                        <a:rPr lang="en-GB" sz="1300" dirty="0">
                          <a:latin typeface="Georgia"/>
                          <a:ea typeface="Georgia"/>
                          <a:cs typeface="Georgia"/>
                          <a:sym typeface="Georgia"/>
                        </a:rPr>
                        <a:t>Aging demographics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dirty="0">
                          <a:latin typeface="Georgia"/>
                          <a:ea typeface="Georgia"/>
                          <a:cs typeface="Georgia"/>
                          <a:sym typeface="Georgia"/>
                        </a:rPr>
                        <a:t>Aging population</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GB" sz="1300" dirty="0">
                          <a:latin typeface="Georgia"/>
                          <a:ea typeface="Georgia"/>
                          <a:cs typeface="Georgia"/>
                          <a:sym typeface="Georgia"/>
                        </a:rPr>
                        <a:t>New “silver market”</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450525">
                <a:tc>
                  <a:txBody>
                    <a:bodyPr/>
                    <a:lstStyle/>
                    <a:p>
                      <a:pPr marL="0" lvl="0" indent="0" algn="l" rtl="0">
                        <a:spcBef>
                          <a:spcPts val="0"/>
                        </a:spcBef>
                        <a:spcAft>
                          <a:spcPts val="0"/>
                        </a:spcAft>
                        <a:buNone/>
                      </a:pPr>
                      <a:r>
                        <a:rPr lang="en-GB" sz="1300" dirty="0">
                          <a:latin typeface="Georgia"/>
                          <a:ea typeface="Georgia"/>
                          <a:cs typeface="Georgia"/>
                          <a:sym typeface="Georgia"/>
                        </a:rPr>
                        <a:t>Rising health-care costs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dirty="0">
                          <a:latin typeface="Georgia"/>
                          <a:ea typeface="Georgia"/>
                          <a:cs typeface="Georgia"/>
                          <a:sym typeface="Georgia"/>
                        </a:rPr>
                        <a:t>Health-care spending</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dirty="0">
                          <a:latin typeface="Georgia"/>
                          <a:ea typeface="Georgia"/>
                          <a:cs typeface="Georgia"/>
                          <a:sym typeface="Georgia"/>
                        </a:rPr>
                        <a:t>New health-care</a:t>
                      </a:r>
                      <a:endParaRPr sz="1300" dirty="0">
                        <a:latin typeface="Georgia"/>
                        <a:ea typeface="Georgia"/>
                        <a:cs typeface="Georgia"/>
                        <a:sym typeface="Georgia"/>
                      </a:endParaRPr>
                    </a:p>
                    <a:p>
                      <a:pPr marL="0" lvl="0" indent="0" algn="r" rtl="0">
                        <a:spcBef>
                          <a:spcPts val="0"/>
                        </a:spcBef>
                        <a:spcAft>
                          <a:spcPts val="0"/>
                        </a:spcAft>
                        <a:buNone/>
                      </a:pPr>
                      <a:r>
                        <a:rPr lang="en-GB" sz="1300" dirty="0">
                          <a:latin typeface="Georgia"/>
                          <a:ea typeface="Georgia"/>
                          <a:cs typeface="Georgia"/>
                          <a:sym typeface="Georgia"/>
                        </a:rPr>
                        <a:t>services and settings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2"/>
                  </a:ext>
                </a:extLst>
              </a:tr>
              <a:tr h="437425">
                <a:tc>
                  <a:txBody>
                    <a:bodyPr/>
                    <a:lstStyle/>
                    <a:p>
                      <a:pPr marL="0" lvl="0" indent="0" algn="l" rtl="0">
                        <a:spcBef>
                          <a:spcPts val="0"/>
                        </a:spcBef>
                        <a:spcAft>
                          <a:spcPts val="0"/>
                        </a:spcAft>
                        <a:buNone/>
                      </a:pPr>
                      <a:r>
                        <a:rPr lang="en-GB" sz="1300" dirty="0">
                          <a:latin typeface="Georgia"/>
                          <a:ea typeface="Georgia"/>
                          <a:cs typeface="Georgia"/>
                          <a:sym typeface="Georgia"/>
                        </a:rPr>
                        <a:t>Urban congestion</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dirty="0">
                          <a:latin typeface="Georgia"/>
                          <a:ea typeface="Georgia"/>
                          <a:cs typeface="Georgia"/>
                          <a:sym typeface="Georgia"/>
                        </a:rPr>
                        <a:t>Urbanization</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b="0" i="0" u="none" strike="noStrike" cap="none" dirty="0">
                          <a:solidFill>
                            <a:srgbClr val="000000"/>
                          </a:solidFill>
                          <a:latin typeface="Georgia"/>
                          <a:ea typeface="Georgia"/>
                          <a:cs typeface="Georgia"/>
                          <a:sym typeface="Georgia"/>
                        </a:rPr>
                        <a:t>Smart city</a:t>
                      </a:r>
                    </a:p>
                    <a:p>
                      <a:pPr marL="0" lvl="0" indent="0" algn="r" rtl="0">
                        <a:spcBef>
                          <a:spcPts val="0"/>
                        </a:spcBef>
                        <a:spcAft>
                          <a:spcPts val="0"/>
                        </a:spcAft>
                        <a:buNone/>
                      </a:pPr>
                      <a:r>
                        <a:rPr lang="en-US" sz="1300" b="0" i="0" u="none" strike="noStrike" cap="none" dirty="0">
                          <a:solidFill>
                            <a:srgbClr val="000000"/>
                          </a:solidFill>
                          <a:latin typeface="Georgia"/>
                          <a:ea typeface="Georgia"/>
                          <a:cs typeface="Georgia"/>
                          <a:sym typeface="Georgia"/>
                        </a:rPr>
                        <a:t>technologies and solutions</a:t>
                      </a:r>
                      <a:endParaRPr sz="1300" b="0" i="0" u="none" strike="noStrike" cap="none" dirty="0">
                        <a:solidFill>
                          <a:srgbClr val="000000"/>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3"/>
                  </a:ext>
                </a:extLst>
              </a:tr>
              <a:tr h="450525">
                <a:tc>
                  <a:txBody>
                    <a:bodyPr/>
                    <a:lstStyle/>
                    <a:p>
                      <a:pPr marL="0" lvl="0" indent="0" algn="l" rtl="0">
                        <a:spcBef>
                          <a:spcPts val="0"/>
                        </a:spcBef>
                        <a:spcAft>
                          <a:spcPts val="0"/>
                        </a:spcAft>
                        <a:buNone/>
                      </a:pPr>
                      <a:r>
                        <a:rPr lang="en-GB" sz="1300" dirty="0">
                          <a:latin typeface="Georgia"/>
                          <a:ea typeface="Georgia"/>
                          <a:cs typeface="Georgia"/>
                          <a:sym typeface="Georgia"/>
                        </a:rPr>
                        <a:t>Economic loss and human impact</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dirty="0">
                          <a:latin typeface="Georgia"/>
                          <a:ea typeface="Georgia"/>
                          <a:cs typeface="Georgia"/>
                          <a:sym typeface="Georgia"/>
                        </a:rPr>
                        <a:t>Sustainability</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dirty="0">
                          <a:latin typeface="Georgia"/>
                          <a:ea typeface="Georgia"/>
                          <a:cs typeface="Georgia"/>
                          <a:sym typeface="Georgia"/>
                        </a:rPr>
                        <a:t>Growing power and</a:t>
                      </a:r>
                      <a:endParaRPr sz="1300" dirty="0">
                        <a:latin typeface="Georgia"/>
                        <a:ea typeface="Georgia"/>
                        <a:cs typeface="Georgia"/>
                        <a:sym typeface="Georgia"/>
                      </a:endParaRPr>
                    </a:p>
                    <a:p>
                      <a:pPr marL="0" lvl="0" indent="0" algn="r" rtl="0">
                        <a:spcBef>
                          <a:spcPts val="0"/>
                        </a:spcBef>
                        <a:spcAft>
                          <a:spcPts val="0"/>
                        </a:spcAft>
                        <a:buNone/>
                      </a:pPr>
                      <a:r>
                        <a:rPr lang="en-GB" sz="1300" dirty="0">
                          <a:latin typeface="Georgia"/>
                          <a:ea typeface="Georgia"/>
                          <a:cs typeface="Georgia"/>
                          <a:sym typeface="Georgia"/>
                        </a:rPr>
                        <a:t>infrastructure needs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4"/>
                  </a:ext>
                </a:extLst>
              </a:tr>
              <a:tr h="437425">
                <a:tc>
                  <a:txBody>
                    <a:bodyPr/>
                    <a:lstStyle/>
                    <a:p>
                      <a:pPr marL="0" lvl="0" indent="0" algn="l" rtl="0">
                        <a:spcBef>
                          <a:spcPts val="0"/>
                        </a:spcBef>
                        <a:spcAft>
                          <a:spcPts val="0"/>
                        </a:spcAft>
                        <a:buNone/>
                      </a:pPr>
                      <a:r>
                        <a:rPr lang="en-GB" sz="1300" dirty="0">
                          <a:latin typeface="Georgia"/>
                          <a:ea typeface="Georgia"/>
                          <a:cs typeface="Georgia"/>
                          <a:sym typeface="Georgia"/>
                        </a:rPr>
                        <a:t>Near-term price and energy volatility</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dirty="0">
                          <a:latin typeface="Georgia"/>
                          <a:ea typeface="Georgia"/>
                          <a:cs typeface="Georgia"/>
                          <a:sym typeface="Georgia"/>
                        </a:rPr>
                        <a:t>Energy price volatility</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Renewable energy</a:t>
                      </a:r>
                    </a:p>
                    <a:p>
                      <a:pPr marL="0" lvl="0" indent="0" algn="r" rtl="0">
                        <a:spcBef>
                          <a:spcPts val="0"/>
                        </a:spcBef>
                        <a:spcAft>
                          <a:spcPts val="0"/>
                        </a:spcAft>
                        <a:buNone/>
                      </a:pPr>
                      <a:r>
                        <a:rPr lang="en-US" sz="1300" dirty="0">
                          <a:latin typeface="Georgia"/>
                          <a:ea typeface="Georgia"/>
                          <a:cs typeface="Georgia"/>
                          <a:sym typeface="Georgia"/>
                        </a:rPr>
                        <a:t>technologies and systems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5"/>
                  </a:ext>
                </a:extLst>
              </a:tr>
              <a:tr h="450525">
                <a:tc>
                  <a:txBody>
                    <a:bodyPr/>
                    <a:lstStyle/>
                    <a:p>
                      <a:pPr marL="0" lvl="0" indent="0" algn="l" rtl="0">
                        <a:spcBef>
                          <a:spcPts val="0"/>
                        </a:spcBef>
                        <a:spcAft>
                          <a:spcPts val="0"/>
                        </a:spcAft>
                        <a:buNone/>
                      </a:pPr>
                      <a:r>
                        <a:rPr lang="en-GB" sz="1300" dirty="0">
                          <a:latin typeface="Georgia"/>
                          <a:ea typeface="Georgia"/>
                          <a:cs typeface="Georgia"/>
                          <a:sym typeface="Georgia"/>
                        </a:rPr>
                        <a:t>High competition in rapidly evolving area</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dirty="0">
                          <a:latin typeface="Georgia"/>
                          <a:ea typeface="Georgia"/>
                          <a:cs typeface="Georgia"/>
                          <a:sym typeface="Georgia"/>
                        </a:rPr>
                        <a:t>Smart devices</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Internet of Things (IoT)</a:t>
                      </a:r>
                    </a:p>
                    <a:p>
                      <a:pPr marL="0" lvl="0" indent="0" algn="r" rtl="0">
                        <a:spcBef>
                          <a:spcPts val="0"/>
                        </a:spcBef>
                        <a:spcAft>
                          <a:spcPts val="0"/>
                        </a:spcAft>
                        <a:buNone/>
                      </a:pPr>
                      <a:r>
                        <a:rPr lang="en-US" sz="1300" dirty="0">
                          <a:latin typeface="Georgia"/>
                          <a:ea typeface="Georgia"/>
                          <a:cs typeface="Georgia"/>
                          <a:sym typeface="Georgia"/>
                        </a:rPr>
                        <a:t>applications and services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6"/>
                  </a:ext>
                </a:extLst>
              </a:tr>
              <a:tr h="437425">
                <a:tc>
                  <a:txBody>
                    <a:bodyPr/>
                    <a:lstStyle/>
                    <a:p>
                      <a:pPr marL="0" lvl="0" indent="0" algn="l" rtl="0">
                        <a:spcBef>
                          <a:spcPts val="0"/>
                        </a:spcBef>
                        <a:spcAft>
                          <a:spcPts val="0"/>
                        </a:spcAft>
                        <a:buNone/>
                      </a:pP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r" rtl="0">
                        <a:spcBef>
                          <a:spcPts val="0"/>
                        </a:spcBef>
                        <a:spcAft>
                          <a:spcPts val="0"/>
                        </a:spcAft>
                        <a:buNone/>
                      </a:pP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72" name="Google Shape;72;p15"/>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73" name="Google Shape;73;p15"/>
            <p:cNvSpPr/>
            <p:nvPr/>
          </p:nvSpPr>
          <p:spPr>
            <a:xfrm>
              <a:off x="6620950" y="1838650"/>
              <a:ext cx="20496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77" name="Google Shape;77;p15"/>
            <p:cNvCxnSpPr/>
            <p:nvPr/>
          </p:nvCxnSpPr>
          <p:spPr>
            <a:xfrm rot="10800000" flipH="1">
              <a:off x="6583175" y="2192050"/>
              <a:ext cx="2104500" cy="859200"/>
            </a:xfrm>
            <a:prstGeom prst="bentConnector3">
              <a:avLst>
                <a:gd name="adj1" fmla="val 248"/>
              </a:avLst>
            </a:prstGeom>
            <a:noFill/>
            <a:ln w="38100" cap="flat" cmpd="sng">
              <a:solidFill>
                <a:srgbClr val="00754B"/>
              </a:solidFill>
              <a:prstDash val="solid"/>
              <a:round/>
              <a:headEnd type="none" w="med" len="med"/>
              <a:tailEnd type="none" w="med" len="med"/>
            </a:ln>
          </p:spPr>
        </p:cxnSp>
        <p:cxnSp>
          <p:nvCxnSpPr>
            <p:cNvPr id="78" name="Google Shape;78;p15"/>
            <p:cNvCxnSpPr/>
            <p:nvPr/>
          </p:nvCxnSpPr>
          <p:spPr>
            <a:xfrm rot="10800000" flipH="1">
              <a:off x="4338525" y="2967550"/>
              <a:ext cx="2250000" cy="700500"/>
            </a:xfrm>
            <a:prstGeom prst="bentConnector3">
              <a:avLst>
                <a:gd name="adj1" fmla="val 99994"/>
              </a:avLst>
            </a:prstGeom>
            <a:noFill/>
            <a:ln w="38100" cap="flat" cmpd="sng">
              <a:solidFill>
                <a:srgbClr val="980000"/>
              </a:solidFill>
              <a:prstDash val="solid"/>
              <a:miter lim="8000"/>
              <a:headEnd type="none" w="sm" len="sm"/>
              <a:tailEnd type="none" w="sm" len="sm"/>
            </a:ln>
          </p:spPr>
        </p:cxnSp>
      </p:grpSp>
      <p:sp>
        <p:nvSpPr>
          <p:cNvPr id="79" name="Google Shape;79;p15"/>
          <p:cNvSpPr txBox="1"/>
          <p:nvPr/>
        </p:nvSpPr>
        <p:spPr>
          <a:xfrm>
            <a:off x="407725" y="1641325"/>
            <a:ext cx="3397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a:latin typeface="Georgia"/>
                <a:ea typeface="Georgia"/>
                <a:cs typeface="Georgia"/>
                <a:sym typeface="Georgia"/>
              </a:rPr>
              <a:t>Small, incremental change in our mental models doesn’t always yield the change we need; we need to actively challenge our assumptions to drive meaningful change.</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b="1">
                <a:solidFill>
                  <a:srgbClr val="00754B"/>
                </a:solidFill>
                <a:latin typeface="Georgia"/>
                <a:ea typeface="Georgia"/>
                <a:cs typeface="Georgia"/>
                <a:sym typeface="Georgia"/>
              </a:rPr>
              <a:t>Let’s review some examples.</a:t>
            </a:r>
            <a:endParaRPr sz="1300" b="1">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88" name="Google Shape;88;p16"/>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89" name="Google Shape;89;p16"/>
          <p:cNvSpPr/>
          <p:nvPr/>
        </p:nvSpPr>
        <p:spPr>
          <a:xfrm>
            <a:off x="4897246" y="1620519"/>
            <a:ext cx="32718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93" name="Google Shape;93;p16"/>
          <p:cNvCxnSpPr/>
          <p:nvPr/>
        </p:nvCxnSpPr>
        <p:spPr>
          <a:xfrm rot="10800000" flipH="1">
            <a:off x="4836946" y="1973919"/>
            <a:ext cx="3359400" cy="8592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94" name="Google Shape;94;p16"/>
          <p:cNvCxnSpPr/>
          <p:nvPr/>
        </p:nvCxnSpPr>
        <p:spPr>
          <a:xfrm rot="10800000" flipH="1">
            <a:off x="1242600" y="2747769"/>
            <a:ext cx="3591600" cy="7005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95" name="Google Shape;95;p16"/>
          <p:cNvSpPr txBox="1"/>
          <p:nvPr/>
        </p:nvSpPr>
        <p:spPr>
          <a:xfrm>
            <a:off x="1265655" y="3448287"/>
            <a:ext cx="3204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writing business</a:t>
            </a:r>
            <a:r>
              <a:rPr lang="en-GB">
                <a:latin typeface="Georgia"/>
                <a:ea typeface="Georgia"/>
                <a:cs typeface="Georgia"/>
                <a:sym typeface="Georgia"/>
              </a:rPr>
              <a:t>.”</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Cheap pens, cheaper pens, colored pens, black pens, etc.</a:t>
            </a:r>
            <a:endParaRPr sz="1300" i="1">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cheap, disposable plastic objects</a:t>
            </a:r>
            <a:r>
              <a:rPr lang="en-GB">
                <a:latin typeface="Georgia"/>
                <a:ea typeface="Georgia"/>
                <a:cs typeface="Georgia"/>
                <a:sym typeface="Georgia"/>
              </a:rPr>
              <a:t> business.”</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Pens, lighters, razors, etc.</a:t>
            </a:r>
            <a:endParaRPr sz="1300" i="1">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Low-cost airlines shifted prevailing airline paradigms to disrupt the aviation industry</a:t>
            </a:r>
            <a:endParaRPr dirty="0"/>
          </a:p>
          <a:p>
            <a:pPr marL="0" lvl="0" indent="0" algn="l" rtl="0">
              <a:spcBef>
                <a:spcPts val="0"/>
              </a:spcBef>
              <a:spcAft>
                <a:spcPts val="0"/>
              </a:spcAft>
              <a:buNone/>
            </a:pPr>
            <a:r>
              <a:rPr lang="en-GB" sz="1400" b="0" dirty="0">
                <a:solidFill>
                  <a:schemeClr val="dk1"/>
                </a:solidFill>
              </a:rPr>
              <a:t>Fill in the </a:t>
            </a:r>
            <a:r>
              <a:rPr lang="en-GB" sz="1400" b="0" dirty="0">
                <a:solidFill>
                  <a:schemeClr val="dk1"/>
                </a:solidFill>
                <a:highlight>
                  <a:srgbClr val="D9EAD3"/>
                </a:highlight>
              </a:rPr>
              <a:t>blanks</a:t>
            </a:r>
            <a:r>
              <a:rPr lang="en-GB" sz="1400" b="0" dirty="0">
                <a:solidFill>
                  <a:schemeClr val="dk1"/>
                </a:solidFill>
              </a:rPr>
              <a:t>.</a:t>
            </a:r>
            <a:endParaRPr dirty="0"/>
          </a:p>
        </p:txBody>
      </p:sp>
      <p:sp>
        <p:nvSpPr>
          <p:cNvPr id="103" name="Google Shape;103;p17"/>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06" name="Google Shape;106;p17"/>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07" name="Google Shape;107;p17"/>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dirty="0">
                <a:solidFill>
                  <a:srgbClr val="00754B"/>
                </a:solidFill>
                <a:latin typeface="Georgia"/>
                <a:ea typeface="Georgia"/>
                <a:cs typeface="Georgia"/>
                <a:sym typeface="Georgia"/>
              </a:rPr>
              <a:t>New mental models</a:t>
            </a:r>
            <a:endParaRPr sz="300" b="1" dirty="0">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dirty="0">
                <a:solidFill>
                  <a:srgbClr val="980000"/>
                </a:solidFill>
                <a:latin typeface="Georgia"/>
                <a:ea typeface="Georgia"/>
                <a:cs typeface="Georgia"/>
                <a:sym typeface="Georgia"/>
              </a:rPr>
              <a:t>Old</a:t>
            </a:r>
            <a:r>
              <a:rPr lang="en-GB" sz="1300" b="1" i="0" u="none" strike="noStrike" cap="none" dirty="0">
                <a:solidFill>
                  <a:srgbClr val="980000"/>
                </a:solidFill>
                <a:latin typeface="Georgia"/>
                <a:ea typeface="Georgia"/>
                <a:cs typeface="Georgia"/>
                <a:sym typeface="Georgia"/>
              </a:rPr>
              <a:t> mental models</a:t>
            </a:r>
            <a:endParaRPr sz="300" b="1" dirty="0">
              <a:solidFill>
                <a:srgbClr val="980000"/>
              </a:solidFill>
              <a:latin typeface="Georgia"/>
              <a:ea typeface="Georgia"/>
              <a:cs typeface="Georgia"/>
              <a:sym typeface="Georgia"/>
            </a:endParaRPr>
          </a:p>
        </p:txBody>
      </p:sp>
      <p:cxnSp>
        <p:nvCxnSpPr>
          <p:cNvPr id="111" name="Google Shape;111;p17"/>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12" name="Google Shape;112;p17"/>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13" name="Google Shape;113;p17"/>
          <p:cNvSpPr txBox="1"/>
          <p:nvPr/>
        </p:nvSpPr>
        <p:spPr>
          <a:xfrm>
            <a:off x="1265655" y="2804304"/>
            <a:ext cx="3204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many types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convenient, major airports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hub-and-spoke model</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all-inclusive pricing</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pre-assigned seating</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sold via travel agents</a:t>
            </a:r>
            <a:endParaRPr sz="1100" i="1" dirty="0">
              <a:latin typeface="Georgia"/>
              <a:ea typeface="Georgia"/>
              <a:cs typeface="Georgia"/>
              <a:sym typeface="Georgia"/>
            </a:endParaRPr>
          </a:p>
        </p:txBody>
      </p:sp>
      <p:sp>
        <p:nvSpPr>
          <p:cNvPr id="114" name="Google Shape;114;p17"/>
          <p:cNvSpPr txBox="1"/>
          <p:nvPr/>
        </p:nvSpPr>
        <p:spPr>
          <a:xfrm>
            <a:off x="4951508" y="1854834"/>
            <a:ext cx="32043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single model of aircraft</a:t>
            </a:r>
            <a:endParaRPr sz="1100" i="1" dirty="0">
              <a:latin typeface="Georgia"/>
              <a:ea typeface="Georgia"/>
              <a:cs typeface="Georgia"/>
              <a:sym typeface="Georgia"/>
            </a:endParaRPr>
          </a:p>
          <a:p>
            <a:pPr marL="457200" lvl="0" indent="-298450">
              <a:buSzPts val="1100"/>
              <a:buFont typeface="Georgia"/>
              <a:buChar char="●"/>
            </a:pPr>
            <a:r>
              <a:rPr lang="en-GB" sz="1100" i="1" dirty="0">
                <a:latin typeface="Georgia"/>
                <a:ea typeface="Georgia"/>
                <a:cs typeface="Georgia"/>
                <a:sym typeface="Georgia"/>
              </a:rPr>
              <a:t>secondary airports</a:t>
            </a:r>
            <a:endParaRPr sz="1100" i="1" dirty="0">
              <a:latin typeface="Georgia"/>
              <a:ea typeface="Georgia"/>
              <a:cs typeface="Georgia"/>
              <a:sym typeface="Georgia"/>
            </a:endParaRPr>
          </a:p>
          <a:p>
            <a:pPr marL="457200" lvl="0" indent="-298450">
              <a:buSzPts val="1100"/>
              <a:buFont typeface="Georgia"/>
              <a:buChar char="●"/>
            </a:pPr>
            <a:r>
              <a:rPr lang="en-GB" sz="1100" i="1" dirty="0">
                <a:latin typeface="Georgia"/>
                <a:ea typeface="Georgia"/>
                <a:cs typeface="Georgia"/>
                <a:sym typeface="Georgia"/>
              </a:rPr>
              <a:t>direct sales</a:t>
            </a:r>
            <a:endParaRPr sz="1100" i="1" dirty="0">
              <a:latin typeface="Georgia"/>
              <a:ea typeface="Georgia"/>
              <a:cs typeface="Georgia"/>
              <a:sym typeface="Georgia"/>
            </a:endParaRPr>
          </a:p>
          <a:p>
            <a:pPr marL="457200" lvl="0" indent="-298450">
              <a:buSzPts val="1100"/>
              <a:buFont typeface="Georgia"/>
              <a:buChar char="●"/>
            </a:pPr>
            <a:r>
              <a:rPr lang="en-GB" sz="1100" i="1" dirty="0">
                <a:latin typeface="Georgia"/>
                <a:ea typeface="Georgia"/>
                <a:cs typeface="Georgia"/>
                <a:sym typeface="Georgia"/>
              </a:rPr>
              <a:t>unbundled pricing</a:t>
            </a:r>
            <a:endParaRPr sz="1100" i="1" dirty="0">
              <a:latin typeface="Georgia"/>
              <a:ea typeface="Georgia"/>
              <a:cs typeface="Georgia"/>
              <a:sym typeface="Georgia"/>
            </a:endParaRPr>
          </a:p>
          <a:p>
            <a:pPr marL="457200" lvl="0" indent="-298450">
              <a:buSzPts val="1100"/>
              <a:buFont typeface="Georgia"/>
              <a:buChar char="●"/>
            </a:pPr>
            <a:r>
              <a:rPr lang="en-GB" sz="1100" i="1" dirty="0">
                <a:latin typeface="Georgia"/>
                <a:ea typeface="Georgia"/>
                <a:cs typeface="Georgia"/>
                <a:sym typeface="Georgia"/>
              </a:rPr>
              <a:t>open seating</a:t>
            </a:r>
            <a:endParaRPr sz="1100" i="1"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1286950" y="2884425"/>
            <a:ext cx="3359400" cy="1286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Describe another mental model shift that has resulted in a major change</a:t>
            </a:r>
            <a:endParaRPr dirty="0"/>
          </a:p>
          <a:p>
            <a:pPr marL="0" lvl="0" indent="0" algn="l" rtl="0">
              <a:spcBef>
                <a:spcPts val="0"/>
              </a:spcBef>
              <a:spcAft>
                <a:spcPts val="0"/>
              </a:spcAft>
              <a:buNone/>
            </a:pPr>
            <a:r>
              <a:rPr lang="en-GB" sz="1400" b="0" dirty="0">
                <a:solidFill>
                  <a:schemeClr val="dk1"/>
                </a:solidFill>
              </a:rPr>
              <a:t>Fill in the </a:t>
            </a:r>
            <a:r>
              <a:rPr lang="en-GB" sz="1400" b="0" dirty="0">
                <a:solidFill>
                  <a:schemeClr val="dk1"/>
                </a:solidFill>
                <a:highlight>
                  <a:srgbClr val="D9EAD3"/>
                </a:highlight>
              </a:rPr>
              <a:t>blanks</a:t>
            </a:r>
            <a:r>
              <a:rPr lang="en-GB" sz="1400" b="0" dirty="0">
                <a:solidFill>
                  <a:schemeClr val="dk1"/>
                </a:solidFill>
              </a:rPr>
              <a:t>.</a:t>
            </a:r>
            <a:endParaRPr dirty="0"/>
          </a:p>
        </p:txBody>
      </p:sp>
      <p:sp>
        <p:nvSpPr>
          <p:cNvPr id="122" name="Google Shape;122;p18"/>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25" name="Google Shape;125;p18"/>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26" name="Google Shape;126;p18"/>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dirty="0">
                <a:solidFill>
                  <a:srgbClr val="980000"/>
                </a:solidFill>
                <a:latin typeface="Georgia"/>
                <a:ea typeface="Georgia"/>
                <a:cs typeface="Georgia"/>
                <a:sym typeface="Georgia"/>
              </a:rPr>
              <a:t>Old</a:t>
            </a:r>
            <a:r>
              <a:rPr lang="en-GB" sz="1300" b="1" i="0" u="none" strike="noStrike" cap="none" dirty="0">
                <a:solidFill>
                  <a:srgbClr val="980000"/>
                </a:solidFill>
                <a:latin typeface="Georgia"/>
                <a:ea typeface="Georgia"/>
                <a:cs typeface="Georgia"/>
                <a:sym typeface="Georgia"/>
              </a:rPr>
              <a:t> mental models</a:t>
            </a:r>
            <a:endParaRPr sz="300" b="1" dirty="0">
              <a:solidFill>
                <a:srgbClr val="980000"/>
              </a:solidFill>
              <a:latin typeface="Georgia"/>
              <a:ea typeface="Georgia"/>
              <a:cs typeface="Georgia"/>
              <a:sym typeface="Georgia"/>
            </a:endParaRPr>
          </a:p>
        </p:txBody>
      </p:sp>
      <p:cxnSp>
        <p:nvCxnSpPr>
          <p:cNvPr id="130" name="Google Shape;130;p18"/>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31" name="Google Shape;131;p18"/>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32" name="Google Shape;132;p18"/>
          <p:cNvSpPr txBox="1"/>
          <p:nvPr/>
        </p:nvSpPr>
        <p:spPr>
          <a:xfrm>
            <a:off x="1265655" y="2804304"/>
            <a:ext cx="3204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Chosen topic</a:t>
            </a:r>
          </a:p>
          <a:p>
            <a:pPr marL="0" lvl="0" indent="0" algn="l" rtl="0">
              <a:spcBef>
                <a:spcPts val="0"/>
              </a:spcBef>
              <a:spcAft>
                <a:spcPts val="0"/>
              </a:spcAft>
              <a:buNone/>
            </a:pPr>
            <a:r>
              <a:rPr lang="en-GB" sz="1100" i="1" dirty="0">
                <a:latin typeface="Georgia"/>
                <a:ea typeface="Georgia"/>
                <a:cs typeface="Georgia"/>
                <a:sym typeface="Georgia"/>
              </a:rPr>
              <a:t>(Describe the current/initial assumptions)</a:t>
            </a:r>
            <a:endParaRPr sz="1100" i="1" dirty="0">
              <a:latin typeface="Georgia"/>
              <a:ea typeface="Georgia"/>
              <a:cs typeface="Georgia"/>
              <a:sym typeface="Georgia"/>
            </a:endParaRPr>
          </a:p>
          <a:p>
            <a:pPr marL="457200" lvl="0" indent="-298450">
              <a:buSzPts val="1100"/>
              <a:buFont typeface="Georgia"/>
              <a:buChar char="●"/>
            </a:pPr>
            <a:r>
              <a:rPr lang="en-ID" sz="1100" i="1" dirty="0">
                <a:latin typeface="Georgia"/>
                <a:ea typeface="Georgia"/>
                <a:cs typeface="Georgia"/>
                <a:sym typeface="Georgia"/>
              </a:rPr>
              <a:t>Traditional retail model</a:t>
            </a:r>
            <a:endParaRPr sz="1100" i="1" dirty="0">
              <a:latin typeface="Georgia"/>
              <a:ea typeface="Georgia"/>
              <a:cs typeface="Georgia"/>
              <a:sym typeface="Georgia"/>
            </a:endParaRPr>
          </a:p>
          <a:p>
            <a:pPr marL="457200" lvl="0" indent="-298450">
              <a:buSzPts val="1100"/>
              <a:buFont typeface="Georgia"/>
              <a:buChar char="●"/>
            </a:pPr>
            <a:r>
              <a:rPr lang="en-ID" sz="1100" i="1" dirty="0">
                <a:latin typeface="Georgia"/>
                <a:ea typeface="Georgia"/>
                <a:cs typeface="Georgia"/>
                <a:sym typeface="Georgia"/>
              </a:rPr>
              <a:t>Linear supply chain</a:t>
            </a:r>
          </a:p>
          <a:p>
            <a:pPr marL="457200" lvl="0" indent="-298450">
              <a:buSzPts val="1100"/>
              <a:buFont typeface="Georgia"/>
              <a:buChar char="●"/>
            </a:pPr>
            <a:r>
              <a:rPr lang="en-ID" sz="1100" i="1" dirty="0">
                <a:latin typeface="Georgia"/>
                <a:ea typeface="Georgia"/>
                <a:cs typeface="Georgia"/>
                <a:sym typeface="Georgia"/>
              </a:rPr>
              <a:t>Limited customer data</a:t>
            </a:r>
          </a:p>
          <a:p>
            <a:pPr marL="457200" lvl="0" indent="-298450">
              <a:buSzPts val="1100"/>
              <a:buFont typeface="Georgia"/>
              <a:buChar char="●"/>
            </a:pPr>
            <a:r>
              <a:rPr lang="en-ID" sz="1100" i="1" dirty="0">
                <a:latin typeface="Georgia"/>
                <a:ea typeface="Georgia"/>
                <a:cs typeface="Georgia"/>
                <a:sym typeface="Georgia"/>
              </a:rPr>
              <a:t>Fixed pricing</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endParaRPr sz="1100" i="1" dirty="0">
              <a:latin typeface="Georgia"/>
              <a:ea typeface="Georgia"/>
              <a:cs typeface="Georgia"/>
              <a:sym typeface="Georgia"/>
            </a:endParaRPr>
          </a:p>
        </p:txBody>
      </p:sp>
      <p:sp>
        <p:nvSpPr>
          <p:cNvPr id="133" name="Google Shape;133;p18"/>
          <p:cNvSpPr txBox="1"/>
          <p:nvPr/>
        </p:nvSpPr>
        <p:spPr>
          <a:xfrm>
            <a:off x="4951508" y="1854834"/>
            <a:ext cx="3204300" cy="12464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Chosen topic</a:t>
            </a:r>
          </a:p>
          <a:p>
            <a:pPr marL="0" lvl="0" indent="0" algn="l" rtl="0">
              <a:spcBef>
                <a:spcPts val="0"/>
              </a:spcBef>
              <a:spcAft>
                <a:spcPts val="0"/>
              </a:spcAft>
              <a:buNone/>
            </a:pPr>
            <a:r>
              <a:rPr lang="en-GB" sz="1100" i="1" dirty="0">
                <a:latin typeface="Georgia"/>
                <a:ea typeface="Georgia"/>
                <a:cs typeface="Georgia"/>
                <a:sym typeface="Georgia"/>
              </a:rPr>
              <a:t>(Describe future/challenged assumptions)</a:t>
            </a:r>
            <a:endParaRPr sz="1100" i="1" dirty="0">
              <a:latin typeface="Georgia"/>
              <a:ea typeface="Georgia"/>
              <a:cs typeface="Georgia"/>
              <a:sym typeface="Georgia"/>
            </a:endParaRPr>
          </a:p>
          <a:p>
            <a:pPr marL="457200" lvl="0" indent="-298450">
              <a:buSzPts val="1100"/>
              <a:buFont typeface="Georgia"/>
              <a:buChar char="●"/>
            </a:pPr>
            <a:r>
              <a:rPr lang="en-ID" sz="1100" i="1" dirty="0">
                <a:latin typeface="Georgia"/>
                <a:ea typeface="Georgia"/>
                <a:cs typeface="Georgia"/>
                <a:sym typeface="Georgia"/>
              </a:rPr>
              <a:t>E-commerce dominance</a:t>
            </a:r>
          </a:p>
          <a:p>
            <a:pPr marL="457200" lvl="0" indent="-298450">
              <a:buSzPts val="1100"/>
              <a:buFont typeface="Georgia"/>
              <a:buChar char="●"/>
            </a:pPr>
            <a:r>
              <a:rPr lang="en-GB" sz="1100" i="1" dirty="0">
                <a:latin typeface="Georgia"/>
                <a:ea typeface="Georgia"/>
                <a:cs typeface="Georgia"/>
                <a:sym typeface="Georgia"/>
              </a:rPr>
              <a:t>Direct-to-consumer (D2C) models</a:t>
            </a:r>
          </a:p>
          <a:p>
            <a:pPr marL="457200" lvl="0" indent="-298450">
              <a:buSzPts val="1100"/>
              <a:buFont typeface="Georgia"/>
              <a:buChar char="●"/>
            </a:pPr>
            <a:r>
              <a:rPr lang="en-GB" sz="1100" i="1" dirty="0">
                <a:latin typeface="Georgia"/>
                <a:ea typeface="Georgia"/>
                <a:cs typeface="Georgia"/>
                <a:sym typeface="Georgia"/>
              </a:rPr>
              <a:t>Data-driven decision-making</a:t>
            </a:r>
          </a:p>
          <a:p>
            <a:pPr marL="457200" lvl="0" indent="-298450">
              <a:buSzPts val="1100"/>
              <a:buFont typeface="Georgia"/>
              <a:buChar char="●"/>
            </a:pPr>
            <a:r>
              <a:rPr lang="en-GB" sz="1100" i="1" dirty="0">
                <a:latin typeface="Georgia"/>
                <a:ea typeface="Georgia"/>
                <a:cs typeface="Georgia"/>
                <a:sym typeface="Georgia"/>
              </a:rPr>
              <a:t>Dynamic pricing and customization </a:t>
            </a:r>
            <a:endParaRPr sz="1100" i="1" dirty="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427</Words>
  <Application>Microsoft Office PowerPoint</Application>
  <PresentationFormat>On-screen Show (16:9)</PresentationFormat>
  <Paragraphs>84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Georgia</vt:lpstr>
      <vt:lpstr>Times New Roman</vt:lpstr>
      <vt:lpstr>Simple Light</vt:lpstr>
      <vt:lpstr>Paradigm-busting workbook</vt:lpstr>
      <vt:lpstr>It is up to us to interpret the “facts” Thought exercise: is a given megatrend an opportunity or threat? It could be either, depending on your mindset. Complete this exercise by filling in the blanks, challenging yourself to interpret the “facts”, which many see as threats, as opportunities.</vt:lpstr>
      <vt:lpstr>Shifts in our mental models enable us to solve problems and pursue opportunities</vt:lpstr>
      <vt:lpstr>BIC opened the door to new lines of business (e.g., lighters, razors) by shifting mental models</vt:lpstr>
      <vt:lpstr>Low-cost airlines shifted prevailing airline paradigms to disrupt the aviation industry Fill in the blanks.</vt:lpstr>
      <vt:lpstr>Describe another mental model shift that has resulted in a major change Fill in the blanks.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Paradigm-busting workbook</dc:title>
  <dc:creator>Sabirin</dc:creator>
  <cp:lastModifiedBy>Windows User</cp:lastModifiedBy>
  <cp:revision>2</cp:revision>
  <dcterms:modified xsi:type="dcterms:W3CDTF">2023-07-11T23:48:54Z</dcterms:modified>
</cp:coreProperties>
</file>