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5403E0-DBA2-472D-B42A-28A8DA74AA83}">
  <a:tblStyle styleId="{BB5403E0-DBA2-472D-B42A-28A8DA74AA8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49b1f21fec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49b1f21fe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49e542a77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49e542a7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49e542a77f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49e542a77f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49e542a77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49e542a77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49e542a7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49e542a7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49e542a77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49e542a77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49e542a77f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49e542a77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12779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00754B"/>
              </a:buClr>
              <a:buSzPts val="5200"/>
              <a:buNone/>
              <a:defRPr sz="5200" b="1">
                <a:solidFill>
                  <a:srgbClr val="00754B"/>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3675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3" name="Google Shape;13;p2"/>
          <p:cNvSpPr/>
          <p:nvPr/>
        </p:nvSpPr>
        <p:spPr>
          <a:xfrm>
            <a:off x="-75" y="4172200"/>
            <a:ext cx="9144000" cy="971400"/>
          </a:xfrm>
          <a:prstGeom prst="rect">
            <a:avLst/>
          </a:prstGeom>
          <a:solidFill>
            <a:srgbClr val="00754B"/>
          </a:solidFill>
          <a:ln w="9525" cap="flat" cmpd="sng">
            <a:solidFill>
              <a:srgbClr val="00754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Google Shape;14;p2"/>
          <p:cNvPicPr preferRelativeResize="0"/>
          <p:nvPr/>
        </p:nvPicPr>
        <p:blipFill>
          <a:blip r:embed="rId2">
            <a:alphaModFix/>
          </a:blip>
          <a:stretch>
            <a:fillRect/>
          </a:stretch>
        </p:blipFill>
        <p:spPr>
          <a:xfrm>
            <a:off x="7402675" y="4338418"/>
            <a:ext cx="1618475" cy="6607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21" name="Google Shape;21;p4"/>
          <p:cNvPicPr preferRelativeResize="0"/>
          <p:nvPr/>
        </p:nvPicPr>
        <p:blipFill>
          <a:blip r:embed="rId2">
            <a:alphaModFix/>
          </a:blip>
          <a:stretch>
            <a:fillRect/>
          </a:stretch>
        </p:blipFill>
        <p:spPr>
          <a:xfrm>
            <a:off x="8543075" y="4838625"/>
            <a:ext cx="501600" cy="2030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1F1F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0754B"/>
              </a:buClr>
              <a:buSzPts val="2800"/>
              <a:buFont typeface="Georgia"/>
              <a:buNone/>
              <a:defRPr sz="2800" b="1">
                <a:solidFill>
                  <a:srgbClr val="00754B"/>
                </a:solidFill>
                <a:latin typeface="Georgia"/>
                <a:ea typeface="Georgia"/>
                <a:cs typeface="Georgia"/>
                <a:sym typeface="Georgia"/>
              </a:defRPr>
            </a:lvl1pPr>
            <a:lvl2pPr lvl="1">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2pPr>
            <a:lvl3pPr lvl="2">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3pPr>
            <a:lvl4pPr lvl="3">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4pPr>
            <a:lvl5pPr lvl="4">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5pPr>
            <a:lvl6pPr lvl="5">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6pPr>
            <a:lvl7pPr lvl="6">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7pPr>
            <a:lvl8pPr lvl="7">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8pPr>
            <a:lvl9pPr lvl="8">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Georgia"/>
              <a:buChar char="●"/>
              <a:defRPr sz="1800">
                <a:solidFill>
                  <a:schemeClr val="dk1"/>
                </a:solidFill>
                <a:latin typeface="Georgia"/>
                <a:ea typeface="Georgia"/>
                <a:cs typeface="Georgia"/>
                <a:sym typeface="Georgia"/>
              </a:defRPr>
            </a:lvl1pPr>
            <a:lvl2pPr marL="914400" lvl="1"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2pPr>
            <a:lvl3pPr marL="1371600" lvl="2"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3pPr>
            <a:lvl4pPr marL="1828800" lvl="3"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4pPr>
            <a:lvl5pPr marL="2286000" lvl="4"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5pPr>
            <a:lvl6pPr marL="2743200" lvl="5"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6pPr>
            <a:lvl7pPr marL="3200400" lvl="6"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7pPr>
            <a:lvl8pPr marL="3657600" lvl="7"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8pPr>
            <a:lvl9pPr marL="4114800" lvl="8"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s://www.bcg.com/publications/2013/innovation-strategic-planning-building-new-boxes"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87900" y="2140100"/>
            <a:ext cx="51432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GB" sz="7080">
                <a:solidFill>
                  <a:srgbClr val="1A7A56"/>
                </a:solidFill>
                <a:latin typeface="Times New Roman"/>
                <a:ea typeface="Times New Roman"/>
                <a:cs typeface="Times New Roman"/>
                <a:sym typeface="Times New Roman"/>
              </a:rPr>
              <a:t>Building new boxes</a:t>
            </a:r>
            <a:endParaRPr sz="7080">
              <a:solidFill>
                <a:srgbClr val="1A7A56"/>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3365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78571"/>
              <a:buFont typeface="Arial"/>
              <a:buNone/>
            </a:pPr>
            <a:r>
              <a:rPr lang="en-GB"/>
              <a:t>We are going to discuss effective brainstorming. Start by reviewing this article on the BCG website:</a:t>
            </a:r>
            <a:endParaRPr sz="1400" b="0">
              <a:solidFill>
                <a:srgbClr val="000000"/>
              </a:solidFill>
            </a:endParaRPr>
          </a:p>
        </p:txBody>
      </p:sp>
      <p:grpSp>
        <p:nvGrpSpPr>
          <p:cNvPr id="62" name="Google Shape;62;p14"/>
          <p:cNvGrpSpPr/>
          <p:nvPr/>
        </p:nvGrpSpPr>
        <p:grpSpPr>
          <a:xfrm>
            <a:off x="3043776" y="230500"/>
            <a:ext cx="6100226" cy="4577524"/>
            <a:chOff x="3357568" y="1322523"/>
            <a:chExt cx="4532114" cy="3400835"/>
          </a:xfrm>
        </p:grpSpPr>
        <p:pic>
          <p:nvPicPr>
            <p:cNvPr id="63" name="Google Shape;63;p14"/>
            <p:cNvPicPr preferRelativeResize="0"/>
            <p:nvPr/>
          </p:nvPicPr>
          <p:blipFill rotWithShape="1">
            <a:blip r:embed="rId3">
              <a:alphaModFix/>
            </a:blip>
            <a:srcRect r="20873"/>
            <a:stretch/>
          </p:blipFill>
          <p:spPr>
            <a:xfrm>
              <a:off x="3357568" y="1322523"/>
              <a:ext cx="4532114" cy="3400835"/>
            </a:xfrm>
            <a:prstGeom prst="rect">
              <a:avLst/>
            </a:prstGeom>
            <a:noFill/>
            <a:ln>
              <a:noFill/>
            </a:ln>
          </p:spPr>
        </p:pic>
        <p:pic>
          <p:nvPicPr>
            <p:cNvPr id="64" name="Google Shape;64;p14"/>
            <p:cNvPicPr preferRelativeResize="0"/>
            <p:nvPr/>
          </p:nvPicPr>
          <p:blipFill rotWithShape="1">
            <a:blip r:embed="rId4">
              <a:alphaModFix/>
            </a:blip>
            <a:srcRect r="11940"/>
            <a:stretch/>
          </p:blipFill>
          <p:spPr>
            <a:xfrm>
              <a:off x="4019696" y="1523934"/>
              <a:ext cx="3869983" cy="2746656"/>
            </a:xfrm>
            <a:prstGeom prst="rect">
              <a:avLst/>
            </a:prstGeom>
            <a:noFill/>
            <a:ln>
              <a:noFill/>
            </a:ln>
          </p:spPr>
        </p:pic>
      </p:grpSp>
      <p:sp>
        <p:nvSpPr>
          <p:cNvPr id="65" name="Google Shape;65;p14"/>
          <p:cNvSpPr txBox="1"/>
          <p:nvPr/>
        </p:nvSpPr>
        <p:spPr>
          <a:xfrm>
            <a:off x="307500" y="3190250"/>
            <a:ext cx="3306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u="sng">
                <a:solidFill>
                  <a:schemeClr val="hlink"/>
                </a:solidFill>
                <a:latin typeface="Georgia"/>
                <a:ea typeface="Georgia"/>
                <a:cs typeface="Georgia"/>
                <a:sym typeface="Georgia"/>
                <a:hlinkClick r:id="rId5"/>
              </a:rPr>
              <a:t>Building New Boxes: How to Run Brainstorming Sessions That Work</a:t>
            </a:r>
            <a:endParaRPr sz="15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dirty="0"/>
              <a:t>The article offers five suggestions to achieve real, valuable insights from brainstorming</a:t>
            </a:r>
            <a:endParaRPr dirty="0"/>
          </a:p>
          <a:p>
            <a:pPr marL="0" lvl="0" indent="0" algn="l" rtl="0">
              <a:spcBef>
                <a:spcPts val="0"/>
              </a:spcBef>
              <a:spcAft>
                <a:spcPts val="0"/>
              </a:spcAft>
              <a:buClr>
                <a:schemeClr val="dk1"/>
              </a:buClr>
              <a:buSzPct val="85344"/>
              <a:buFont typeface="Arial"/>
              <a:buNone/>
            </a:pPr>
            <a:r>
              <a:rPr lang="en-GB" sz="1288" b="0" dirty="0">
                <a:solidFill>
                  <a:schemeClr val="dk1"/>
                </a:solidFill>
              </a:rPr>
              <a:t>We will focus on three of these in today’s task (as well as the brainstorming itself), highlighted in </a:t>
            </a:r>
            <a:r>
              <a:rPr lang="en-GB" sz="1288" b="0" dirty="0">
                <a:solidFill>
                  <a:schemeClr val="dk1"/>
                </a:solidFill>
                <a:highlight>
                  <a:srgbClr val="D9EAD3"/>
                </a:highlight>
              </a:rPr>
              <a:t>green</a:t>
            </a:r>
            <a:endParaRPr dirty="0">
              <a:highlight>
                <a:srgbClr val="D9EAD3"/>
              </a:highlight>
            </a:endParaRPr>
          </a:p>
        </p:txBody>
      </p:sp>
      <p:grpSp>
        <p:nvGrpSpPr>
          <p:cNvPr id="71" name="Google Shape;71;p15"/>
          <p:cNvGrpSpPr/>
          <p:nvPr/>
        </p:nvGrpSpPr>
        <p:grpSpPr>
          <a:xfrm>
            <a:off x="0" y="3094625"/>
            <a:ext cx="9144000" cy="2042981"/>
            <a:chOff x="2728163" y="1425773"/>
            <a:chExt cx="4854276" cy="1084558"/>
          </a:xfrm>
        </p:grpSpPr>
        <p:pic>
          <p:nvPicPr>
            <p:cNvPr id="72" name="Google Shape;72;p15"/>
            <p:cNvPicPr preferRelativeResize="0"/>
            <p:nvPr/>
          </p:nvPicPr>
          <p:blipFill rotWithShape="1">
            <a:blip r:embed="rId3">
              <a:alphaModFix/>
            </a:blip>
            <a:srcRect l="7619" r="7627" b="68108"/>
            <a:stretch/>
          </p:blipFill>
          <p:spPr>
            <a:xfrm>
              <a:off x="2728163" y="1425773"/>
              <a:ext cx="4854276" cy="1084555"/>
            </a:xfrm>
            <a:prstGeom prst="rect">
              <a:avLst/>
            </a:prstGeom>
            <a:noFill/>
            <a:ln>
              <a:noFill/>
            </a:ln>
          </p:spPr>
        </p:pic>
        <p:pic>
          <p:nvPicPr>
            <p:cNvPr id="73" name="Google Shape;73;p15"/>
            <p:cNvPicPr preferRelativeResize="0"/>
            <p:nvPr/>
          </p:nvPicPr>
          <p:blipFill rotWithShape="1">
            <a:blip r:embed="rId4">
              <a:alphaModFix/>
            </a:blip>
            <a:srcRect t="14908" b="53139"/>
            <a:stretch/>
          </p:blipFill>
          <p:spPr>
            <a:xfrm>
              <a:off x="2943678" y="1632695"/>
              <a:ext cx="4414807" cy="877635"/>
            </a:xfrm>
            <a:prstGeom prst="rect">
              <a:avLst/>
            </a:prstGeom>
            <a:noFill/>
            <a:ln>
              <a:noFill/>
            </a:ln>
          </p:spPr>
        </p:pic>
      </p:grpSp>
      <p:sp>
        <p:nvSpPr>
          <p:cNvPr id="74" name="Google Shape;74;p15"/>
          <p:cNvSpPr/>
          <p:nvPr/>
        </p:nvSpPr>
        <p:spPr>
          <a:xfrm>
            <a:off x="65700" y="3082150"/>
            <a:ext cx="9019800" cy="2067900"/>
          </a:xfrm>
          <a:prstGeom prst="rect">
            <a:avLst/>
          </a:prstGeom>
          <a:solidFill>
            <a:srgbClr val="EEEEEE">
              <a:alpha val="7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5" name="Google Shape;75;p15"/>
          <p:cNvPicPr preferRelativeResize="0"/>
          <p:nvPr/>
        </p:nvPicPr>
        <p:blipFill>
          <a:blip r:embed="rId5">
            <a:alphaModFix/>
          </a:blip>
          <a:stretch>
            <a:fillRect/>
          </a:stretch>
        </p:blipFill>
        <p:spPr>
          <a:xfrm>
            <a:off x="8543075" y="4838625"/>
            <a:ext cx="501600" cy="203025"/>
          </a:xfrm>
          <a:prstGeom prst="rect">
            <a:avLst/>
          </a:prstGeom>
          <a:noFill/>
          <a:ln>
            <a:noFill/>
          </a:ln>
        </p:spPr>
      </p:pic>
      <p:sp>
        <p:nvSpPr>
          <p:cNvPr id="76" name="Google Shape;76;p15"/>
          <p:cNvSpPr/>
          <p:nvPr/>
        </p:nvSpPr>
        <p:spPr>
          <a:xfrm>
            <a:off x="441150" y="1822028"/>
            <a:ext cx="1201500" cy="901200"/>
          </a:xfrm>
          <a:prstGeom prst="rect">
            <a:avLst/>
          </a:prstGeom>
          <a:solidFill>
            <a:srgbClr val="D9EAD3"/>
          </a:solidFill>
          <a:ln w="38100" cap="flat" cmpd="sng">
            <a:solidFill>
              <a:srgbClr val="00754B"/>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00754B"/>
                </a:solidFill>
                <a:latin typeface="Georgia"/>
                <a:ea typeface="Georgia"/>
                <a:cs typeface="Georgia"/>
                <a:sym typeface="Georgia"/>
              </a:rPr>
              <a:t>1. </a:t>
            </a:r>
            <a:endParaRPr sz="1600" b="1">
              <a:solidFill>
                <a:srgbClr val="00754B"/>
              </a:solidFill>
              <a:latin typeface="Georgia"/>
              <a:ea typeface="Georgia"/>
              <a:cs typeface="Georgia"/>
              <a:sym typeface="Georgia"/>
            </a:endParaRPr>
          </a:p>
          <a:p>
            <a:pPr marL="0" lvl="0" indent="0" algn="l" rtl="0">
              <a:spcBef>
                <a:spcPts val="0"/>
              </a:spcBef>
              <a:spcAft>
                <a:spcPts val="0"/>
              </a:spcAft>
              <a:buNone/>
            </a:pPr>
            <a:r>
              <a:rPr lang="en-GB" sz="1100" b="1">
                <a:solidFill>
                  <a:schemeClr val="dk1"/>
                </a:solidFill>
                <a:latin typeface="Georgia"/>
                <a:ea typeface="Georgia"/>
                <a:cs typeface="Georgia"/>
                <a:sym typeface="Georgia"/>
              </a:rPr>
              <a:t>Frame the question effectively</a:t>
            </a:r>
            <a:endParaRPr b="1"/>
          </a:p>
        </p:txBody>
      </p:sp>
      <p:sp>
        <p:nvSpPr>
          <p:cNvPr id="77" name="Google Shape;77;p15"/>
          <p:cNvSpPr/>
          <p:nvPr/>
        </p:nvSpPr>
        <p:spPr>
          <a:xfrm>
            <a:off x="1989245" y="1822028"/>
            <a:ext cx="1201500" cy="901200"/>
          </a:xfrm>
          <a:prstGeom prst="rect">
            <a:avLst/>
          </a:prstGeom>
          <a:noFill/>
          <a:ln w="19050" cap="flat" cmpd="sng">
            <a:solidFill>
              <a:srgbClr val="00754B"/>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00754B"/>
                </a:solidFill>
                <a:latin typeface="Georgia"/>
                <a:ea typeface="Georgia"/>
                <a:cs typeface="Georgia"/>
                <a:sym typeface="Georgia"/>
              </a:rPr>
              <a:t>2. </a:t>
            </a:r>
            <a:endParaRPr sz="1600" b="1">
              <a:solidFill>
                <a:srgbClr val="00754B"/>
              </a:solidFill>
              <a:latin typeface="Georgia"/>
              <a:ea typeface="Georgia"/>
              <a:cs typeface="Georgia"/>
              <a:sym typeface="Georgia"/>
            </a:endParaRPr>
          </a:p>
          <a:p>
            <a:pPr marL="0" lvl="0" indent="0" algn="l" rtl="0">
              <a:spcBef>
                <a:spcPts val="0"/>
              </a:spcBef>
              <a:spcAft>
                <a:spcPts val="0"/>
              </a:spcAft>
              <a:buNone/>
            </a:pPr>
            <a:r>
              <a:rPr lang="en-GB" sz="1100" b="1">
                <a:solidFill>
                  <a:schemeClr val="dk1"/>
                </a:solidFill>
                <a:latin typeface="Georgia"/>
                <a:ea typeface="Georgia"/>
                <a:cs typeface="Georgia"/>
                <a:sym typeface="Georgia"/>
              </a:rPr>
              <a:t>Create creativity conditions</a:t>
            </a:r>
            <a:endParaRPr b="1"/>
          </a:p>
        </p:txBody>
      </p:sp>
      <p:sp>
        <p:nvSpPr>
          <p:cNvPr id="78" name="Google Shape;78;p15"/>
          <p:cNvSpPr/>
          <p:nvPr/>
        </p:nvSpPr>
        <p:spPr>
          <a:xfrm>
            <a:off x="3537340" y="1822028"/>
            <a:ext cx="1201500" cy="901200"/>
          </a:xfrm>
          <a:prstGeom prst="rect">
            <a:avLst/>
          </a:prstGeom>
          <a:solidFill>
            <a:srgbClr val="D9EAD3"/>
          </a:solidFill>
          <a:ln w="38100" cap="flat" cmpd="sng">
            <a:solidFill>
              <a:srgbClr val="00754B"/>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00754B"/>
                </a:solidFill>
                <a:latin typeface="Georgia"/>
                <a:ea typeface="Georgia"/>
                <a:cs typeface="Georgia"/>
                <a:sym typeface="Georgia"/>
              </a:rPr>
              <a:t>3. </a:t>
            </a:r>
            <a:endParaRPr sz="1600" b="1">
              <a:solidFill>
                <a:srgbClr val="00754B"/>
              </a:solidFill>
              <a:latin typeface="Georgia"/>
              <a:ea typeface="Georgia"/>
              <a:cs typeface="Georgia"/>
              <a:sym typeface="Georgia"/>
            </a:endParaRPr>
          </a:p>
          <a:p>
            <a:pPr marL="0" lvl="0" indent="0" algn="l" rtl="0">
              <a:spcBef>
                <a:spcPts val="0"/>
              </a:spcBef>
              <a:spcAft>
                <a:spcPts val="0"/>
              </a:spcAft>
              <a:buNone/>
            </a:pPr>
            <a:r>
              <a:rPr lang="en-GB" sz="1100" b="1">
                <a:solidFill>
                  <a:schemeClr val="dk1"/>
                </a:solidFill>
                <a:latin typeface="Georgia"/>
                <a:ea typeface="Georgia"/>
                <a:cs typeface="Georgia"/>
                <a:sym typeface="Georgia"/>
              </a:rPr>
              <a:t>Reveal and doubt your boxes</a:t>
            </a:r>
            <a:endParaRPr b="1"/>
          </a:p>
        </p:txBody>
      </p:sp>
      <p:sp>
        <p:nvSpPr>
          <p:cNvPr id="79" name="Google Shape;79;p15"/>
          <p:cNvSpPr/>
          <p:nvPr/>
        </p:nvSpPr>
        <p:spPr>
          <a:xfrm>
            <a:off x="5085435" y="1822028"/>
            <a:ext cx="1201500" cy="901200"/>
          </a:xfrm>
          <a:prstGeom prst="rect">
            <a:avLst/>
          </a:prstGeom>
          <a:solidFill>
            <a:srgbClr val="D9EAD3"/>
          </a:solidFill>
          <a:ln w="38100" cap="flat" cmpd="sng">
            <a:solidFill>
              <a:srgbClr val="00754B"/>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00754B"/>
                </a:solidFill>
                <a:latin typeface="Georgia"/>
                <a:ea typeface="Georgia"/>
                <a:cs typeface="Georgia"/>
                <a:sym typeface="Georgia"/>
              </a:rPr>
              <a:t>4. </a:t>
            </a:r>
            <a:endParaRPr sz="1600" b="1">
              <a:solidFill>
                <a:srgbClr val="00754B"/>
              </a:solidFill>
              <a:latin typeface="Georgia"/>
              <a:ea typeface="Georgia"/>
              <a:cs typeface="Georgia"/>
              <a:sym typeface="Georgia"/>
            </a:endParaRPr>
          </a:p>
          <a:p>
            <a:pPr marL="0" lvl="0" indent="0" algn="l" rtl="0">
              <a:spcBef>
                <a:spcPts val="0"/>
              </a:spcBef>
              <a:spcAft>
                <a:spcPts val="0"/>
              </a:spcAft>
              <a:buNone/>
            </a:pPr>
            <a:r>
              <a:rPr lang="en-GB" sz="1100" b="1">
                <a:solidFill>
                  <a:schemeClr val="dk1"/>
                </a:solidFill>
                <a:latin typeface="Georgia"/>
                <a:ea typeface="Georgia"/>
                <a:cs typeface="Georgia"/>
                <a:sym typeface="Georgia"/>
              </a:rPr>
              <a:t>Bring new boxes</a:t>
            </a:r>
            <a:endParaRPr b="1"/>
          </a:p>
        </p:txBody>
      </p:sp>
      <p:sp>
        <p:nvSpPr>
          <p:cNvPr id="80" name="Google Shape;80;p15"/>
          <p:cNvSpPr/>
          <p:nvPr/>
        </p:nvSpPr>
        <p:spPr>
          <a:xfrm>
            <a:off x="7449925" y="1822028"/>
            <a:ext cx="1201500" cy="901200"/>
          </a:xfrm>
          <a:prstGeom prst="rect">
            <a:avLst/>
          </a:prstGeom>
          <a:noFill/>
          <a:ln w="19050" cap="flat" cmpd="sng">
            <a:solidFill>
              <a:srgbClr val="00754B"/>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00754B"/>
                </a:solidFill>
                <a:latin typeface="Georgia"/>
                <a:ea typeface="Georgia"/>
                <a:cs typeface="Georgia"/>
                <a:sym typeface="Georgia"/>
              </a:rPr>
              <a:t>5. </a:t>
            </a:r>
            <a:endParaRPr sz="1600" b="1">
              <a:solidFill>
                <a:srgbClr val="00754B"/>
              </a:solidFill>
              <a:latin typeface="Georgia"/>
              <a:ea typeface="Georgia"/>
              <a:cs typeface="Georgia"/>
              <a:sym typeface="Georgia"/>
            </a:endParaRPr>
          </a:p>
          <a:p>
            <a:pPr marL="0" lvl="0" indent="0" algn="l" rtl="0">
              <a:spcBef>
                <a:spcPts val="0"/>
              </a:spcBef>
              <a:spcAft>
                <a:spcPts val="0"/>
              </a:spcAft>
              <a:buNone/>
            </a:pPr>
            <a:r>
              <a:rPr lang="en-GB" sz="1100" b="1">
                <a:solidFill>
                  <a:schemeClr val="dk1"/>
                </a:solidFill>
                <a:latin typeface="Georgia"/>
                <a:ea typeface="Georgia"/>
                <a:cs typeface="Georgia"/>
                <a:sym typeface="Georgia"/>
              </a:rPr>
              <a:t>Follow up</a:t>
            </a:r>
            <a:endParaRPr b="1"/>
          </a:p>
        </p:txBody>
      </p:sp>
      <p:sp>
        <p:nvSpPr>
          <p:cNvPr id="81" name="Google Shape;81;p15"/>
          <p:cNvSpPr/>
          <p:nvPr/>
        </p:nvSpPr>
        <p:spPr>
          <a:xfrm rot="-5400000">
            <a:off x="5507025" y="2944275"/>
            <a:ext cx="2722800" cy="469800"/>
          </a:xfrm>
          <a:prstGeom prst="rect">
            <a:avLst/>
          </a:prstGeom>
          <a:solidFill>
            <a:srgbClr val="D9EAD3"/>
          </a:solidFill>
          <a:ln w="38100" cap="flat" cmpd="sng">
            <a:solidFill>
              <a:srgbClr val="00754B"/>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GB" sz="1100" b="1">
                <a:latin typeface="Georgia"/>
                <a:ea typeface="Georgia"/>
                <a:cs typeface="Georgia"/>
                <a:sym typeface="Georgia"/>
              </a:rPr>
              <a:t>Brainstorm</a:t>
            </a:r>
            <a:endParaRPr sz="1100" b="1">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311700" y="445025"/>
            <a:ext cx="49680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Your task</a:t>
            </a:r>
            <a:endParaRPr/>
          </a:p>
        </p:txBody>
      </p:sp>
      <p:sp>
        <p:nvSpPr>
          <p:cNvPr id="87" name="Google Shape;87;p16"/>
          <p:cNvSpPr txBox="1">
            <a:spLocks noGrp="1"/>
          </p:cNvSpPr>
          <p:nvPr>
            <p:ph type="body" idx="1"/>
          </p:nvPr>
        </p:nvSpPr>
        <p:spPr>
          <a:xfrm>
            <a:off x="311700" y="1152475"/>
            <a:ext cx="4968000" cy="34044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n-GB" dirty="0"/>
              <a:t>BCG has been brought in to help </a:t>
            </a:r>
            <a:r>
              <a:rPr lang="en-GB" dirty="0" err="1"/>
              <a:t>ClothingCo</a:t>
            </a:r>
            <a:r>
              <a:rPr lang="en-GB" dirty="0"/>
              <a:t>, a luxury clothing brand, grow their top line (i.e., increase revenue) after a period of declining sales.</a:t>
            </a:r>
            <a:endParaRPr dirty="0"/>
          </a:p>
          <a:p>
            <a:pPr marL="0" lvl="0" indent="0" algn="just" rtl="0">
              <a:spcBef>
                <a:spcPts val="1200"/>
              </a:spcBef>
              <a:spcAft>
                <a:spcPts val="0"/>
              </a:spcAft>
              <a:buNone/>
            </a:pPr>
            <a:r>
              <a:rPr lang="en-GB" dirty="0"/>
              <a:t>The client is gearing up for the winter season. Imagine that you are a strategy consultant working on the project. </a:t>
            </a:r>
            <a:endParaRPr dirty="0"/>
          </a:p>
          <a:p>
            <a:pPr marL="0" lvl="0" indent="0" algn="just" rtl="0">
              <a:spcBef>
                <a:spcPts val="1200"/>
              </a:spcBef>
              <a:spcAft>
                <a:spcPts val="1200"/>
              </a:spcAft>
              <a:buNone/>
            </a:pPr>
            <a:r>
              <a:rPr lang="en-GB" dirty="0"/>
              <a:t>You will enter your responses in the </a:t>
            </a:r>
            <a:r>
              <a:rPr lang="en-GB" dirty="0">
                <a:highlight>
                  <a:srgbClr val="D9EAD3"/>
                </a:highlight>
              </a:rPr>
              <a:t>green boxes</a:t>
            </a:r>
            <a:r>
              <a:rPr lang="en-GB" dirty="0"/>
              <a:t> throughout the remaining slides.</a:t>
            </a:r>
            <a:endParaRPr dirty="0"/>
          </a:p>
        </p:txBody>
      </p:sp>
      <p:pic>
        <p:nvPicPr>
          <p:cNvPr id="88" name="Google Shape;88;p16"/>
          <p:cNvPicPr preferRelativeResize="0"/>
          <p:nvPr/>
        </p:nvPicPr>
        <p:blipFill rotWithShape="1">
          <a:blip r:embed="rId3">
            <a:alphaModFix/>
          </a:blip>
          <a:srcRect l="18694" r="28941"/>
          <a:stretch/>
        </p:blipFill>
        <p:spPr>
          <a:xfrm>
            <a:off x="5393750" y="0"/>
            <a:ext cx="3750252" cy="4776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Frame the question effectively</a:t>
            </a:r>
            <a:endParaRPr dirty="0"/>
          </a:p>
        </p:txBody>
      </p:sp>
      <p:sp>
        <p:nvSpPr>
          <p:cNvPr id="94" name="Google Shape;94;p17"/>
          <p:cNvSpPr txBox="1">
            <a:spLocks noGrp="1"/>
          </p:cNvSpPr>
          <p:nvPr>
            <p:ph type="body" idx="1"/>
          </p:nvPr>
        </p:nvSpPr>
        <p:spPr>
          <a:xfrm>
            <a:off x="311700" y="1829625"/>
            <a:ext cx="5575500" cy="2053500"/>
          </a:xfrm>
          <a:prstGeom prst="rect">
            <a:avLst/>
          </a:prstGeom>
        </p:spPr>
        <p:txBody>
          <a:bodyPr spcFirstLastPara="1" wrap="square" lIns="91425" tIns="91425" rIns="91425" bIns="91425" anchor="t" anchorCtr="0">
            <a:normAutofit fontScale="77500" lnSpcReduction="20000"/>
          </a:bodyPr>
          <a:lstStyle/>
          <a:p>
            <a:pPr marL="0" lvl="0" indent="0" algn="just" rtl="0">
              <a:spcBef>
                <a:spcPts val="0"/>
              </a:spcBef>
              <a:spcAft>
                <a:spcPts val="0"/>
              </a:spcAft>
              <a:buNone/>
            </a:pPr>
            <a:r>
              <a:rPr lang="en-GB" sz="2952" i="1" dirty="0"/>
              <a:t>“If I were given one hour to save the planet, I would spend fifty-nine minutes defining the problem and one minute resolving it.” </a:t>
            </a:r>
            <a:endParaRPr sz="2952" i="1" dirty="0"/>
          </a:p>
          <a:p>
            <a:pPr marL="0" lvl="0" indent="0" algn="r" rtl="0">
              <a:spcBef>
                <a:spcPts val="1200"/>
              </a:spcBef>
              <a:spcAft>
                <a:spcPts val="1200"/>
              </a:spcAft>
              <a:buNone/>
            </a:pPr>
            <a:r>
              <a:rPr lang="en-GB" b="1" dirty="0"/>
              <a:t>– Albert Einstein</a:t>
            </a:r>
            <a:endParaRPr dirty="0"/>
          </a:p>
        </p:txBody>
      </p:sp>
      <p:sp>
        <p:nvSpPr>
          <p:cNvPr id="95" name="Google Shape;95;p17"/>
          <p:cNvSpPr/>
          <p:nvPr/>
        </p:nvSpPr>
        <p:spPr>
          <a:xfrm>
            <a:off x="6147800" y="0"/>
            <a:ext cx="2996100" cy="4768200"/>
          </a:xfrm>
          <a:prstGeom prst="rect">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dirty="0">
                <a:solidFill>
                  <a:srgbClr val="00754B"/>
                </a:solidFill>
                <a:latin typeface="Georgia"/>
                <a:ea typeface="Georgia"/>
                <a:cs typeface="Georgia"/>
                <a:sym typeface="Georgia"/>
              </a:rPr>
              <a:t>Question to be reframed</a:t>
            </a:r>
            <a:endParaRPr sz="1200" b="1" dirty="0">
              <a:solidFill>
                <a:srgbClr val="00754B"/>
              </a:solidFill>
              <a:latin typeface="Georgia"/>
              <a:ea typeface="Georgia"/>
              <a:cs typeface="Georgia"/>
              <a:sym typeface="Georgia"/>
            </a:endParaRPr>
          </a:p>
          <a:p>
            <a:pPr marL="0" lvl="0" indent="0" algn="ctr" rtl="0">
              <a:spcBef>
                <a:spcPts val="0"/>
              </a:spcBef>
              <a:spcAft>
                <a:spcPts val="0"/>
              </a:spcAft>
              <a:buNone/>
            </a:pPr>
            <a:r>
              <a:rPr lang="en-GB" sz="1200" dirty="0">
                <a:latin typeface="Georgia"/>
                <a:ea typeface="Georgia"/>
                <a:cs typeface="Georgia"/>
                <a:sym typeface="Georgia"/>
              </a:rPr>
              <a:t>How could we sell more outerwear this winter season?</a:t>
            </a:r>
            <a:endParaRPr sz="1200" dirty="0">
              <a:latin typeface="Georgia"/>
              <a:ea typeface="Georgia"/>
              <a:cs typeface="Georgia"/>
              <a:sym typeface="Georgia"/>
            </a:endParaRPr>
          </a:p>
          <a:p>
            <a:pPr marL="0" lvl="0" indent="0" algn="ctr" rtl="0">
              <a:spcBef>
                <a:spcPts val="0"/>
              </a:spcBef>
              <a:spcAft>
                <a:spcPts val="0"/>
              </a:spcAft>
              <a:buNone/>
            </a:pPr>
            <a:endParaRPr sz="1200" dirty="0">
              <a:latin typeface="Georgia"/>
              <a:ea typeface="Georgia"/>
              <a:cs typeface="Georgia"/>
              <a:sym typeface="Georgia"/>
            </a:endParaRPr>
          </a:p>
          <a:p>
            <a:pPr marL="0" lvl="0" indent="0" algn="ctr" rtl="0">
              <a:spcBef>
                <a:spcPts val="0"/>
              </a:spcBef>
              <a:spcAft>
                <a:spcPts val="0"/>
              </a:spcAft>
              <a:buClr>
                <a:schemeClr val="dk1"/>
              </a:buClr>
              <a:buSzPts val="1100"/>
              <a:buFont typeface="Arial"/>
              <a:buNone/>
            </a:pPr>
            <a:r>
              <a:rPr lang="en-GB" sz="1200" b="1" dirty="0">
                <a:solidFill>
                  <a:srgbClr val="00754B"/>
                </a:solidFill>
                <a:latin typeface="Georgia"/>
                <a:ea typeface="Georgia"/>
                <a:cs typeface="Georgia"/>
                <a:sym typeface="Georgia"/>
              </a:rPr>
              <a:t>Revised, effective questions:</a:t>
            </a:r>
            <a:endParaRPr sz="1200" dirty="0">
              <a:latin typeface="Georgia"/>
              <a:ea typeface="Georgia"/>
              <a:cs typeface="Georgia"/>
              <a:sym typeface="Georgia"/>
            </a:endParaRPr>
          </a:p>
          <a:p>
            <a:pPr marL="457200" lvl="0" indent="-304800" algn="just">
              <a:buSzPts val="1200"/>
              <a:buFont typeface="Georgia"/>
              <a:buAutoNum type="arabicPeriod"/>
            </a:pPr>
            <a:r>
              <a:rPr lang="en-US" sz="1200" dirty="0">
                <a:latin typeface="Georgia"/>
                <a:ea typeface="Georgia"/>
                <a:cs typeface="Georgia"/>
                <a:sym typeface="Georgia"/>
              </a:rPr>
              <a:t>How can we increase the appeal of our outerwear to attract a younger demographic?</a:t>
            </a:r>
          </a:p>
          <a:p>
            <a:pPr marL="457200" lvl="0" indent="-304800" algn="just">
              <a:buSzPts val="1200"/>
              <a:buFont typeface="Georgia"/>
              <a:buAutoNum type="arabicPeriod"/>
            </a:pPr>
            <a:r>
              <a:rPr lang="en-US" sz="1200" dirty="0">
                <a:solidFill>
                  <a:schemeClr val="dk1"/>
                </a:solidFill>
                <a:latin typeface="Georgia"/>
                <a:ea typeface="Georgia"/>
                <a:cs typeface="Georgia"/>
                <a:sym typeface="Georgia"/>
              </a:rPr>
              <a:t>What innovative marketing strategies can we implement to promote our outerwear as a must-have fashion trend?</a:t>
            </a:r>
          </a:p>
          <a:p>
            <a:pPr marL="457200" lvl="0" indent="-304800" algn="just">
              <a:buSzPts val="1200"/>
              <a:buFont typeface="Georgia"/>
              <a:buAutoNum type="arabicPeriod"/>
            </a:pPr>
            <a:r>
              <a:rPr lang="en-US" sz="1200" dirty="0">
                <a:solidFill>
                  <a:schemeClr val="dk1"/>
                </a:solidFill>
                <a:latin typeface="Georgia"/>
                <a:ea typeface="Georgia"/>
                <a:cs typeface="Georgia"/>
                <a:sym typeface="Georgia"/>
              </a:rPr>
              <a:t>In what ways can we leverage technology to enhance the functionality and style of our outerwear?</a:t>
            </a:r>
          </a:p>
          <a:p>
            <a:pPr marL="152400" lvl="0" algn="ctr">
              <a:buSzPts val="1200"/>
            </a:pPr>
            <a:endParaRPr lang="en-ID" sz="1200" b="1" dirty="0">
              <a:solidFill>
                <a:schemeClr val="dk1"/>
              </a:solidFill>
              <a:latin typeface="Georgia"/>
              <a:ea typeface="Georgia"/>
              <a:cs typeface="Georgia"/>
              <a:sym typeface="Georgia"/>
            </a:endParaRPr>
          </a:p>
          <a:p>
            <a:pPr marL="0" lvl="0" indent="0" algn="ctr" rtl="0">
              <a:spcBef>
                <a:spcPts val="0"/>
              </a:spcBef>
              <a:spcAft>
                <a:spcPts val="0"/>
              </a:spcAft>
              <a:buNone/>
            </a:pPr>
            <a:r>
              <a:rPr lang="en-GB" sz="1200" b="1" dirty="0">
                <a:solidFill>
                  <a:schemeClr val="dk1"/>
                </a:solidFill>
                <a:latin typeface="Georgia"/>
                <a:ea typeface="Georgia"/>
                <a:cs typeface="Georgia"/>
                <a:sym typeface="Georgia"/>
              </a:rPr>
              <a:t>–</a:t>
            </a:r>
            <a:endParaRPr lang="en-US" sz="1200" b="1" dirty="0">
              <a:solidFill>
                <a:schemeClr val="dk1"/>
              </a:solidFill>
              <a:latin typeface="Georgia"/>
              <a:ea typeface="Georgia"/>
              <a:cs typeface="Georgia"/>
              <a:sym typeface="Georgia"/>
            </a:endParaRPr>
          </a:p>
          <a:p>
            <a:pPr marL="0" lvl="0" indent="0" algn="l" rtl="0">
              <a:spcBef>
                <a:spcPts val="0"/>
              </a:spcBef>
              <a:spcAft>
                <a:spcPts val="0"/>
              </a:spcAft>
              <a:buNone/>
            </a:pPr>
            <a:endParaRPr sz="1200" b="1" dirty="0">
              <a:solidFill>
                <a:schemeClr val="dk1"/>
              </a:solidFill>
              <a:latin typeface="Georgia"/>
              <a:ea typeface="Georgia"/>
              <a:cs typeface="Georgia"/>
              <a:sym typeface="Georgia"/>
            </a:endParaRPr>
          </a:p>
          <a:p>
            <a:pPr marL="0" lvl="0" indent="0" algn="just" rtl="0">
              <a:spcBef>
                <a:spcPts val="0"/>
              </a:spcBef>
              <a:spcAft>
                <a:spcPts val="0"/>
              </a:spcAft>
              <a:buClr>
                <a:schemeClr val="dk1"/>
              </a:buClr>
              <a:buSzPts val="1100"/>
              <a:buFont typeface="Arial"/>
              <a:buNone/>
            </a:pPr>
            <a:r>
              <a:rPr lang="en-GB" sz="1200" b="1" dirty="0">
                <a:solidFill>
                  <a:schemeClr val="dk1"/>
                </a:solidFill>
                <a:latin typeface="Georgia"/>
                <a:ea typeface="Georgia"/>
                <a:cs typeface="Georgia"/>
                <a:sym typeface="Georgia"/>
              </a:rPr>
              <a:t>Remember: </a:t>
            </a:r>
            <a:r>
              <a:rPr lang="en-GB" sz="1200" dirty="0">
                <a:solidFill>
                  <a:schemeClr val="dk1"/>
                </a:solidFill>
                <a:latin typeface="Georgia"/>
                <a:ea typeface="Georgia"/>
                <a:cs typeface="Georgia"/>
                <a:sym typeface="Georgia"/>
              </a:rPr>
              <a:t>A good question for brainstorming will be narrow and concrete, so that people feel they know how to begin answering it. </a:t>
            </a:r>
            <a:endParaRPr sz="1200" dirty="0">
              <a:solidFill>
                <a:schemeClr val="dk1"/>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Reveal and doubt your boxes</a:t>
            </a:r>
            <a:endParaRPr dirty="0"/>
          </a:p>
        </p:txBody>
      </p:sp>
      <p:sp>
        <p:nvSpPr>
          <p:cNvPr id="101" name="Google Shape;101;p18"/>
          <p:cNvSpPr txBox="1">
            <a:spLocks noGrp="1"/>
          </p:cNvSpPr>
          <p:nvPr>
            <p:ph type="body" idx="1"/>
          </p:nvPr>
        </p:nvSpPr>
        <p:spPr>
          <a:xfrm>
            <a:off x="311700" y="1152475"/>
            <a:ext cx="56385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dirty="0"/>
              <a:t>The first step in the creative process entails identifying and doubting one’s current boxes and determining which ones require re-evaluation or replacement. </a:t>
            </a:r>
            <a:endParaRPr dirty="0"/>
          </a:p>
          <a:p>
            <a:pPr marL="0" lvl="0" indent="0" algn="just" rtl="0">
              <a:spcBef>
                <a:spcPts val="1200"/>
              </a:spcBef>
              <a:spcAft>
                <a:spcPts val="1200"/>
              </a:spcAft>
              <a:buNone/>
            </a:pPr>
            <a:r>
              <a:rPr lang="en-GB" dirty="0"/>
              <a:t>Make a short list of the shared beliefs and assumptions that likely prevail in </a:t>
            </a:r>
            <a:r>
              <a:rPr lang="en-GB" dirty="0" err="1"/>
              <a:t>ClothingCo</a:t>
            </a:r>
            <a:r>
              <a:rPr lang="en-GB" dirty="0"/>
              <a:t>. Determine which are still relevant and which need to be redefined.</a:t>
            </a:r>
            <a:endParaRPr dirty="0"/>
          </a:p>
        </p:txBody>
      </p:sp>
      <p:sp>
        <p:nvSpPr>
          <p:cNvPr id="102" name="Google Shape;102;p18"/>
          <p:cNvSpPr/>
          <p:nvPr/>
        </p:nvSpPr>
        <p:spPr>
          <a:xfrm>
            <a:off x="6147800" y="0"/>
            <a:ext cx="2996100" cy="4768200"/>
          </a:xfrm>
          <a:prstGeom prst="rect">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sz="1200" b="1" i="1" dirty="0">
                <a:solidFill>
                  <a:schemeClr val="dk1"/>
                </a:solidFill>
                <a:latin typeface="Georgia"/>
                <a:ea typeface="Georgia"/>
                <a:cs typeface="Georgia"/>
                <a:sym typeface="Georgia"/>
              </a:rPr>
              <a:t>In this fictional scenario, make assumptions that seem reasonable</a:t>
            </a:r>
            <a:endParaRPr sz="1200" b="1" dirty="0">
              <a:solidFill>
                <a:schemeClr val="dk1"/>
              </a:solidFill>
              <a:latin typeface="Georgia"/>
              <a:ea typeface="Georgia"/>
              <a:cs typeface="Georgia"/>
              <a:sym typeface="Georgia"/>
            </a:endParaRPr>
          </a:p>
          <a:p>
            <a:pPr marL="0" lvl="0" indent="0" algn="ctr" rtl="0">
              <a:spcBef>
                <a:spcPts val="0"/>
              </a:spcBef>
              <a:spcAft>
                <a:spcPts val="0"/>
              </a:spcAft>
              <a:buClr>
                <a:schemeClr val="dk1"/>
              </a:buClr>
              <a:buSzPts val="1100"/>
              <a:buFont typeface="Arial"/>
              <a:buNone/>
            </a:pPr>
            <a:endParaRPr sz="1200" b="1" dirty="0">
              <a:solidFill>
                <a:srgbClr val="00754B"/>
              </a:solidFill>
              <a:latin typeface="Georgia"/>
              <a:ea typeface="Georgia"/>
              <a:cs typeface="Georgia"/>
              <a:sym typeface="Georgia"/>
            </a:endParaRPr>
          </a:p>
          <a:p>
            <a:pPr marL="0" lvl="0" indent="0" algn="ctr" rtl="0">
              <a:spcBef>
                <a:spcPts val="0"/>
              </a:spcBef>
              <a:spcAft>
                <a:spcPts val="0"/>
              </a:spcAft>
              <a:buClr>
                <a:schemeClr val="dk1"/>
              </a:buClr>
              <a:buSzPts val="1100"/>
              <a:buFont typeface="Arial"/>
              <a:buNone/>
            </a:pPr>
            <a:r>
              <a:rPr lang="en-GB" sz="1200" b="1" dirty="0">
                <a:solidFill>
                  <a:srgbClr val="00754B"/>
                </a:solidFill>
                <a:latin typeface="Georgia"/>
                <a:ea typeface="Georgia"/>
                <a:cs typeface="Georgia"/>
                <a:sym typeface="Georgia"/>
              </a:rPr>
              <a:t>What boxes currently exist that are still relevant?</a:t>
            </a:r>
            <a:endParaRPr sz="1200" b="1" dirty="0">
              <a:solidFill>
                <a:srgbClr val="00754B"/>
              </a:solidFill>
              <a:latin typeface="Georgia"/>
              <a:ea typeface="Georgia"/>
              <a:cs typeface="Georgia"/>
              <a:sym typeface="Georgia"/>
            </a:endParaRPr>
          </a:p>
          <a:p>
            <a:pPr marL="0" lvl="0" indent="0" algn="ctr" rtl="0">
              <a:spcBef>
                <a:spcPts val="0"/>
              </a:spcBef>
              <a:spcAft>
                <a:spcPts val="0"/>
              </a:spcAft>
              <a:buClr>
                <a:schemeClr val="dk1"/>
              </a:buClr>
              <a:buSzPts val="1100"/>
              <a:buFont typeface="Arial"/>
              <a:buNone/>
            </a:pPr>
            <a:endParaRPr sz="1200" dirty="0">
              <a:solidFill>
                <a:schemeClr val="dk1"/>
              </a:solidFill>
              <a:latin typeface="Georgia"/>
              <a:ea typeface="Georgia"/>
              <a:cs typeface="Georgia"/>
              <a:sym typeface="Georgia"/>
            </a:endParaRPr>
          </a:p>
          <a:p>
            <a:pPr marL="457200" lvl="0" indent="-304800" algn="just">
              <a:buClr>
                <a:schemeClr val="dk1"/>
              </a:buClr>
              <a:buSzPts val="1200"/>
              <a:buFont typeface="Georgia"/>
              <a:buAutoNum type="arabicPeriod"/>
            </a:pPr>
            <a:r>
              <a:rPr lang="en-US" sz="1200" dirty="0">
                <a:solidFill>
                  <a:schemeClr val="dk1"/>
                </a:solidFill>
                <a:latin typeface="Georgia"/>
                <a:ea typeface="Georgia"/>
                <a:cs typeface="Georgia"/>
                <a:sym typeface="Georgia"/>
              </a:rPr>
              <a:t>Customers value quality and durability in outerwear.</a:t>
            </a:r>
          </a:p>
          <a:p>
            <a:pPr marL="457200" lvl="0" indent="-304800" algn="just">
              <a:buClr>
                <a:schemeClr val="dk1"/>
              </a:buClr>
              <a:buSzPts val="1200"/>
              <a:buFont typeface="Georgia"/>
              <a:buAutoNum type="arabicPeriod"/>
            </a:pPr>
            <a:r>
              <a:rPr lang="en-US" sz="1200" dirty="0">
                <a:solidFill>
                  <a:schemeClr val="dk1"/>
                </a:solidFill>
                <a:latin typeface="Georgia"/>
                <a:ea typeface="Georgia"/>
                <a:cs typeface="Georgia"/>
                <a:sym typeface="Georgia"/>
              </a:rPr>
              <a:t>Winter weather conditions require functional and weather-resistant outerwear.</a:t>
            </a:r>
            <a:endParaRPr sz="1200" dirty="0">
              <a:solidFill>
                <a:schemeClr val="dk1"/>
              </a:solidFill>
              <a:latin typeface="Georgia"/>
              <a:ea typeface="Georgia"/>
              <a:cs typeface="Georgia"/>
              <a:sym typeface="Georgia"/>
            </a:endParaRPr>
          </a:p>
          <a:p>
            <a:pPr marL="0" lvl="0" indent="0" algn="ctr" rtl="0">
              <a:spcBef>
                <a:spcPts val="0"/>
              </a:spcBef>
              <a:spcAft>
                <a:spcPts val="0"/>
              </a:spcAft>
              <a:buNone/>
            </a:pPr>
            <a:endParaRPr sz="1200" b="1" dirty="0">
              <a:solidFill>
                <a:srgbClr val="00754B"/>
              </a:solidFill>
              <a:latin typeface="Georgia"/>
              <a:ea typeface="Georgia"/>
              <a:cs typeface="Georgia"/>
              <a:sym typeface="Georgia"/>
            </a:endParaRPr>
          </a:p>
          <a:p>
            <a:pPr marL="0" lvl="0" indent="0" algn="ctr" rtl="0">
              <a:spcBef>
                <a:spcPts val="0"/>
              </a:spcBef>
              <a:spcAft>
                <a:spcPts val="0"/>
              </a:spcAft>
              <a:buNone/>
            </a:pPr>
            <a:r>
              <a:rPr lang="en-GB" sz="1200" b="1" dirty="0">
                <a:solidFill>
                  <a:srgbClr val="00754B"/>
                </a:solidFill>
                <a:latin typeface="Georgia"/>
                <a:ea typeface="Georgia"/>
                <a:cs typeface="Georgia"/>
                <a:sym typeface="Georgia"/>
              </a:rPr>
              <a:t>What boxes currently exist that need to be doubted?</a:t>
            </a:r>
            <a:endParaRPr sz="1200" b="1" dirty="0">
              <a:solidFill>
                <a:srgbClr val="00754B"/>
              </a:solidFill>
              <a:latin typeface="Georgia"/>
              <a:ea typeface="Georgia"/>
              <a:cs typeface="Georgia"/>
              <a:sym typeface="Georgia"/>
            </a:endParaRPr>
          </a:p>
          <a:p>
            <a:pPr marL="0" lvl="0" indent="0" algn="ctr" rtl="0">
              <a:spcBef>
                <a:spcPts val="0"/>
              </a:spcBef>
              <a:spcAft>
                <a:spcPts val="0"/>
              </a:spcAft>
              <a:buNone/>
            </a:pPr>
            <a:endParaRPr sz="1200" dirty="0">
              <a:latin typeface="Georgia"/>
              <a:ea typeface="Georgia"/>
              <a:cs typeface="Georgia"/>
              <a:sym typeface="Georgia"/>
            </a:endParaRPr>
          </a:p>
          <a:p>
            <a:pPr marL="457200" lvl="0" indent="-304800" algn="just">
              <a:buSzPts val="1200"/>
              <a:buFont typeface="Georgia"/>
              <a:buAutoNum type="arabicPeriod"/>
            </a:pPr>
            <a:r>
              <a:rPr lang="en-US" sz="1200" dirty="0">
                <a:latin typeface="Georgia"/>
                <a:ea typeface="Georgia"/>
                <a:cs typeface="Georgia"/>
                <a:sym typeface="Georgia"/>
              </a:rPr>
              <a:t>The target market for outerwear is limited to a specific age group.</a:t>
            </a:r>
          </a:p>
          <a:p>
            <a:pPr marL="457200" lvl="0" indent="-304800" algn="just">
              <a:buSzPts val="1200"/>
              <a:buFont typeface="Georgia"/>
              <a:buAutoNum type="arabicPeriod"/>
            </a:pPr>
            <a:r>
              <a:rPr lang="en-US" sz="1200" dirty="0">
                <a:latin typeface="Georgia"/>
                <a:ea typeface="Georgia"/>
                <a:cs typeface="Georgia"/>
                <a:sym typeface="Georgia"/>
              </a:rPr>
              <a:t>Traditional retail channels are the most effective way to reach customers.</a:t>
            </a:r>
          </a:p>
          <a:p>
            <a:pPr marL="457200" lvl="0" indent="-304800" algn="just">
              <a:buSzPts val="1200"/>
              <a:buFont typeface="Georgia"/>
              <a:buAutoNum type="arabicPeriod"/>
            </a:pPr>
            <a:r>
              <a:rPr lang="en-US" sz="1200" dirty="0">
                <a:latin typeface="Georgia"/>
                <a:ea typeface="Georgia"/>
                <a:cs typeface="Georgia"/>
                <a:sym typeface="Georgia"/>
              </a:rPr>
              <a:t>Outerwear is primarily purchased for practical purposes rather than as a fashion statement.</a:t>
            </a:r>
            <a:endParaRPr sz="1200" dirty="0">
              <a:solidFill>
                <a:schemeClr val="dk1"/>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Bring new boxes</a:t>
            </a:r>
            <a:endParaRPr dirty="0"/>
          </a:p>
        </p:txBody>
      </p:sp>
      <p:sp>
        <p:nvSpPr>
          <p:cNvPr id="108" name="Google Shape;108;p19"/>
          <p:cNvSpPr txBox="1">
            <a:spLocks noGrp="1"/>
          </p:cNvSpPr>
          <p:nvPr>
            <p:ph type="body" idx="1"/>
          </p:nvPr>
        </p:nvSpPr>
        <p:spPr>
          <a:xfrm>
            <a:off x="311700" y="1152475"/>
            <a:ext cx="3345600" cy="2995800"/>
          </a:xfrm>
          <a:prstGeom prst="rect">
            <a:avLst/>
          </a:prstGeom>
        </p:spPr>
        <p:txBody>
          <a:bodyPr spcFirstLastPara="1" wrap="square" lIns="91425" tIns="91425" rIns="91425" bIns="91425" anchor="ctr" anchorCtr="0">
            <a:normAutofit fontScale="77500" lnSpcReduction="20000"/>
          </a:bodyPr>
          <a:lstStyle/>
          <a:p>
            <a:pPr marL="0" lvl="0" indent="0" algn="just" rtl="0">
              <a:spcBef>
                <a:spcPts val="0"/>
              </a:spcBef>
              <a:spcAft>
                <a:spcPts val="0"/>
              </a:spcAft>
              <a:buNone/>
            </a:pPr>
            <a:r>
              <a:rPr lang="en-GB" dirty="0"/>
              <a:t>Prepare for brainstorming by creating new boxes to bring to the session; new boxes will nurture ideation and can dramatically increase the odds of a useful result. </a:t>
            </a:r>
            <a:endParaRPr dirty="0"/>
          </a:p>
          <a:p>
            <a:pPr marL="0" lvl="0" indent="0" algn="just" rtl="0">
              <a:spcBef>
                <a:spcPts val="1200"/>
              </a:spcBef>
              <a:spcAft>
                <a:spcPts val="0"/>
              </a:spcAft>
              <a:buNone/>
            </a:pPr>
            <a:endParaRPr dirty="0"/>
          </a:p>
          <a:p>
            <a:pPr marL="0" lvl="0" indent="0" algn="just" rtl="0">
              <a:spcBef>
                <a:spcPts val="1200"/>
              </a:spcBef>
              <a:spcAft>
                <a:spcPts val="1200"/>
              </a:spcAft>
              <a:buNone/>
            </a:pPr>
            <a:r>
              <a:rPr lang="en-GB" b="1" dirty="0"/>
              <a:t>Remember:</a:t>
            </a:r>
            <a:r>
              <a:rPr lang="en-GB" dirty="0"/>
              <a:t> Defining new boxes requires a mixture of analysis and art. Boxes need to be grounded in fact. Different sectors will call for different inputs.</a:t>
            </a:r>
            <a:endParaRPr dirty="0"/>
          </a:p>
        </p:txBody>
      </p:sp>
      <p:sp>
        <p:nvSpPr>
          <p:cNvPr id="109" name="Google Shape;109;p19"/>
          <p:cNvSpPr/>
          <p:nvPr/>
        </p:nvSpPr>
        <p:spPr>
          <a:xfrm>
            <a:off x="6515800" y="0"/>
            <a:ext cx="2628000" cy="4768200"/>
          </a:xfrm>
          <a:prstGeom prst="rect">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dirty="0">
                <a:solidFill>
                  <a:srgbClr val="00754B"/>
                </a:solidFill>
                <a:latin typeface="Georgia"/>
                <a:ea typeface="Georgia"/>
                <a:cs typeface="Georgia"/>
                <a:sym typeface="Georgia"/>
              </a:rPr>
              <a:t>New box #2</a:t>
            </a:r>
            <a:endParaRPr sz="1200" b="1" dirty="0">
              <a:solidFill>
                <a:srgbClr val="00754B"/>
              </a:solidFill>
              <a:latin typeface="Georgia"/>
              <a:ea typeface="Georgia"/>
              <a:cs typeface="Georgia"/>
              <a:sym typeface="Georgia"/>
            </a:endParaRPr>
          </a:p>
          <a:p>
            <a:pPr marL="0" lvl="0" indent="0" algn="ctr" rtl="0">
              <a:spcBef>
                <a:spcPts val="0"/>
              </a:spcBef>
              <a:spcAft>
                <a:spcPts val="0"/>
              </a:spcAft>
              <a:buNone/>
            </a:pPr>
            <a:endParaRPr sz="1200" dirty="0">
              <a:solidFill>
                <a:schemeClr val="dk1"/>
              </a:solidFill>
              <a:latin typeface="Georgia"/>
              <a:ea typeface="Georgia"/>
              <a:cs typeface="Georgia"/>
              <a:sym typeface="Georgia"/>
            </a:endParaRPr>
          </a:p>
          <a:p>
            <a:pPr lvl="0" algn="ctr"/>
            <a:r>
              <a:rPr lang="en-GB" sz="1200" b="1" dirty="0">
                <a:solidFill>
                  <a:schemeClr val="dk1"/>
                </a:solidFill>
                <a:latin typeface="Georgia"/>
                <a:ea typeface="Georgia"/>
                <a:cs typeface="Georgia"/>
                <a:sym typeface="Georgia"/>
              </a:rPr>
              <a:t>Technology-Driven</a:t>
            </a:r>
          </a:p>
          <a:p>
            <a:pPr lvl="0" algn="ctr"/>
            <a:r>
              <a:rPr lang="en-GB" sz="1200" b="1" dirty="0">
                <a:solidFill>
                  <a:schemeClr val="dk1"/>
                </a:solidFill>
                <a:latin typeface="Georgia"/>
                <a:ea typeface="Georgia"/>
                <a:cs typeface="Georgia"/>
                <a:sym typeface="Georgia"/>
              </a:rPr>
              <a:t>Outerwear</a:t>
            </a:r>
          </a:p>
          <a:p>
            <a:pPr lvl="0" algn="ctr"/>
            <a:endParaRPr sz="1200" b="1" dirty="0">
              <a:solidFill>
                <a:schemeClr val="dk1"/>
              </a:solidFill>
              <a:latin typeface="Georgia"/>
              <a:ea typeface="Georgia"/>
              <a:cs typeface="Georgia"/>
              <a:sym typeface="Georgia"/>
            </a:endParaRPr>
          </a:p>
          <a:p>
            <a:pPr marL="179999" lvl="0" indent="-171450" algn="just">
              <a:buSzPts val="1200"/>
              <a:buFont typeface="Georgia"/>
              <a:buChar char="●"/>
            </a:pPr>
            <a:r>
              <a:rPr lang="en-US" sz="1200" dirty="0">
                <a:latin typeface="Georgia"/>
                <a:ea typeface="Georgia"/>
                <a:cs typeface="Georgia"/>
                <a:sym typeface="Georgia"/>
              </a:rPr>
              <a:t>Technological advancements can be integrated into outerwear to provide enhanced functionality and convenience.</a:t>
            </a:r>
          </a:p>
          <a:p>
            <a:pPr marL="179999" lvl="0" indent="-171450" algn="just">
              <a:buSzPts val="1200"/>
              <a:buFont typeface="Georgia"/>
              <a:buChar char="●"/>
            </a:pPr>
            <a:r>
              <a:rPr lang="en-US" sz="1200" dirty="0">
                <a:latin typeface="Georgia"/>
                <a:ea typeface="Georgia"/>
                <a:cs typeface="Georgia"/>
                <a:sym typeface="Georgia"/>
              </a:rPr>
              <a:t>Smart features such as built-in heating, GPS tracking, or interactive interfaces can create a unique selling point for outerwear.</a:t>
            </a:r>
          </a:p>
          <a:p>
            <a:pPr marL="179999" lvl="0" indent="-171450" algn="just">
              <a:buSzPts val="1200"/>
              <a:buFont typeface="Georgia"/>
              <a:buChar char="●"/>
            </a:pPr>
            <a:r>
              <a:rPr lang="en-US" sz="1200" dirty="0">
                <a:latin typeface="Georgia"/>
                <a:ea typeface="Georgia"/>
                <a:cs typeface="Georgia"/>
                <a:sym typeface="Georgia"/>
              </a:rPr>
              <a:t>Targeting tech-savvy consumers who value innovation and connectivity can open up new market opportunities.</a:t>
            </a:r>
          </a:p>
          <a:p>
            <a:pPr marL="179999" lvl="0" indent="-171450" algn="just">
              <a:buSzPts val="1200"/>
              <a:buFont typeface="Georgia"/>
              <a:buChar char="●"/>
            </a:pPr>
            <a:r>
              <a:rPr lang="en-US" sz="1200" dirty="0">
                <a:latin typeface="Georgia"/>
                <a:ea typeface="Georgia"/>
                <a:cs typeface="Georgia"/>
                <a:sym typeface="Georgia"/>
              </a:rPr>
              <a:t>Partnering with technology companies or leveraging emerging technologies like wearable sensors or smart fabrics can differentiate the brand in the market.</a:t>
            </a:r>
            <a:endParaRPr sz="1200" dirty="0">
              <a:latin typeface="Georgia"/>
              <a:ea typeface="Georgia"/>
              <a:cs typeface="Georgia"/>
              <a:sym typeface="Georgia"/>
            </a:endParaRPr>
          </a:p>
        </p:txBody>
      </p:sp>
      <p:sp>
        <p:nvSpPr>
          <p:cNvPr id="110" name="Google Shape;110;p19"/>
          <p:cNvSpPr/>
          <p:nvPr/>
        </p:nvSpPr>
        <p:spPr>
          <a:xfrm>
            <a:off x="3772600" y="0"/>
            <a:ext cx="2628000" cy="4768200"/>
          </a:xfrm>
          <a:prstGeom prst="rect">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dirty="0">
                <a:solidFill>
                  <a:srgbClr val="00754B"/>
                </a:solidFill>
                <a:latin typeface="Georgia"/>
                <a:ea typeface="Georgia"/>
                <a:cs typeface="Georgia"/>
                <a:sym typeface="Georgia"/>
              </a:rPr>
              <a:t>New box #1</a:t>
            </a:r>
            <a:endParaRPr sz="1200" b="1" dirty="0">
              <a:solidFill>
                <a:srgbClr val="00754B"/>
              </a:solidFill>
              <a:latin typeface="Georgia"/>
              <a:ea typeface="Georgia"/>
              <a:cs typeface="Georgia"/>
              <a:sym typeface="Georgia"/>
            </a:endParaRPr>
          </a:p>
          <a:p>
            <a:pPr marL="0" lvl="0" indent="0" algn="ctr" rtl="0">
              <a:spcBef>
                <a:spcPts val="0"/>
              </a:spcBef>
              <a:spcAft>
                <a:spcPts val="0"/>
              </a:spcAft>
              <a:buNone/>
            </a:pPr>
            <a:endParaRPr sz="1200" dirty="0">
              <a:latin typeface="Georgia"/>
              <a:ea typeface="Georgia"/>
              <a:cs typeface="Georgia"/>
              <a:sym typeface="Georgia"/>
            </a:endParaRPr>
          </a:p>
          <a:p>
            <a:pPr lvl="0" algn="ctr"/>
            <a:r>
              <a:rPr lang="en-GB" sz="1200" b="1" dirty="0">
                <a:solidFill>
                  <a:schemeClr val="dk1"/>
                </a:solidFill>
                <a:latin typeface="Georgia"/>
                <a:ea typeface="Georgia"/>
                <a:cs typeface="Georgia"/>
                <a:sym typeface="Georgia"/>
              </a:rPr>
              <a:t>Fashion-forward</a:t>
            </a:r>
          </a:p>
          <a:p>
            <a:pPr lvl="0" algn="ctr"/>
            <a:r>
              <a:rPr lang="en-GB" sz="1200" b="1" dirty="0">
                <a:solidFill>
                  <a:schemeClr val="dk1"/>
                </a:solidFill>
                <a:latin typeface="Georgia"/>
                <a:ea typeface="Georgia"/>
                <a:cs typeface="Georgia"/>
                <a:sym typeface="Georgia"/>
              </a:rPr>
              <a:t>Sustainability</a:t>
            </a:r>
          </a:p>
          <a:p>
            <a:pPr lvl="0" algn="ctr"/>
            <a:endParaRPr sz="1200" b="1" dirty="0">
              <a:solidFill>
                <a:schemeClr val="dk1"/>
              </a:solidFill>
              <a:latin typeface="Georgia"/>
              <a:ea typeface="Georgia"/>
              <a:cs typeface="Georgia"/>
              <a:sym typeface="Georgia"/>
            </a:endParaRPr>
          </a:p>
          <a:p>
            <a:pPr marL="179999" lvl="0" indent="-171450" algn="just">
              <a:buSzPts val="1200"/>
              <a:buFont typeface="Georgia"/>
              <a:buChar char="●"/>
            </a:pPr>
            <a:r>
              <a:rPr lang="en-US" sz="1200" dirty="0">
                <a:latin typeface="Georgia"/>
                <a:ea typeface="Georgia"/>
                <a:cs typeface="Georgia"/>
                <a:sym typeface="Georgia"/>
              </a:rPr>
              <a:t>Customers are increasingly conscious of the environmental impact of their clothing choices.</a:t>
            </a:r>
          </a:p>
          <a:p>
            <a:pPr marL="179999" lvl="0" indent="-171450" algn="just">
              <a:buSzPts val="1200"/>
              <a:buFont typeface="Georgia"/>
              <a:buChar char="●"/>
            </a:pPr>
            <a:r>
              <a:rPr lang="en-US" sz="1200" dirty="0">
                <a:latin typeface="Georgia"/>
                <a:ea typeface="Georgia"/>
                <a:cs typeface="Georgia"/>
                <a:sym typeface="Georgia"/>
              </a:rPr>
              <a:t>There is a growing demand for sustainable and eco-friendly fashion.</a:t>
            </a:r>
          </a:p>
          <a:p>
            <a:pPr marL="179999" lvl="0" indent="-171450" algn="just">
              <a:buSzPts val="1200"/>
              <a:buFont typeface="Georgia"/>
              <a:buChar char="●"/>
            </a:pPr>
            <a:r>
              <a:rPr lang="en-US" sz="1200" dirty="0">
                <a:latin typeface="Georgia"/>
                <a:ea typeface="Georgia"/>
                <a:cs typeface="Georgia"/>
                <a:sym typeface="Georgia"/>
              </a:rPr>
              <a:t>Outerwear made from recycled materials or produced using sustainable manufacturing practices can appeal to environmentally-conscious consumers.</a:t>
            </a:r>
          </a:p>
          <a:p>
            <a:pPr marL="179999" lvl="0" indent="-171450" algn="just">
              <a:buSzPts val="1200"/>
              <a:buFont typeface="Georgia"/>
              <a:buChar char="●"/>
            </a:pPr>
            <a:r>
              <a:rPr lang="en-US" sz="1200" dirty="0">
                <a:latin typeface="Georgia"/>
                <a:ea typeface="Georgia"/>
                <a:cs typeface="Georgia"/>
                <a:sym typeface="Georgia"/>
              </a:rPr>
              <a:t>Collaborations with sustainable fashion influencers or organizations can enhance brand reputation and attract a new segment of customers.</a:t>
            </a:r>
          </a:p>
          <a:p>
            <a:pPr marL="179999" lvl="0" indent="-171450" algn="just">
              <a:buSzPts val="1200"/>
              <a:buFont typeface="Georgia"/>
              <a:buChar char="●"/>
            </a:pPr>
            <a:endParaRPr lang="en-US" sz="1200" dirty="0">
              <a:solidFill>
                <a:schemeClr val="dk1"/>
              </a:solidFill>
              <a:latin typeface="Georgia"/>
              <a:ea typeface="Georgia"/>
              <a:cs typeface="Georgia"/>
              <a:sym typeface="Georgia"/>
            </a:endParaRPr>
          </a:p>
          <a:p>
            <a:pPr marL="8549" lvl="0" algn="just">
              <a:buSzPts val="1200"/>
            </a:pPr>
            <a:endParaRPr sz="1200" dirty="0">
              <a:solidFill>
                <a:schemeClr val="dk1"/>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p:nvPr/>
        </p:nvSpPr>
        <p:spPr>
          <a:xfrm>
            <a:off x="-75" y="1571325"/>
            <a:ext cx="9144000" cy="3572100"/>
          </a:xfrm>
          <a:prstGeom prst="rect">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0"/>
          <p:cNvSpPr txBox="1">
            <a:spLocks noGrp="1"/>
          </p:cNvSpPr>
          <p:nvPr>
            <p:ph type="body" idx="1"/>
          </p:nvPr>
        </p:nvSpPr>
        <p:spPr>
          <a:xfrm>
            <a:off x="311699" y="1571325"/>
            <a:ext cx="8231375" cy="2997350"/>
          </a:xfrm>
          <a:prstGeom prst="rect">
            <a:avLst/>
          </a:prstGeom>
        </p:spPr>
        <p:txBody>
          <a:bodyPr spcFirstLastPara="1" wrap="square" lIns="91425" tIns="91425" rIns="91425" bIns="91425" anchor="ctr" anchorCtr="0">
            <a:normAutofit fontScale="92500"/>
          </a:bodyPr>
          <a:lstStyle/>
          <a:p>
            <a:pPr lvl="0" indent="-330200" algn="just">
              <a:buSzPts val="1600"/>
            </a:pPr>
            <a:r>
              <a:rPr lang="en-US" sz="1400" dirty="0"/>
              <a:t>Integrate smart technology into our outerwear, such as built-in sensors for temperature control or activity tracking, appealing to tech-savvy younger consumers who value functionality and innovation.</a:t>
            </a:r>
          </a:p>
          <a:p>
            <a:pPr lvl="0" indent="-330200" algn="just">
              <a:buSzPts val="1600"/>
            </a:pPr>
            <a:r>
              <a:rPr lang="en-US" sz="1400" dirty="0"/>
              <a:t>Develop a mobile app that provides personalized style recommendations based on weather conditions, location, and the user's preferences, making our outerwear a convenient and fashionable choice for everyday wear.</a:t>
            </a:r>
          </a:p>
          <a:p>
            <a:pPr lvl="0" indent="-330200" algn="just">
              <a:buSzPts val="1600"/>
            </a:pPr>
            <a:r>
              <a:rPr lang="en-US" sz="1400" dirty="0"/>
              <a:t>Partner with popular fitness or wellness apps to offer exclusive promotions or incentives for users who incorporate our outerwear into their outdoor activities or exercise routines.</a:t>
            </a:r>
          </a:p>
          <a:p>
            <a:pPr lvl="0" indent="-330200" algn="just">
              <a:buSzPts val="1600"/>
            </a:pPr>
            <a:r>
              <a:rPr lang="en-US" sz="1400" dirty="0"/>
              <a:t>Create interactive and shareable content on social media platforms, showcasing the technological features of our outerwear through videos, tutorials, or user-generated content challenges.</a:t>
            </a:r>
          </a:p>
          <a:p>
            <a:pPr lvl="0" indent="-330200" algn="just">
              <a:buSzPts val="1600"/>
            </a:pPr>
            <a:r>
              <a:rPr lang="en-US" sz="1400" dirty="0"/>
              <a:t>Collaborate with tech companies to explore innovative materials or manufacturing techniques that enhance the performance and durability of our outerwear, positioning it as a cutting-edge choice for outdoor enthusiasts.</a:t>
            </a:r>
            <a:endParaRPr sz="1400" dirty="0"/>
          </a:p>
        </p:txBody>
      </p:sp>
      <p:graphicFrame>
        <p:nvGraphicFramePr>
          <p:cNvPr id="118" name="Google Shape;118;p20"/>
          <p:cNvGraphicFramePr/>
          <p:nvPr>
            <p:extLst>
              <p:ext uri="{D42A27DB-BD31-4B8C-83A1-F6EECF244321}">
                <p14:modId xmlns:p14="http://schemas.microsoft.com/office/powerpoint/2010/main" val="1990175059"/>
              </p:ext>
            </p:extLst>
          </p:nvPr>
        </p:nvGraphicFramePr>
        <p:xfrm>
          <a:off x="3794500" y="224880"/>
          <a:ext cx="5250175" cy="1076495"/>
        </p:xfrm>
        <a:graphic>
          <a:graphicData uri="http://schemas.openxmlformats.org/drawingml/2006/table">
            <a:tbl>
              <a:tblPr>
                <a:noFill/>
                <a:tableStyleId>{BB5403E0-DBA2-472D-B42A-28A8DA74AA83}</a:tableStyleId>
              </a:tblPr>
              <a:tblGrid>
                <a:gridCol w="900000">
                  <a:extLst>
                    <a:ext uri="{9D8B030D-6E8A-4147-A177-3AD203B41FA5}">
                      <a16:colId xmlns:a16="http://schemas.microsoft.com/office/drawing/2014/main" val="20000"/>
                    </a:ext>
                  </a:extLst>
                </a:gridCol>
                <a:gridCol w="4350175">
                  <a:extLst>
                    <a:ext uri="{9D8B030D-6E8A-4147-A177-3AD203B41FA5}">
                      <a16:colId xmlns:a16="http://schemas.microsoft.com/office/drawing/2014/main" val="20001"/>
                    </a:ext>
                  </a:extLst>
                </a:gridCol>
              </a:tblGrid>
              <a:tr h="466925">
                <a:tc>
                  <a:txBody>
                    <a:bodyPr/>
                    <a:lstStyle/>
                    <a:p>
                      <a:pPr marL="0" lvl="0" indent="0" algn="l" rtl="0">
                        <a:spcBef>
                          <a:spcPts val="0"/>
                        </a:spcBef>
                        <a:spcAft>
                          <a:spcPts val="0"/>
                        </a:spcAft>
                        <a:buNone/>
                      </a:pPr>
                      <a:r>
                        <a:rPr lang="en-GB" sz="1150" b="1" dirty="0">
                          <a:latin typeface="Georgia"/>
                          <a:ea typeface="Georgia"/>
                          <a:cs typeface="Georgia"/>
                          <a:sym typeface="Georgia"/>
                        </a:rPr>
                        <a:t>Question</a:t>
                      </a:r>
                      <a:endParaRPr sz="1150" b="1" dirty="0">
                        <a:latin typeface="Georgia"/>
                        <a:ea typeface="Georgia"/>
                        <a:cs typeface="Georgia"/>
                        <a:sym typeface="Georgia"/>
                      </a:endParaRPr>
                    </a:p>
                  </a:txBody>
                  <a:tcPr marL="91425" marR="91425" marT="91425" marB="91425">
                    <a:lnL w="38100" cap="flat" cmpd="sng">
                      <a:solidFill>
                        <a:srgbClr val="9E9E9E">
                          <a:alpha val="0"/>
                        </a:srgbClr>
                      </a:solidFill>
                      <a:prstDash val="solid"/>
                      <a:round/>
                      <a:headEnd type="none" w="sm" len="sm"/>
                      <a:tailEnd type="none" w="sm" len="sm"/>
                    </a:lnL>
                    <a:lnR w="38100" cap="flat" cmpd="sng">
                      <a:solidFill>
                        <a:srgbClr val="9E9E9E">
                          <a:alpha val="0"/>
                        </a:srgbClr>
                      </a:solidFill>
                      <a:prstDash val="solid"/>
                      <a:round/>
                      <a:headEnd type="none" w="sm" len="sm"/>
                      <a:tailEnd type="none" w="sm" len="sm"/>
                    </a:lnR>
                    <a:lnT w="38100" cap="flat" cmpd="sng">
                      <a:solidFill>
                        <a:srgbClr val="9E9E9E">
                          <a:alpha val="0"/>
                        </a:srgbClr>
                      </a:solidFill>
                      <a:prstDash val="solid"/>
                      <a:round/>
                      <a:headEnd type="none" w="sm" len="sm"/>
                      <a:tailEnd type="none" w="sm" len="sm"/>
                    </a:lnT>
                    <a:lnB w="38100"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US" dirty="0">
                          <a:latin typeface="Georgia"/>
                          <a:ea typeface="Georgia"/>
                          <a:cs typeface="Georgia"/>
                          <a:sym typeface="Georgia"/>
                        </a:rPr>
                        <a:t>How can we increase the appeal of our outerwear to attract a younger demographic?</a:t>
                      </a:r>
                      <a:endParaRPr dirty="0">
                        <a:latin typeface="Georgia"/>
                        <a:ea typeface="Georgia"/>
                        <a:cs typeface="Georgia"/>
                        <a:sym typeface="Georgia"/>
                      </a:endParaRPr>
                    </a:p>
                  </a:txBody>
                  <a:tcPr marL="91425" marR="91425" marT="91425" marB="91425">
                    <a:lnL w="38100" cap="flat" cmpd="sng">
                      <a:solidFill>
                        <a:srgbClr val="9E9E9E">
                          <a:alpha val="0"/>
                        </a:srgbClr>
                      </a:solidFill>
                      <a:prstDash val="solid"/>
                      <a:round/>
                      <a:headEnd type="none" w="sm" len="sm"/>
                      <a:tailEnd type="none" w="sm" len="sm"/>
                    </a:lnL>
                    <a:lnR w="38100" cap="flat" cmpd="sng">
                      <a:solidFill>
                        <a:srgbClr val="9E9E9E">
                          <a:alpha val="0"/>
                        </a:srgbClr>
                      </a:solidFill>
                      <a:prstDash val="solid"/>
                      <a:round/>
                      <a:headEnd type="none" w="sm" len="sm"/>
                      <a:tailEnd type="none" w="sm" len="sm"/>
                    </a:lnR>
                    <a:lnT w="38100" cap="flat" cmpd="sng">
                      <a:solidFill>
                        <a:srgbClr val="9E9E9E">
                          <a:alpha val="0"/>
                        </a:srgbClr>
                      </a:solidFill>
                      <a:prstDash val="solid"/>
                      <a:round/>
                      <a:headEnd type="none" w="sm" len="sm"/>
                      <a:tailEnd type="none" w="sm" len="sm"/>
                    </a:lnT>
                    <a:lnB w="38100" cap="flat" cmpd="sng">
                      <a:solidFill>
                        <a:srgbClr val="F1F1F1"/>
                      </a:solidFill>
                      <a:prstDash val="solid"/>
                      <a:round/>
                      <a:headEnd type="none" w="sm" len="sm"/>
                      <a:tailEnd type="none" w="sm" len="sm"/>
                    </a:lnB>
                    <a:solidFill>
                      <a:srgbClr val="D9EAD3"/>
                    </a:solidFill>
                  </a:tcPr>
                </a:tc>
                <a:extLst>
                  <a:ext uri="{0D108BD9-81ED-4DB2-BD59-A6C34878D82A}">
                    <a16:rowId xmlns:a16="http://schemas.microsoft.com/office/drawing/2014/main" val="10000"/>
                  </a:ext>
                </a:extLst>
              </a:tr>
              <a:tr h="466925">
                <a:tc>
                  <a:txBody>
                    <a:bodyPr/>
                    <a:lstStyle/>
                    <a:p>
                      <a:pPr marL="0" lvl="0" indent="0" algn="l" rtl="0">
                        <a:spcBef>
                          <a:spcPts val="0"/>
                        </a:spcBef>
                        <a:spcAft>
                          <a:spcPts val="0"/>
                        </a:spcAft>
                        <a:buNone/>
                      </a:pPr>
                      <a:r>
                        <a:rPr lang="en-GB" sz="1150" b="1">
                          <a:latin typeface="Georgia"/>
                          <a:ea typeface="Georgia"/>
                          <a:cs typeface="Georgia"/>
                          <a:sym typeface="Georgia"/>
                        </a:rPr>
                        <a:t>New box</a:t>
                      </a:r>
                      <a:endParaRPr sz="1150" b="1">
                        <a:latin typeface="Georgia"/>
                        <a:ea typeface="Georgia"/>
                        <a:cs typeface="Georgia"/>
                        <a:sym typeface="Georgia"/>
                      </a:endParaRPr>
                    </a:p>
                  </a:txBody>
                  <a:tcPr marL="91425" marR="91425" marT="91425" marB="91425">
                    <a:lnL w="38100" cap="flat" cmpd="sng">
                      <a:solidFill>
                        <a:srgbClr val="9E9E9E">
                          <a:alpha val="0"/>
                        </a:srgbClr>
                      </a:solidFill>
                      <a:prstDash val="solid"/>
                      <a:round/>
                      <a:headEnd type="none" w="sm" len="sm"/>
                      <a:tailEnd type="none" w="sm" len="sm"/>
                    </a:lnL>
                    <a:lnR w="38100" cap="flat" cmpd="sng">
                      <a:solidFill>
                        <a:srgbClr val="9E9E9E">
                          <a:alpha val="0"/>
                        </a:srgbClr>
                      </a:solidFill>
                      <a:prstDash val="solid"/>
                      <a:round/>
                      <a:headEnd type="none" w="sm" len="sm"/>
                      <a:tailEnd type="none" w="sm" len="sm"/>
                    </a:lnR>
                    <a:lnT w="38100" cap="flat" cmpd="sng">
                      <a:solidFill>
                        <a:srgbClr val="9E9E9E">
                          <a:alpha val="0"/>
                        </a:srgbClr>
                      </a:solidFill>
                      <a:prstDash val="solid"/>
                      <a:round/>
                      <a:headEnd type="none" w="sm" len="sm"/>
                      <a:tailEnd type="none" w="sm" len="sm"/>
                    </a:lnT>
                    <a:lnB w="38100"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GB" dirty="0">
                          <a:latin typeface="Georgia"/>
                          <a:ea typeface="Georgia"/>
                          <a:cs typeface="Georgia"/>
                          <a:sym typeface="Georgia"/>
                        </a:rPr>
                        <a:t>Technology-Driven Outerwear</a:t>
                      </a:r>
                      <a:endParaRPr dirty="0">
                        <a:latin typeface="Georgia"/>
                        <a:ea typeface="Georgia"/>
                        <a:cs typeface="Georgia"/>
                        <a:sym typeface="Georgia"/>
                      </a:endParaRPr>
                    </a:p>
                  </a:txBody>
                  <a:tcPr marL="91425" marR="91425" marT="91425" marB="91425">
                    <a:lnL w="38100" cap="flat" cmpd="sng">
                      <a:solidFill>
                        <a:srgbClr val="9E9E9E">
                          <a:alpha val="0"/>
                        </a:srgbClr>
                      </a:solidFill>
                      <a:prstDash val="solid"/>
                      <a:round/>
                      <a:headEnd type="none" w="sm" len="sm"/>
                      <a:tailEnd type="none" w="sm" len="sm"/>
                    </a:lnL>
                    <a:lnR w="38100" cap="flat" cmpd="sng">
                      <a:solidFill>
                        <a:srgbClr val="9E9E9E">
                          <a:alpha val="0"/>
                        </a:srgbClr>
                      </a:solidFill>
                      <a:prstDash val="solid"/>
                      <a:round/>
                      <a:headEnd type="none" w="sm" len="sm"/>
                      <a:tailEnd type="none" w="sm" len="sm"/>
                    </a:lnR>
                    <a:lnT w="38100" cap="flat" cmpd="sng">
                      <a:solidFill>
                        <a:srgbClr val="F1F1F1"/>
                      </a:solidFill>
                      <a:prstDash val="solid"/>
                      <a:round/>
                      <a:headEnd type="none" w="sm" len="sm"/>
                      <a:tailEnd type="none" w="sm" len="sm"/>
                    </a:lnT>
                    <a:lnB w="38100" cap="flat" cmpd="sng">
                      <a:solidFill>
                        <a:srgbClr val="9E9E9E">
                          <a:alpha val="0"/>
                        </a:srgbClr>
                      </a:solidFill>
                      <a:prstDash val="solid"/>
                      <a:round/>
                      <a:headEnd type="none" w="sm" len="sm"/>
                      <a:tailEnd type="none" w="sm" len="sm"/>
                    </a:lnB>
                    <a:solidFill>
                      <a:srgbClr val="D9EAD3"/>
                    </a:solidFill>
                  </a:tcPr>
                </a:tc>
                <a:extLst>
                  <a:ext uri="{0D108BD9-81ED-4DB2-BD59-A6C34878D82A}">
                    <a16:rowId xmlns:a16="http://schemas.microsoft.com/office/drawing/2014/main" val="10001"/>
                  </a:ext>
                </a:extLst>
              </a:tr>
            </a:tbl>
          </a:graphicData>
        </a:graphic>
      </p:graphicFrame>
      <p:pic>
        <p:nvPicPr>
          <p:cNvPr id="119" name="Google Shape;119;p20"/>
          <p:cNvPicPr preferRelativeResize="0"/>
          <p:nvPr/>
        </p:nvPicPr>
        <p:blipFill>
          <a:blip r:embed="rId3">
            <a:alphaModFix/>
          </a:blip>
          <a:stretch>
            <a:fillRect/>
          </a:stretch>
        </p:blipFill>
        <p:spPr>
          <a:xfrm>
            <a:off x="8543075" y="4838625"/>
            <a:ext cx="501600" cy="203025"/>
          </a:xfrm>
          <a:prstGeom prst="rect">
            <a:avLst/>
          </a:prstGeom>
          <a:noFill/>
          <a:ln>
            <a:noFill/>
          </a:ln>
        </p:spPr>
      </p:pic>
      <p:sp>
        <p:nvSpPr>
          <p:cNvPr id="120" name="Google Shape;120;p20"/>
          <p:cNvSpPr txBox="1">
            <a:spLocks noGrp="1"/>
          </p:cNvSpPr>
          <p:nvPr>
            <p:ph type="title"/>
          </p:nvPr>
        </p:nvSpPr>
        <p:spPr>
          <a:xfrm>
            <a:off x="311700" y="445025"/>
            <a:ext cx="3600000" cy="572700"/>
          </a:xfrm>
          <a:prstGeom prst="rect">
            <a:avLst/>
          </a:prstGeom>
        </p:spPr>
        <p:txBody>
          <a:bodyPr spcFirstLastPara="1" wrap="square" lIns="91425" tIns="91425" rIns="91425" bIns="91425" anchor="t" anchorCtr="0">
            <a:normAutofit fontScale="90000"/>
          </a:bodyPr>
          <a:lstStyle/>
          <a:p>
            <a:pPr marL="0" lvl="0" indent="0" algn="just" rtl="0">
              <a:spcBef>
                <a:spcPts val="0"/>
              </a:spcBef>
              <a:spcAft>
                <a:spcPts val="0"/>
              </a:spcAft>
              <a:buNone/>
            </a:pPr>
            <a:r>
              <a:rPr lang="en-GB" dirty="0"/>
              <a:t>Brainstorm</a:t>
            </a:r>
            <a:endParaRPr dirty="0"/>
          </a:p>
          <a:p>
            <a:pPr marL="0" lvl="0" indent="0" algn="just" rtl="0">
              <a:spcBef>
                <a:spcPts val="0"/>
              </a:spcBef>
              <a:spcAft>
                <a:spcPts val="0"/>
              </a:spcAft>
              <a:buClr>
                <a:schemeClr val="dk1"/>
              </a:buClr>
              <a:buSzPct val="85344"/>
              <a:buFont typeface="Arial"/>
              <a:buNone/>
            </a:pPr>
            <a:r>
              <a:rPr lang="en-GB" sz="1300" b="0" dirty="0">
                <a:solidFill>
                  <a:schemeClr val="dk1"/>
                </a:solidFill>
              </a:rPr>
              <a:t>Choose one of the effective questions you created on slide 5, and a new box from slide 7, and brainstorm potential ideas to address the question</a:t>
            </a:r>
            <a:endParaRPr sz="31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835</Words>
  <Application>Microsoft Office PowerPoint</Application>
  <PresentationFormat>On-screen Show (16:9)</PresentationFormat>
  <Paragraphs>82</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Georgia</vt:lpstr>
      <vt:lpstr>Times New Roman</vt:lpstr>
      <vt:lpstr>Simple Light</vt:lpstr>
      <vt:lpstr>Building new boxes</vt:lpstr>
      <vt:lpstr>We are going to discuss effective brainstorming. Start by reviewing this article on the BCG website:</vt:lpstr>
      <vt:lpstr>The article offers five suggestions to achieve real, valuable insights from brainstorming We will focus on three of these in today’s task (as well as the brainstorming itself), highlighted in green</vt:lpstr>
      <vt:lpstr>Your task</vt:lpstr>
      <vt:lpstr>Frame the question effectively</vt:lpstr>
      <vt:lpstr>Reveal and doubt your boxes</vt:lpstr>
      <vt:lpstr>Bring new boxes</vt:lpstr>
      <vt:lpstr>Brainstorm Choose one of the effective questions you created on slide 5, and a new box from slide 7, and brainstorm potential ideas to address the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new boxes</dc:title>
  <dc:creator>Sabirin</dc:creator>
  <cp:lastModifiedBy>Windows User</cp:lastModifiedBy>
  <cp:revision>4</cp:revision>
  <dcterms:modified xsi:type="dcterms:W3CDTF">2023-07-12T00:18:01Z</dcterms:modified>
</cp:coreProperties>
</file>