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67" r:id="rId6"/>
    <p:sldId id="268" r:id="rId7"/>
    <p:sldId id="269"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AABFB7-5F47-40FD-87E6-2409C2FCB6CB}"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8833-4326-4C6E-8179-CBA8D6EFAD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34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AABFB7-5F47-40FD-87E6-2409C2FCB6CB}"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8833-4326-4C6E-8179-CBA8D6EFADDB}" type="slidenum">
              <a:rPr lang="en-US" smtClean="0"/>
              <a:t>‹#›</a:t>
            </a:fld>
            <a:endParaRPr lang="en-US"/>
          </a:p>
        </p:txBody>
      </p:sp>
    </p:spTree>
    <p:extLst>
      <p:ext uri="{BB962C8B-B14F-4D97-AF65-F5344CB8AC3E}">
        <p14:creationId xmlns:p14="http://schemas.microsoft.com/office/powerpoint/2010/main" val="2922994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AABFB7-5F47-40FD-87E6-2409C2FCB6CB}"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8833-4326-4C6E-8179-CBA8D6EFADDB}" type="slidenum">
              <a:rPr lang="en-US" smtClean="0"/>
              <a:t>‹#›</a:t>
            </a:fld>
            <a:endParaRPr lang="en-US"/>
          </a:p>
        </p:txBody>
      </p:sp>
    </p:spTree>
    <p:extLst>
      <p:ext uri="{BB962C8B-B14F-4D97-AF65-F5344CB8AC3E}">
        <p14:creationId xmlns:p14="http://schemas.microsoft.com/office/powerpoint/2010/main" val="2264101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AABFB7-5F47-40FD-87E6-2409C2FCB6CB}"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8833-4326-4C6E-8179-CBA8D6EFADDB}" type="slidenum">
              <a:rPr lang="en-US" smtClean="0"/>
              <a:t>‹#›</a:t>
            </a:fld>
            <a:endParaRPr lang="en-US"/>
          </a:p>
        </p:txBody>
      </p:sp>
    </p:spTree>
    <p:extLst>
      <p:ext uri="{BB962C8B-B14F-4D97-AF65-F5344CB8AC3E}">
        <p14:creationId xmlns:p14="http://schemas.microsoft.com/office/powerpoint/2010/main" val="4179239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AABFB7-5F47-40FD-87E6-2409C2FCB6CB}"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8833-4326-4C6E-8179-CBA8D6EFAD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90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AABFB7-5F47-40FD-87E6-2409C2FCB6CB}"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B8833-4326-4C6E-8179-CBA8D6EFADDB}" type="slidenum">
              <a:rPr lang="en-US" smtClean="0"/>
              <a:t>‹#›</a:t>
            </a:fld>
            <a:endParaRPr lang="en-US"/>
          </a:p>
        </p:txBody>
      </p:sp>
    </p:spTree>
    <p:extLst>
      <p:ext uri="{BB962C8B-B14F-4D97-AF65-F5344CB8AC3E}">
        <p14:creationId xmlns:p14="http://schemas.microsoft.com/office/powerpoint/2010/main" val="115809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AABFB7-5F47-40FD-87E6-2409C2FCB6CB}" type="datetimeFigureOut">
              <a:rPr lang="en-US" smtClean="0"/>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1B8833-4326-4C6E-8179-CBA8D6EFADDB}" type="slidenum">
              <a:rPr lang="en-US" smtClean="0"/>
              <a:t>‹#›</a:t>
            </a:fld>
            <a:endParaRPr lang="en-US"/>
          </a:p>
        </p:txBody>
      </p:sp>
    </p:spTree>
    <p:extLst>
      <p:ext uri="{BB962C8B-B14F-4D97-AF65-F5344CB8AC3E}">
        <p14:creationId xmlns:p14="http://schemas.microsoft.com/office/powerpoint/2010/main" val="346804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AABFB7-5F47-40FD-87E6-2409C2FCB6CB}" type="datetimeFigureOut">
              <a:rPr lang="en-US" smtClean="0"/>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1B8833-4326-4C6E-8179-CBA8D6EFADDB}" type="slidenum">
              <a:rPr lang="en-US" smtClean="0"/>
              <a:t>‹#›</a:t>
            </a:fld>
            <a:endParaRPr lang="en-US"/>
          </a:p>
        </p:txBody>
      </p:sp>
    </p:spTree>
    <p:extLst>
      <p:ext uri="{BB962C8B-B14F-4D97-AF65-F5344CB8AC3E}">
        <p14:creationId xmlns:p14="http://schemas.microsoft.com/office/powerpoint/2010/main" val="116884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AABFB7-5F47-40FD-87E6-2409C2FCB6CB}" type="datetimeFigureOut">
              <a:rPr lang="en-US" smtClean="0"/>
              <a:t>1/5/2022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81B8833-4326-4C6E-8179-CBA8D6EFADDB}" type="slidenum">
              <a:rPr lang="en-US" smtClean="0"/>
              <a:t>‹#›</a:t>
            </a:fld>
            <a:endParaRPr lang="en-US"/>
          </a:p>
        </p:txBody>
      </p:sp>
    </p:spTree>
    <p:extLst>
      <p:ext uri="{BB962C8B-B14F-4D97-AF65-F5344CB8AC3E}">
        <p14:creationId xmlns:p14="http://schemas.microsoft.com/office/powerpoint/2010/main" val="1434587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AABFB7-5F47-40FD-87E6-2409C2FCB6CB}" type="datetimeFigureOut">
              <a:rPr lang="en-US" smtClean="0"/>
              <a:t>1/5/2022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81B8833-4326-4C6E-8179-CBA8D6EFADDB}" type="slidenum">
              <a:rPr lang="en-US" smtClean="0"/>
              <a:t>‹#›</a:t>
            </a:fld>
            <a:endParaRPr lang="en-US"/>
          </a:p>
        </p:txBody>
      </p:sp>
    </p:spTree>
    <p:extLst>
      <p:ext uri="{BB962C8B-B14F-4D97-AF65-F5344CB8AC3E}">
        <p14:creationId xmlns:p14="http://schemas.microsoft.com/office/powerpoint/2010/main" val="257860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EAABFB7-5F47-40FD-87E6-2409C2FCB6CB}"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B8833-4326-4C6E-8179-CBA8D6EFADDB}" type="slidenum">
              <a:rPr lang="en-US" smtClean="0"/>
              <a:t>‹#›</a:t>
            </a:fld>
            <a:endParaRPr lang="en-US"/>
          </a:p>
        </p:txBody>
      </p:sp>
    </p:spTree>
    <p:extLst>
      <p:ext uri="{BB962C8B-B14F-4D97-AF65-F5344CB8AC3E}">
        <p14:creationId xmlns:p14="http://schemas.microsoft.com/office/powerpoint/2010/main" val="2415786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AABFB7-5F47-40FD-87E6-2409C2FCB6CB}" type="datetimeFigureOut">
              <a:rPr lang="en-US" smtClean="0"/>
              <a:t>1/5/2022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81B8833-4326-4C6E-8179-CBA8D6EFADD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916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setsearch.research.goo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sudalairajkumar/daily-temperature-of-major-cities"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atalog.data.gov/dataset/school-survey-on-crime-and-safety-2010" TargetMode="External"/><Relationship Id="rId2" Type="http://schemas.openxmlformats.org/officeDocument/2006/relationships/hyperlink" Target="https://www.data.go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hub.io/core/gold-prices" TargetMode="External"/><Relationship Id="rId2" Type="http://schemas.openxmlformats.org/officeDocument/2006/relationships/hyperlink" Target="https://datahub.io/collect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rchive.ics.uci.edu/ml/datasets/Behavior+of+the+urban+traffic+of+the+city+of+Sao+Paulo+in+Brazil" TargetMode="External"/><Relationship Id="rId2" Type="http://schemas.openxmlformats.org/officeDocument/2006/relationships/hyperlink" Target="https://archive.ics.uci.edu/ml/datasets.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Datasets-I</a:t>
            </a:r>
            <a:endParaRPr lang="en-US" dirty="0"/>
          </a:p>
        </p:txBody>
      </p:sp>
      <p:sp>
        <p:nvSpPr>
          <p:cNvPr id="3" name="Subtitle 2"/>
          <p:cNvSpPr>
            <a:spLocks noGrp="1"/>
          </p:cNvSpPr>
          <p:nvPr>
            <p:ph type="subTitle" idx="1"/>
          </p:nvPr>
        </p:nvSpPr>
        <p:spPr/>
        <p:txBody>
          <a:bodyPr/>
          <a:lstStyle/>
          <a:p>
            <a:r>
              <a:rPr lang="en-US" dirty="0" smtClean="0"/>
              <a:t>Musadaq </a:t>
            </a:r>
            <a:r>
              <a:rPr lang="en-US" dirty="0" err="1" smtClean="0"/>
              <a:t>Mansoor</a:t>
            </a:r>
            <a:endParaRPr lang="en-US" dirty="0"/>
          </a:p>
        </p:txBody>
      </p:sp>
    </p:spTree>
    <p:extLst>
      <p:ext uri="{BB962C8B-B14F-4D97-AF65-F5344CB8AC3E}">
        <p14:creationId xmlns:p14="http://schemas.microsoft.com/office/powerpoint/2010/main" val="2294897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find datasets</a:t>
            </a:r>
            <a:endParaRPr lang="en-US" dirty="0"/>
          </a:p>
        </p:txBody>
      </p:sp>
      <p:sp>
        <p:nvSpPr>
          <p:cNvPr id="3" name="Content Placeholder 2"/>
          <p:cNvSpPr>
            <a:spLocks noGrp="1"/>
          </p:cNvSpPr>
          <p:nvPr>
            <p:ph idx="1"/>
          </p:nvPr>
        </p:nvSpPr>
        <p:spPr/>
        <p:txBody>
          <a:bodyPr/>
          <a:lstStyle/>
          <a:p>
            <a:r>
              <a:rPr lang="en-US" dirty="0"/>
              <a:t>Google Dataset </a:t>
            </a:r>
            <a:r>
              <a:rPr lang="en-US" dirty="0" smtClean="0"/>
              <a:t>Search</a:t>
            </a:r>
          </a:p>
          <a:p>
            <a:r>
              <a:rPr lang="en-US" dirty="0" err="1" smtClean="0"/>
              <a:t>Kaggle</a:t>
            </a:r>
            <a:endParaRPr lang="en-US" dirty="0" smtClean="0"/>
          </a:p>
          <a:p>
            <a:r>
              <a:rPr lang="en-US" dirty="0" smtClean="0"/>
              <a:t>Data.gov</a:t>
            </a:r>
          </a:p>
          <a:p>
            <a:r>
              <a:rPr lang="en-US" dirty="0" smtClean="0"/>
              <a:t>Datahub.io</a:t>
            </a:r>
          </a:p>
          <a:p>
            <a:r>
              <a:rPr lang="en-US" dirty="0"/>
              <a:t>UCI Machine Learning </a:t>
            </a:r>
            <a:r>
              <a:rPr lang="en-US" dirty="0" smtClean="0"/>
              <a:t>Repository</a:t>
            </a:r>
          </a:p>
        </p:txBody>
      </p:sp>
    </p:spTree>
    <p:extLst>
      <p:ext uri="{BB962C8B-B14F-4D97-AF65-F5344CB8AC3E}">
        <p14:creationId xmlns:p14="http://schemas.microsoft.com/office/powerpoint/2010/main" val="3380225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Dataset </a:t>
            </a:r>
            <a:r>
              <a:rPr lang="en-US" dirty="0" smtClean="0"/>
              <a:t>Search</a:t>
            </a:r>
            <a:endParaRPr lang="en-US" dirty="0"/>
          </a:p>
        </p:txBody>
      </p:sp>
      <p:sp>
        <p:nvSpPr>
          <p:cNvPr id="3" name="Content Placeholder 2"/>
          <p:cNvSpPr>
            <a:spLocks noGrp="1"/>
          </p:cNvSpPr>
          <p:nvPr>
            <p:ph idx="1"/>
          </p:nvPr>
        </p:nvSpPr>
        <p:spPr/>
        <p:txBody>
          <a:bodyPr>
            <a:normAutofit lnSpcReduction="10000"/>
          </a:bodyPr>
          <a:lstStyle/>
          <a:p>
            <a:r>
              <a:rPr lang="en-US" sz="2400" b="1" dirty="0" smtClean="0"/>
              <a:t>Type </a:t>
            </a:r>
            <a:r>
              <a:rPr lang="en-US" sz="2400" b="1" dirty="0"/>
              <a:t>of data:</a:t>
            </a:r>
            <a:r>
              <a:rPr lang="en-US" sz="2400" dirty="0"/>
              <a:t> Miscellaneous</a:t>
            </a:r>
            <a:br>
              <a:rPr lang="en-US" sz="2400" dirty="0"/>
            </a:br>
            <a:r>
              <a:rPr lang="en-US" sz="2400" b="1" dirty="0"/>
              <a:t>Data compiled by:</a:t>
            </a:r>
            <a:r>
              <a:rPr lang="en-US" sz="2400" dirty="0"/>
              <a:t> Google</a:t>
            </a:r>
            <a:br>
              <a:rPr lang="en-US" sz="2400" dirty="0"/>
            </a:br>
            <a:r>
              <a:rPr lang="en-US" sz="2400" b="1" dirty="0"/>
              <a:t>Access:</a:t>
            </a:r>
            <a:r>
              <a:rPr lang="en-US" sz="2400" dirty="0"/>
              <a:t> Free to search, but does include some fee-based search results</a:t>
            </a:r>
            <a:br>
              <a:rPr lang="en-US" sz="2400" dirty="0"/>
            </a:br>
            <a:r>
              <a:rPr lang="en-US" sz="2400" b="1" dirty="0"/>
              <a:t>URL: </a:t>
            </a:r>
            <a:r>
              <a:rPr lang="en-US" sz="2400" dirty="0">
                <a:hlinkClick r:id="rId2"/>
              </a:rPr>
              <a:t>https://datasetsearch.research.google.com</a:t>
            </a:r>
            <a:r>
              <a:rPr lang="en-US" sz="2400" dirty="0" smtClean="0">
                <a:hlinkClick r:id="rId2"/>
              </a:rPr>
              <a:t>/</a:t>
            </a:r>
            <a:endParaRPr lang="en-US" sz="2400" dirty="0" smtClean="0"/>
          </a:p>
          <a:p>
            <a:r>
              <a:rPr lang="en-US" sz="2400" dirty="0" smtClean="0"/>
              <a:t>It </a:t>
            </a:r>
            <a:r>
              <a:rPr lang="en-US" sz="2400" dirty="0"/>
              <a:t>seems we turn to Google for everything these days, and data is no exception. Launched in 2018, Google Dataset Search is like Google’s standard search engine, but strictly for data. </a:t>
            </a:r>
            <a:r>
              <a:rPr lang="en-US" sz="2400" dirty="0" smtClean="0"/>
              <a:t>Google </a:t>
            </a:r>
            <a:r>
              <a:rPr lang="en-US" sz="2400" dirty="0"/>
              <a:t>Dataset Search aggregates data from external sources, providing a clear summary of what’s available, a description of the data, who it’s provided by, and when it was last updated. It’s an excellent place to start</a:t>
            </a:r>
            <a:r>
              <a:rPr lang="en-US" sz="2400" dirty="0" smtClean="0"/>
              <a:t>.</a:t>
            </a:r>
          </a:p>
          <a:p>
            <a:r>
              <a:rPr lang="en-US" sz="2400" dirty="0"/>
              <a:t>Example: ODI Cricket Matches</a:t>
            </a:r>
          </a:p>
          <a:p>
            <a:endParaRPr lang="en-US" sz="2400" dirty="0"/>
          </a:p>
        </p:txBody>
      </p:sp>
    </p:spTree>
    <p:extLst>
      <p:ext uri="{BB962C8B-B14F-4D97-AF65-F5344CB8AC3E}">
        <p14:creationId xmlns:p14="http://schemas.microsoft.com/office/powerpoint/2010/main" val="3877008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Kaggle</a:t>
            </a:r>
            <a:endParaRPr lang="en-US" dirty="0"/>
          </a:p>
        </p:txBody>
      </p:sp>
      <p:sp>
        <p:nvSpPr>
          <p:cNvPr id="3" name="Content Placeholder 2"/>
          <p:cNvSpPr>
            <a:spLocks noGrp="1"/>
          </p:cNvSpPr>
          <p:nvPr>
            <p:ph idx="1"/>
          </p:nvPr>
        </p:nvSpPr>
        <p:spPr/>
        <p:txBody>
          <a:bodyPr>
            <a:noAutofit/>
          </a:bodyPr>
          <a:lstStyle/>
          <a:p>
            <a:r>
              <a:rPr lang="en-US" sz="2400" b="1" dirty="0"/>
              <a:t>Type of data:</a:t>
            </a:r>
            <a:r>
              <a:rPr lang="en-US" sz="2400" dirty="0"/>
              <a:t> Miscellaneous</a:t>
            </a:r>
            <a:br>
              <a:rPr lang="en-US" sz="2400" dirty="0"/>
            </a:br>
            <a:r>
              <a:rPr lang="en-US" sz="2400" b="1" dirty="0"/>
              <a:t>Data compiled by:</a:t>
            </a:r>
            <a:r>
              <a:rPr lang="en-US" sz="2400" dirty="0"/>
              <a:t> </a:t>
            </a:r>
            <a:r>
              <a:rPr lang="en-US" sz="2400" dirty="0" err="1"/>
              <a:t>Kaggle</a:t>
            </a:r>
            <a:r>
              <a:rPr lang="en-US" sz="2400" dirty="0"/>
              <a:t/>
            </a:r>
            <a:br>
              <a:rPr lang="en-US" sz="2400" dirty="0"/>
            </a:br>
            <a:r>
              <a:rPr lang="en-US" sz="2400" b="1" dirty="0"/>
              <a:t>Access:</a:t>
            </a:r>
            <a:r>
              <a:rPr lang="en-US" sz="2400" dirty="0"/>
              <a:t> Free, but registration required</a:t>
            </a:r>
            <a:br>
              <a:rPr lang="en-US" sz="2400" dirty="0"/>
            </a:br>
            <a:r>
              <a:rPr lang="en-US" sz="2400" b="1" dirty="0"/>
              <a:t>URL: </a:t>
            </a:r>
            <a:r>
              <a:rPr lang="en-US" sz="2400" dirty="0">
                <a:hlinkClick r:id="rId2"/>
              </a:rPr>
              <a:t>https://</a:t>
            </a:r>
            <a:r>
              <a:rPr lang="en-US" sz="2400" dirty="0" smtClean="0">
                <a:hlinkClick r:id="rId2"/>
              </a:rPr>
              <a:t>www.kaggle.com/datasets</a:t>
            </a:r>
            <a:endParaRPr lang="en-US" sz="2400" dirty="0"/>
          </a:p>
          <a:p>
            <a:r>
              <a:rPr lang="en-US" sz="2400" dirty="0" smtClean="0"/>
              <a:t>Like Google Dataset Search, </a:t>
            </a:r>
            <a:r>
              <a:rPr lang="en-US" sz="2400" dirty="0" err="1" smtClean="0"/>
              <a:t>Kaggle</a:t>
            </a:r>
            <a:r>
              <a:rPr lang="en-US" sz="2400" dirty="0" smtClean="0"/>
              <a:t> offers aggregated datasets, but it’s a community hub rather than a search engine. </a:t>
            </a:r>
            <a:r>
              <a:rPr lang="en-US" sz="2400" dirty="0" err="1" smtClean="0"/>
              <a:t>Kaggle</a:t>
            </a:r>
            <a:r>
              <a:rPr lang="en-US" sz="2400" dirty="0" smtClean="0"/>
              <a:t> launched in 2010 with a number of machine learning competitions, which subsequently solved problems for the likes of NASA and Ford. It has since evolved into a renowned open data platform, offering cloud-based collaboration for data scientists, as well as educational tools for teaching artificial intelligence.</a:t>
            </a:r>
          </a:p>
          <a:p>
            <a:r>
              <a:rPr lang="en-US" sz="2400" b="1" dirty="0"/>
              <a:t>Example:</a:t>
            </a:r>
            <a:r>
              <a:rPr lang="en-US" sz="2400" dirty="0"/>
              <a:t> </a:t>
            </a:r>
            <a:r>
              <a:rPr lang="en-US" sz="2400" b="1" dirty="0">
                <a:hlinkClick r:id="rId3"/>
              </a:rPr>
              <a:t>Daily temperature of major cities</a:t>
            </a:r>
            <a:endParaRPr lang="en-US" sz="2400" dirty="0"/>
          </a:p>
        </p:txBody>
      </p:sp>
    </p:spTree>
    <p:extLst>
      <p:ext uri="{BB962C8B-B14F-4D97-AF65-F5344CB8AC3E}">
        <p14:creationId xmlns:p14="http://schemas.microsoft.com/office/powerpoint/2010/main" val="310187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Data.gov</a:t>
            </a:r>
            <a:endParaRPr lang="en-US" dirty="0"/>
          </a:p>
        </p:txBody>
      </p:sp>
      <p:sp>
        <p:nvSpPr>
          <p:cNvPr id="3" name="Content Placeholder 2"/>
          <p:cNvSpPr>
            <a:spLocks noGrp="1"/>
          </p:cNvSpPr>
          <p:nvPr>
            <p:ph idx="1"/>
          </p:nvPr>
        </p:nvSpPr>
        <p:spPr/>
        <p:txBody>
          <a:bodyPr>
            <a:normAutofit fontScale="92500" lnSpcReduction="10000"/>
          </a:bodyPr>
          <a:lstStyle/>
          <a:p>
            <a:r>
              <a:rPr lang="en-US" sz="2400" b="1" dirty="0"/>
              <a:t>Type of data:</a:t>
            </a:r>
            <a:r>
              <a:rPr lang="en-US" sz="2400" dirty="0"/>
              <a:t> Government</a:t>
            </a:r>
            <a:br>
              <a:rPr lang="en-US" sz="2400" dirty="0"/>
            </a:br>
            <a:r>
              <a:rPr lang="en-US" sz="2400" b="1" dirty="0"/>
              <a:t>Data compiled by:</a:t>
            </a:r>
            <a:r>
              <a:rPr lang="en-US" sz="2400" dirty="0"/>
              <a:t> US Federal Government</a:t>
            </a:r>
            <a:br>
              <a:rPr lang="en-US" sz="2400" dirty="0"/>
            </a:br>
            <a:r>
              <a:rPr lang="en-US" sz="2400" b="1" dirty="0"/>
              <a:t>Access:</a:t>
            </a:r>
            <a:r>
              <a:rPr lang="en-US" sz="2400" dirty="0"/>
              <a:t> Free, no registration </a:t>
            </a:r>
            <a:r>
              <a:rPr lang="en-US" sz="2400" dirty="0" smtClean="0"/>
              <a:t>required</a:t>
            </a:r>
          </a:p>
          <a:p>
            <a:r>
              <a:rPr lang="en-US" sz="2400" b="1" dirty="0" smtClean="0"/>
              <a:t>URL</a:t>
            </a:r>
            <a:r>
              <a:rPr lang="en-US" sz="2400" b="1" dirty="0"/>
              <a:t>: </a:t>
            </a:r>
            <a:r>
              <a:rPr lang="en-US" sz="2400" dirty="0">
                <a:hlinkClick r:id="rId2"/>
              </a:rPr>
              <a:t>https://www.data.gov</a:t>
            </a:r>
            <a:r>
              <a:rPr lang="en-US" sz="2400" dirty="0" smtClean="0">
                <a:hlinkClick r:id="rId2"/>
              </a:rPr>
              <a:t>/</a:t>
            </a:r>
            <a:endParaRPr lang="en-US" sz="2400" dirty="0" smtClean="0"/>
          </a:p>
          <a:p>
            <a:r>
              <a:rPr lang="en-US" sz="2400" dirty="0"/>
              <a:t/>
            </a:r>
            <a:br>
              <a:rPr lang="en-US" sz="2400" dirty="0"/>
            </a:br>
            <a:r>
              <a:rPr lang="en-US" sz="2400" dirty="0" smtClean="0"/>
              <a:t>In </a:t>
            </a:r>
            <a:r>
              <a:rPr lang="en-US" sz="2400" dirty="0"/>
              <a:t>2015, the US Government made all its data publicly available. With over 200,000 datasets covering everything from climate change to crime, you can lose yourself in the database for hours. For a government website, it has some surprisingly user-friendly search functions, including the ability to drill down by geographical area, organization type, and file format. Search results are also clearly labeled at federal, state, county, and city levels. </a:t>
            </a:r>
            <a:endParaRPr lang="en-US" sz="2400" dirty="0" smtClean="0"/>
          </a:p>
          <a:p>
            <a:r>
              <a:rPr lang="en-US" sz="2400" b="1" dirty="0" smtClean="0"/>
              <a:t>Example:</a:t>
            </a:r>
            <a:r>
              <a:rPr lang="en-US" sz="2400" dirty="0"/>
              <a:t> </a:t>
            </a:r>
            <a:r>
              <a:rPr lang="en-US" sz="2400" dirty="0">
                <a:hlinkClick r:id="rId3"/>
              </a:rPr>
              <a:t>School Survey on Crime and Safety, 2010</a:t>
            </a:r>
            <a:endParaRPr lang="en-US" sz="2400" dirty="0"/>
          </a:p>
          <a:p>
            <a:endParaRPr lang="en-US" sz="2400" dirty="0"/>
          </a:p>
          <a:p>
            <a:endParaRPr lang="en-US" sz="2400" dirty="0"/>
          </a:p>
        </p:txBody>
      </p:sp>
    </p:spTree>
    <p:extLst>
      <p:ext uri="{BB962C8B-B14F-4D97-AF65-F5344CB8AC3E}">
        <p14:creationId xmlns:p14="http://schemas.microsoft.com/office/powerpoint/2010/main" val="1093221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Datahub.io</a:t>
            </a:r>
            <a:endParaRPr lang="en-US" dirty="0"/>
          </a:p>
        </p:txBody>
      </p:sp>
      <p:sp>
        <p:nvSpPr>
          <p:cNvPr id="3" name="Content Placeholder 2"/>
          <p:cNvSpPr>
            <a:spLocks noGrp="1"/>
          </p:cNvSpPr>
          <p:nvPr>
            <p:ph idx="1"/>
          </p:nvPr>
        </p:nvSpPr>
        <p:spPr/>
        <p:txBody>
          <a:bodyPr>
            <a:normAutofit/>
          </a:bodyPr>
          <a:lstStyle/>
          <a:p>
            <a:r>
              <a:rPr lang="en-US" sz="2400" b="1" dirty="0"/>
              <a:t>Type of data:</a:t>
            </a:r>
            <a:r>
              <a:rPr lang="en-US" sz="2400" dirty="0"/>
              <a:t> Mostly business and finance</a:t>
            </a:r>
            <a:br>
              <a:rPr lang="en-US" sz="2400" dirty="0"/>
            </a:br>
            <a:r>
              <a:rPr lang="en-US" sz="2400" b="1" dirty="0"/>
              <a:t>Data compiled by:</a:t>
            </a:r>
            <a:r>
              <a:rPr lang="en-US" sz="2400" dirty="0"/>
              <a:t> </a:t>
            </a:r>
            <a:r>
              <a:rPr lang="en-US" sz="2400" dirty="0" err="1"/>
              <a:t>Datahub</a:t>
            </a:r>
            <a:r>
              <a:rPr lang="en-US" sz="2400" dirty="0"/>
              <a:t/>
            </a:r>
            <a:br>
              <a:rPr lang="en-US" sz="2400" dirty="0"/>
            </a:br>
            <a:r>
              <a:rPr lang="en-US" sz="2400" b="1" dirty="0"/>
              <a:t>Access:</a:t>
            </a:r>
            <a:r>
              <a:rPr lang="en-US" sz="2400" dirty="0"/>
              <a:t> Mostly free, no registration </a:t>
            </a:r>
            <a:r>
              <a:rPr lang="en-US" sz="2400" dirty="0" smtClean="0"/>
              <a:t>required</a:t>
            </a:r>
            <a:endParaRPr lang="en-US" sz="2400" b="1" dirty="0" smtClean="0"/>
          </a:p>
          <a:p>
            <a:r>
              <a:rPr lang="en-US" sz="2400" b="1" dirty="0"/>
              <a:t>URL: </a:t>
            </a:r>
            <a:r>
              <a:rPr lang="en-US" sz="2400" b="1" dirty="0">
                <a:hlinkClick r:id="rId2"/>
              </a:rPr>
              <a:t>https://</a:t>
            </a:r>
            <a:r>
              <a:rPr lang="en-US" sz="2400" b="1" dirty="0" smtClean="0">
                <a:hlinkClick r:id="rId2"/>
              </a:rPr>
              <a:t>datahub.io/collections</a:t>
            </a:r>
            <a:endParaRPr lang="en-US" sz="2400" dirty="0"/>
          </a:p>
          <a:p>
            <a:r>
              <a:rPr lang="en-US" sz="2400" dirty="0"/>
              <a:t>The goal of many data analysts is to help drive savvy business decisions. As such, using economic or business datasets for your portfolio project might be worth considering. While </a:t>
            </a:r>
            <a:r>
              <a:rPr lang="en-US" sz="2400" dirty="0" err="1"/>
              <a:t>Datahub</a:t>
            </a:r>
            <a:r>
              <a:rPr lang="en-US" sz="2400" dirty="0"/>
              <a:t> covers a variety of topics from climate change to entertainment, it mainly focuses on areas like stock market data, property prices, inflation, and logistics. </a:t>
            </a:r>
            <a:endParaRPr lang="en-US" sz="2400" dirty="0" smtClean="0"/>
          </a:p>
          <a:p>
            <a:r>
              <a:rPr lang="en-US" sz="2400" b="1" dirty="0" smtClean="0"/>
              <a:t>Example:</a:t>
            </a:r>
            <a:r>
              <a:rPr lang="en-US" sz="2400" dirty="0"/>
              <a:t> </a:t>
            </a:r>
            <a:r>
              <a:rPr lang="en-US" sz="2400" b="1" dirty="0">
                <a:hlinkClick r:id="rId3"/>
              </a:rPr>
              <a:t>Monthly gold prices since 1950</a:t>
            </a:r>
            <a:endParaRPr lang="en-US" sz="2400" dirty="0"/>
          </a:p>
        </p:txBody>
      </p:sp>
    </p:spTree>
    <p:extLst>
      <p:ext uri="{BB962C8B-B14F-4D97-AF65-F5344CB8AC3E}">
        <p14:creationId xmlns:p14="http://schemas.microsoft.com/office/powerpoint/2010/main" val="2988271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UCI Machine Learning </a:t>
            </a:r>
            <a:r>
              <a:rPr lang="en-US" dirty="0" smtClean="0"/>
              <a:t>Repository</a:t>
            </a:r>
            <a:endParaRPr lang="en-US" dirty="0"/>
          </a:p>
        </p:txBody>
      </p:sp>
      <p:sp>
        <p:nvSpPr>
          <p:cNvPr id="3" name="Content Placeholder 2"/>
          <p:cNvSpPr>
            <a:spLocks noGrp="1"/>
          </p:cNvSpPr>
          <p:nvPr>
            <p:ph idx="1"/>
          </p:nvPr>
        </p:nvSpPr>
        <p:spPr/>
        <p:txBody>
          <a:bodyPr>
            <a:normAutofit/>
          </a:bodyPr>
          <a:lstStyle/>
          <a:p>
            <a:r>
              <a:rPr lang="en-US" b="1" dirty="0"/>
              <a:t>Type of data:</a:t>
            </a:r>
            <a:r>
              <a:rPr lang="en-US" dirty="0"/>
              <a:t> Machine learning</a:t>
            </a:r>
            <a:br>
              <a:rPr lang="en-US" dirty="0"/>
            </a:br>
            <a:r>
              <a:rPr lang="en-US" b="1" dirty="0"/>
              <a:t>Data compiled by:</a:t>
            </a:r>
            <a:r>
              <a:rPr lang="en-US" dirty="0"/>
              <a:t> University of California Irvine</a:t>
            </a:r>
            <a:br>
              <a:rPr lang="en-US" dirty="0"/>
            </a:br>
            <a:r>
              <a:rPr lang="en-US" b="1" dirty="0"/>
              <a:t>Access:</a:t>
            </a:r>
            <a:r>
              <a:rPr lang="en-US" dirty="0"/>
              <a:t> Free, no registration </a:t>
            </a:r>
            <a:r>
              <a:rPr lang="en-US" dirty="0" smtClean="0"/>
              <a:t>required</a:t>
            </a:r>
          </a:p>
          <a:p>
            <a:r>
              <a:rPr lang="en-US" b="1" dirty="0" smtClean="0"/>
              <a:t>URL</a:t>
            </a:r>
            <a:r>
              <a:rPr lang="en-US" b="1" dirty="0"/>
              <a:t>: </a:t>
            </a:r>
            <a:r>
              <a:rPr lang="en-US" dirty="0">
                <a:hlinkClick r:id="rId2"/>
              </a:rPr>
              <a:t>https://</a:t>
            </a:r>
            <a:r>
              <a:rPr lang="en-US" dirty="0" smtClean="0">
                <a:hlinkClick r:id="rId2"/>
              </a:rPr>
              <a:t>archive.ics.uci.edu/ml/datasets.php</a:t>
            </a:r>
            <a:endParaRPr lang="en-US" dirty="0"/>
          </a:p>
          <a:p>
            <a:r>
              <a:rPr lang="en-US" dirty="0" smtClean="0"/>
              <a:t>Generalized </a:t>
            </a:r>
            <a:r>
              <a:rPr lang="en-US" dirty="0"/>
              <a:t>repositories are great if you’re happy to browse. But if you’re seeking something more niche, why not specialize? Enter the UCI Machine Learning Repository. Launched thirty years ago by the University of California Irvine, </a:t>
            </a:r>
            <a:r>
              <a:rPr lang="en-US" dirty="0" smtClean="0"/>
              <a:t>UCI </a:t>
            </a:r>
            <a:r>
              <a:rPr lang="en-US" dirty="0"/>
              <a:t>repository has a strong reputation among students, teachers, and researchers as the go-to place for machine learning data. Datasets are clearly categorized by task (i.e. classification, regression, or clustering), attribute (i.e. categorical, numerical), data type, and area of expertise. </a:t>
            </a:r>
            <a:endParaRPr lang="en-US" dirty="0" smtClean="0"/>
          </a:p>
          <a:p>
            <a:r>
              <a:rPr lang="en-US" b="1" dirty="0" smtClean="0"/>
              <a:t>Example</a:t>
            </a:r>
            <a:r>
              <a:rPr lang="en-US" b="1" dirty="0"/>
              <a:t>:</a:t>
            </a:r>
            <a:r>
              <a:rPr lang="en-US" dirty="0"/>
              <a:t> </a:t>
            </a:r>
            <a:r>
              <a:rPr lang="en-US" b="1" dirty="0">
                <a:hlinkClick r:id="rId3"/>
              </a:rPr>
              <a:t>Behavior of urban traffic in Sao Paulo, Brazil</a:t>
            </a:r>
            <a:endParaRPr lang="en-US" dirty="0"/>
          </a:p>
          <a:p>
            <a:endParaRPr lang="en-US" dirty="0"/>
          </a:p>
        </p:txBody>
      </p:sp>
    </p:spTree>
    <p:extLst>
      <p:ext uri="{BB962C8B-B14F-4D97-AF65-F5344CB8AC3E}">
        <p14:creationId xmlns:p14="http://schemas.microsoft.com/office/powerpoint/2010/main" val="2373076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Thanks</a:t>
            </a:r>
            <a:endParaRPr lang="en-US" dirty="0"/>
          </a:p>
        </p:txBody>
      </p:sp>
      <p:sp>
        <p:nvSpPr>
          <p:cNvPr id="5" name="Text Placeholder 4"/>
          <p:cNvSpPr>
            <a:spLocks noGrp="1"/>
          </p:cNvSpPr>
          <p:nvPr>
            <p:ph type="body" idx="1"/>
          </p:nvPr>
        </p:nvSpPr>
        <p:spPr/>
        <p:txBody>
          <a:bodyPr/>
          <a:lstStyle/>
          <a:p>
            <a:r>
              <a:rPr lang="en-US" dirty="0" smtClean="0"/>
              <a:t>Any Questions?</a:t>
            </a:r>
            <a:endParaRPr lang="en-US" dirty="0"/>
          </a:p>
        </p:txBody>
      </p:sp>
    </p:spTree>
    <p:extLst>
      <p:ext uri="{BB962C8B-B14F-4D97-AF65-F5344CB8AC3E}">
        <p14:creationId xmlns:p14="http://schemas.microsoft.com/office/powerpoint/2010/main" val="1858228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94</TotalTime>
  <Words>51</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Datasets-I</vt:lpstr>
      <vt:lpstr>Where to find datasets</vt:lpstr>
      <vt:lpstr>Google Dataset Search</vt:lpstr>
      <vt:lpstr>Kaggle</vt:lpstr>
      <vt:lpstr>Data.gov</vt:lpstr>
      <vt:lpstr>Datahub.io</vt:lpstr>
      <vt:lpstr>UCI Machine Learning Repository</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and Python</dc:title>
  <dc:creator>Musad</dc:creator>
  <cp:lastModifiedBy>Musad</cp:lastModifiedBy>
  <cp:revision>46</cp:revision>
  <dcterms:created xsi:type="dcterms:W3CDTF">2021-12-10T16:54:08Z</dcterms:created>
  <dcterms:modified xsi:type="dcterms:W3CDTF">2022-01-05T04:37:56Z</dcterms:modified>
</cp:coreProperties>
</file>