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87" r:id="rId4"/>
    <p:sldId id="288" r:id="rId5"/>
    <p:sldId id="291" r:id="rId6"/>
    <p:sldId id="289" r:id="rId7"/>
    <p:sldId id="290" r:id="rId8"/>
    <p:sldId id="292" r:id="rId9"/>
    <p:sldId id="293" r:id="rId10"/>
    <p:sldId id="294" r:id="rId11"/>
    <p:sldId id="295" r:id="rId12"/>
    <p:sldId id="286" r:id="rId13"/>
    <p:sldId id="265" r:id="rId14"/>
    <p:sldId id="267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7" r:id="rId23"/>
    <p:sldId id="296" r:id="rId24"/>
    <p:sldId id="279" r:id="rId25"/>
    <p:sldId id="297" r:id="rId26"/>
    <p:sldId id="298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0546-B04E-4502-B68C-6E58BF0112E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5697-23A0-4EAC-AB1E-B020DD216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0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5697-23A0-4EAC-AB1E-B020DD216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3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76A8-F773-4272-8407-746D1476D1CF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1B6-264A-4661-846C-ADA6406E149C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4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DCB-6115-44A7-8B13-C683FB6D00AA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3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1308-1AAA-4F46-8E1C-5CF11531F366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517A-767E-4EE5-9FB9-CA07F075FD1C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B082-5FDD-4711-ADEB-B1AF69075D8B}" type="datetime1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6F80-8830-4B3C-B7DD-707411B4002E}" type="datetime1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498-9FC9-42AD-AB63-2DA48C445E11}" type="datetime1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0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CE57-7406-4886-A03C-28D3D5F4F5DA}" type="datetime1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8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E72-F227-42DC-B44D-DAD32AA59CEA}" type="datetime1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5C9A-A1A0-48C5-952B-65E558D1480B}" type="datetime1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4D61-2262-45A3-8315-D750176ECA24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mtih@example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MUSADAQ MANSOOR</a:t>
            </a:r>
          </a:p>
        </p:txBody>
      </p:sp>
    </p:spTree>
    <p:extLst>
      <p:ext uri="{BB962C8B-B14F-4D97-AF65-F5344CB8AC3E}">
        <p14:creationId xmlns:p14="http://schemas.microsoft.com/office/powerpoint/2010/main" val="20860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Centralized database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located at a single site</a:t>
            </a:r>
          </a:p>
          <a:p>
            <a:pPr marL="0" indent="0">
              <a:buNone/>
            </a:pPr>
            <a:r>
              <a:rPr lang="en-GB" dirty="0"/>
              <a:t>Distributed database</a:t>
            </a:r>
          </a:p>
          <a:p>
            <a:pPr lvl="1"/>
            <a:r>
              <a:rPr lang="en-GB" dirty="0"/>
              <a:t>data distributed </a:t>
            </a:r>
            <a:r>
              <a:rPr lang="en-GB" dirty="0" smtClean="0"/>
              <a:t>across </a:t>
            </a:r>
            <a:r>
              <a:rPr lang="en-GB" dirty="0"/>
              <a:t>several different sites</a:t>
            </a:r>
          </a:p>
          <a:p>
            <a:pPr marL="0" indent="0">
              <a:buNone/>
            </a:pPr>
            <a:r>
              <a:rPr lang="en-GB" dirty="0"/>
              <a:t>Operational database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upports </a:t>
            </a:r>
            <a:r>
              <a:rPr lang="en-GB" dirty="0"/>
              <a:t>a company's day-to-day </a:t>
            </a:r>
            <a:r>
              <a:rPr lang="en-GB" dirty="0" smtClean="0"/>
              <a:t>operations</a:t>
            </a:r>
          </a:p>
          <a:p>
            <a:pPr lvl="1"/>
            <a:r>
              <a:rPr lang="en-GB" dirty="0"/>
              <a:t>t</a:t>
            </a:r>
            <a:r>
              <a:rPr lang="en-GB" sz="2400" dirty="0" smtClean="0"/>
              <a:t>ransactional or production database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Data ware house</a:t>
            </a:r>
          </a:p>
          <a:p>
            <a:pPr lvl="1"/>
            <a:r>
              <a:rPr lang="en-GB" dirty="0"/>
              <a:t>stores data used for </a:t>
            </a:r>
            <a:r>
              <a:rPr lang="en-GB" dirty="0" smtClean="0"/>
              <a:t>tactical </a:t>
            </a:r>
            <a:r>
              <a:rPr lang="en-GB" dirty="0"/>
              <a:t>or strategic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Databases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19" y="2183642"/>
            <a:ext cx="9654936" cy="31526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Base Management Systems</a:t>
            </a:r>
          </a:p>
          <a:p>
            <a:pPr lvl="1"/>
            <a:r>
              <a:rPr lang="en-GB" dirty="0"/>
              <a:t>A database management system (DBMS) is </a:t>
            </a:r>
            <a:r>
              <a:rPr lang="en-GB" dirty="0" smtClean="0"/>
              <a:t>a collection </a:t>
            </a:r>
            <a:r>
              <a:rPr lang="en-GB" dirty="0"/>
              <a:t>of programs that enables users to </a:t>
            </a:r>
            <a:r>
              <a:rPr lang="en-GB" dirty="0" smtClean="0"/>
              <a:t>create and </a:t>
            </a:r>
            <a:r>
              <a:rPr lang="en-GB" dirty="0"/>
              <a:t>maintain a database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Manages structure and controls access to the data.</a:t>
            </a:r>
          </a:p>
          <a:p>
            <a:pPr lvl="1"/>
            <a:r>
              <a:rPr lang="en-GB" dirty="0"/>
              <a:t>The DBMS essentially serves as an interface between the database and end users or application programs, ensuring that data is consistently organized and remains </a:t>
            </a:r>
            <a:r>
              <a:rPr lang="en-GB" dirty="0" smtClean="0"/>
              <a:t>easily </a:t>
            </a:r>
            <a:r>
              <a:rPr lang="en-GB" dirty="0"/>
              <a:t>accessible.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DBMS handles?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DBMS manages three important </a:t>
            </a:r>
            <a:r>
              <a:rPr lang="en-GB" dirty="0" smtClean="0"/>
              <a:t>things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ata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atabase engine, </a:t>
            </a:r>
            <a:r>
              <a:rPr lang="en-GB" dirty="0"/>
              <a:t>that allows data to be accessed, locked and </a:t>
            </a:r>
            <a:r>
              <a:rPr lang="en-GB" dirty="0" smtClean="0"/>
              <a:t>modified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atabase </a:t>
            </a:r>
            <a:r>
              <a:rPr lang="en-GB" dirty="0"/>
              <a:t>schema, which defines the database’s logical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5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relational database?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database that treats all of its data as </a:t>
            </a:r>
            <a:r>
              <a:rPr lang="en-GB" dirty="0" smtClean="0"/>
              <a:t>collection </a:t>
            </a:r>
            <a:r>
              <a:rPr lang="en-GB" dirty="0"/>
              <a:t>of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Entity:</a:t>
            </a:r>
            <a:r>
              <a:rPr lang="en-US" dirty="0"/>
              <a:t> Object, Concept or event (subject)</a:t>
            </a:r>
          </a:p>
          <a:p>
            <a:r>
              <a:rPr lang="en-US" u="sng" dirty="0"/>
              <a:t>Attribute:</a:t>
            </a:r>
            <a:r>
              <a:rPr lang="en-US" dirty="0"/>
              <a:t> a Characteristic of an entity</a:t>
            </a:r>
          </a:p>
          <a:p>
            <a:r>
              <a:rPr lang="en-US" u="sng" dirty="0"/>
              <a:t>Row or Record:</a:t>
            </a:r>
            <a:r>
              <a:rPr lang="en-US" dirty="0"/>
              <a:t> the specific characteristics of one entity</a:t>
            </a:r>
          </a:p>
          <a:p>
            <a:r>
              <a:rPr lang="en-US" u="sng" dirty="0"/>
              <a:t>Table:</a:t>
            </a:r>
            <a:r>
              <a:rPr lang="en-US" dirty="0"/>
              <a:t> a collection of records</a:t>
            </a:r>
          </a:p>
          <a:p>
            <a:r>
              <a:rPr lang="en-US" u="sng" dirty="0"/>
              <a:t>Database:</a:t>
            </a:r>
            <a:r>
              <a:rPr lang="en-US" dirty="0"/>
              <a:t> a collection of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Database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E.F. </a:t>
            </a:r>
            <a:r>
              <a:rPr lang="en-US" dirty="0" err="1"/>
              <a:t>Codd</a:t>
            </a:r>
            <a:r>
              <a:rPr lang="en-US" dirty="0"/>
              <a:t>, C.J. Date (70s)</a:t>
            </a:r>
          </a:p>
          <a:p>
            <a:r>
              <a:rPr lang="en-US" dirty="0"/>
              <a:t>Table = Entity = Relation</a:t>
            </a:r>
          </a:p>
          <a:p>
            <a:r>
              <a:rPr lang="en-US" dirty="0"/>
              <a:t>Table row = tuple = instance</a:t>
            </a:r>
          </a:p>
          <a:p>
            <a:r>
              <a:rPr lang="en-US" dirty="0"/>
              <a:t>Table column = attribute</a:t>
            </a:r>
          </a:p>
          <a:p>
            <a:r>
              <a:rPr lang="en-US" dirty="0"/>
              <a:t>Table linkage by values</a:t>
            </a:r>
          </a:p>
          <a:p>
            <a:r>
              <a:rPr lang="en-US" dirty="0"/>
              <a:t>Entity-Relationship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attribute has a unique name within an entity</a:t>
            </a:r>
          </a:p>
          <a:p>
            <a:r>
              <a:rPr lang="en-US" dirty="0"/>
              <a:t>All entries in the column are examples of it</a:t>
            </a:r>
          </a:p>
          <a:p>
            <a:r>
              <a:rPr lang="en-US" dirty="0"/>
              <a:t>Each row </a:t>
            </a:r>
            <a:r>
              <a:rPr lang="en-US" dirty="0" smtClean="0"/>
              <a:t>is </a:t>
            </a:r>
            <a:r>
              <a:rPr lang="en-US" dirty="0"/>
              <a:t>unique</a:t>
            </a:r>
          </a:p>
          <a:p>
            <a:r>
              <a:rPr lang="en-US" dirty="0"/>
              <a:t>Ordering of rows and columns is unimportant</a:t>
            </a:r>
          </a:p>
          <a:p>
            <a:r>
              <a:rPr lang="en-US" dirty="0"/>
              <a:t>Each position (tuple) is limited to a single entry.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most common Database Operations: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Operations occur at all levels: Tables, Records,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represent entities</a:t>
            </a:r>
          </a:p>
          <a:p>
            <a:r>
              <a:rPr lang="en-US" dirty="0"/>
              <a:t>Tables are always named in the singular, such as: Vehicle, Order, Grade, etc.</a:t>
            </a:r>
          </a:p>
          <a:p>
            <a:r>
              <a:rPr lang="en-US" dirty="0"/>
              <a:t>Tables in database jargon are “flat files”, dBase or Spreadsheet like..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term database describes a collection of data organized in a manner that allows </a:t>
            </a:r>
            <a:r>
              <a:rPr lang="en-GB" dirty="0" smtClean="0"/>
              <a:t>access, retrieval, </a:t>
            </a:r>
            <a:r>
              <a:rPr lang="en-GB" dirty="0"/>
              <a:t>and use of that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Database is evolved from computer file system.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an entity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Vehicle (VIN, color, make, model, mileage)</a:t>
            </a:r>
          </a:p>
          <a:p>
            <a:pPr lvl="1"/>
            <a:r>
              <a:rPr lang="en-US" dirty="0"/>
              <a:t>Student (SSN,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Address)</a:t>
            </a:r>
          </a:p>
          <a:p>
            <a:pPr lvl="1"/>
            <a:r>
              <a:rPr lang="en-US" dirty="0"/>
              <a:t>Fishing License (Type, </a:t>
            </a:r>
            <a:r>
              <a:rPr lang="en-US" dirty="0" err="1"/>
              <a:t>Start_date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Table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4050"/>
            <a:ext cx="49720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3165"/>
            <a:ext cx="68389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914400" y="1673991"/>
            <a:ext cx="7656394" cy="527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marL="0" lvl="2" indent="0">
              <a:spcAft>
                <a:spcPts val="500"/>
              </a:spcAft>
              <a:buNone/>
            </a:pPr>
            <a:endParaRPr lang="en-US" dirty="0" smtClean="0"/>
          </a:p>
          <a:p>
            <a:pPr marL="0" lvl="2" indent="0">
              <a:spcAft>
                <a:spcPts val="500"/>
              </a:spcAft>
              <a:buNone/>
            </a:pPr>
            <a:r>
              <a:rPr lang="en-US" dirty="0" smtClean="0"/>
              <a:t>Figure </a:t>
            </a:r>
            <a:r>
              <a:rPr lang="en-US" dirty="0"/>
              <a:t>1: A simple – and flawed – table design</a:t>
            </a:r>
            <a:r>
              <a:rPr lang="en-US" dirty="0" smtClean="0"/>
              <a:t>.</a:t>
            </a:r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endParaRPr lang="en-US" dirty="0" smtClean="0"/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endParaRPr lang="en-US" dirty="0" smtClean="0"/>
          </a:p>
          <a:p>
            <a:pPr marL="0" lvl="2" indent="0">
              <a:spcAft>
                <a:spcPts val="500"/>
              </a:spcAft>
              <a:buNone/>
            </a:pPr>
            <a:endParaRPr lang="en-US" dirty="0" smtClean="0"/>
          </a:p>
          <a:p>
            <a:pPr marL="0" lvl="2" indent="0">
              <a:spcAft>
                <a:spcPts val="500"/>
              </a:spcAft>
              <a:buNone/>
            </a:pPr>
            <a:r>
              <a:rPr lang="en-US" dirty="0" smtClean="0"/>
              <a:t>Figure </a:t>
            </a:r>
            <a:r>
              <a:rPr lang="en-US" dirty="0"/>
              <a:t>2: An improved database table..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an individual’s picture of a database.  It can be composed of many tables, </a:t>
            </a:r>
            <a:r>
              <a:rPr lang="en-US" dirty="0" smtClean="0"/>
              <a:t>unbeknown </a:t>
            </a:r>
            <a:r>
              <a:rPr lang="en-US" dirty="0"/>
              <a:t>to the user.</a:t>
            </a:r>
          </a:p>
          <a:p>
            <a:pPr lvl="1"/>
            <a:r>
              <a:rPr lang="en-US" dirty="0"/>
              <a:t>It’s a simplification of a complex data model</a:t>
            </a:r>
          </a:p>
          <a:p>
            <a:pPr lvl="1"/>
            <a:r>
              <a:rPr lang="en-US" dirty="0"/>
              <a:t>It provides a measure of database security</a:t>
            </a:r>
          </a:p>
          <a:p>
            <a:pPr lvl="1"/>
            <a:r>
              <a:rPr lang="en-US" dirty="0"/>
              <a:t>Views are useful, primarily for </a:t>
            </a:r>
            <a:r>
              <a:rPr lang="en-US" dirty="0" err="1"/>
              <a:t>READ-only</a:t>
            </a:r>
            <a:r>
              <a:rPr lang="en-US" dirty="0"/>
              <a:t> users and are not always safe for CREATE, UPDATE, and DELETE.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114FFB"/>
              </a:buClr>
              <a:buFont typeface="Monotype Sorts" pitchFamily="2" charset="2"/>
              <a:buNone/>
            </a:pPr>
            <a:r>
              <a:rPr lang="en-US" sz="2500" dirty="0"/>
              <a:t>PRIMARY KEY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"/>
            </a:pPr>
            <a:r>
              <a:rPr lang="en-US" sz="2100" dirty="0"/>
              <a:t>Serves as the row level addressing mechanism in the relational database model. 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"/>
            </a:pPr>
            <a:r>
              <a:rPr lang="en-US" sz="2100" dirty="0"/>
              <a:t>It can be formed through the combination of several items.</a:t>
            </a:r>
          </a:p>
          <a:p>
            <a:pPr>
              <a:lnSpc>
                <a:spcPct val="9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sz="2500" dirty="0"/>
              <a:t>FOREIGN KEY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"/>
            </a:pPr>
            <a:r>
              <a:rPr lang="en-US" sz="2100" dirty="0"/>
              <a:t>A column or set of columns within a table that are required to match those of a primary key of a second table.</a:t>
            </a:r>
          </a:p>
          <a:p>
            <a:pPr>
              <a:lnSpc>
                <a:spcPct val="95000"/>
              </a:lnSpc>
              <a:buClr>
                <a:srgbClr val="114FFB"/>
              </a:buClr>
              <a:buFont typeface="Monotype Sorts" pitchFamily="2" charset="2"/>
              <a:buNone/>
            </a:pPr>
            <a:r>
              <a:rPr lang="en-US" sz="2500" dirty="0"/>
              <a:t>	These keys are used to form a RELATIONAL JOIN - thereby connecting row to row across the individual tables.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Relational Database Management System (RDBMS)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98744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Student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Student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Course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John Doe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John.doe@example.com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smtih@example.com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94988"/>
              </p:ext>
            </p:extLst>
          </p:nvPr>
        </p:nvGraphicFramePr>
        <p:xfrm>
          <a:off x="2250365" y="432267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Course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Course 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Office Management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4913194" y="2920621"/>
            <a:ext cx="3957851" cy="139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RDBMS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Office Access</a:t>
            </a:r>
          </a:p>
          <a:p>
            <a:r>
              <a:rPr lang="en-GB" dirty="0" smtClean="0"/>
              <a:t>Microsoft SQL Server</a:t>
            </a:r>
          </a:p>
          <a:p>
            <a:r>
              <a:rPr lang="en-GB" dirty="0" err="1" smtClean="0"/>
              <a:t>Mongodb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of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Relational Database ( Table, Rows, Columns )</a:t>
            </a:r>
          </a:p>
          <a:p>
            <a:r>
              <a:rPr lang="en-GB" dirty="0" smtClean="0"/>
              <a:t>No Relational Database ( Documents, Containers 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Thanks. 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Reduces data redundancy to large extent</a:t>
            </a:r>
          </a:p>
          <a:p>
            <a:r>
              <a:rPr lang="en-GB" dirty="0" smtClean="0"/>
              <a:t>Controls data inconsistency</a:t>
            </a:r>
          </a:p>
          <a:p>
            <a:r>
              <a:rPr lang="en-GB" dirty="0" smtClean="0"/>
              <a:t>Facilitates sharing of data</a:t>
            </a:r>
          </a:p>
          <a:p>
            <a:r>
              <a:rPr lang="en-GB" dirty="0" smtClean="0"/>
              <a:t>Provides data security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3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Redundancy Vs. Data Inconsistency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674"/>
            <a:ext cx="4729790" cy="27184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0" y="2003674"/>
            <a:ext cx="4490114" cy="27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with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Following are the common people which interact with database</a:t>
            </a:r>
          </a:p>
          <a:p>
            <a:pPr lvl="1"/>
            <a:r>
              <a:rPr lang="en-GB" dirty="0" smtClean="0"/>
              <a:t>Database Programmers</a:t>
            </a:r>
          </a:p>
          <a:p>
            <a:pPr lvl="1"/>
            <a:r>
              <a:rPr lang="en-GB" dirty="0" smtClean="0"/>
              <a:t>Database Managers</a:t>
            </a:r>
          </a:p>
          <a:p>
            <a:pPr lvl="1"/>
            <a:r>
              <a:rPr lang="en-GB" dirty="0" smtClean="0"/>
              <a:t>Users ( based on their access level 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Implementation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INTERNAL (PHYSICAL) LEVEL</a:t>
            </a:r>
          </a:p>
          <a:p>
            <a:pPr lvl="1"/>
            <a:r>
              <a:rPr lang="en-GB" dirty="0" smtClean="0"/>
              <a:t>It describe how data is actually stored on the storage medium.</a:t>
            </a:r>
          </a:p>
          <a:p>
            <a:pPr lvl="1"/>
            <a:r>
              <a:rPr lang="en-GB" dirty="0" smtClean="0"/>
              <a:t>It is closest to database programmer.</a:t>
            </a:r>
          </a:p>
          <a:p>
            <a:pPr lvl="1"/>
            <a:r>
              <a:rPr lang="en-GB" dirty="0" smtClean="0"/>
              <a:t>It is lowest level of abstraction.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CONCEPTUAL LEVEL</a:t>
            </a:r>
          </a:p>
          <a:p>
            <a:pPr lvl="1"/>
            <a:r>
              <a:rPr lang="en-GB" dirty="0" smtClean="0"/>
              <a:t>It describes what data is actually stored in the database.</a:t>
            </a:r>
          </a:p>
          <a:p>
            <a:pPr lvl="1"/>
            <a:r>
              <a:rPr lang="en-GB" dirty="0" smtClean="0"/>
              <a:t>It is closest to database manager.</a:t>
            </a:r>
          </a:p>
          <a:p>
            <a:pPr lvl="1"/>
            <a:r>
              <a:rPr lang="en-GB" dirty="0" smtClean="0"/>
              <a:t>It is intermediate level of abstraction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Implementation </a:t>
            </a:r>
            <a:r>
              <a:rPr lang="en-GB" dirty="0" smtClean="0"/>
              <a:t>Level ( continue 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EXTERNAL LEVEL ( VIEW LEVEL )</a:t>
            </a:r>
          </a:p>
          <a:p>
            <a:pPr lvl="1"/>
            <a:r>
              <a:rPr lang="en-GB" dirty="0" smtClean="0"/>
              <a:t>It describes the way in which data is viewed by individual user.</a:t>
            </a:r>
          </a:p>
          <a:p>
            <a:pPr lvl="1"/>
            <a:r>
              <a:rPr lang="en-GB" dirty="0" smtClean="0"/>
              <a:t>It is the level closest to users.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Levels of Abstraction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812" y="2105819"/>
            <a:ext cx="7035563" cy="37909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GB" dirty="0" smtClean="0"/>
              <a:t>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Databases </a:t>
            </a:r>
            <a:r>
              <a:rPr lang="en-GB" dirty="0"/>
              <a:t>can be classified according to:</a:t>
            </a:r>
          </a:p>
          <a:p>
            <a:pPr lvl="1"/>
            <a:r>
              <a:rPr lang="en-GB" dirty="0"/>
              <a:t>Number of users</a:t>
            </a:r>
          </a:p>
          <a:p>
            <a:pPr lvl="1"/>
            <a:r>
              <a:rPr lang="en-GB" dirty="0"/>
              <a:t>Database location(s)</a:t>
            </a:r>
          </a:p>
          <a:p>
            <a:pPr lvl="1"/>
            <a:r>
              <a:rPr lang="en-GB" dirty="0"/>
              <a:t>Expected type and extent of </a:t>
            </a:r>
            <a:r>
              <a:rPr lang="en-GB" dirty="0" smtClean="0"/>
              <a:t>use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Single-user </a:t>
            </a:r>
            <a:r>
              <a:rPr lang="en-GB" dirty="0"/>
              <a:t>database supports only one user at a time</a:t>
            </a:r>
          </a:p>
          <a:p>
            <a:pPr lvl="1"/>
            <a:r>
              <a:rPr lang="en-GB" dirty="0"/>
              <a:t>Desktop database: single-user</a:t>
            </a:r>
            <a:r>
              <a:rPr lang="en-GB" dirty="0" smtClean="0"/>
              <a:t>; runs </a:t>
            </a:r>
            <a:r>
              <a:rPr lang="en-GB" dirty="0"/>
              <a:t>on </a:t>
            </a:r>
            <a:r>
              <a:rPr lang="en-GB" dirty="0" smtClean="0"/>
              <a:t>PC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Multiuser </a:t>
            </a:r>
            <a:r>
              <a:rPr lang="en-GB" dirty="0"/>
              <a:t>database supports multiple users at the same time</a:t>
            </a:r>
          </a:p>
          <a:p>
            <a:pPr lvl="1"/>
            <a:r>
              <a:rPr lang="en-GB" dirty="0"/>
              <a:t>Workgroup and enterprise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Database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874</Words>
  <Application>Microsoft Office PowerPoint</Application>
  <PresentationFormat>Widescreen</PresentationFormat>
  <Paragraphs>177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Monotype Sorts</vt:lpstr>
      <vt:lpstr>Wingdings</vt:lpstr>
      <vt:lpstr>Office Theme</vt:lpstr>
      <vt:lpstr>Database Overview</vt:lpstr>
      <vt:lpstr>Database</vt:lpstr>
      <vt:lpstr>Purpose of database</vt:lpstr>
      <vt:lpstr>Data Redundancy Vs. Data Inconsistency</vt:lpstr>
      <vt:lpstr>Interaction with Database</vt:lpstr>
      <vt:lpstr>Database Implementation Level</vt:lpstr>
      <vt:lpstr>Database Implementation Level ( continue )</vt:lpstr>
      <vt:lpstr>Levels of Abstraction</vt:lpstr>
      <vt:lpstr>Types of Databases</vt:lpstr>
      <vt:lpstr>Types of Databases</vt:lpstr>
      <vt:lpstr>Types of Databases</vt:lpstr>
      <vt:lpstr>DBMS</vt:lpstr>
      <vt:lpstr>What DBMS handles?</vt:lpstr>
      <vt:lpstr>RDBMS</vt:lpstr>
      <vt:lpstr>Relational Database Definitions</vt:lpstr>
      <vt:lpstr>The Relational Database Model</vt:lpstr>
      <vt:lpstr>The Relational Model</vt:lpstr>
      <vt:lpstr>CRUD</vt:lpstr>
      <vt:lpstr>Database Tables</vt:lpstr>
      <vt:lpstr>Attributes</vt:lpstr>
      <vt:lpstr>Database Table Example</vt:lpstr>
      <vt:lpstr>Database Views</vt:lpstr>
      <vt:lpstr>Types of Keys</vt:lpstr>
      <vt:lpstr>Relational Database Management System (RDBMS)</vt:lpstr>
      <vt:lpstr>RDBMS Examples</vt:lpstr>
      <vt:lpstr>Classification of Databases</vt:lpstr>
      <vt:lpstr>Thanks.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Musadaq Mansoor</dc:creator>
  <cp:lastModifiedBy>Musad</cp:lastModifiedBy>
  <cp:revision>78</cp:revision>
  <dcterms:created xsi:type="dcterms:W3CDTF">2017-01-25T15:44:51Z</dcterms:created>
  <dcterms:modified xsi:type="dcterms:W3CDTF">2022-09-12T19:36:50Z</dcterms:modified>
</cp:coreProperties>
</file>