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94" r:id="rId12"/>
    <p:sldId id="292" r:id="rId13"/>
    <p:sldId id="265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1364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9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D826-A495-437D-B349-FE06EA61C3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4D8A-10D9-4DCD-A391-613B4FEC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sco Packet Tracer Training - Hur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06" y="1224227"/>
            <a:ext cx="3664451" cy="39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3984457" y="1495166"/>
            <a:ext cx="8041105" cy="31430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Fakültə:Informasiya</a:t>
            </a:r>
            <a:r>
              <a:rPr lang="en-US" dirty="0"/>
              <a:t> </a:t>
            </a:r>
            <a:r>
              <a:rPr lang="en-US" dirty="0" err="1"/>
              <a:t>texnologiyaları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idarə</a:t>
            </a:r>
            <a:r>
              <a:rPr lang="en-US" dirty="0"/>
              <a:t> </a:t>
            </a:r>
            <a:r>
              <a:rPr lang="en-US" dirty="0" err="1"/>
              <a:t>etmə</a:t>
            </a:r>
            <a:endParaRPr lang="en-US" dirty="0"/>
          </a:p>
          <a:p>
            <a:pPr algn="l"/>
            <a:r>
              <a:rPr lang="en-US" dirty="0" err="1"/>
              <a:t>Fənn:Kompüter</a:t>
            </a:r>
            <a:r>
              <a:rPr lang="en-US" dirty="0"/>
              <a:t> </a:t>
            </a:r>
            <a:r>
              <a:rPr lang="en-US" dirty="0" err="1"/>
              <a:t>şəbəkələri</a:t>
            </a:r>
            <a:endParaRPr lang="en-US" dirty="0"/>
          </a:p>
          <a:p>
            <a:pPr algn="l"/>
            <a:r>
              <a:rPr lang="en-US" dirty="0" err="1"/>
              <a:t>İxstisas:İnformasiya</a:t>
            </a:r>
            <a:r>
              <a:rPr lang="en-US" dirty="0"/>
              <a:t> </a:t>
            </a:r>
            <a:r>
              <a:rPr lang="en-US" dirty="0" err="1"/>
              <a:t>Texnologiyaları</a:t>
            </a:r>
            <a:endParaRPr lang="en-US" dirty="0"/>
          </a:p>
          <a:p>
            <a:pPr algn="l"/>
            <a:r>
              <a:rPr lang="en-US" dirty="0"/>
              <a:t>Qrup:685.23</a:t>
            </a:r>
          </a:p>
          <a:p>
            <a:pPr algn="l"/>
            <a:r>
              <a:rPr lang="en-US" dirty="0" err="1"/>
              <a:t>Müəllim:Mikayılzadə</a:t>
            </a:r>
            <a:r>
              <a:rPr lang="en-US" dirty="0"/>
              <a:t> </a:t>
            </a:r>
            <a:r>
              <a:rPr lang="en-US" dirty="0" err="1"/>
              <a:t>Lətafət</a:t>
            </a:r>
            <a:r>
              <a:rPr lang="en-US" dirty="0"/>
              <a:t> </a:t>
            </a:r>
          </a:p>
          <a:p>
            <a:pPr algn="l"/>
            <a:r>
              <a:rPr lang="en-US" dirty="0" err="1"/>
              <a:t>Tələbə:Siracov</a:t>
            </a:r>
            <a:r>
              <a:rPr lang="en-US" dirty="0"/>
              <a:t> Sabir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3321" y="516341"/>
            <a:ext cx="651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Labaratoriya</a:t>
            </a:r>
            <a:r>
              <a:rPr lang="en-US" sz="4000" b="1" dirty="0" smtClean="0"/>
              <a:t> </a:t>
            </a:r>
            <a:r>
              <a:rPr lang="az-Latn-AZ" sz="4000" b="1" dirty="0" smtClean="0"/>
              <a:t>işi №1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132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144" y="313366"/>
            <a:ext cx="2025770" cy="1325563"/>
          </a:xfrm>
        </p:spPr>
        <p:txBody>
          <a:bodyPr>
            <a:normAutofit/>
          </a:bodyPr>
          <a:lstStyle/>
          <a:p>
            <a:r>
              <a:rPr lang="az-Latn-AZ" sz="4800" b="1" dirty="0" smtClean="0"/>
              <a:t>S</a:t>
            </a:r>
            <a:r>
              <a:rPr lang="en-US" sz="4800" b="1" dirty="0" smtClean="0"/>
              <a:t>witch 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2310" y="1397480"/>
            <a:ext cx="5089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 smtClean="0"/>
              <a:t>Enable yazaraq priveleged-exec moduna keçmiş oluruq</a:t>
            </a:r>
            <a:endParaRPr lang="az-Latn-AZ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31" y="1302602"/>
            <a:ext cx="3942157" cy="10489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310" y="2835536"/>
            <a:ext cx="5463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 smtClean="0"/>
              <a:t>Müəyyən konfiqurasiyalar etmək üçün isə </a:t>
            </a:r>
          </a:p>
          <a:p>
            <a:r>
              <a:rPr lang="az-Latn-AZ" sz="2400" dirty="0" smtClean="0"/>
              <a:t>Configure terminal əmri verməklə artığ biz</a:t>
            </a:r>
          </a:p>
          <a:p>
            <a:r>
              <a:rPr lang="az-Latn-AZ" sz="2400" dirty="0" smtClean="0"/>
              <a:t>qlobal konfiqurasiya modundayıq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06" y="2937902"/>
            <a:ext cx="10659746" cy="9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144" y="313366"/>
            <a:ext cx="2025770" cy="1325563"/>
          </a:xfrm>
        </p:spPr>
        <p:txBody>
          <a:bodyPr>
            <a:normAutofit/>
          </a:bodyPr>
          <a:lstStyle/>
          <a:p>
            <a:r>
              <a:rPr lang="az-Latn-AZ" sz="4800" b="1" dirty="0" smtClean="0"/>
              <a:t>S</a:t>
            </a:r>
            <a:r>
              <a:rPr lang="en-US" sz="4800" b="1" dirty="0" smtClean="0"/>
              <a:t>witch 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2310" y="1397480"/>
            <a:ext cx="5089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 smtClean="0"/>
              <a:t>Biz S</a:t>
            </a:r>
            <a:r>
              <a:rPr lang="en-US" sz="2800" dirty="0" err="1" smtClean="0"/>
              <a:t>witchl</a:t>
            </a:r>
            <a:r>
              <a:rPr lang="az-Latn-AZ" sz="2800" dirty="0" smtClean="0"/>
              <a:t>əri təhlükədən qorumaq üçün ona kod parol təyin etməliyik.</a:t>
            </a:r>
            <a:endParaRPr lang="az-Latn-AZ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18" y="373661"/>
            <a:ext cx="6397460" cy="1599365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78455" y="3355676"/>
            <a:ext cx="6692661" cy="1412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Qeyd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etdiyimiz</a:t>
            </a:r>
            <a:r>
              <a:rPr lang="en-US" sz="2000" b="1" dirty="0" smtClean="0"/>
              <a:t> console </a:t>
            </a:r>
            <a:r>
              <a:rPr lang="en-US" sz="2000" b="1" dirty="0" err="1" smtClean="0"/>
              <a:t>portuna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</a:t>
            </a:r>
            <a:r>
              <a:rPr lang="az-Latn-AZ" sz="2000" b="1" dirty="0" smtClean="0"/>
              <a:t>şulub şifrə təyin etdim</a:t>
            </a:r>
          </a:p>
          <a:p>
            <a:pPr algn="ctr"/>
            <a:r>
              <a:rPr lang="az-Latn-AZ" sz="2000" b="1" dirty="0" smtClean="0"/>
              <a:t>Daha sonra Login və exit edib console line-dan çıxmağımız vacibdir.Əks-Halda xəta baş verir yenidən başlamaq lazım olacaq.</a:t>
            </a:r>
            <a:endParaRPr lang="en-US" sz="20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18738" y="2034623"/>
            <a:ext cx="3899140" cy="1259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2400" b="1" dirty="0" smtClean="0"/>
              <a:t>Hostname əmri vasitəsilə s</a:t>
            </a:r>
            <a:r>
              <a:rPr lang="en-US" sz="2400" b="1" dirty="0" smtClean="0"/>
              <a:t>witch</a:t>
            </a:r>
            <a:r>
              <a:rPr lang="az-Latn-AZ" sz="2400" b="1" dirty="0" smtClean="0"/>
              <a:t>in adını dəyişdim</a:t>
            </a:r>
            <a:endParaRPr lang="en-US" sz="24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131" y="3859304"/>
            <a:ext cx="3980451" cy="908720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5451894" y="5098211"/>
            <a:ext cx="6426680" cy="793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2800" b="1" dirty="0" smtClean="0"/>
              <a:t>Və yenidən </a:t>
            </a:r>
            <a:r>
              <a:rPr lang="en-US" sz="2800" b="1" dirty="0" smtClean="0"/>
              <a:t>switch</a:t>
            </a:r>
            <a:r>
              <a:rPr lang="az-Latn-AZ" sz="2800" b="1" dirty="0" smtClean="0"/>
              <a:t> -ə daxil olmaq üçün bizə pass</a:t>
            </a:r>
            <a:r>
              <a:rPr lang="en-US" sz="2800" b="1" dirty="0" smtClean="0"/>
              <a:t>w</a:t>
            </a:r>
            <a:r>
              <a:rPr lang="az-Latn-AZ" sz="2800" b="1" dirty="0" smtClean="0"/>
              <a:t>ord lazım olur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77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3245" y="560716"/>
            <a:ext cx="32264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4400" b="1" dirty="0"/>
              <a:t>S</a:t>
            </a:r>
            <a:r>
              <a:rPr lang="en-US" sz="4400" b="1" dirty="0"/>
              <a:t>witch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-603549" y="148374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Bunlardan</a:t>
            </a:r>
            <a:r>
              <a:rPr lang="en-US" sz="2400" dirty="0" smtClean="0"/>
              <a:t> </a:t>
            </a:r>
            <a:r>
              <a:rPr lang="en-US" sz="2400" dirty="0" err="1" smtClean="0"/>
              <a:t>ba</a:t>
            </a:r>
            <a:r>
              <a:rPr lang="az-Latn-AZ" sz="2400" dirty="0" smtClean="0"/>
              <a:t>şqa biz remote access ucun line vty komandasından </a:t>
            </a:r>
          </a:p>
          <a:p>
            <a:pPr algn="ctr"/>
            <a:r>
              <a:rPr lang="az-Latn-AZ" sz="2400" dirty="0" smtClean="0"/>
              <a:t>həmçinin enable rejiminədə kod parol qoymaq üçün enable secret komandalarından istifadə edə bilərik</a:t>
            </a: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13" y="223454"/>
            <a:ext cx="5514157" cy="1192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5" y="2751396"/>
            <a:ext cx="7200932" cy="2381321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958196" y="4106173"/>
            <a:ext cx="2915728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conf</a:t>
            </a:r>
            <a:r>
              <a:rPr lang="en-US" b="1" dirty="0" smtClean="0"/>
              <a:t> t q</a:t>
            </a:r>
            <a:r>
              <a:rPr lang="az-Latn-AZ" b="1" dirty="0" smtClean="0"/>
              <a:t>ısaca yazılışdır</a:t>
            </a:r>
            <a:endParaRPr lang="en-US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20" y="3890251"/>
            <a:ext cx="3347050" cy="2484931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7263442" y="2398144"/>
            <a:ext cx="480134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Yaz</a:t>
            </a:r>
            <a:r>
              <a:rPr lang="az-Latn-AZ" b="1" dirty="0" smtClean="0"/>
              <a:t>ılan configləri sho</a:t>
            </a:r>
            <a:r>
              <a:rPr lang="en-US" b="1" dirty="0" smtClean="0"/>
              <a:t>w </a:t>
            </a:r>
            <a:r>
              <a:rPr lang="az-Latn-AZ" b="1" dirty="0" smtClean="0"/>
              <a:t>running-config komandası ilə görmək mümkündür.Həmçinin təyin olunan pass</a:t>
            </a:r>
            <a:r>
              <a:rPr lang="en-US" b="1" dirty="0" err="1" smtClean="0"/>
              <a:t>wordlar</a:t>
            </a:r>
            <a:r>
              <a:rPr lang="en-US" b="1" dirty="0" smtClean="0"/>
              <a:t> </a:t>
            </a:r>
            <a:r>
              <a:rPr lang="en-US" b="1" dirty="0" err="1" smtClean="0"/>
              <a:t>daxil.Biz</a:t>
            </a:r>
            <a:r>
              <a:rPr lang="en-US" b="1" dirty="0" smtClean="0"/>
              <a:t> </a:t>
            </a:r>
            <a:r>
              <a:rPr lang="en-US" b="1" dirty="0" err="1" smtClean="0"/>
              <a:t>vty</a:t>
            </a:r>
            <a:r>
              <a:rPr lang="en-US" b="1" dirty="0" smtClean="0"/>
              <a:t> y</a:t>
            </a:r>
            <a:r>
              <a:rPr lang="az-Latn-AZ" b="1" dirty="0" smtClean="0"/>
              <a:t>əni virtual interfeysimizin passüorduna baxa bilərik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30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dirty="0" smtClean="0"/>
              <a:t>Router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9947" y="1690687"/>
            <a:ext cx="4209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Cisco Packet Tracer </a:t>
            </a:r>
            <a:r>
              <a:rPr lang="en-US" sz="2400" dirty="0" err="1" smtClean="0"/>
              <a:t>proqramında</a:t>
            </a:r>
            <a:r>
              <a:rPr lang="en-US" sz="2400" dirty="0" smtClean="0"/>
              <a:t> </a:t>
            </a:r>
            <a:r>
              <a:rPr lang="en-US" sz="2400" b="1" dirty="0" smtClean="0"/>
              <a:t>router</a:t>
            </a:r>
            <a:r>
              <a:rPr lang="en-US" sz="2400" dirty="0" smtClean="0"/>
              <a:t> (</a:t>
            </a:r>
            <a:r>
              <a:rPr lang="en-US" sz="2400" dirty="0" err="1" smtClean="0"/>
              <a:t>yönləndirici</a:t>
            </a:r>
            <a:r>
              <a:rPr lang="en-US" sz="2400" dirty="0" smtClean="0"/>
              <a:t>) </a:t>
            </a:r>
            <a:r>
              <a:rPr lang="en-US" sz="2400" dirty="0" err="1" smtClean="0"/>
              <a:t>şəbəkə</a:t>
            </a:r>
            <a:r>
              <a:rPr lang="en-US" sz="2400" dirty="0" smtClean="0"/>
              <a:t> </a:t>
            </a:r>
            <a:r>
              <a:rPr lang="en-US" sz="2400" dirty="0" err="1" smtClean="0"/>
              <a:t>cihazıdır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şəbəkələr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arasında</a:t>
            </a:r>
            <a:r>
              <a:rPr lang="en-US" sz="2400" dirty="0" smtClean="0"/>
              <a:t> </a:t>
            </a:r>
            <a:r>
              <a:rPr lang="en-US" sz="2400" dirty="0" err="1" smtClean="0"/>
              <a:t>məlumat</a:t>
            </a:r>
            <a:r>
              <a:rPr lang="en-US" sz="2400" dirty="0" smtClean="0"/>
              <a:t> </a:t>
            </a:r>
            <a:r>
              <a:rPr lang="en-US" sz="2400" dirty="0" err="1" smtClean="0"/>
              <a:t>ötürülməsini</a:t>
            </a:r>
            <a:r>
              <a:rPr lang="en-US" sz="2400" dirty="0" smtClean="0"/>
              <a:t> </a:t>
            </a:r>
            <a:r>
              <a:rPr lang="en-US" sz="2400" dirty="0" err="1" smtClean="0"/>
              <a:t>təmin</a:t>
            </a:r>
            <a:r>
              <a:rPr lang="en-US" sz="2400" dirty="0" smtClean="0"/>
              <a:t> </a:t>
            </a:r>
            <a:r>
              <a:rPr lang="en-US" sz="2400" dirty="0" err="1" smtClean="0"/>
              <a:t>edir</a:t>
            </a:r>
            <a:r>
              <a:rPr lang="en-US" sz="2400" dirty="0" smtClean="0"/>
              <a:t>. Router, </a:t>
            </a:r>
            <a:r>
              <a:rPr lang="en-US" sz="2400" dirty="0" err="1" smtClean="0"/>
              <a:t>müxtəlif</a:t>
            </a:r>
            <a:r>
              <a:rPr lang="en-US" sz="2400" dirty="0" smtClean="0"/>
              <a:t> </a:t>
            </a:r>
            <a:r>
              <a:rPr lang="en-US" sz="2400" dirty="0" err="1" smtClean="0"/>
              <a:t>şəbəkələr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arasında</a:t>
            </a:r>
            <a:r>
              <a:rPr lang="en-US" sz="2400" dirty="0" smtClean="0"/>
              <a:t> </a:t>
            </a:r>
            <a:r>
              <a:rPr lang="en-US" sz="2400" dirty="0" err="1" smtClean="0"/>
              <a:t>məlumat</a:t>
            </a:r>
            <a:r>
              <a:rPr lang="en-US" sz="2400" dirty="0" smtClean="0"/>
              <a:t> </a:t>
            </a:r>
            <a:r>
              <a:rPr lang="en-US" sz="2400" dirty="0" err="1" smtClean="0"/>
              <a:t>paketlərini</a:t>
            </a:r>
            <a:r>
              <a:rPr lang="en-US" sz="2400" dirty="0" smtClean="0"/>
              <a:t> </a:t>
            </a:r>
            <a:r>
              <a:rPr lang="en-US" sz="2400" dirty="0" err="1" smtClean="0"/>
              <a:t>yönləndirir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hər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üçün</a:t>
            </a:r>
            <a:r>
              <a:rPr lang="en-US" sz="2400" dirty="0" smtClean="0"/>
              <a:t> </a:t>
            </a:r>
            <a:r>
              <a:rPr lang="en-US" sz="2400" dirty="0" err="1" smtClean="0"/>
              <a:t>ən</a:t>
            </a:r>
            <a:r>
              <a:rPr lang="en-US" sz="2400" dirty="0" smtClean="0"/>
              <a:t> </a:t>
            </a:r>
            <a:r>
              <a:rPr lang="en-US" sz="2400" dirty="0" err="1" smtClean="0"/>
              <a:t>uyğun</a:t>
            </a:r>
            <a:r>
              <a:rPr lang="en-US" sz="2400" dirty="0" smtClean="0"/>
              <a:t> </a:t>
            </a:r>
            <a:r>
              <a:rPr lang="en-US" sz="2400" dirty="0" err="1" smtClean="0"/>
              <a:t>marşrutu</a:t>
            </a:r>
            <a:r>
              <a:rPr lang="en-US" sz="2400" dirty="0" smtClean="0"/>
              <a:t> </a:t>
            </a:r>
            <a:r>
              <a:rPr lang="en-US" sz="2400" dirty="0" err="1" smtClean="0"/>
              <a:t>seçir</a:t>
            </a:r>
            <a:r>
              <a:rPr lang="en-US" sz="2400" dirty="0" smtClean="0"/>
              <a:t>. </a:t>
            </a:r>
            <a:r>
              <a:rPr lang="en-US" sz="2400" dirty="0" err="1" smtClean="0"/>
              <a:t>Yəni</a:t>
            </a:r>
            <a:r>
              <a:rPr lang="en-US" sz="2400" dirty="0" smtClean="0"/>
              <a:t>, </a:t>
            </a:r>
            <a:r>
              <a:rPr lang="en-US" sz="2400" dirty="0" err="1" smtClean="0"/>
              <a:t>şəbəkə</a:t>
            </a:r>
            <a:r>
              <a:rPr lang="en-US" sz="2400" dirty="0" smtClean="0"/>
              <a:t> </a:t>
            </a:r>
            <a:r>
              <a:rPr lang="en-US" sz="2400" dirty="0" err="1" smtClean="0"/>
              <a:t>trafikini</a:t>
            </a:r>
            <a:r>
              <a:rPr lang="en-US" sz="2400" dirty="0" smtClean="0"/>
              <a:t> </a:t>
            </a:r>
            <a:r>
              <a:rPr lang="en-US" sz="2400" dirty="0" err="1" smtClean="0"/>
              <a:t>müxtəlif</a:t>
            </a:r>
            <a:r>
              <a:rPr lang="en-US" sz="2400" dirty="0" smtClean="0"/>
              <a:t> </a:t>
            </a:r>
            <a:r>
              <a:rPr lang="en-US" sz="2400" dirty="0" err="1" smtClean="0"/>
              <a:t>şəbəkələrə</a:t>
            </a:r>
            <a:r>
              <a:rPr lang="en-US" sz="2400" dirty="0" smtClean="0"/>
              <a:t> </a:t>
            </a:r>
            <a:r>
              <a:rPr lang="en-US" sz="2400" dirty="0" err="1" smtClean="0"/>
              <a:t>düzgün</a:t>
            </a:r>
            <a:r>
              <a:rPr lang="en-US" sz="2400" dirty="0" smtClean="0"/>
              <a:t> </a:t>
            </a:r>
            <a:r>
              <a:rPr lang="en-US" sz="2400" dirty="0" err="1" smtClean="0"/>
              <a:t>şəkildə</a:t>
            </a:r>
            <a:r>
              <a:rPr lang="en-US" sz="2400" dirty="0" smtClean="0"/>
              <a:t> </a:t>
            </a:r>
            <a:r>
              <a:rPr lang="en-US" sz="2400" dirty="0" err="1" smtClean="0"/>
              <a:t>yönləndirmək</a:t>
            </a:r>
            <a:r>
              <a:rPr lang="en-US" sz="2400" dirty="0" smtClean="0"/>
              <a:t> </a:t>
            </a:r>
            <a:r>
              <a:rPr lang="en-US" sz="2400" dirty="0" err="1" smtClean="0"/>
              <a:t>üçün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r>
              <a:rPr lang="en-US" sz="2400" dirty="0" err="1" smtClean="0"/>
              <a:t>olunur</a:t>
            </a:r>
            <a:r>
              <a:rPr lang="en-US" sz="2400" dirty="0" smtClean="0"/>
              <a:t>.</a:t>
            </a:r>
            <a:r>
              <a:rPr lang="az-Latn-AZ" sz="2400" dirty="0" smtClean="0"/>
              <a:t> 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99" y="162661"/>
            <a:ext cx="1810992" cy="1528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79" y="903043"/>
            <a:ext cx="6203674" cy="1451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377" y="3019245"/>
            <a:ext cx="6245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Router </a:t>
            </a:r>
            <a:r>
              <a:rPr lang="az-Latn-AZ" sz="2400" dirty="0" smtClean="0"/>
              <a:t>üzərində konfiqurasiyalar etmək üçün eyni komandalardan istifadə edərək global konfiqurasiya moduna daxil oluruq , biz artıq kabellər üzərində konfiqurasiyalar edə bilərik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1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dirty="0" smtClean="0"/>
              <a:t>Router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9826" y="1312673"/>
            <a:ext cx="624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dirty="0" smtClean="0"/>
              <a:t>Router -ə daxil olan G0/0/0 kabelinə bağlandıq.</a:t>
            </a:r>
          </a:p>
          <a:p>
            <a:r>
              <a:rPr lang="az-Latn-AZ" sz="2400" dirty="0" smtClean="0"/>
              <a:t>İnternetə İP adres </a:t>
            </a:r>
            <a:r>
              <a:rPr lang="en-US" sz="2400" dirty="0" smtClean="0"/>
              <a:t>v</a:t>
            </a:r>
            <a:r>
              <a:rPr lang="az-Latn-AZ" sz="2400" dirty="0" smtClean="0"/>
              <a:t>ə Subnet Maks vermək üçün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1312673"/>
            <a:ext cx="5063706" cy="15008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26" y="2805030"/>
            <a:ext cx="6906625" cy="2462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26" y="3051256"/>
            <a:ext cx="4358957" cy="391003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241539" y="3958844"/>
            <a:ext cx="8048445" cy="858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Default </a:t>
            </a:r>
            <a:r>
              <a:rPr lang="en-US" sz="2400" b="1" dirty="0" err="1" smtClean="0"/>
              <a:t>olaraq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Routerl</a:t>
            </a:r>
            <a:r>
              <a:rPr lang="az-Latn-AZ" sz="2400" b="1" dirty="0" smtClean="0"/>
              <a:t>ər sönülü olduğu üçün biz no shutdo</a:t>
            </a:r>
            <a:r>
              <a:rPr lang="en-US" sz="2400" b="1" dirty="0" smtClean="0"/>
              <a:t>w</a:t>
            </a:r>
            <a:r>
              <a:rPr lang="az-Latn-AZ" sz="2400" b="1" dirty="0" smtClean="0"/>
              <a:t>n əmri ilə routeri yandırırıq.</a:t>
            </a:r>
            <a:endParaRPr lang="en-US" sz="24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726" y="3297483"/>
            <a:ext cx="7053274" cy="365950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6409425" y="5041532"/>
            <a:ext cx="5203168" cy="1040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Eyni</a:t>
            </a:r>
            <a:r>
              <a:rPr lang="az-Latn-AZ" sz="2400" b="1" dirty="0" smtClean="0"/>
              <a:t> əmrləri 2 ci kabelimiz üçün edirik.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30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dirty="0" smtClean="0"/>
              <a:t>Router </a:t>
            </a:r>
            <a:endParaRPr lang="en-US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45" y="365125"/>
            <a:ext cx="8630854" cy="3124636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4299486" y="3666227"/>
            <a:ext cx="6219646" cy="1949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2400" b="1" dirty="0" smtClean="0"/>
              <a:t>1ci kabeldən exit edib digər kabelə keçid etmək üçün G0/0/1 ethernet-ə daxil olub ip adress və Subnet Mask veririk və 2 ci kabelimizdə routerlə konfiqurə olunmuş oldu.</a:t>
            </a:r>
            <a:endParaRPr lang="en-US" sz="2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84686" y="1492370"/>
            <a:ext cx="3110605" cy="326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2400" b="1" dirty="0" smtClean="0"/>
              <a:t>Router-un 2 kabel ilə konfiqurə olunmasının əsas səbəbi  2 kabel arasındada məlumat transferinin reallaşdırılmasında başlıca rol oynayır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8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dirty="0" smtClean="0"/>
              <a:t>Cisco Packet Tracer nədir?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4680"/>
          </a:xfrm>
        </p:spPr>
        <p:txBody>
          <a:bodyPr/>
          <a:lstStyle/>
          <a:p>
            <a:r>
              <a:rPr lang="en-US" dirty="0" smtClean="0"/>
              <a:t>Cisco Packet Tracer,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dizaynı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simulyasiyası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Cisco </a:t>
            </a:r>
            <a:r>
              <a:rPr lang="en-US" dirty="0" err="1" smtClean="0"/>
              <a:t>tərəfindən</a:t>
            </a:r>
            <a:r>
              <a:rPr lang="en-US" dirty="0" smtClean="0"/>
              <a:t> </a:t>
            </a:r>
            <a:r>
              <a:rPr lang="en-US" dirty="0" err="1" smtClean="0"/>
              <a:t>inkişaf</a:t>
            </a:r>
            <a:r>
              <a:rPr lang="en-US" dirty="0" smtClean="0"/>
              <a:t> </a:t>
            </a:r>
            <a:r>
              <a:rPr lang="en-US" dirty="0" err="1" smtClean="0"/>
              <a:t>etdirilən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proqramdır</a:t>
            </a:r>
            <a:r>
              <a:rPr lang="en-US" dirty="0" smtClean="0"/>
              <a:t>. Bu </a:t>
            </a:r>
            <a:r>
              <a:rPr lang="en-US" dirty="0" err="1" smtClean="0"/>
              <a:t>proqram</a:t>
            </a:r>
            <a:r>
              <a:rPr lang="en-US" dirty="0" smtClean="0"/>
              <a:t> </a:t>
            </a:r>
            <a:r>
              <a:rPr lang="en-US" dirty="0" err="1" smtClean="0"/>
              <a:t>vasitəsilə</a:t>
            </a:r>
            <a:r>
              <a:rPr lang="en-US" dirty="0" smtClean="0"/>
              <a:t> </a:t>
            </a:r>
            <a:r>
              <a:rPr lang="en-US" dirty="0" err="1" smtClean="0"/>
              <a:t>istifadəçilər</a:t>
            </a:r>
            <a:r>
              <a:rPr lang="en-US" dirty="0" smtClean="0"/>
              <a:t>,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cihazlarını</a:t>
            </a:r>
            <a:r>
              <a:rPr lang="en-US" dirty="0" smtClean="0"/>
              <a:t> (</a:t>
            </a:r>
            <a:r>
              <a:rPr lang="en-US" dirty="0" err="1" smtClean="0"/>
              <a:t>yönləndiricilər</a:t>
            </a:r>
            <a:r>
              <a:rPr lang="en-US" dirty="0" smtClean="0"/>
              <a:t>, </a:t>
            </a:r>
            <a:r>
              <a:rPr lang="en-US" dirty="0" err="1" smtClean="0"/>
              <a:t>anahtarlar</a:t>
            </a:r>
            <a:r>
              <a:rPr lang="en-US" dirty="0" smtClean="0"/>
              <a:t>, </a:t>
            </a:r>
            <a:r>
              <a:rPr lang="en-US" dirty="0" err="1" smtClean="0"/>
              <a:t>kompüterlər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s.) </a:t>
            </a:r>
            <a:r>
              <a:rPr lang="en-US" dirty="0" err="1" smtClean="0"/>
              <a:t>quraraq</a:t>
            </a:r>
            <a:r>
              <a:rPr lang="en-US" dirty="0" smtClean="0"/>
              <a:t>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əməliyyatlarını</a:t>
            </a:r>
            <a:r>
              <a:rPr lang="en-US" dirty="0" smtClean="0"/>
              <a:t> </a:t>
            </a:r>
            <a:r>
              <a:rPr lang="en-US" dirty="0" err="1" smtClean="0"/>
              <a:t>simulyasiya</a:t>
            </a:r>
            <a:r>
              <a:rPr lang="en-US" dirty="0" smtClean="0"/>
              <a:t> </a:t>
            </a:r>
            <a:r>
              <a:rPr lang="en-US" dirty="0" err="1" smtClean="0"/>
              <a:t>edə</a:t>
            </a:r>
            <a:r>
              <a:rPr lang="en-US" dirty="0" smtClean="0"/>
              <a:t> </a:t>
            </a:r>
            <a:r>
              <a:rPr lang="en-US" dirty="0" err="1" smtClean="0"/>
              <a:t>bilərlər</a:t>
            </a:r>
            <a:r>
              <a:rPr lang="en-US" dirty="0" smtClean="0"/>
              <a:t>. Cisco Packet Tracer,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mütəxəssislərinə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tələbələrə</a:t>
            </a:r>
            <a:r>
              <a:rPr lang="en-US" dirty="0" smtClean="0"/>
              <a:t>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protokollarını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cihazların</a:t>
            </a:r>
            <a:r>
              <a:rPr lang="en-US" dirty="0" smtClean="0"/>
              <a:t> </a:t>
            </a:r>
            <a:r>
              <a:rPr lang="en-US" dirty="0" err="1" smtClean="0"/>
              <a:t>işləməsini</a:t>
            </a:r>
            <a:r>
              <a:rPr lang="en-US" dirty="0" smtClean="0"/>
              <a:t> </a:t>
            </a:r>
            <a:r>
              <a:rPr lang="en-US" dirty="0" err="1" smtClean="0"/>
              <a:t>öyrənməkdə</a:t>
            </a:r>
            <a:r>
              <a:rPr lang="en-US" dirty="0" smtClean="0"/>
              <a:t> </a:t>
            </a:r>
            <a:r>
              <a:rPr lang="en-US" dirty="0" err="1" smtClean="0"/>
              <a:t>kömək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Bu </a:t>
            </a:r>
            <a:r>
              <a:rPr lang="en-US" dirty="0" err="1" smtClean="0"/>
              <a:t>proqram</a:t>
            </a:r>
            <a:r>
              <a:rPr lang="en-US" dirty="0" smtClean="0"/>
              <a:t> </a:t>
            </a:r>
            <a:r>
              <a:rPr lang="en-US" dirty="0" err="1" smtClean="0"/>
              <a:t>həmçinin</a:t>
            </a:r>
            <a:r>
              <a:rPr lang="en-US" dirty="0" smtClean="0"/>
              <a:t>,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problemlərini</a:t>
            </a:r>
            <a:r>
              <a:rPr lang="en-US" dirty="0" smtClean="0"/>
              <a:t> </a:t>
            </a:r>
            <a:r>
              <a:rPr lang="en-US" dirty="0" err="1" smtClean="0"/>
              <a:t>həll</a:t>
            </a:r>
            <a:r>
              <a:rPr lang="en-US" dirty="0" smtClean="0"/>
              <a:t> </a:t>
            </a:r>
            <a:r>
              <a:rPr lang="en-US" dirty="0" err="1" smtClean="0"/>
              <a:t>etməyə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müxtəlif</a:t>
            </a:r>
            <a:r>
              <a:rPr lang="en-US" dirty="0" smtClean="0"/>
              <a:t>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senarilərini</a:t>
            </a:r>
            <a:r>
              <a:rPr lang="en-US" dirty="0" smtClean="0"/>
              <a:t> test </a:t>
            </a:r>
            <a:r>
              <a:rPr lang="en-US" dirty="0" err="1" smtClean="0"/>
              <a:t>etməyə</a:t>
            </a:r>
            <a:r>
              <a:rPr lang="en-US" dirty="0" smtClean="0"/>
              <a:t> </a:t>
            </a:r>
            <a:r>
              <a:rPr lang="en-US" dirty="0" err="1" smtClean="0"/>
              <a:t>imkan</a:t>
            </a:r>
            <a:r>
              <a:rPr lang="en-US" dirty="0" smtClean="0"/>
              <a:t> </a:t>
            </a:r>
            <a:r>
              <a:rPr lang="en-US" dirty="0" err="1" smtClean="0"/>
              <a:t>tanıyır</a:t>
            </a:r>
            <a:r>
              <a:rPr lang="en-US" dirty="0" smtClean="0"/>
              <a:t>. Cisco-nun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sertifikatlarına</a:t>
            </a:r>
            <a:r>
              <a:rPr lang="en-US" dirty="0" smtClean="0"/>
              <a:t> </a:t>
            </a:r>
            <a:r>
              <a:rPr lang="en-US" dirty="0" err="1" smtClean="0"/>
              <a:t>hazırlaşanlar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xüsusilə</a:t>
            </a:r>
            <a:r>
              <a:rPr lang="en-US" dirty="0" smtClean="0"/>
              <a:t> </a:t>
            </a:r>
            <a:r>
              <a:rPr lang="en-US" dirty="0" err="1" smtClean="0"/>
              <a:t>faydalıdır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dirty="0" smtClean="0"/>
              <a:t>Packet tracer ilə nə etmək mümükündür?</a:t>
            </a:r>
            <a:endParaRPr lang="en-US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6153" y="1437346"/>
            <a:ext cx="118196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Dizaynı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Konfiqurasiyası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İstifadəçilər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müxtəlif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cihazlarını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yönləndiricilər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anahtarlar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serverlər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s.)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edərək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topologiyalarını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yarada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konfiqurasiya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bilərlər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az-Latn-AZ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az-Latn-AZ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Protokollarını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Sınaqdan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Keçirmək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Packet Tracer,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istifadəçilərə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protokolları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(TCP/IP, DHCP, VLAN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s.)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bağlı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təcrübə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qazandırmağa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imkan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beləliklə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əməliyyatlarını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etmək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mümkündür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az-Latn-AZ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az-Latn-AZ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Simulyasiya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Təlimat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cihazlarının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protokollarının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işlədiyini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olaraq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göstərir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həmçinin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problemlərinin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diaqnozunu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təhlilini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asanlaşdırır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az-Latn-AZ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az-Latn-AZ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Təhlükəsizliyi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İdarəetməsi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cihazları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üzərində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təhlükəsizlik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tədbirləri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tətbiq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edərək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firewall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qurmaq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şəbəkə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trafikini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izləmək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idarə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etmək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mümkündür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216" y="78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z-Latn-AZ" sz="5400" b="1" dirty="0" smtClean="0"/>
              <a:t>Şəbəkə topologiyaları</a:t>
            </a:r>
            <a:endParaRPr lang="en-US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947" y="1085683"/>
            <a:ext cx="11831053" cy="18379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topologiyası</a:t>
            </a:r>
            <a:r>
              <a:rPr lang="en-US" dirty="0" smtClean="0"/>
              <a:t>,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cihazlarının</a:t>
            </a:r>
            <a:r>
              <a:rPr lang="en-US" dirty="0" smtClean="0"/>
              <a:t> </a:t>
            </a:r>
            <a:r>
              <a:rPr lang="en-US" dirty="0" err="1" smtClean="0"/>
              <a:t>bir-biri</a:t>
            </a:r>
            <a:r>
              <a:rPr lang="en-US" dirty="0" smtClean="0"/>
              <a:t> </a:t>
            </a:r>
            <a:r>
              <a:rPr lang="en-US" dirty="0" err="1" smtClean="0"/>
              <a:t>ilə</a:t>
            </a:r>
            <a:r>
              <a:rPr lang="en-US" dirty="0" smtClean="0"/>
              <a:t> </a:t>
            </a:r>
            <a:r>
              <a:rPr lang="en-US" dirty="0" err="1" smtClean="0"/>
              <a:t>necə</a:t>
            </a:r>
            <a:r>
              <a:rPr lang="en-US" dirty="0" smtClean="0"/>
              <a:t> </a:t>
            </a:r>
            <a:r>
              <a:rPr lang="en-US" dirty="0" err="1" smtClean="0"/>
              <a:t>əlaqələndiyini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məlumatların</a:t>
            </a:r>
            <a:r>
              <a:rPr lang="en-US" dirty="0" smtClean="0"/>
              <a:t>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üzərində</a:t>
            </a:r>
            <a:r>
              <a:rPr lang="en-US" dirty="0" smtClean="0"/>
              <a:t> </a:t>
            </a:r>
            <a:r>
              <a:rPr lang="en-US" dirty="0" err="1" smtClean="0"/>
              <a:t>necə</a:t>
            </a:r>
            <a:r>
              <a:rPr lang="en-US" dirty="0" smtClean="0"/>
              <a:t> </a:t>
            </a:r>
            <a:r>
              <a:rPr lang="en-US" dirty="0" err="1" smtClean="0"/>
              <a:t>yayıldığını</a:t>
            </a:r>
            <a:r>
              <a:rPr lang="en-US" dirty="0" smtClean="0"/>
              <a:t> </a:t>
            </a:r>
            <a:r>
              <a:rPr lang="en-US" dirty="0" err="1" smtClean="0"/>
              <a:t>göstərən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düzəndir</a:t>
            </a:r>
            <a:r>
              <a:rPr lang="en-US" dirty="0" smtClean="0"/>
              <a:t>.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topologiyası</a:t>
            </a:r>
            <a:r>
              <a:rPr lang="en-US" dirty="0" smtClean="0"/>
              <a:t> </a:t>
            </a:r>
            <a:r>
              <a:rPr lang="en-US" dirty="0" err="1" smtClean="0"/>
              <a:t>şəbəkənin</a:t>
            </a:r>
            <a:r>
              <a:rPr lang="en-US" dirty="0" smtClean="0"/>
              <a:t> </a:t>
            </a:r>
            <a:r>
              <a:rPr lang="en-US" dirty="0" err="1" smtClean="0"/>
              <a:t>quruluşunu</a:t>
            </a:r>
            <a:r>
              <a:rPr lang="en-US" dirty="0" smtClean="0"/>
              <a:t> </a:t>
            </a:r>
            <a:r>
              <a:rPr lang="en-US" dirty="0" err="1" smtClean="0"/>
              <a:t>müəyyən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onun</a:t>
            </a:r>
            <a:r>
              <a:rPr lang="en-US" dirty="0" smtClean="0"/>
              <a:t> </a:t>
            </a:r>
            <a:r>
              <a:rPr lang="en-US" dirty="0" err="1" smtClean="0"/>
              <a:t>işləmə</a:t>
            </a:r>
            <a:r>
              <a:rPr lang="en-US" dirty="0" smtClean="0"/>
              <a:t> </a:t>
            </a:r>
            <a:r>
              <a:rPr lang="en-US" dirty="0" err="1" smtClean="0"/>
              <a:t>prinsipini</a:t>
            </a:r>
            <a:r>
              <a:rPr lang="en-US" dirty="0" smtClean="0"/>
              <a:t> </a:t>
            </a:r>
            <a:r>
              <a:rPr lang="en-US" dirty="0" err="1" smtClean="0"/>
              <a:t>təsir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</a:t>
            </a:r>
            <a:r>
              <a:rPr lang="en-US" dirty="0" err="1" smtClean="0"/>
              <a:t>Aşağıda</a:t>
            </a:r>
            <a:r>
              <a:rPr lang="en-US" dirty="0" smtClean="0"/>
              <a:t>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məşhur</a:t>
            </a:r>
            <a:r>
              <a:rPr lang="en-US" dirty="0" smtClean="0"/>
              <a:t>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topologiyasına</a:t>
            </a:r>
            <a:r>
              <a:rPr lang="en-US" dirty="0" smtClean="0"/>
              <a:t> </a:t>
            </a:r>
            <a:r>
              <a:rPr lang="en-US" dirty="0" err="1" smtClean="0"/>
              <a:t>misallar</a:t>
            </a:r>
            <a:r>
              <a:rPr lang="en-US" dirty="0" smtClean="0"/>
              <a:t> </a:t>
            </a:r>
            <a:r>
              <a:rPr lang="en-US" dirty="0" err="1" smtClean="0"/>
              <a:t>verilir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4" name="Picture 2" descr="Lokal şəbəkə topologiyalarının növləri — videodə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5" y="2790130"/>
            <a:ext cx="3737159" cy="186858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lqa topologiyası haqqında — videodə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85" y="2790130"/>
            <a:ext cx="3950898" cy="197544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lduz (Star) topologiyası — videodə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89" y="4823168"/>
            <a:ext cx="4095296" cy="20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284" y="6284298"/>
            <a:ext cx="3823255" cy="2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837" y="391004"/>
            <a:ext cx="10515600" cy="1325563"/>
          </a:xfrm>
        </p:spPr>
        <p:txBody>
          <a:bodyPr>
            <a:normAutofit/>
          </a:bodyPr>
          <a:lstStyle/>
          <a:p>
            <a:r>
              <a:rPr lang="az-Latn-AZ" sz="5400" b="1" dirty="0" smtClean="0"/>
              <a:t>Şin topologiyası</a:t>
            </a:r>
            <a:endParaRPr lang="en-US" sz="5400" b="1" dirty="0"/>
          </a:p>
        </p:txBody>
      </p:sp>
      <p:pic>
        <p:nvPicPr>
          <p:cNvPr id="4098" name="Picture 2" descr="İnformatika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484" y="510753"/>
            <a:ext cx="6415266" cy="27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802" y="2106622"/>
            <a:ext cx="9998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Şin</a:t>
            </a:r>
            <a:r>
              <a:rPr lang="en-US" sz="2400" dirty="0" smtClean="0"/>
              <a:t> </a:t>
            </a:r>
            <a:r>
              <a:rPr lang="en-US" sz="2400" dirty="0" err="1" smtClean="0"/>
              <a:t>topologiyası</a:t>
            </a:r>
            <a:r>
              <a:rPr lang="en-US" sz="2400" dirty="0" smtClean="0"/>
              <a:t>, </a:t>
            </a:r>
            <a:r>
              <a:rPr lang="en-US" sz="2400" dirty="0" err="1" smtClean="0"/>
              <a:t>elektrik</a:t>
            </a:r>
            <a:r>
              <a:rPr lang="en-US" sz="2400" dirty="0" smtClean="0"/>
              <a:t> </a:t>
            </a:r>
            <a:r>
              <a:rPr lang="en-US" sz="2400" dirty="0" err="1" smtClean="0"/>
              <a:t>dövrələrində</a:t>
            </a:r>
            <a:r>
              <a:rPr lang="en-US" sz="2400" dirty="0" smtClean="0"/>
              <a:t> </a:t>
            </a:r>
            <a:endParaRPr lang="az-Latn-AZ" sz="2400" dirty="0"/>
          </a:p>
          <a:p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rabitə</a:t>
            </a:r>
            <a:r>
              <a:rPr lang="en-US" sz="2400" dirty="0" smtClean="0"/>
              <a:t> </a:t>
            </a:r>
            <a:r>
              <a:rPr lang="en-US" sz="2400" dirty="0" err="1" smtClean="0"/>
              <a:t>şəbəkələrində</a:t>
            </a:r>
            <a:r>
              <a:rPr lang="en-US" sz="2400" dirty="0" smtClean="0"/>
              <a:t> </a:t>
            </a:r>
            <a:r>
              <a:rPr lang="en-US" sz="2400" dirty="0" err="1" smtClean="0"/>
              <a:t>istifadə</a:t>
            </a:r>
            <a:r>
              <a:rPr lang="en-US" sz="2400" dirty="0" smtClean="0"/>
              <a:t> </a:t>
            </a:r>
            <a:endParaRPr lang="az-Latn-AZ" sz="2400" dirty="0"/>
          </a:p>
          <a:p>
            <a:r>
              <a:rPr lang="en-US" sz="2400" dirty="0" err="1" smtClean="0"/>
              <a:t>olunan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topologiyadır</a:t>
            </a:r>
            <a:r>
              <a:rPr lang="en-US" sz="2400" dirty="0" smtClean="0"/>
              <a:t>. Bu </a:t>
            </a:r>
            <a:r>
              <a:rPr lang="en-US" sz="2400" dirty="0" err="1" smtClean="0"/>
              <a:t>topologiyada</a:t>
            </a:r>
            <a:r>
              <a:rPr lang="en-US" sz="2400" dirty="0" smtClean="0"/>
              <a:t>,</a:t>
            </a:r>
            <a:endParaRPr lang="az-Latn-AZ" sz="2400" dirty="0" smtClean="0"/>
          </a:p>
          <a:p>
            <a:r>
              <a:rPr lang="en-US" sz="2400" dirty="0" err="1" smtClean="0"/>
              <a:t>bütün</a:t>
            </a:r>
            <a:r>
              <a:rPr lang="en-US" sz="2400" dirty="0" smtClean="0"/>
              <a:t> </a:t>
            </a:r>
            <a:r>
              <a:rPr lang="en-US" sz="2400" dirty="0" err="1" smtClean="0"/>
              <a:t>cihazlar</a:t>
            </a:r>
            <a:r>
              <a:rPr lang="en-US" sz="2400" dirty="0" smtClean="0"/>
              <a:t> </a:t>
            </a:r>
            <a:r>
              <a:rPr lang="en-US" sz="2400" dirty="0" err="1" smtClean="0"/>
              <a:t>tək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xətt</a:t>
            </a:r>
            <a:r>
              <a:rPr lang="en-US" sz="2400" dirty="0" smtClean="0"/>
              <a:t> (</a:t>
            </a:r>
            <a:r>
              <a:rPr lang="en-US" sz="2400" dirty="0" err="1" smtClean="0"/>
              <a:t>şin</a:t>
            </a:r>
            <a:r>
              <a:rPr lang="en-US" sz="2400" dirty="0" smtClean="0"/>
              <a:t>) </a:t>
            </a:r>
            <a:r>
              <a:rPr lang="en-US" sz="2400" dirty="0" err="1" smtClean="0"/>
              <a:t>üzərində</a:t>
            </a:r>
            <a:r>
              <a:rPr lang="en-US" sz="2400" dirty="0" smtClean="0"/>
              <a:t> </a:t>
            </a:r>
            <a:r>
              <a:rPr lang="en-US" sz="2400" dirty="0" err="1" smtClean="0"/>
              <a:t>birləşdirilir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hər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cihaz</a:t>
            </a:r>
            <a:r>
              <a:rPr lang="en-US" sz="2400" dirty="0" smtClean="0"/>
              <a:t> </a:t>
            </a:r>
            <a:r>
              <a:rPr lang="en-US" sz="2400" dirty="0" err="1" smtClean="0"/>
              <a:t>şinə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</a:t>
            </a:r>
            <a:r>
              <a:rPr lang="en-US" sz="2400" dirty="0" smtClean="0"/>
              <a:t> </a:t>
            </a:r>
            <a:r>
              <a:rPr lang="en-US" sz="2400" dirty="0" err="1" smtClean="0"/>
              <a:t>olaraq</a:t>
            </a:r>
            <a:r>
              <a:rPr lang="en-US" sz="2400" dirty="0" smtClean="0"/>
              <a:t> </a:t>
            </a:r>
            <a:r>
              <a:rPr lang="en-US" sz="2400" dirty="0" err="1" smtClean="0"/>
              <a:t>qoşulur</a:t>
            </a:r>
            <a:r>
              <a:rPr lang="en-US" sz="2400" dirty="0" smtClean="0"/>
              <a:t>. Bu </a:t>
            </a:r>
            <a:r>
              <a:rPr lang="en-US" sz="2400" dirty="0" err="1" smtClean="0"/>
              <a:t>üsul</a:t>
            </a:r>
            <a:r>
              <a:rPr lang="en-US" sz="2400" dirty="0" smtClean="0"/>
              <a:t> </a:t>
            </a:r>
            <a:r>
              <a:rPr lang="en-US" sz="2400" dirty="0" err="1" smtClean="0"/>
              <a:t>sadə</a:t>
            </a:r>
            <a:r>
              <a:rPr lang="en-US" sz="2400" dirty="0" smtClean="0"/>
              <a:t> </a:t>
            </a:r>
            <a:r>
              <a:rPr lang="en-US" sz="2400" dirty="0" err="1" smtClean="0"/>
              <a:t>olsa</a:t>
            </a:r>
            <a:r>
              <a:rPr lang="en-US" sz="2400" dirty="0" smtClean="0"/>
              <a:t> da, </a:t>
            </a:r>
            <a:r>
              <a:rPr lang="en-US" sz="2400" dirty="0" err="1" smtClean="0"/>
              <a:t>şinin</a:t>
            </a:r>
            <a:r>
              <a:rPr lang="en-US" sz="2400" dirty="0" smtClean="0"/>
              <a:t> </a:t>
            </a:r>
            <a:r>
              <a:rPr lang="en-US" sz="2400" dirty="0" err="1" smtClean="0"/>
              <a:t>mərkəzindəki</a:t>
            </a:r>
            <a:r>
              <a:rPr lang="en-US" sz="2400" dirty="0" smtClean="0"/>
              <a:t> </a:t>
            </a:r>
            <a:r>
              <a:rPr lang="en-US" sz="2400" dirty="0" err="1" smtClean="0"/>
              <a:t>nasazlıq</a:t>
            </a:r>
            <a:r>
              <a:rPr lang="en-US" sz="2400" dirty="0" smtClean="0"/>
              <a:t> </a:t>
            </a:r>
            <a:r>
              <a:rPr lang="en-US" sz="2400" dirty="0" err="1" smtClean="0"/>
              <a:t>bütün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sistemi</a:t>
            </a:r>
            <a:r>
              <a:rPr lang="en-US" sz="2400" dirty="0" smtClean="0"/>
              <a:t> </a:t>
            </a:r>
            <a:r>
              <a:rPr lang="en-US" sz="2400" dirty="0" err="1" smtClean="0"/>
              <a:t>təsir</a:t>
            </a:r>
            <a:r>
              <a:rPr lang="en-US" sz="2400" dirty="0" smtClean="0"/>
              <a:t> </a:t>
            </a:r>
            <a:r>
              <a:rPr lang="en-US" sz="2400" dirty="0" err="1" smtClean="0"/>
              <a:t>edə</a:t>
            </a:r>
            <a:r>
              <a:rPr lang="en-US" sz="2400" dirty="0" smtClean="0"/>
              <a:t> </a:t>
            </a:r>
            <a:r>
              <a:rPr lang="en-US" sz="2400" dirty="0" err="1" smtClean="0"/>
              <a:t>bilər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3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sz="5400" b="1" dirty="0" smtClean="0"/>
              <a:t>Halqa topologiyası</a:t>
            </a:r>
            <a:endParaRPr lang="en-US" sz="54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21417" y="1220571"/>
            <a:ext cx="519166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Halqa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topologiyası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cihazların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bir-birinə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ardıcıl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olaraq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qoşulduğu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dövr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yaradan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şəbəkə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quruluşudur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az-Latn-AZ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topologiyada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məlumat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hər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cihazdan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digərinə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istiqamətdə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ötürülür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z-Latn-AZ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sonuncu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cihaz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ilk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cihazla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əlaqə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qurur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az-Latn-AZ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123" name="Picture 3" descr="Halqa topologiyası haqqında — videodə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688"/>
            <a:ext cx="56388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416724"/>
            <a:ext cx="11809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Halqa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topologiyası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məlumatın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itkisiz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nizamlı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şəkildə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ötürülməsini</a:t>
            </a:r>
            <a:endParaRPr lang="az-Latn-AZ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/>
              <a:t>təmin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etsə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də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cihazın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əlaqənin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pozulması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bütün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şəbəkənin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işini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dayandıra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bilər</a:t>
            </a:r>
            <a:r>
              <a:rPr lang="en-US" altLang="en-US" sz="2400" dirty="0"/>
              <a:t>. Bu </a:t>
            </a:r>
            <a:r>
              <a:rPr lang="en-US" altLang="en-US" sz="2400" dirty="0" err="1"/>
              <a:t>səbəblə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halqa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topologiyasının</a:t>
            </a:r>
            <a:r>
              <a:rPr lang="az-Latn-AZ" altLang="en-US" sz="2400" dirty="0" smtClean="0"/>
              <a:t> </a:t>
            </a:r>
            <a:r>
              <a:rPr lang="en-US" altLang="en-US" sz="2400" dirty="0" err="1" smtClean="0"/>
              <a:t>təhlükəsizliyi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artırılmalı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bəzən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əlavə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önləyici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mexanizmlər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tətbiq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edilir</a:t>
            </a:r>
            <a:r>
              <a:rPr lang="en-US" alt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8585" y="1707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z-Latn-AZ" sz="5400" b="1" dirty="0" smtClean="0"/>
              <a:t>Ulduz topologiyası</a:t>
            </a:r>
            <a:endParaRPr lang="en-US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309" y="1621765"/>
            <a:ext cx="3690668" cy="4555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Ulduz</a:t>
            </a:r>
            <a:r>
              <a:rPr lang="en-US" dirty="0" smtClean="0"/>
              <a:t> </a:t>
            </a:r>
            <a:r>
              <a:rPr lang="en-US" dirty="0" err="1" smtClean="0"/>
              <a:t>topologiyası</a:t>
            </a:r>
            <a:r>
              <a:rPr lang="en-US" dirty="0" smtClean="0"/>
              <a:t> (Star Topology), </a:t>
            </a:r>
            <a:r>
              <a:rPr lang="en-US" dirty="0" err="1" smtClean="0"/>
              <a:t>şəbəkə</a:t>
            </a:r>
            <a:r>
              <a:rPr lang="en-US" dirty="0" smtClean="0"/>
              <a:t> </a:t>
            </a:r>
            <a:r>
              <a:rPr lang="en-US" dirty="0" err="1" smtClean="0"/>
              <a:t>cihazlarının</a:t>
            </a:r>
            <a:r>
              <a:rPr lang="en-US" dirty="0" smtClean="0"/>
              <a:t> </a:t>
            </a:r>
            <a:r>
              <a:rPr lang="en-US" dirty="0" err="1" smtClean="0"/>
              <a:t>mərkəzi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cihaz</a:t>
            </a:r>
            <a:r>
              <a:rPr lang="en-US" dirty="0" smtClean="0"/>
              <a:t> (</a:t>
            </a:r>
            <a:r>
              <a:rPr lang="en-US" dirty="0" err="1" smtClean="0"/>
              <a:t>adətən</a:t>
            </a:r>
            <a:r>
              <a:rPr lang="en-US" dirty="0" smtClean="0"/>
              <a:t>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yönləndirici</a:t>
            </a:r>
            <a:r>
              <a:rPr lang="en-US" dirty="0" smtClean="0"/>
              <a:t>) </a:t>
            </a:r>
            <a:r>
              <a:rPr lang="en-US" dirty="0" err="1" smtClean="0"/>
              <a:t>ilə</a:t>
            </a:r>
            <a:r>
              <a:rPr lang="en-US" dirty="0" smtClean="0"/>
              <a:t> </a:t>
            </a:r>
            <a:r>
              <a:rPr lang="en-US" dirty="0" err="1" smtClean="0"/>
              <a:t>birləşdirildiyi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quruluşdur</a:t>
            </a:r>
            <a:r>
              <a:rPr lang="en-US" dirty="0" smtClean="0"/>
              <a:t>. Bu </a:t>
            </a:r>
            <a:r>
              <a:rPr lang="en-US" dirty="0" err="1" smtClean="0"/>
              <a:t>topologiyada</a:t>
            </a:r>
            <a:r>
              <a:rPr lang="en-US" dirty="0" smtClean="0"/>
              <a:t> </a:t>
            </a:r>
            <a:r>
              <a:rPr lang="en-US" dirty="0" err="1" smtClean="0"/>
              <a:t>hər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cihaz</a:t>
            </a:r>
            <a:r>
              <a:rPr lang="en-US" dirty="0" smtClean="0"/>
              <a:t> </a:t>
            </a:r>
            <a:r>
              <a:rPr lang="en-US" dirty="0" err="1" smtClean="0"/>
              <a:t>birbaşa</a:t>
            </a:r>
            <a:r>
              <a:rPr lang="en-US" dirty="0" smtClean="0"/>
              <a:t> </a:t>
            </a:r>
            <a:r>
              <a:rPr lang="en-US" dirty="0" err="1" smtClean="0"/>
              <a:t>mərkəzi</a:t>
            </a:r>
            <a:r>
              <a:rPr lang="en-US" dirty="0" smtClean="0"/>
              <a:t> </a:t>
            </a:r>
            <a:r>
              <a:rPr lang="en-US" dirty="0" err="1" smtClean="0"/>
              <a:t>cihaza</a:t>
            </a:r>
            <a:r>
              <a:rPr lang="en-US" dirty="0" smtClean="0"/>
              <a:t> </a:t>
            </a:r>
            <a:r>
              <a:rPr lang="en-US" dirty="0" err="1" smtClean="0"/>
              <a:t>qoşulur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mərkəzi</a:t>
            </a:r>
            <a:r>
              <a:rPr lang="en-US" dirty="0" smtClean="0"/>
              <a:t> </a:t>
            </a:r>
            <a:r>
              <a:rPr lang="en-US" dirty="0" err="1" smtClean="0"/>
              <a:t>cihaz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məlumat</a:t>
            </a:r>
            <a:r>
              <a:rPr lang="en-US" dirty="0" smtClean="0"/>
              <a:t> </a:t>
            </a:r>
            <a:r>
              <a:rPr lang="en-US" dirty="0" err="1" smtClean="0"/>
              <a:t>ötürmələrini</a:t>
            </a:r>
            <a:r>
              <a:rPr lang="en-US" dirty="0" smtClean="0"/>
              <a:t> </a:t>
            </a:r>
            <a:r>
              <a:rPr lang="en-US" dirty="0" err="1" smtClean="0"/>
              <a:t>idarə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146" name="Picture 2" descr="Topologiya/Ulduz topologiyası — Vikiki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58" y="2195046"/>
            <a:ext cx="3500254" cy="29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6852" y="1483318"/>
            <a:ext cx="37093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Ulduz</a:t>
            </a:r>
            <a:r>
              <a:rPr lang="en-US" sz="2800" dirty="0" smtClean="0"/>
              <a:t> </a:t>
            </a:r>
            <a:r>
              <a:rPr lang="en-US" sz="2800" dirty="0" err="1" smtClean="0"/>
              <a:t>topologiyasının</a:t>
            </a:r>
            <a:r>
              <a:rPr lang="en-US" sz="2800" dirty="0" smtClean="0"/>
              <a:t> </a:t>
            </a:r>
            <a:r>
              <a:rPr lang="en-US" sz="2800" dirty="0" err="1" smtClean="0"/>
              <a:t>üstünlüyü</a:t>
            </a:r>
            <a:r>
              <a:rPr lang="en-US" sz="2800" dirty="0" smtClean="0"/>
              <a:t>, </a:t>
            </a:r>
            <a:r>
              <a:rPr lang="en-US" sz="2800" dirty="0" err="1" smtClean="0"/>
              <a:t>şəbəkədəki</a:t>
            </a:r>
            <a:r>
              <a:rPr lang="en-US" sz="2800" dirty="0" smtClean="0"/>
              <a:t> </a:t>
            </a:r>
            <a:r>
              <a:rPr lang="en-US" sz="2800" dirty="0" err="1" smtClean="0"/>
              <a:t>hər</a:t>
            </a:r>
            <a:r>
              <a:rPr lang="en-US" sz="2800" dirty="0" smtClean="0"/>
              <a:t> </a:t>
            </a:r>
            <a:r>
              <a:rPr lang="en-US" sz="2800" dirty="0" err="1" smtClean="0"/>
              <a:t>hansı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cihazın</a:t>
            </a:r>
            <a:r>
              <a:rPr lang="en-US" sz="2800" dirty="0" smtClean="0"/>
              <a:t> </a:t>
            </a:r>
            <a:r>
              <a:rPr lang="en-US" sz="2800" dirty="0" err="1" smtClean="0"/>
              <a:t>nasaz</a:t>
            </a:r>
            <a:r>
              <a:rPr lang="en-US" sz="2800" dirty="0" smtClean="0"/>
              <a:t> </a:t>
            </a:r>
            <a:r>
              <a:rPr lang="en-US" sz="2800" dirty="0" err="1" smtClean="0"/>
              <a:t>olması</a:t>
            </a:r>
            <a:r>
              <a:rPr lang="en-US" sz="2800" dirty="0" smtClean="0"/>
              <a:t> </a:t>
            </a:r>
            <a:r>
              <a:rPr lang="en-US" sz="2800" dirty="0" err="1" smtClean="0"/>
              <a:t>halında</a:t>
            </a:r>
            <a:r>
              <a:rPr lang="en-US" sz="2800" dirty="0" smtClean="0"/>
              <a:t> </a:t>
            </a:r>
            <a:r>
              <a:rPr lang="en-US" sz="2800" dirty="0" err="1" smtClean="0"/>
              <a:t>digər</a:t>
            </a:r>
            <a:r>
              <a:rPr lang="en-US" sz="2800" dirty="0" smtClean="0"/>
              <a:t> </a:t>
            </a:r>
            <a:r>
              <a:rPr lang="en-US" sz="2800" dirty="0" err="1" smtClean="0"/>
              <a:t>cihazların</a:t>
            </a:r>
            <a:r>
              <a:rPr lang="en-US" sz="2800" dirty="0" smtClean="0"/>
              <a:t> </a:t>
            </a:r>
            <a:r>
              <a:rPr lang="en-US" sz="2800" dirty="0" err="1" smtClean="0"/>
              <a:t>təsirlənməməsidir</a:t>
            </a:r>
            <a:r>
              <a:rPr lang="en-US" sz="2800" dirty="0" smtClean="0"/>
              <a:t>. Bu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, </a:t>
            </a:r>
            <a:r>
              <a:rPr lang="en-US" sz="2800" dirty="0" err="1" smtClean="0"/>
              <a:t>şəbəkə</a:t>
            </a:r>
            <a:r>
              <a:rPr lang="en-US" sz="2800" dirty="0" smtClean="0"/>
              <a:t> </a:t>
            </a:r>
            <a:r>
              <a:rPr lang="en-US" sz="2800" dirty="0" err="1" smtClean="0"/>
              <a:t>genişləndirilməsi</a:t>
            </a:r>
            <a:r>
              <a:rPr lang="en-US" sz="2800" dirty="0" smtClean="0"/>
              <a:t> </a:t>
            </a:r>
            <a:r>
              <a:rPr lang="en-US" sz="2800" dirty="0" err="1" smtClean="0"/>
              <a:t>və</a:t>
            </a:r>
            <a:r>
              <a:rPr lang="en-US" sz="2800" dirty="0" smtClean="0"/>
              <a:t> </a:t>
            </a:r>
            <a:r>
              <a:rPr lang="en-US" sz="2800" dirty="0" err="1" smtClean="0"/>
              <a:t>idarə</a:t>
            </a:r>
            <a:r>
              <a:rPr lang="en-US" sz="2800" dirty="0" smtClean="0"/>
              <a:t> </a:t>
            </a:r>
            <a:r>
              <a:rPr lang="en-US" sz="2800" dirty="0" err="1" smtClean="0"/>
              <a:t>edilməsi</a:t>
            </a:r>
            <a:r>
              <a:rPr lang="en-US" sz="2800" dirty="0" smtClean="0"/>
              <a:t> </a:t>
            </a:r>
            <a:r>
              <a:rPr lang="en-US" sz="2800" dirty="0" err="1" smtClean="0"/>
              <a:t>baxımından</a:t>
            </a:r>
            <a:r>
              <a:rPr lang="en-US" sz="2800" dirty="0" smtClean="0"/>
              <a:t> </a:t>
            </a:r>
            <a:r>
              <a:rPr lang="en-US" sz="2800" dirty="0" err="1" smtClean="0"/>
              <a:t>asanlıq</a:t>
            </a:r>
            <a:r>
              <a:rPr lang="en-US" sz="2800" dirty="0" smtClean="0"/>
              <a:t> </a:t>
            </a:r>
            <a:r>
              <a:rPr lang="en-US" sz="2800" dirty="0" err="1" smtClean="0"/>
              <a:t>təmin</a:t>
            </a:r>
            <a:r>
              <a:rPr lang="en-US" sz="2800" dirty="0" smtClean="0"/>
              <a:t> </a:t>
            </a:r>
            <a:r>
              <a:rPr lang="en-US" sz="2800" dirty="0" err="1" smtClean="0"/>
              <a:t>edir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35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948" y="166475"/>
            <a:ext cx="10515600" cy="1325563"/>
          </a:xfrm>
        </p:spPr>
        <p:txBody>
          <a:bodyPr>
            <a:normAutofit/>
          </a:bodyPr>
          <a:lstStyle/>
          <a:p>
            <a:r>
              <a:rPr lang="az-Latn-AZ" sz="4800" b="1" dirty="0" smtClean="0"/>
              <a:t>S</a:t>
            </a:r>
            <a:r>
              <a:rPr lang="en-US" sz="4800" b="1" dirty="0" smtClean="0"/>
              <a:t>witch </a:t>
            </a:r>
            <a:endParaRPr lang="en-US" sz="4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87" y="166475"/>
            <a:ext cx="1562318" cy="15242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362" y="1492038"/>
            <a:ext cx="7007377" cy="2677978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3363" y="1535893"/>
            <a:ext cx="489836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Switch,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şəbəkə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cihazlarının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bir-biri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məlumat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mübadiləsi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etməsini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təmin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edən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cihazdır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şəbəkədəki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məlumat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paketlərini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alır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yalnız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düzgün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cihazlara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göndərərək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şəbəkə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trafiki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performansını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optimallaşdırır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542364" y="479887"/>
            <a:ext cx="3605842" cy="589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Tracerd</a:t>
            </a:r>
            <a:r>
              <a:rPr lang="az-Latn-AZ" b="1" dirty="0" smtClean="0"/>
              <a:t>ən bir </a:t>
            </a:r>
            <a:r>
              <a:rPr lang="en-US" b="1" dirty="0" smtClean="0"/>
              <a:t>switch </a:t>
            </a:r>
            <a:r>
              <a:rPr lang="en-US" b="1" dirty="0" err="1" smtClean="0"/>
              <a:t>ikonu</a:t>
            </a:r>
            <a:endParaRPr lang="en-US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0397" y="4502989"/>
            <a:ext cx="11419935" cy="2078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 d</a:t>
            </a:r>
            <a:r>
              <a:rPr lang="az-Latn-AZ" sz="2800" b="1" dirty="0" smtClean="0"/>
              <a:t>əfə sağ klik edərək s</a:t>
            </a:r>
            <a:r>
              <a:rPr lang="en-US" sz="2800" b="1" dirty="0" smtClean="0"/>
              <a:t>witch</a:t>
            </a:r>
            <a:r>
              <a:rPr lang="az-Latn-AZ" sz="2800" b="1" dirty="0" smtClean="0"/>
              <a:t>-in real həyatda necə görsəndiyinə aid oxşar nümunə görmək olar.24 ədəd portu yəni interfeysi var aşağıda isə console portu var hansıki consol kabeli ilə qoşulmaq olar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2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144" y="313366"/>
            <a:ext cx="2025770" cy="1325563"/>
          </a:xfrm>
        </p:spPr>
        <p:txBody>
          <a:bodyPr>
            <a:normAutofit/>
          </a:bodyPr>
          <a:lstStyle/>
          <a:p>
            <a:r>
              <a:rPr lang="az-Latn-AZ" sz="4800" b="1" dirty="0" smtClean="0"/>
              <a:t>S</a:t>
            </a:r>
            <a:r>
              <a:rPr lang="en-US" sz="4800" b="1" dirty="0" smtClean="0"/>
              <a:t>witch </a:t>
            </a:r>
            <a:endParaRPr lang="en-US" sz="4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424" y="80452"/>
            <a:ext cx="6407252" cy="6540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925" y="1406106"/>
            <a:ext cx="5089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az-Latn-AZ" sz="2800" dirty="0" smtClean="0"/>
              <a:t>ura </a:t>
            </a:r>
            <a:r>
              <a:rPr lang="en-US" sz="2800" dirty="0" smtClean="0"/>
              <a:t> CLI y</a:t>
            </a:r>
            <a:r>
              <a:rPr lang="az-Latn-AZ" sz="2800" dirty="0" smtClean="0"/>
              <a:t>ə</a:t>
            </a:r>
            <a:r>
              <a:rPr lang="en-US" sz="2800" dirty="0" err="1" smtClean="0"/>
              <a:t>ni</a:t>
            </a:r>
            <a:r>
              <a:rPr lang="en-US" sz="2800" dirty="0" smtClean="0"/>
              <a:t> </a:t>
            </a:r>
            <a:r>
              <a:rPr lang="en-US" sz="2800" dirty="0" err="1" smtClean="0"/>
              <a:t>CommandLine</a:t>
            </a:r>
            <a:r>
              <a:rPr lang="en-US" sz="2800" dirty="0" smtClean="0"/>
              <a:t> Interface b</a:t>
            </a:r>
            <a:r>
              <a:rPr lang="az-Latn-AZ" sz="2800" dirty="0" smtClean="0"/>
              <a:t>ölməsidir hansıki biz s</a:t>
            </a:r>
            <a:r>
              <a:rPr lang="en-US" sz="2800" dirty="0" err="1" smtClean="0"/>
              <a:t>witchin</a:t>
            </a:r>
            <a:r>
              <a:rPr lang="az-Latn-AZ" sz="2800" dirty="0" smtClean="0"/>
              <a:t> üzərində müxtəlif dəyişikliklər vəya vəzifələr verə bilərik.</a:t>
            </a:r>
          </a:p>
          <a:p>
            <a:endParaRPr lang="az-Latn-AZ" sz="2800" dirty="0" smtClean="0"/>
          </a:p>
          <a:p>
            <a:r>
              <a:rPr lang="az-Latn-AZ" sz="2800" dirty="0" smtClean="0"/>
              <a:t>S</a:t>
            </a:r>
            <a:r>
              <a:rPr lang="en-US" sz="2800" dirty="0" err="1" smtClean="0"/>
              <a:t>witchin</a:t>
            </a:r>
            <a:r>
              <a:rPr lang="en-US" sz="2800" dirty="0" smtClean="0"/>
              <a:t> </a:t>
            </a:r>
            <a:r>
              <a:rPr lang="en-US" sz="2800" dirty="0" err="1" smtClean="0"/>
              <a:t>qar</a:t>
            </a:r>
            <a:r>
              <a:rPr lang="az-Latn-AZ" sz="2800" dirty="0" smtClean="0"/>
              <a:t>şısındakı </a:t>
            </a:r>
            <a:r>
              <a:rPr lang="en-US" sz="2800" dirty="0" smtClean="0"/>
              <a:t>&gt;</a:t>
            </a:r>
            <a:r>
              <a:rPr lang="az-Latn-AZ" sz="2800" dirty="0" smtClean="0"/>
              <a:t> onun hal-hazırda hansı modda olduğunu göstərir.</a:t>
            </a:r>
            <a:endParaRPr lang="az-Latn-AZ" sz="2800" dirty="0"/>
          </a:p>
        </p:txBody>
      </p:sp>
    </p:spTree>
    <p:extLst>
      <p:ext uri="{BB962C8B-B14F-4D97-AF65-F5344CB8AC3E}">
        <p14:creationId xmlns:p14="http://schemas.microsoft.com/office/powerpoint/2010/main" val="2486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874</Words>
  <Application>Microsoft Office PowerPoint</Application>
  <PresentationFormat>Широкоэкранный</PresentationFormat>
  <Paragraphs>74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Cisco Packet Tracer nədir?</vt:lpstr>
      <vt:lpstr>Packet tracer ilə nə etmək mümükündür?</vt:lpstr>
      <vt:lpstr>Şəbəkə topologiyaları</vt:lpstr>
      <vt:lpstr>Şin topologiyası</vt:lpstr>
      <vt:lpstr>Halqa topologiyası</vt:lpstr>
      <vt:lpstr>Ulduz topologiyası</vt:lpstr>
      <vt:lpstr>Switch </vt:lpstr>
      <vt:lpstr>Switch </vt:lpstr>
      <vt:lpstr>Switch </vt:lpstr>
      <vt:lpstr>Switch </vt:lpstr>
      <vt:lpstr>Презентация PowerPoint</vt:lpstr>
      <vt:lpstr>Router </vt:lpstr>
      <vt:lpstr>Router </vt:lpstr>
      <vt:lpstr>Router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Sevinc Hadiyeva</dc:creator>
  <cp:lastModifiedBy>Sevinc Hadiyeva</cp:lastModifiedBy>
  <cp:revision>11</cp:revision>
  <dcterms:created xsi:type="dcterms:W3CDTF">2025-02-26T22:09:42Z</dcterms:created>
  <dcterms:modified xsi:type="dcterms:W3CDTF">2025-02-26T23:54:20Z</dcterms:modified>
</cp:coreProperties>
</file>