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68EFF-B29C-42D4-BFFC-3817C18A47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E40CD4F-0456-4D42-A4BB-6E6036B0ADFE}">
      <dgm:prSet/>
      <dgm:spPr/>
      <dgm:t>
        <a:bodyPr/>
        <a:lstStyle/>
        <a:p>
          <a:pPr>
            <a:defRPr cap="all"/>
          </a:pPr>
          <a:r>
            <a:rPr lang="en-US"/>
            <a:t>Financial markets are very risky </a:t>
          </a:r>
        </a:p>
      </dgm:t>
    </dgm:pt>
    <dgm:pt modelId="{77A2B2BF-6C23-4A20-B58A-FDF04F8266D1}" type="parTrans" cxnId="{4A2ECB5D-9FFB-4236-BB8F-ABA80EF7B184}">
      <dgm:prSet/>
      <dgm:spPr/>
      <dgm:t>
        <a:bodyPr/>
        <a:lstStyle/>
        <a:p>
          <a:endParaRPr lang="en-US"/>
        </a:p>
      </dgm:t>
    </dgm:pt>
    <dgm:pt modelId="{8DE0A5B4-CB2B-4421-9DF9-3118A945F2EF}" type="sibTrans" cxnId="{4A2ECB5D-9FFB-4236-BB8F-ABA80EF7B184}">
      <dgm:prSet/>
      <dgm:spPr/>
      <dgm:t>
        <a:bodyPr/>
        <a:lstStyle/>
        <a:p>
          <a:endParaRPr lang="en-US"/>
        </a:p>
      </dgm:t>
    </dgm:pt>
    <dgm:pt modelId="{6DEE63EE-0C5E-49FE-AF50-D270C575F139}">
      <dgm:prSet/>
      <dgm:spPr/>
      <dgm:t>
        <a:bodyPr/>
        <a:lstStyle/>
        <a:p>
          <a:pPr>
            <a:defRPr cap="all"/>
          </a:pPr>
          <a:r>
            <a:rPr lang="en-US"/>
            <a:t>Most traders want to limit market exposure</a:t>
          </a:r>
        </a:p>
      </dgm:t>
    </dgm:pt>
    <dgm:pt modelId="{41B33C49-6CD4-4443-9209-EC00E17D28DF}" type="parTrans" cxnId="{3EF99FD8-46C8-45DC-85ED-70AC99E1AFD6}">
      <dgm:prSet/>
      <dgm:spPr/>
      <dgm:t>
        <a:bodyPr/>
        <a:lstStyle/>
        <a:p>
          <a:endParaRPr lang="en-US"/>
        </a:p>
      </dgm:t>
    </dgm:pt>
    <dgm:pt modelId="{D2FFCEAC-DEBC-4AB9-A301-F0D3F4883EBD}" type="sibTrans" cxnId="{3EF99FD8-46C8-45DC-85ED-70AC99E1AFD6}">
      <dgm:prSet/>
      <dgm:spPr/>
      <dgm:t>
        <a:bodyPr/>
        <a:lstStyle/>
        <a:p>
          <a:endParaRPr lang="en-US"/>
        </a:p>
      </dgm:t>
    </dgm:pt>
    <dgm:pt modelId="{67A8CF40-579F-4866-AF0E-F55AC5564599}">
      <dgm:prSet/>
      <dgm:spPr/>
      <dgm:t>
        <a:bodyPr/>
        <a:lstStyle/>
        <a:p>
          <a:pPr>
            <a:defRPr cap="all"/>
          </a:pPr>
          <a:r>
            <a:rPr lang="en-US"/>
            <a:t>Day trading requires an account balance of $25,000</a:t>
          </a:r>
        </a:p>
      </dgm:t>
    </dgm:pt>
    <dgm:pt modelId="{D01E58DF-AFC7-43C9-AF0D-4C5BC87C9F8B}" type="parTrans" cxnId="{881EE7F3-1DC6-4C3F-8195-AAAAE10CE0B7}">
      <dgm:prSet/>
      <dgm:spPr/>
      <dgm:t>
        <a:bodyPr/>
        <a:lstStyle/>
        <a:p>
          <a:endParaRPr lang="en-US"/>
        </a:p>
      </dgm:t>
    </dgm:pt>
    <dgm:pt modelId="{1A4D861B-C3CF-4BFC-B532-54402C619B21}" type="sibTrans" cxnId="{881EE7F3-1DC6-4C3F-8195-AAAAE10CE0B7}">
      <dgm:prSet/>
      <dgm:spPr/>
      <dgm:t>
        <a:bodyPr/>
        <a:lstStyle/>
        <a:p>
          <a:endParaRPr lang="en-US"/>
        </a:p>
      </dgm:t>
    </dgm:pt>
    <dgm:pt modelId="{B879ADE5-2B14-4605-89C6-57D08470DD6B}" type="pres">
      <dgm:prSet presAssocID="{01368EFF-B29C-42D4-BFFC-3817C18A47CE}" presName="root" presStyleCnt="0">
        <dgm:presLayoutVars>
          <dgm:dir/>
          <dgm:resizeHandles val="exact"/>
        </dgm:presLayoutVars>
      </dgm:prSet>
      <dgm:spPr/>
    </dgm:pt>
    <dgm:pt modelId="{04071F1D-8D5E-417E-B26D-8055FE6B9433}" type="pres">
      <dgm:prSet presAssocID="{2E40CD4F-0456-4D42-A4BB-6E6036B0ADFE}" presName="compNode" presStyleCnt="0"/>
      <dgm:spPr/>
    </dgm:pt>
    <dgm:pt modelId="{4C9C53EE-6374-4D77-B75C-94F058F9FBC5}" type="pres">
      <dgm:prSet presAssocID="{2E40CD4F-0456-4D42-A4BB-6E6036B0ADF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4B8696-ADEF-4F27-8250-FFE025D3C565}" type="pres">
      <dgm:prSet presAssocID="{2E40CD4F-0456-4D42-A4BB-6E6036B0AD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1493B15-0637-43E5-8ED4-05B02A0D99E5}" type="pres">
      <dgm:prSet presAssocID="{2E40CD4F-0456-4D42-A4BB-6E6036B0ADFE}" presName="spaceRect" presStyleCnt="0"/>
      <dgm:spPr/>
    </dgm:pt>
    <dgm:pt modelId="{41491736-EAF4-43CA-A1E4-30910065C5D1}" type="pres">
      <dgm:prSet presAssocID="{2E40CD4F-0456-4D42-A4BB-6E6036B0ADFE}" presName="textRect" presStyleLbl="revTx" presStyleIdx="0" presStyleCnt="3">
        <dgm:presLayoutVars>
          <dgm:chMax val="1"/>
          <dgm:chPref val="1"/>
        </dgm:presLayoutVars>
      </dgm:prSet>
      <dgm:spPr/>
    </dgm:pt>
    <dgm:pt modelId="{1D5F8186-67BA-4407-9FB1-2F12642E1ECA}" type="pres">
      <dgm:prSet presAssocID="{8DE0A5B4-CB2B-4421-9DF9-3118A945F2EF}" presName="sibTrans" presStyleCnt="0"/>
      <dgm:spPr/>
    </dgm:pt>
    <dgm:pt modelId="{CDF121FC-13C7-4206-99A0-684591D46808}" type="pres">
      <dgm:prSet presAssocID="{6DEE63EE-0C5E-49FE-AF50-D270C575F139}" presName="compNode" presStyleCnt="0"/>
      <dgm:spPr/>
    </dgm:pt>
    <dgm:pt modelId="{2A9A13C7-EF5E-4F52-8E91-A145987D6F63}" type="pres">
      <dgm:prSet presAssocID="{6DEE63EE-0C5E-49FE-AF50-D270C575F13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DB4D02-A581-4434-B0BA-4B4AD75DF7F5}" type="pres">
      <dgm:prSet presAssocID="{6DEE63EE-0C5E-49FE-AF50-D270C575F1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09F5699-B635-4B10-A808-E18B736812DC}" type="pres">
      <dgm:prSet presAssocID="{6DEE63EE-0C5E-49FE-AF50-D270C575F139}" presName="spaceRect" presStyleCnt="0"/>
      <dgm:spPr/>
    </dgm:pt>
    <dgm:pt modelId="{8741AD74-1C25-4464-A951-215B8F733CE2}" type="pres">
      <dgm:prSet presAssocID="{6DEE63EE-0C5E-49FE-AF50-D270C575F139}" presName="textRect" presStyleLbl="revTx" presStyleIdx="1" presStyleCnt="3">
        <dgm:presLayoutVars>
          <dgm:chMax val="1"/>
          <dgm:chPref val="1"/>
        </dgm:presLayoutVars>
      </dgm:prSet>
      <dgm:spPr/>
    </dgm:pt>
    <dgm:pt modelId="{9B078519-4897-44F8-9316-01BB10B403B7}" type="pres">
      <dgm:prSet presAssocID="{D2FFCEAC-DEBC-4AB9-A301-F0D3F4883EBD}" presName="sibTrans" presStyleCnt="0"/>
      <dgm:spPr/>
    </dgm:pt>
    <dgm:pt modelId="{88D39E1D-23B1-4D5A-A551-FA5E6559CBC5}" type="pres">
      <dgm:prSet presAssocID="{67A8CF40-579F-4866-AF0E-F55AC5564599}" presName="compNode" presStyleCnt="0"/>
      <dgm:spPr/>
    </dgm:pt>
    <dgm:pt modelId="{E771D4BC-D3F3-4F47-9B99-23111355DE9F}" type="pres">
      <dgm:prSet presAssocID="{67A8CF40-579F-4866-AF0E-F55AC556459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F54B9D-B60F-431D-BD52-3CBB2690A1B8}" type="pres">
      <dgm:prSet presAssocID="{67A8CF40-579F-4866-AF0E-F55AC55645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D96E855-D123-4FE6-91EC-243EBE425565}" type="pres">
      <dgm:prSet presAssocID="{67A8CF40-579F-4866-AF0E-F55AC5564599}" presName="spaceRect" presStyleCnt="0"/>
      <dgm:spPr/>
    </dgm:pt>
    <dgm:pt modelId="{2D7F5525-0235-4AA4-93DE-F9EEC180ECEE}" type="pres">
      <dgm:prSet presAssocID="{67A8CF40-579F-4866-AF0E-F55AC55645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2CA509-7536-4EC4-84DA-23013031549C}" type="presOf" srcId="{2E40CD4F-0456-4D42-A4BB-6E6036B0ADFE}" destId="{41491736-EAF4-43CA-A1E4-30910065C5D1}" srcOrd="0" destOrd="0" presId="urn:microsoft.com/office/officeart/2018/5/layout/IconLeafLabelList"/>
    <dgm:cxn modelId="{E6522B12-84A5-47A9-B8A6-4C2DB5F2204E}" type="presOf" srcId="{6DEE63EE-0C5E-49FE-AF50-D270C575F139}" destId="{8741AD74-1C25-4464-A951-215B8F733CE2}" srcOrd="0" destOrd="0" presId="urn:microsoft.com/office/officeart/2018/5/layout/IconLeafLabelList"/>
    <dgm:cxn modelId="{C1A23E3F-E8D5-4423-B22F-D88018C2B5D8}" type="presOf" srcId="{67A8CF40-579F-4866-AF0E-F55AC5564599}" destId="{2D7F5525-0235-4AA4-93DE-F9EEC180ECEE}" srcOrd="0" destOrd="0" presId="urn:microsoft.com/office/officeart/2018/5/layout/IconLeafLabelList"/>
    <dgm:cxn modelId="{4A2ECB5D-9FFB-4236-BB8F-ABA80EF7B184}" srcId="{01368EFF-B29C-42D4-BFFC-3817C18A47CE}" destId="{2E40CD4F-0456-4D42-A4BB-6E6036B0ADFE}" srcOrd="0" destOrd="0" parTransId="{77A2B2BF-6C23-4A20-B58A-FDF04F8266D1}" sibTransId="{8DE0A5B4-CB2B-4421-9DF9-3118A945F2EF}"/>
    <dgm:cxn modelId="{39AFC99B-438C-4E47-AD80-18BDB14E97C6}" type="presOf" srcId="{01368EFF-B29C-42D4-BFFC-3817C18A47CE}" destId="{B879ADE5-2B14-4605-89C6-57D08470DD6B}" srcOrd="0" destOrd="0" presId="urn:microsoft.com/office/officeart/2018/5/layout/IconLeafLabelList"/>
    <dgm:cxn modelId="{3EF99FD8-46C8-45DC-85ED-70AC99E1AFD6}" srcId="{01368EFF-B29C-42D4-BFFC-3817C18A47CE}" destId="{6DEE63EE-0C5E-49FE-AF50-D270C575F139}" srcOrd="1" destOrd="0" parTransId="{41B33C49-6CD4-4443-9209-EC00E17D28DF}" sibTransId="{D2FFCEAC-DEBC-4AB9-A301-F0D3F4883EBD}"/>
    <dgm:cxn modelId="{881EE7F3-1DC6-4C3F-8195-AAAAE10CE0B7}" srcId="{01368EFF-B29C-42D4-BFFC-3817C18A47CE}" destId="{67A8CF40-579F-4866-AF0E-F55AC5564599}" srcOrd="2" destOrd="0" parTransId="{D01E58DF-AFC7-43C9-AF0D-4C5BC87C9F8B}" sibTransId="{1A4D861B-C3CF-4BFC-B532-54402C619B21}"/>
    <dgm:cxn modelId="{72B75ABD-9697-44FB-AB25-3A78D85ACDAF}" type="presParOf" srcId="{B879ADE5-2B14-4605-89C6-57D08470DD6B}" destId="{04071F1D-8D5E-417E-B26D-8055FE6B9433}" srcOrd="0" destOrd="0" presId="urn:microsoft.com/office/officeart/2018/5/layout/IconLeafLabelList"/>
    <dgm:cxn modelId="{54039F53-D796-49D8-A9CA-E09F22E304AA}" type="presParOf" srcId="{04071F1D-8D5E-417E-B26D-8055FE6B9433}" destId="{4C9C53EE-6374-4D77-B75C-94F058F9FBC5}" srcOrd="0" destOrd="0" presId="urn:microsoft.com/office/officeart/2018/5/layout/IconLeafLabelList"/>
    <dgm:cxn modelId="{36FDD3B6-774E-4501-B524-FD7DB3AD1D92}" type="presParOf" srcId="{04071F1D-8D5E-417E-B26D-8055FE6B9433}" destId="{B24B8696-ADEF-4F27-8250-FFE025D3C565}" srcOrd="1" destOrd="0" presId="urn:microsoft.com/office/officeart/2018/5/layout/IconLeafLabelList"/>
    <dgm:cxn modelId="{E52342BE-2626-40D9-8396-886EDA849D28}" type="presParOf" srcId="{04071F1D-8D5E-417E-B26D-8055FE6B9433}" destId="{21493B15-0637-43E5-8ED4-05B02A0D99E5}" srcOrd="2" destOrd="0" presId="urn:microsoft.com/office/officeart/2018/5/layout/IconLeafLabelList"/>
    <dgm:cxn modelId="{B66D482C-80A7-410F-A030-DBA7EF10FEF1}" type="presParOf" srcId="{04071F1D-8D5E-417E-B26D-8055FE6B9433}" destId="{41491736-EAF4-43CA-A1E4-30910065C5D1}" srcOrd="3" destOrd="0" presId="urn:microsoft.com/office/officeart/2018/5/layout/IconLeafLabelList"/>
    <dgm:cxn modelId="{13B9E750-0A35-457B-91C1-8265779C3CC1}" type="presParOf" srcId="{B879ADE5-2B14-4605-89C6-57D08470DD6B}" destId="{1D5F8186-67BA-4407-9FB1-2F12642E1ECA}" srcOrd="1" destOrd="0" presId="urn:microsoft.com/office/officeart/2018/5/layout/IconLeafLabelList"/>
    <dgm:cxn modelId="{A6D21244-0F7E-47A5-A60E-50BC366C6E68}" type="presParOf" srcId="{B879ADE5-2B14-4605-89C6-57D08470DD6B}" destId="{CDF121FC-13C7-4206-99A0-684591D46808}" srcOrd="2" destOrd="0" presId="urn:microsoft.com/office/officeart/2018/5/layout/IconLeafLabelList"/>
    <dgm:cxn modelId="{E8478178-B62E-4B70-A613-D48887C206EB}" type="presParOf" srcId="{CDF121FC-13C7-4206-99A0-684591D46808}" destId="{2A9A13C7-EF5E-4F52-8E91-A145987D6F63}" srcOrd="0" destOrd="0" presId="urn:microsoft.com/office/officeart/2018/5/layout/IconLeafLabelList"/>
    <dgm:cxn modelId="{52EE33E7-27E6-44BD-BE12-2E325CBEA8EC}" type="presParOf" srcId="{CDF121FC-13C7-4206-99A0-684591D46808}" destId="{46DB4D02-A581-4434-B0BA-4B4AD75DF7F5}" srcOrd="1" destOrd="0" presId="urn:microsoft.com/office/officeart/2018/5/layout/IconLeafLabelList"/>
    <dgm:cxn modelId="{1EC9FE9E-EACA-44EB-B05F-AFA9B1D8C8B4}" type="presParOf" srcId="{CDF121FC-13C7-4206-99A0-684591D46808}" destId="{E09F5699-B635-4B10-A808-E18B736812DC}" srcOrd="2" destOrd="0" presId="urn:microsoft.com/office/officeart/2018/5/layout/IconLeafLabelList"/>
    <dgm:cxn modelId="{3B08C741-20F4-495F-84CC-382D5BA2D09E}" type="presParOf" srcId="{CDF121FC-13C7-4206-99A0-684591D46808}" destId="{8741AD74-1C25-4464-A951-215B8F733CE2}" srcOrd="3" destOrd="0" presId="urn:microsoft.com/office/officeart/2018/5/layout/IconLeafLabelList"/>
    <dgm:cxn modelId="{006DFDAC-C2F0-4C04-81DF-8B5715978923}" type="presParOf" srcId="{B879ADE5-2B14-4605-89C6-57D08470DD6B}" destId="{9B078519-4897-44F8-9316-01BB10B403B7}" srcOrd="3" destOrd="0" presId="urn:microsoft.com/office/officeart/2018/5/layout/IconLeafLabelList"/>
    <dgm:cxn modelId="{77A889C4-07F1-468B-B8FE-5704AA572743}" type="presParOf" srcId="{B879ADE5-2B14-4605-89C6-57D08470DD6B}" destId="{88D39E1D-23B1-4D5A-A551-FA5E6559CBC5}" srcOrd="4" destOrd="0" presId="urn:microsoft.com/office/officeart/2018/5/layout/IconLeafLabelList"/>
    <dgm:cxn modelId="{B92E35EA-258C-4E68-882E-029C661AA7CA}" type="presParOf" srcId="{88D39E1D-23B1-4D5A-A551-FA5E6559CBC5}" destId="{E771D4BC-D3F3-4F47-9B99-23111355DE9F}" srcOrd="0" destOrd="0" presId="urn:microsoft.com/office/officeart/2018/5/layout/IconLeafLabelList"/>
    <dgm:cxn modelId="{9AAA697B-0C9C-4547-BC42-9D003B4FE403}" type="presParOf" srcId="{88D39E1D-23B1-4D5A-A551-FA5E6559CBC5}" destId="{8DF54B9D-B60F-431D-BD52-3CBB2690A1B8}" srcOrd="1" destOrd="0" presId="urn:microsoft.com/office/officeart/2018/5/layout/IconLeafLabelList"/>
    <dgm:cxn modelId="{9E55B56D-7514-4A05-9C4E-F89B1EC49C5E}" type="presParOf" srcId="{88D39E1D-23B1-4D5A-A551-FA5E6559CBC5}" destId="{0D96E855-D123-4FE6-91EC-243EBE425565}" srcOrd="2" destOrd="0" presId="urn:microsoft.com/office/officeart/2018/5/layout/IconLeafLabelList"/>
    <dgm:cxn modelId="{87DAEA4C-392B-48AB-B8C2-4436237A544C}" type="presParOf" srcId="{88D39E1D-23B1-4D5A-A551-FA5E6559CBC5}" destId="{2D7F5525-0235-4AA4-93DE-F9EEC180EC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6CB08-5FF9-4C9B-BB0E-764902BDBE0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9AA33C-0598-4509-B473-38BE0DA95EAD}">
      <dgm:prSet/>
      <dgm:spPr/>
      <dgm:t>
        <a:bodyPr/>
        <a:lstStyle/>
        <a:p>
          <a:r>
            <a:rPr lang="en-US"/>
            <a:t>Python</a:t>
          </a:r>
        </a:p>
      </dgm:t>
    </dgm:pt>
    <dgm:pt modelId="{342D1F19-1E4B-4C4A-8C3C-CA6EF0780847}" type="parTrans" cxnId="{2A83A329-B17D-43F8-9912-4F530C724D8D}">
      <dgm:prSet/>
      <dgm:spPr/>
      <dgm:t>
        <a:bodyPr/>
        <a:lstStyle/>
        <a:p>
          <a:endParaRPr lang="en-US"/>
        </a:p>
      </dgm:t>
    </dgm:pt>
    <dgm:pt modelId="{B5C50840-3A4C-4B11-B683-666C155D176B}" type="sibTrans" cxnId="{2A83A329-B17D-43F8-9912-4F530C724D8D}">
      <dgm:prSet/>
      <dgm:spPr/>
      <dgm:t>
        <a:bodyPr/>
        <a:lstStyle/>
        <a:p>
          <a:endParaRPr lang="en-US"/>
        </a:p>
      </dgm:t>
    </dgm:pt>
    <dgm:pt modelId="{A2D68DA6-B8CA-427C-A6EC-FAFA1F8719A2}">
      <dgm:prSet/>
      <dgm:spPr/>
      <dgm:t>
        <a:bodyPr/>
        <a:lstStyle/>
        <a:p>
          <a:r>
            <a:rPr lang="en-US"/>
            <a:t>Statsmodels SARIMAX model</a:t>
          </a:r>
        </a:p>
      </dgm:t>
    </dgm:pt>
    <dgm:pt modelId="{E0207E4E-3591-44E2-98FA-640A023B964F}" type="parTrans" cxnId="{C5623956-0BCB-4F2B-A320-411DC6E79CCB}">
      <dgm:prSet/>
      <dgm:spPr/>
      <dgm:t>
        <a:bodyPr/>
        <a:lstStyle/>
        <a:p>
          <a:endParaRPr lang="en-US"/>
        </a:p>
      </dgm:t>
    </dgm:pt>
    <dgm:pt modelId="{5A97F9F8-3763-4F07-9BA5-3E2DE3D1B698}" type="sibTrans" cxnId="{C5623956-0BCB-4F2B-A320-411DC6E79CCB}">
      <dgm:prSet/>
      <dgm:spPr/>
      <dgm:t>
        <a:bodyPr/>
        <a:lstStyle/>
        <a:p>
          <a:endParaRPr lang="en-US"/>
        </a:p>
      </dgm:t>
    </dgm:pt>
    <dgm:pt modelId="{02C43E2E-CEA4-4268-BC1C-A3A11349142D}">
      <dgm:prSet/>
      <dgm:spPr/>
      <dgm:t>
        <a:bodyPr/>
        <a:lstStyle/>
        <a:p>
          <a:r>
            <a:rPr lang="en-US"/>
            <a:t>Pandas</a:t>
          </a:r>
        </a:p>
      </dgm:t>
    </dgm:pt>
    <dgm:pt modelId="{0751CB26-23B2-4B2E-950F-B8D9C9110CC0}" type="parTrans" cxnId="{6019C322-0311-4D7F-81B5-224C304844A7}">
      <dgm:prSet/>
      <dgm:spPr/>
      <dgm:t>
        <a:bodyPr/>
        <a:lstStyle/>
        <a:p>
          <a:endParaRPr lang="en-US"/>
        </a:p>
      </dgm:t>
    </dgm:pt>
    <dgm:pt modelId="{895154B8-0BC9-4B84-A282-51E809EDADD5}" type="sibTrans" cxnId="{6019C322-0311-4D7F-81B5-224C304844A7}">
      <dgm:prSet/>
      <dgm:spPr/>
      <dgm:t>
        <a:bodyPr/>
        <a:lstStyle/>
        <a:p>
          <a:endParaRPr lang="en-US"/>
        </a:p>
      </dgm:t>
    </dgm:pt>
    <dgm:pt modelId="{FE60A2A7-7030-4C2D-9E48-3F2A29CF141F}">
      <dgm:prSet/>
      <dgm:spPr/>
      <dgm:t>
        <a:bodyPr/>
        <a:lstStyle/>
        <a:p>
          <a:r>
            <a:rPr lang="en-US"/>
            <a:t>numpy</a:t>
          </a:r>
        </a:p>
      </dgm:t>
    </dgm:pt>
    <dgm:pt modelId="{27BB91EF-1278-41F9-B7CC-1DEA8C0D8BA2}" type="parTrans" cxnId="{0E430A1A-4881-452F-B5FA-062C7D4F49F9}">
      <dgm:prSet/>
      <dgm:spPr/>
      <dgm:t>
        <a:bodyPr/>
        <a:lstStyle/>
        <a:p>
          <a:endParaRPr lang="en-US"/>
        </a:p>
      </dgm:t>
    </dgm:pt>
    <dgm:pt modelId="{6B710DD1-4865-4400-AC07-593E7FEA15C2}" type="sibTrans" cxnId="{0E430A1A-4881-452F-B5FA-062C7D4F49F9}">
      <dgm:prSet/>
      <dgm:spPr/>
      <dgm:t>
        <a:bodyPr/>
        <a:lstStyle/>
        <a:p>
          <a:endParaRPr lang="en-US"/>
        </a:p>
      </dgm:t>
    </dgm:pt>
    <dgm:pt modelId="{552C7079-195C-4356-B312-D83FA0BE96C8}">
      <dgm:prSet/>
      <dgm:spPr/>
      <dgm:t>
        <a:bodyPr/>
        <a:lstStyle/>
        <a:p>
          <a:r>
            <a:rPr lang="en-US"/>
            <a:t>yfinance</a:t>
          </a:r>
        </a:p>
      </dgm:t>
    </dgm:pt>
    <dgm:pt modelId="{1EB2DDF1-0736-4904-8B73-C5A79F363A1D}" type="parTrans" cxnId="{B646D1A4-6F3D-4A10-8EA0-DBA50499A3AC}">
      <dgm:prSet/>
      <dgm:spPr/>
      <dgm:t>
        <a:bodyPr/>
        <a:lstStyle/>
        <a:p>
          <a:endParaRPr lang="en-US"/>
        </a:p>
      </dgm:t>
    </dgm:pt>
    <dgm:pt modelId="{7C2E14FD-DD99-4145-B7E5-2CF5923B638B}" type="sibTrans" cxnId="{B646D1A4-6F3D-4A10-8EA0-DBA50499A3AC}">
      <dgm:prSet/>
      <dgm:spPr/>
      <dgm:t>
        <a:bodyPr/>
        <a:lstStyle/>
        <a:p>
          <a:endParaRPr lang="en-US"/>
        </a:p>
      </dgm:t>
    </dgm:pt>
    <dgm:pt modelId="{86A5239D-9A39-504E-BBEB-F9B9E8F8953E}" type="pres">
      <dgm:prSet presAssocID="{4216CB08-5FF9-4C9B-BB0E-764902BDBE0C}" presName="diagram" presStyleCnt="0">
        <dgm:presLayoutVars>
          <dgm:dir/>
          <dgm:resizeHandles val="exact"/>
        </dgm:presLayoutVars>
      </dgm:prSet>
      <dgm:spPr/>
    </dgm:pt>
    <dgm:pt modelId="{708679B7-AC02-B54A-BF60-BE72D557EB9F}" type="pres">
      <dgm:prSet presAssocID="{339AA33C-0598-4509-B473-38BE0DA95EAD}" presName="node" presStyleLbl="node1" presStyleIdx="0" presStyleCnt="5">
        <dgm:presLayoutVars>
          <dgm:bulletEnabled val="1"/>
        </dgm:presLayoutVars>
      </dgm:prSet>
      <dgm:spPr/>
    </dgm:pt>
    <dgm:pt modelId="{554B8A26-D1E7-2A4F-B17D-03E779EADD36}" type="pres">
      <dgm:prSet presAssocID="{B5C50840-3A4C-4B11-B683-666C155D176B}" presName="sibTrans" presStyleCnt="0"/>
      <dgm:spPr/>
    </dgm:pt>
    <dgm:pt modelId="{2E12487F-C65F-1F4B-ADC9-E081FF7AC7BE}" type="pres">
      <dgm:prSet presAssocID="{A2D68DA6-B8CA-427C-A6EC-FAFA1F8719A2}" presName="node" presStyleLbl="node1" presStyleIdx="1" presStyleCnt="5">
        <dgm:presLayoutVars>
          <dgm:bulletEnabled val="1"/>
        </dgm:presLayoutVars>
      </dgm:prSet>
      <dgm:spPr/>
    </dgm:pt>
    <dgm:pt modelId="{377DD2DE-9ED0-8F4E-851E-E5B993D910CE}" type="pres">
      <dgm:prSet presAssocID="{5A97F9F8-3763-4F07-9BA5-3E2DE3D1B698}" presName="sibTrans" presStyleCnt="0"/>
      <dgm:spPr/>
    </dgm:pt>
    <dgm:pt modelId="{7468AEA1-0B45-A744-A90C-97B703C026AB}" type="pres">
      <dgm:prSet presAssocID="{02C43E2E-CEA4-4268-BC1C-A3A11349142D}" presName="node" presStyleLbl="node1" presStyleIdx="2" presStyleCnt="5">
        <dgm:presLayoutVars>
          <dgm:bulletEnabled val="1"/>
        </dgm:presLayoutVars>
      </dgm:prSet>
      <dgm:spPr/>
    </dgm:pt>
    <dgm:pt modelId="{297467C1-F287-6A4F-A0F4-E0F0B7AC742F}" type="pres">
      <dgm:prSet presAssocID="{895154B8-0BC9-4B84-A282-51E809EDADD5}" presName="sibTrans" presStyleCnt="0"/>
      <dgm:spPr/>
    </dgm:pt>
    <dgm:pt modelId="{F788AFB8-C42C-F84E-B862-454715D4E626}" type="pres">
      <dgm:prSet presAssocID="{FE60A2A7-7030-4C2D-9E48-3F2A29CF141F}" presName="node" presStyleLbl="node1" presStyleIdx="3" presStyleCnt="5">
        <dgm:presLayoutVars>
          <dgm:bulletEnabled val="1"/>
        </dgm:presLayoutVars>
      </dgm:prSet>
      <dgm:spPr/>
    </dgm:pt>
    <dgm:pt modelId="{9E624DFB-4892-6E43-A1DC-DEF3387E1998}" type="pres">
      <dgm:prSet presAssocID="{6B710DD1-4865-4400-AC07-593E7FEA15C2}" presName="sibTrans" presStyleCnt="0"/>
      <dgm:spPr/>
    </dgm:pt>
    <dgm:pt modelId="{72EA1697-8B35-B048-B3BD-60043CD0A4BE}" type="pres">
      <dgm:prSet presAssocID="{552C7079-195C-4356-B312-D83FA0BE96C8}" presName="node" presStyleLbl="node1" presStyleIdx="4" presStyleCnt="5">
        <dgm:presLayoutVars>
          <dgm:bulletEnabled val="1"/>
        </dgm:presLayoutVars>
      </dgm:prSet>
      <dgm:spPr/>
    </dgm:pt>
  </dgm:ptLst>
  <dgm:cxnLst>
    <dgm:cxn modelId="{0E430A1A-4881-452F-B5FA-062C7D4F49F9}" srcId="{4216CB08-5FF9-4C9B-BB0E-764902BDBE0C}" destId="{FE60A2A7-7030-4C2D-9E48-3F2A29CF141F}" srcOrd="3" destOrd="0" parTransId="{27BB91EF-1278-41F9-B7CC-1DEA8C0D8BA2}" sibTransId="{6B710DD1-4865-4400-AC07-593E7FEA15C2}"/>
    <dgm:cxn modelId="{6019C322-0311-4D7F-81B5-224C304844A7}" srcId="{4216CB08-5FF9-4C9B-BB0E-764902BDBE0C}" destId="{02C43E2E-CEA4-4268-BC1C-A3A11349142D}" srcOrd="2" destOrd="0" parTransId="{0751CB26-23B2-4B2E-950F-B8D9C9110CC0}" sibTransId="{895154B8-0BC9-4B84-A282-51E809EDADD5}"/>
    <dgm:cxn modelId="{2A83A329-B17D-43F8-9912-4F530C724D8D}" srcId="{4216CB08-5FF9-4C9B-BB0E-764902BDBE0C}" destId="{339AA33C-0598-4509-B473-38BE0DA95EAD}" srcOrd="0" destOrd="0" parTransId="{342D1F19-1E4B-4C4A-8C3C-CA6EF0780847}" sibTransId="{B5C50840-3A4C-4B11-B683-666C155D176B}"/>
    <dgm:cxn modelId="{F226834D-7FED-454F-B2F5-E8D8CB04F04D}" type="presOf" srcId="{4216CB08-5FF9-4C9B-BB0E-764902BDBE0C}" destId="{86A5239D-9A39-504E-BBEB-F9B9E8F8953E}" srcOrd="0" destOrd="0" presId="urn:microsoft.com/office/officeart/2005/8/layout/default"/>
    <dgm:cxn modelId="{C5623956-0BCB-4F2B-A320-411DC6E79CCB}" srcId="{4216CB08-5FF9-4C9B-BB0E-764902BDBE0C}" destId="{A2D68DA6-B8CA-427C-A6EC-FAFA1F8719A2}" srcOrd="1" destOrd="0" parTransId="{E0207E4E-3591-44E2-98FA-640A023B964F}" sibTransId="{5A97F9F8-3763-4F07-9BA5-3E2DE3D1B698}"/>
    <dgm:cxn modelId="{D74EDC61-D814-6341-B0CC-01399127C991}" type="presOf" srcId="{02C43E2E-CEA4-4268-BC1C-A3A11349142D}" destId="{7468AEA1-0B45-A744-A90C-97B703C026AB}" srcOrd="0" destOrd="0" presId="urn:microsoft.com/office/officeart/2005/8/layout/default"/>
    <dgm:cxn modelId="{D7DC4476-AC3C-A240-AB54-0FE92F0A82DC}" type="presOf" srcId="{A2D68DA6-B8CA-427C-A6EC-FAFA1F8719A2}" destId="{2E12487F-C65F-1F4B-ADC9-E081FF7AC7BE}" srcOrd="0" destOrd="0" presId="urn:microsoft.com/office/officeart/2005/8/layout/default"/>
    <dgm:cxn modelId="{B646D1A4-6F3D-4A10-8EA0-DBA50499A3AC}" srcId="{4216CB08-5FF9-4C9B-BB0E-764902BDBE0C}" destId="{552C7079-195C-4356-B312-D83FA0BE96C8}" srcOrd="4" destOrd="0" parTransId="{1EB2DDF1-0736-4904-8B73-C5A79F363A1D}" sibTransId="{7C2E14FD-DD99-4145-B7E5-2CF5923B638B}"/>
    <dgm:cxn modelId="{CD0BBEDD-92D8-F647-AE4D-FED5DC0114DA}" type="presOf" srcId="{552C7079-195C-4356-B312-D83FA0BE96C8}" destId="{72EA1697-8B35-B048-B3BD-60043CD0A4BE}" srcOrd="0" destOrd="0" presId="urn:microsoft.com/office/officeart/2005/8/layout/default"/>
    <dgm:cxn modelId="{5F246DE9-D1D3-F349-8CD6-2865019CC67F}" type="presOf" srcId="{FE60A2A7-7030-4C2D-9E48-3F2A29CF141F}" destId="{F788AFB8-C42C-F84E-B862-454715D4E626}" srcOrd="0" destOrd="0" presId="urn:microsoft.com/office/officeart/2005/8/layout/default"/>
    <dgm:cxn modelId="{797F4DFB-104D-8C44-9E2B-8AC5BCF1A0C5}" type="presOf" srcId="{339AA33C-0598-4509-B473-38BE0DA95EAD}" destId="{708679B7-AC02-B54A-BF60-BE72D557EB9F}" srcOrd="0" destOrd="0" presId="urn:microsoft.com/office/officeart/2005/8/layout/default"/>
    <dgm:cxn modelId="{9C26D564-96D5-1A42-B7D9-D7FC4D45862B}" type="presParOf" srcId="{86A5239D-9A39-504E-BBEB-F9B9E8F8953E}" destId="{708679B7-AC02-B54A-BF60-BE72D557EB9F}" srcOrd="0" destOrd="0" presId="urn:microsoft.com/office/officeart/2005/8/layout/default"/>
    <dgm:cxn modelId="{38BEB6E9-D06B-6B4F-A166-15F8846D1E73}" type="presParOf" srcId="{86A5239D-9A39-504E-BBEB-F9B9E8F8953E}" destId="{554B8A26-D1E7-2A4F-B17D-03E779EADD36}" srcOrd="1" destOrd="0" presId="urn:microsoft.com/office/officeart/2005/8/layout/default"/>
    <dgm:cxn modelId="{CD19B45E-3459-574B-91FB-D60483674A87}" type="presParOf" srcId="{86A5239D-9A39-504E-BBEB-F9B9E8F8953E}" destId="{2E12487F-C65F-1F4B-ADC9-E081FF7AC7BE}" srcOrd="2" destOrd="0" presId="urn:microsoft.com/office/officeart/2005/8/layout/default"/>
    <dgm:cxn modelId="{80C8D1BF-A28B-6C45-A498-DA5DE8EF774F}" type="presParOf" srcId="{86A5239D-9A39-504E-BBEB-F9B9E8F8953E}" destId="{377DD2DE-9ED0-8F4E-851E-E5B993D910CE}" srcOrd="3" destOrd="0" presId="urn:microsoft.com/office/officeart/2005/8/layout/default"/>
    <dgm:cxn modelId="{EDD66256-CF4D-8541-8641-011C85F305E3}" type="presParOf" srcId="{86A5239D-9A39-504E-BBEB-F9B9E8F8953E}" destId="{7468AEA1-0B45-A744-A90C-97B703C026AB}" srcOrd="4" destOrd="0" presId="urn:microsoft.com/office/officeart/2005/8/layout/default"/>
    <dgm:cxn modelId="{9218EC2F-4FD3-0940-B9AF-3D638A39D0BB}" type="presParOf" srcId="{86A5239D-9A39-504E-BBEB-F9B9E8F8953E}" destId="{297467C1-F287-6A4F-A0F4-E0F0B7AC742F}" srcOrd="5" destOrd="0" presId="urn:microsoft.com/office/officeart/2005/8/layout/default"/>
    <dgm:cxn modelId="{D6D6C094-26A4-2F43-A434-98D27FE0F25F}" type="presParOf" srcId="{86A5239D-9A39-504E-BBEB-F9B9E8F8953E}" destId="{F788AFB8-C42C-F84E-B862-454715D4E626}" srcOrd="6" destOrd="0" presId="urn:microsoft.com/office/officeart/2005/8/layout/default"/>
    <dgm:cxn modelId="{6F7C614F-4F3D-CF45-8C41-C164CDB266F3}" type="presParOf" srcId="{86A5239D-9A39-504E-BBEB-F9B9E8F8953E}" destId="{9E624DFB-4892-6E43-A1DC-DEF3387E1998}" srcOrd="7" destOrd="0" presId="urn:microsoft.com/office/officeart/2005/8/layout/default"/>
    <dgm:cxn modelId="{66511A63-52BB-424A-85C9-61220D516C63}" type="presParOf" srcId="{86A5239D-9A39-504E-BBEB-F9B9E8F8953E}" destId="{72EA1697-8B35-B048-B3BD-60043CD0A4B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C53EE-6374-4D77-B75C-94F058F9FBC5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B8696-ADEF-4F27-8250-FFE025D3C56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91736-EAF4-43CA-A1E4-30910065C5D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Financial markets are very risky </a:t>
          </a:r>
        </a:p>
      </dsp:txBody>
      <dsp:txXfrm>
        <a:off x="75768" y="3053169"/>
        <a:ext cx="3093750" cy="720000"/>
      </dsp:txXfrm>
    </dsp:sp>
    <dsp:sp modelId="{2A9A13C7-EF5E-4F52-8E91-A145987D6F63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B4D02-A581-4434-B0BA-4B4AD75DF7F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1AD74-1C25-4464-A951-215B8F733CE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Most traders want to limit market exposure</a:t>
          </a:r>
        </a:p>
      </dsp:txBody>
      <dsp:txXfrm>
        <a:off x="3710925" y="3053169"/>
        <a:ext cx="3093750" cy="720000"/>
      </dsp:txXfrm>
    </dsp:sp>
    <dsp:sp modelId="{E771D4BC-D3F3-4F47-9B99-23111355DE9F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54B9D-B60F-431D-BD52-3CBB2690A1B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F5525-0235-4AA4-93DE-F9EEC180ECE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Day trading requires an account balance of $25,000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679B7-AC02-B54A-BF60-BE72D557EB9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</a:t>
          </a:r>
        </a:p>
      </dsp:txBody>
      <dsp:txXfrm>
        <a:off x="0" y="39687"/>
        <a:ext cx="3286125" cy="1971675"/>
      </dsp:txXfrm>
    </dsp:sp>
    <dsp:sp modelId="{2E12487F-C65F-1F4B-ADC9-E081FF7AC7BE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Statsmodels SARIMAX model</a:t>
          </a:r>
        </a:p>
      </dsp:txBody>
      <dsp:txXfrm>
        <a:off x="3614737" y="39687"/>
        <a:ext cx="3286125" cy="1971675"/>
      </dsp:txXfrm>
    </dsp:sp>
    <dsp:sp modelId="{7468AEA1-0B45-A744-A90C-97B703C026A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Pandas</a:t>
          </a:r>
        </a:p>
      </dsp:txBody>
      <dsp:txXfrm>
        <a:off x="7229475" y="39687"/>
        <a:ext cx="3286125" cy="1971675"/>
      </dsp:txXfrm>
    </dsp:sp>
    <dsp:sp modelId="{F788AFB8-C42C-F84E-B862-454715D4E626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numpy</a:t>
          </a:r>
        </a:p>
      </dsp:txBody>
      <dsp:txXfrm>
        <a:off x="1807368" y="2339975"/>
        <a:ext cx="3286125" cy="1971675"/>
      </dsp:txXfrm>
    </dsp:sp>
    <dsp:sp modelId="{72EA1697-8B35-B048-B3BD-60043CD0A4B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yfinance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7706-30D1-B947-8981-9C22891E2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2353-0EC2-6640-9C27-1229D4B70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DAE4-A3DF-2545-8F7D-A6B590D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1BAC-6C9A-E34A-96C7-B1053377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04D1-00C4-EB4B-94B6-99A81B39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2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02C2-0833-D647-9FAA-D3B472EC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3D7A7-B787-C149-91FB-3438B19B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69FA-6808-FF49-8D9B-A87CFABA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025E-7F5E-A94B-93E3-B267FA71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A1B5-8065-DB4D-8399-84407459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9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B0172-237B-9E45-A1EF-CE60D9124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A65DF-E518-A649-97FB-0CEE0BBB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A172-A83B-5C49-8752-951DBC7F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F24D-A311-6F41-BDD6-2925F81C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D4F0-2732-C043-BB9C-15373829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C68F-372F-9B44-9BCC-A0A86165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6915-DD89-0A48-89A8-59450B4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2C83-925D-8544-B7C9-E3510508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FB3DD-3975-F042-B72E-57998C88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E567-CD73-3F48-87C9-F5847236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093B-0EEB-FF41-B047-5E446E5D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FEAD-C3F0-C341-AEB1-474D62C6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BE62-01CF-F44D-A298-6D25F621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1745-0C53-074E-9539-18CCDE3F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44B2-EB0E-714D-BBF9-7A0D2736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9EED-66B8-AF45-859C-A8EE1332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DC20-72F8-CD44-9CA1-0342C1ED4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39A3-7A6D-5944-8E8D-970D862E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4E50-813A-4A4F-BDAC-4253E633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525D1-0A52-964D-8A07-E64FCCDE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B23DD-A1A3-5E41-9056-75D540D9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0353-5F70-3646-9C59-2E85F590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21F97-6BC3-4C4C-B92B-F1346D07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C433C-009D-4043-AA4B-E832A61D9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AD09E-873A-524D-B12B-EE2C7320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9BACD-6924-7648-B302-42A177FFE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A8105-3AAF-F641-A4D5-F7C0A70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16CBD-8889-3249-BDAF-85528B69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9FA46-B633-7548-9B6F-F89F9296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B6B-F9C3-354D-A46A-9D1AAB4D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2CDF3-C88A-8346-B429-4A17B095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0FFB-9133-4A44-92FF-9F0ACB1F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096AF-42F3-5A48-A2DC-D04590A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558A5-A9F5-5B44-9EB4-6C22F412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5B41D-1198-2D4F-A709-D3EEFE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8D9D-86C3-9843-A3B4-8B024A44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2D0D-F561-E740-997B-D27D0205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589F-B616-514C-BE2E-65AD3970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EB7C8-7E3C-564D-9735-D2359BB4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3C26E-57D0-EC49-873D-95FA7CF0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3AC8-E86F-7242-A7B2-831887DB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DDCF-7C60-1D4F-8F3B-95BE3BE1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8A71-CA92-2149-B0DA-0E21DF4E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0B353-097A-2043-811E-91BCB55FE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B0556-08A8-3448-AA99-08AFC18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FDF2-A110-4641-AB29-9A5B5427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74BDB-A367-0142-980E-C21CB007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546F-B909-BF4D-8346-BA3B187D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710E0-5126-9B43-9E75-02FC4C03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56C8-814C-9D4E-ADB8-39C83C54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B5F0-4433-C245-8198-11136D0FB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FA5B-F7D2-8343-B856-8147699B849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5C62-1893-8741-BA05-E2CED060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B0DB-573F-894D-A9B7-96C977A77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BA48-413D-274C-9ACF-71C5D522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B02C8-E8C9-E640-9890-EFD891B08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Umar Sabir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E3A1E-0C52-9348-9B6C-598F495C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Trading Research/Strategy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6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F7DA-AB85-1540-8C43-7ECBE3EB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B155-CAB9-1548-87FB-19BAE1D0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on my baseline models</a:t>
            </a:r>
          </a:p>
          <a:p>
            <a:r>
              <a:rPr lang="en-US" dirty="0"/>
              <a:t>Create predictions 1 day out </a:t>
            </a:r>
          </a:p>
          <a:p>
            <a:r>
              <a:rPr lang="en-US" dirty="0"/>
              <a:t>If I have time create </a:t>
            </a:r>
            <a:r>
              <a:rPr lang="en-US" dirty="0" err="1"/>
              <a:t>lstm</a:t>
            </a:r>
            <a:r>
              <a:rPr lang="en-US" dirty="0"/>
              <a:t> predictions and clustering </a:t>
            </a:r>
            <a:r>
              <a:rPr lang="en-US" dirty="0" err="1"/>
              <a:t>algorithim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5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C54C5-7BFA-2843-9744-A1A5E683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909733"/>
            <a:ext cx="10594571" cy="38867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099105"/>
            <a:ext cx="10806546" cy="175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1">
            <a:extLst>
              <a:ext uri="{FF2B5EF4-FFF2-40B4-BE49-F238E27FC236}">
                <a16:creationId xmlns:a16="http://schemas.microsoft.com/office/drawing/2014/main" id="{1C601609-75CE-4CAA-9520-1CD1076BA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59900C35-2E02-41A0-ABB5-EA0BEB9FD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CBCF5FCB-4FA9-4595-90C2-9D063B5E4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C1AADA6C-3F63-4D4A-AF84-0ED447D0F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D3D59899-4DF2-4DE1-8EE8-1C8E1605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DA4C4CDA-3FC5-4A6A-BAFE-977CB614E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A4016669-38F7-4F7F-AD2F-2BA576D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DA73A589-79D3-4A5A-9094-C3A69CF9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56EB2622-CE07-49D9-96DA-A27CD496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2F004B65-48B3-4E04-B12B-A42AE1BA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5D51F45B-6911-4E9B-8F00-9F9016B8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2CB57D3C-685E-4CF6-80E7-D6D2E8AA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42B7417D-88BA-4A07-A037-A598CA51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581F91C-3245-4CC9-AE9C-20713201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8449BF09-F04A-412E-8CBA-D81F0F2AF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3FB0607-74E7-40F5-9196-F19E1AB7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263E7E3B-57A7-4E14-BC6E-F5888E6A9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EE6C892E-7464-4649-AFAC-8FCD23E5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EC3099C-1531-4B73-9DE7-B3B15ABE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0D768EF6-7AE9-40DE-8CC0-901E573E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E6153FD2-D44D-43AE-B1F6-EB5737FF2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11371811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BD77-FD1A-374C-BB9B-BF0A38E4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2DC5C0-8F00-444A-9FC2-85BEBB5E4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556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1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E5DF2-A4A4-134C-ACD3-C899DFF9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Strategy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6E03-0FAE-F346-AE5E-E9B1E9AC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Buy right before market closes and sell right when the market opens</a:t>
            </a:r>
          </a:p>
          <a:p>
            <a:r>
              <a:rPr lang="en-US" dirty="0"/>
              <a:t>Limits market exposure</a:t>
            </a:r>
          </a:p>
          <a:p>
            <a:r>
              <a:rPr lang="en-US" dirty="0"/>
              <a:t>Doesn’t break Day trading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0D5A-590D-BF44-A338-6A140DD2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Tools used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3FFA2AF-14CF-4A07-BA63-D2BB0CAF2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492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58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23A9-4043-A340-8E91-4178E9EB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Initial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9EF8-8CDE-AD40-90BA-28944D54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Split my 100 stocks based on standard deviation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 groups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38C7D-49BD-9E41-8354-6669922A0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9" b="2"/>
          <a:stretch/>
        </p:blipFill>
        <p:spPr>
          <a:xfrm>
            <a:off x="4364387" y="1385889"/>
            <a:ext cx="6989413" cy="47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1840-9E1E-894D-81CF-2969500B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/>
              <a:t>Correlation groups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DEE130-29E5-4008-AFB8-77B34837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What are correlation groups</a:t>
            </a:r>
          </a:p>
          <a:p>
            <a:r>
              <a:rPr lang="en-US" sz="2400" dirty="0"/>
              <a:t>How did I make them</a:t>
            </a:r>
          </a:p>
          <a:p>
            <a:r>
              <a:rPr lang="en-US" sz="2400" dirty="0"/>
              <a:t>How can I use them</a:t>
            </a:r>
          </a:p>
        </p:txBody>
      </p:sp>
      <p:pic>
        <p:nvPicPr>
          <p:cNvPr id="5" name="Content Placeholder 4" descr="A close up of a comb&#10;&#10;Description automatically generated">
            <a:extLst>
              <a:ext uri="{FF2B5EF4-FFF2-40B4-BE49-F238E27FC236}">
                <a16:creationId xmlns:a16="http://schemas.microsoft.com/office/drawing/2014/main" id="{A407F7E4-D57C-764F-B810-63953827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83" b="3"/>
          <a:stretch/>
        </p:blipFill>
        <p:spPr>
          <a:xfrm>
            <a:off x="6643687" y="1204915"/>
            <a:ext cx="4908649" cy="50130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478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2611-1119-3041-AA3C-3B9B2992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ADBE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52D316-0E61-4FF7-9B46-61A4E3B3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ADOBE</a:t>
            </a:r>
          </a:p>
          <a:p>
            <a:r>
              <a:rPr lang="en-US" sz="2000" dirty="0"/>
              <a:t>params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RMSE of $8.20</a:t>
            </a:r>
          </a:p>
          <a:p>
            <a:endParaRPr lang="en-US" sz="20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21A531-92EB-444B-9C4D-604EBE55B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0" b="2"/>
          <a:stretch/>
        </p:blipFill>
        <p:spPr>
          <a:xfrm>
            <a:off x="3947524" y="1100139"/>
            <a:ext cx="7406276" cy="50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DB29-2ED5-5F4E-9AEE-2822DD58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FBF2-F718-9241-90CA-CE15057A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American Airlines</a:t>
            </a:r>
          </a:p>
          <a:p>
            <a:endParaRPr lang="en-US" sz="2400" dirty="0"/>
          </a:p>
          <a:p>
            <a:r>
              <a:rPr lang="en-US" sz="2400" dirty="0"/>
              <a:t>RMSE 89 cents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29BD1-9C0B-4346-AF68-C32280672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7" r="-2" b="-2"/>
          <a:stretch/>
        </p:blipFill>
        <p:spPr>
          <a:xfrm>
            <a:off x="4360645" y="1383323"/>
            <a:ext cx="6993155" cy="47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4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E494-EA84-B440-8E10-82717B32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AAPL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73D6-E2ED-2C46-ACD6-F3697477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APPLE</a:t>
            </a:r>
          </a:p>
          <a:p>
            <a:r>
              <a:rPr lang="en-US" sz="2400" dirty="0"/>
              <a:t>RMSE $6.67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CE0141-0DAE-644F-9AA8-1D7BEA6E7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5" b="3"/>
          <a:stretch/>
        </p:blipFill>
        <p:spPr>
          <a:xfrm>
            <a:off x="4292237" y="1336431"/>
            <a:ext cx="7061563" cy="48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128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Trading Research/Strategy</vt:lpstr>
      <vt:lpstr>Problem</vt:lpstr>
      <vt:lpstr>Strategy</vt:lpstr>
      <vt:lpstr>Tools used </vt:lpstr>
      <vt:lpstr>Initial EDA</vt:lpstr>
      <vt:lpstr>Correlation groups</vt:lpstr>
      <vt:lpstr>ADBE</vt:lpstr>
      <vt:lpstr>AAL</vt:lpstr>
      <vt:lpstr>AAPL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Research/Strategy</dc:title>
  <dc:creator>umi7860@yahoo.com</dc:creator>
  <cp:lastModifiedBy>umi7860@yahoo.com</cp:lastModifiedBy>
  <cp:revision>2</cp:revision>
  <dcterms:created xsi:type="dcterms:W3CDTF">2020-04-24T17:45:41Z</dcterms:created>
  <dcterms:modified xsi:type="dcterms:W3CDTF">2020-04-29T22:08:04Z</dcterms:modified>
</cp:coreProperties>
</file>