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505E80-E927-D947-B29C-2949A18CFD11}" v="6" dt="2020-04-17T17:23:22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8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63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42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3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4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357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3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65615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2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8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907D986-8816-4272-A432-0437A28A9828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1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74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D95AC249-C0DE-4485-A7AD-8186B0340D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550" b="1820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CCB258-8AD5-0A44-A866-3DAA5776C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49"/>
            <a:ext cx="10058400" cy="36637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Investments In Real Estate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73E92-3F27-2946-A11F-7DC0F434E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158916"/>
            <a:ext cx="10058400" cy="11958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Umar Sabir</a:t>
            </a:r>
          </a:p>
        </p:txBody>
      </p:sp>
    </p:spTree>
    <p:extLst>
      <p:ext uri="{BB962C8B-B14F-4D97-AF65-F5344CB8AC3E}">
        <p14:creationId xmlns:p14="http://schemas.microsoft.com/office/powerpoint/2010/main" val="2228239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A82F8-421D-7E46-9FD0-AE56E2CE9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505C7-6AB9-5F4A-B5B4-BECF0DA8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404040"/>
                </a:solidFill>
              </a:rPr>
              <a:t>Zip codes</a:t>
            </a:r>
          </a:p>
          <a:p>
            <a:pPr lvl="1"/>
            <a:r>
              <a:rPr lang="en-US" sz="2200" dirty="0">
                <a:solidFill>
                  <a:srgbClr val="404040"/>
                </a:solidFill>
              </a:rPr>
              <a:t>League City, Nashville, 2 in Houston, and El Paso</a:t>
            </a:r>
          </a:p>
          <a:p>
            <a:r>
              <a:rPr lang="en-US" sz="2400" dirty="0">
                <a:solidFill>
                  <a:srgbClr val="404040"/>
                </a:solidFill>
              </a:rPr>
              <a:t>Predicted return on investment</a:t>
            </a:r>
          </a:p>
          <a:p>
            <a:pPr lvl="1"/>
            <a:r>
              <a:rPr lang="en-US" sz="2400" dirty="0">
                <a:solidFill>
                  <a:srgbClr val="404040"/>
                </a:solidFill>
              </a:rPr>
              <a:t>50%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253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C65B4-390D-AB45-B1A0-FF15DD0F7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286000"/>
            <a:ext cx="8991600" cy="1828800"/>
          </a:xfrm>
          <a:noFill/>
          <a:ln>
            <a:solidFill>
              <a:schemeClr val="tx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YOU!!</a:t>
            </a:r>
            <a:br>
              <a:rPr lang="en-US" sz="32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dirty="0">
                <a:solidFill>
                  <a:schemeClr val="tx1"/>
                </a:solidFill>
              </a:rPr>
              <a:t>Sabiru7860@gmail.com</a:t>
            </a:r>
            <a:endParaRPr lang="en-US" sz="3200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19220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99629-EFC7-3D47-9AEA-488B5520D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Where should you invest?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DF477-6EF0-ED41-95FE-59BA4792C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404040"/>
                </a:solidFill>
              </a:rPr>
              <a:t>Investment Strategy for my client</a:t>
            </a:r>
          </a:p>
          <a:p>
            <a:pPr lvl="1"/>
            <a:r>
              <a:rPr lang="en-US" sz="2400" dirty="0">
                <a:solidFill>
                  <a:srgbClr val="404040"/>
                </a:solidFill>
              </a:rPr>
              <a:t>Low volatility and good returns</a:t>
            </a:r>
          </a:p>
          <a:p>
            <a:r>
              <a:rPr lang="en-US" sz="2400" dirty="0">
                <a:solidFill>
                  <a:srgbClr val="404040"/>
                </a:solidFill>
              </a:rPr>
              <a:t>My goal</a:t>
            </a:r>
          </a:p>
          <a:p>
            <a:pPr lvl="1"/>
            <a:r>
              <a:rPr lang="en-US" sz="2400" dirty="0">
                <a:solidFill>
                  <a:srgbClr val="404040"/>
                </a:solidFill>
              </a:rPr>
              <a:t>Find zip codes that fit my clients needs</a:t>
            </a:r>
          </a:p>
          <a:p>
            <a:pPr lvl="1"/>
            <a:r>
              <a:rPr lang="en-US" sz="2400" dirty="0">
                <a:solidFill>
                  <a:srgbClr val="404040"/>
                </a:solidFill>
              </a:rPr>
              <a:t>Make predictions 4 years out </a:t>
            </a:r>
          </a:p>
        </p:txBody>
      </p:sp>
    </p:spTree>
    <p:extLst>
      <p:ext uri="{BB962C8B-B14F-4D97-AF65-F5344CB8AC3E}">
        <p14:creationId xmlns:p14="http://schemas.microsoft.com/office/powerpoint/2010/main" val="341431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A2E05-D1DE-254E-855F-DF2197B5D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Tools and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392CD-D007-D54A-BA28-FE62AD9F5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rgbClr val="404040"/>
                </a:solidFill>
              </a:rPr>
              <a:t>Dataset from </a:t>
            </a:r>
            <a:r>
              <a:rPr lang="en-US" sz="2400" dirty="0" err="1">
                <a:solidFill>
                  <a:srgbClr val="404040"/>
                </a:solidFill>
              </a:rPr>
              <a:t>Zillow.com</a:t>
            </a:r>
            <a:endParaRPr lang="en-US" sz="2400" dirty="0">
              <a:solidFill>
                <a:srgbClr val="404040"/>
              </a:solidFill>
            </a:endParaRPr>
          </a:p>
          <a:p>
            <a:r>
              <a:rPr lang="en-US" sz="2400" dirty="0">
                <a:solidFill>
                  <a:srgbClr val="404040"/>
                </a:solidFill>
              </a:rPr>
              <a:t>Dataset details</a:t>
            </a:r>
          </a:p>
          <a:p>
            <a:pPr lvl="1"/>
            <a:r>
              <a:rPr lang="en-US" sz="2000" dirty="0">
                <a:solidFill>
                  <a:srgbClr val="404040"/>
                </a:solidFill>
              </a:rPr>
              <a:t>Over 250 zip codes in the U.S</a:t>
            </a:r>
          </a:p>
          <a:p>
            <a:pPr lvl="1"/>
            <a:r>
              <a:rPr lang="en-US" sz="2000" dirty="0">
                <a:solidFill>
                  <a:srgbClr val="404040"/>
                </a:solidFill>
              </a:rPr>
              <a:t>What makes up the zip code price?</a:t>
            </a:r>
          </a:p>
          <a:p>
            <a:r>
              <a:rPr lang="en-US" sz="2400" dirty="0">
                <a:solidFill>
                  <a:srgbClr val="404040"/>
                </a:solidFill>
              </a:rPr>
              <a:t>Tools used</a:t>
            </a:r>
          </a:p>
          <a:p>
            <a:pPr lvl="1"/>
            <a:r>
              <a:rPr lang="en-US" sz="2200" dirty="0">
                <a:solidFill>
                  <a:srgbClr val="404040"/>
                </a:solidFill>
              </a:rPr>
              <a:t>Python</a:t>
            </a:r>
          </a:p>
          <a:p>
            <a:pPr lvl="1"/>
            <a:r>
              <a:rPr lang="en-US" sz="2200" dirty="0" err="1">
                <a:solidFill>
                  <a:srgbClr val="404040"/>
                </a:solidFill>
              </a:rPr>
              <a:t>Statsmodel</a:t>
            </a:r>
            <a:r>
              <a:rPr lang="en-US" sz="2200" dirty="0">
                <a:solidFill>
                  <a:srgbClr val="404040"/>
                </a:solidFill>
              </a:rPr>
              <a:t> SARIMA Model</a:t>
            </a:r>
          </a:p>
        </p:txBody>
      </p:sp>
    </p:spTree>
    <p:extLst>
      <p:ext uri="{BB962C8B-B14F-4D97-AF65-F5344CB8AC3E}">
        <p14:creationId xmlns:p14="http://schemas.microsoft.com/office/powerpoint/2010/main" val="399802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90FB-B79D-DB40-9524-E2E936B8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chose Zip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DF891-CD64-F844-852C-B3C726445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getting zip codes</a:t>
            </a:r>
          </a:p>
          <a:p>
            <a:pPr lvl="1"/>
            <a:r>
              <a:rPr lang="en-US" dirty="0"/>
              <a:t>Average volatility of the price per month of every zip code </a:t>
            </a:r>
          </a:p>
          <a:p>
            <a:pPr lvl="1"/>
            <a:r>
              <a:rPr lang="en-US" dirty="0"/>
              <a:t>Take zip codes that are less then that to get houses that have low volatility</a:t>
            </a:r>
          </a:p>
          <a:p>
            <a:pPr lvl="1"/>
            <a:r>
              <a:rPr lang="en-US" dirty="0"/>
              <a:t>Out of those calculate the average return per month</a:t>
            </a:r>
          </a:p>
          <a:p>
            <a:pPr lvl="1"/>
            <a:r>
              <a:rPr lang="en-US" dirty="0"/>
              <a:t>Lastly take the zip codes that have the most average return per month  </a:t>
            </a:r>
          </a:p>
        </p:txBody>
      </p:sp>
    </p:spTree>
    <p:extLst>
      <p:ext uri="{BB962C8B-B14F-4D97-AF65-F5344CB8AC3E}">
        <p14:creationId xmlns:p14="http://schemas.microsoft.com/office/powerpoint/2010/main" val="50002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CBB1F-39C1-E740-9DA5-36F7A71A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Zip code 93144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98762-BAF7-E24C-87EE-D7145AE1F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League City Texas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Price right now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</a:rPr>
              <a:t>$192600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Projected price 4 years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</a:rPr>
              <a:t>$262,655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Return on investment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</a:rPr>
              <a:t>36%</a:t>
            </a:r>
          </a:p>
          <a:p>
            <a:pPr marL="228600" lvl="1" indent="0">
              <a:lnSpc>
                <a:spcPct val="90000"/>
              </a:lnSpc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FDEA585-3D9E-554C-8149-36C77DF88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08" y="65022"/>
            <a:ext cx="7322017" cy="677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01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56BDAE61-89CA-AA4C-9862-68786F5A0C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" r="1" b="1"/>
          <a:stretch/>
        </p:blipFill>
        <p:spPr>
          <a:xfrm>
            <a:off x="4650909" y="10"/>
            <a:ext cx="7541090" cy="685798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E000BA-B15C-3F42-A9CF-34FBB13CB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Zip code 91733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2C5FD85-9A53-409D-833C-C0A94E405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Houston Texas</a:t>
            </a:r>
          </a:p>
          <a:p>
            <a:r>
              <a:rPr lang="en-US" dirty="0">
                <a:solidFill>
                  <a:schemeClr val="bg1"/>
                </a:solidFill>
              </a:rPr>
              <a:t>Current price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$122,000</a:t>
            </a:r>
          </a:p>
          <a:p>
            <a:r>
              <a:rPr lang="en-US" dirty="0">
                <a:solidFill>
                  <a:schemeClr val="bg1"/>
                </a:solidFill>
              </a:rPr>
              <a:t>Projected price in 4 years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$199,513</a:t>
            </a:r>
          </a:p>
          <a:p>
            <a:r>
              <a:rPr lang="en-US" dirty="0">
                <a:solidFill>
                  <a:schemeClr val="bg1"/>
                </a:solidFill>
              </a:rPr>
              <a:t>Return on investment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60%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85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40780-3917-524E-A53E-4135FA736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Zip code 91940</a:t>
            </a:r>
          </a:p>
        </p:txBody>
      </p:sp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D1E473FD-5495-4591-A0C1-2F2718D51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Houston Texas</a:t>
            </a:r>
          </a:p>
          <a:p>
            <a:r>
              <a:rPr lang="en-US" dirty="0">
                <a:solidFill>
                  <a:schemeClr val="bg1"/>
                </a:solidFill>
              </a:rPr>
              <a:t>Current price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$126,200</a:t>
            </a:r>
          </a:p>
          <a:p>
            <a:r>
              <a:rPr lang="en-US" dirty="0">
                <a:solidFill>
                  <a:schemeClr val="bg1"/>
                </a:solidFill>
              </a:rPr>
              <a:t>Predicted price in 4 years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$211,512</a:t>
            </a:r>
          </a:p>
          <a:p>
            <a:r>
              <a:rPr lang="en-US" dirty="0">
                <a:solidFill>
                  <a:schemeClr val="bg1"/>
                </a:solidFill>
              </a:rPr>
              <a:t>Return on investment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66%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D59C9A54-C813-B649-8F2E-63A077524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08" y="-18158"/>
            <a:ext cx="768403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04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C2BFB31-2F78-D545-8173-DC79337137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1" r="1" b="1"/>
          <a:stretch/>
        </p:blipFill>
        <p:spPr>
          <a:xfrm>
            <a:off x="4650909" y="10"/>
            <a:ext cx="7541090" cy="685798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AC6D4-5544-8141-AE51-BCF9CA74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Zip Code 74101</a:t>
            </a:r>
          </a:p>
        </p:txBody>
      </p:sp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01CCF99C-73C0-45FF-AF65-B266DE619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Nashville Tennessee</a:t>
            </a:r>
          </a:p>
          <a:p>
            <a:r>
              <a:rPr lang="en-US" dirty="0">
                <a:solidFill>
                  <a:schemeClr val="bg1"/>
                </a:solidFill>
              </a:rPr>
              <a:t>Current price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$133,200</a:t>
            </a:r>
          </a:p>
          <a:p>
            <a:r>
              <a:rPr lang="en-US" dirty="0">
                <a:solidFill>
                  <a:schemeClr val="bg1"/>
                </a:solidFill>
              </a:rPr>
              <a:t>Predicted price in 4 years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$212,848</a:t>
            </a:r>
          </a:p>
          <a:p>
            <a:r>
              <a:rPr lang="en-US" dirty="0">
                <a:solidFill>
                  <a:schemeClr val="bg1"/>
                </a:solidFill>
              </a:rPr>
              <a:t>Return on Investment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%60</a:t>
            </a:r>
          </a:p>
          <a:p>
            <a:pPr marL="2286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83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7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7CEDB424-4D26-244F-AB44-AAE8FC5C10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8" r="1" b="1"/>
          <a:stretch/>
        </p:blipFill>
        <p:spPr>
          <a:xfrm>
            <a:off x="4650909" y="10"/>
            <a:ext cx="7541090" cy="6857989"/>
          </a:xfrm>
          <a:prstGeom prst="rect">
            <a:avLst/>
          </a:prstGeom>
        </p:spPr>
      </p:pic>
      <p:sp>
        <p:nvSpPr>
          <p:cNvPr id="33" name="Rectangle 2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094C7-4CFE-AB40-B950-1A3FEF43C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Zip Code 78660</a:t>
            </a:r>
          </a:p>
        </p:txBody>
      </p:sp>
      <p:sp>
        <p:nvSpPr>
          <p:cNvPr id="34" name="Content Placeholder 17">
            <a:extLst>
              <a:ext uri="{FF2B5EF4-FFF2-40B4-BE49-F238E27FC236}">
                <a16:creationId xmlns:a16="http://schemas.microsoft.com/office/drawing/2014/main" id="{37195E7E-B553-4603-821C-70E6F6219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Pfulugerville</a:t>
            </a:r>
            <a:r>
              <a:rPr lang="en-US" dirty="0">
                <a:solidFill>
                  <a:schemeClr val="bg1"/>
                </a:solidFill>
              </a:rPr>
              <a:t> Texas</a:t>
            </a:r>
          </a:p>
          <a:p>
            <a:r>
              <a:rPr lang="en-US" dirty="0">
                <a:solidFill>
                  <a:schemeClr val="bg1"/>
                </a:solidFill>
              </a:rPr>
              <a:t>Current Price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$174,700</a:t>
            </a:r>
          </a:p>
          <a:p>
            <a:r>
              <a:rPr lang="en-US" dirty="0">
                <a:solidFill>
                  <a:schemeClr val="bg1"/>
                </a:solidFill>
              </a:rPr>
              <a:t>Projected price in 4 years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$240,506</a:t>
            </a:r>
          </a:p>
          <a:p>
            <a:r>
              <a:rPr lang="en-US" dirty="0">
                <a:solidFill>
                  <a:schemeClr val="bg1"/>
                </a:solidFill>
              </a:rPr>
              <a:t>Return on Investment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37%</a:t>
            </a:r>
          </a:p>
        </p:txBody>
      </p:sp>
    </p:spTree>
    <p:extLst>
      <p:ext uri="{BB962C8B-B14F-4D97-AF65-F5344CB8AC3E}">
        <p14:creationId xmlns:p14="http://schemas.microsoft.com/office/powerpoint/2010/main" val="277200632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4434</TotalTime>
  <Words>265</Words>
  <Application>Microsoft Macintosh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Investments In Real Estate</vt:lpstr>
      <vt:lpstr>Where should you invest?</vt:lpstr>
      <vt:lpstr>Tools and Dataset</vt:lpstr>
      <vt:lpstr>How I chose Zip codes</vt:lpstr>
      <vt:lpstr>Zip code 93144</vt:lpstr>
      <vt:lpstr>Zip code 91733</vt:lpstr>
      <vt:lpstr>Zip code 91940</vt:lpstr>
      <vt:lpstr>Zip Code 74101</vt:lpstr>
      <vt:lpstr>Zip Code 78660</vt:lpstr>
      <vt:lpstr>What We learned</vt:lpstr>
      <vt:lpstr>THANK YOU!! Sabiru7860@gmail.com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Investments In Real Estate</dc:title>
  <dc:creator>umi7860@yahoo.com</dc:creator>
  <cp:lastModifiedBy>umi7860@yahoo.com</cp:lastModifiedBy>
  <cp:revision>1</cp:revision>
  <dcterms:created xsi:type="dcterms:W3CDTF">2020-04-17T17:16:55Z</dcterms:created>
  <dcterms:modified xsi:type="dcterms:W3CDTF">2020-04-20T19:11:40Z</dcterms:modified>
</cp:coreProperties>
</file>